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3"/>
  </p:notesMasterIdLst>
  <p:handoutMasterIdLst>
    <p:handoutMasterId r:id="rId44"/>
  </p:handoutMasterIdLst>
  <p:sldIdLst>
    <p:sldId id="281" r:id="rId5"/>
    <p:sldId id="280" r:id="rId6"/>
    <p:sldId id="284" r:id="rId7"/>
    <p:sldId id="286" r:id="rId8"/>
    <p:sldId id="287" r:id="rId9"/>
    <p:sldId id="288" r:id="rId10"/>
    <p:sldId id="292" r:id="rId11"/>
    <p:sldId id="294" r:id="rId12"/>
    <p:sldId id="290" r:id="rId13"/>
    <p:sldId id="293" r:id="rId14"/>
    <p:sldId id="300" r:id="rId15"/>
    <p:sldId id="295" r:id="rId16"/>
    <p:sldId id="296" r:id="rId17"/>
    <p:sldId id="297" r:id="rId18"/>
    <p:sldId id="298" r:id="rId19"/>
    <p:sldId id="301" r:id="rId20"/>
    <p:sldId id="302" r:id="rId21"/>
    <p:sldId id="303" r:id="rId22"/>
    <p:sldId id="304" r:id="rId23"/>
    <p:sldId id="305" r:id="rId24"/>
    <p:sldId id="307" r:id="rId25"/>
    <p:sldId id="308" r:id="rId26"/>
    <p:sldId id="309" r:id="rId27"/>
    <p:sldId id="310" r:id="rId28"/>
    <p:sldId id="312" r:id="rId29"/>
    <p:sldId id="311" r:id="rId30"/>
    <p:sldId id="313" r:id="rId31"/>
    <p:sldId id="314" r:id="rId32"/>
    <p:sldId id="315" r:id="rId33"/>
    <p:sldId id="316" r:id="rId34"/>
    <p:sldId id="317" r:id="rId35"/>
    <p:sldId id="318" r:id="rId36"/>
    <p:sldId id="319" r:id="rId37"/>
    <p:sldId id="320" r:id="rId38"/>
    <p:sldId id="322" r:id="rId39"/>
    <p:sldId id="323" r:id="rId40"/>
    <p:sldId id="324" r:id="rId41"/>
    <p:sldId id="29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p:cViewPr>
        <p:scale>
          <a:sx n="75" d="100"/>
          <a:sy n="75" d="100"/>
        </p:scale>
        <p:origin x="-974" y="-240"/>
      </p:cViewPr>
      <p:guideLst>
        <p:guide orient="horz" pos="2160"/>
        <p:guide pos="3840"/>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3/10/2025</a:t>
            </a:fld>
            <a:endParaRPr lang="en-US"/>
          </a:p>
        </p:txBody>
      </p:sp>
      <p:sp>
        <p:nvSpPr>
          <p:cNvPr id="4" name="Footer Placeholder 3">
            <a:extLst>
              <a:ext uri="{FF2B5EF4-FFF2-40B4-BE49-F238E27FC236}">
                <a16:creationId xmlns=""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3/10/2025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95017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11</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12</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13</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14</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15</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16</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17</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18</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19</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20</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9563512-A8BA-1764-87C7-A00C34FD03E8}"/>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F8D8F7F0-68B1-3C8C-3974-1CFE7D3952A7}"/>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7893E87E-9A62-BE42-B48F-A4960F0B96B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61190961-0558-0020-C7FC-07CF6AD55449}"/>
              </a:ext>
            </a:extLst>
          </p:cNvPr>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13023828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21</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22</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23</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24</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25</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26</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27</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28</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29</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30</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13E0E2F-FB5F-19AD-18FD-02AFD3C3D2A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7836B388-51EF-10FA-3783-0696B2AF7329}"/>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31C1FAC0-00E4-5BDB-5727-4597CCDC977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387CD11C-29A5-A450-5B49-9B2C8F5A483A}"/>
              </a:ext>
            </a:extLst>
          </p:cNvPr>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1946847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31</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32</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33</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34</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35</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36</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37</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F15084-9E64-0732-2172-D06E24D20324}"/>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7CCBBEEF-0F58-7DB2-13AB-6DAFC52BE070}"/>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C62C92A2-0E82-6EA1-AA1F-C125D6D8C6A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F80306BD-3757-CA40-4082-AACA5F6DB656}"/>
              </a:ext>
            </a:extLst>
          </p:cNvPr>
          <p:cNvSpPr>
            <a:spLocks noGrp="1"/>
          </p:cNvSpPr>
          <p:nvPr>
            <p:ph type="sldNum" sz="quarter" idx="5"/>
          </p:nvPr>
        </p:nvSpPr>
        <p:spPr/>
        <p:txBody>
          <a:bodyPr/>
          <a:lstStyle/>
          <a:p>
            <a:fld id="{55247812-3409-784D-BAE7-ABE53735D59F}" type="slidenum">
              <a:rPr lang="en-US" smtClean="0"/>
              <a:t>38</a:t>
            </a:fld>
            <a:endParaRPr lang="en-US"/>
          </a:p>
        </p:txBody>
      </p:sp>
    </p:spTree>
    <p:extLst>
      <p:ext uri="{BB962C8B-B14F-4D97-AF65-F5344CB8AC3E}">
        <p14:creationId xmlns:p14="http://schemas.microsoft.com/office/powerpoint/2010/main" val="2113507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2CDD179-4403-A07F-630C-A153B2FB9440}"/>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C5371C59-0780-417A-50AE-5F81ED51E3DD}"/>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3877DC73-D2E6-4C8A-5B32-AAE3B3DEC3E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A53F2668-F7D8-0DD8-090D-8D685CDFDF82}"/>
              </a:ext>
            </a:extLst>
          </p:cNvPr>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1288405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611B77C4-0D39-64D6-A86B-642112E29695}"/>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248CF8F3-1596-3F28-5175-2E3D216F2B36}"/>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8DAF0CB2-EC6B-167D-32D1-6BCC4A35A00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4B9C545A-1AD5-BFF5-B687-7B9BD552CC0D}"/>
              </a:ext>
            </a:extLst>
          </p:cNvPr>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2809571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E01EA9D-0D8E-B3B3-3471-A72EA7077645}"/>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7B90D1D5-C864-5E4C-3C40-4D43E6C4296D}"/>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ED9CB586-8860-3BD8-3381-DA1CEFABC39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C0A432A5-CFDC-1082-A3A3-88230315F764}"/>
              </a:ext>
            </a:extLst>
          </p:cNvPr>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1364031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E01EA9D-0D8E-B3B3-3471-A72EA7077645}"/>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7B90D1D5-C864-5E4C-3C40-4D43E6C4296D}"/>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ED9CB586-8860-3BD8-3381-DA1CEFABC39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C0A432A5-CFDC-1082-A3A3-88230315F764}"/>
              </a:ext>
            </a:extLst>
          </p:cNvPr>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1364031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EB58F29-43BC-250B-F029-F71591A0B61F}"/>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5DE86BF1-A149-E84A-3F16-6B3EA6508255}"/>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CA0F34B0-7045-260E-477B-11A6EFF1956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A5688479-B809-6A48-F4C5-5339F475891A}"/>
              </a:ext>
            </a:extLst>
          </p:cNvPr>
          <p:cNvSpPr>
            <a:spLocks noGrp="1"/>
          </p:cNvSpPr>
          <p:nvPr>
            <p:ph type="sldNum" sz="quarter" idx="5"/>
          </p:nvPr>
        </p:nvSpPr>
        <p:spPr/>
        <p:txBody>
          <a:bodyPr/>
          <a:lstStyle/>
          <a:p>
            <a:fld id="{55247812-3409-784D-BAE7-ABE53735D59F}" type="slidenum">
              <a:rPr lang="en-US" smtClean="0"/>
              <a:t>9</a:t>
            </a:fld>
            <a:endParaRPr lang="en-US"/>
          </a:p>
        </p:txBody>
      </p:sp>
    </p:spTree>
    <p:extLst>
      <p:ext uri="{BB962C8B-B14F-4D97-AF65-F5344CB8AC3E}">
        <p14:creationId xmlns:p14="http://schemas.microsoft.com/office/powerpoint/2010/main" val="4249436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10</a:t>
            </a:fld>
            <a:endParaRPr lang="en-US"/>
          </a:p>
        </p:txBody>
      </p:sp>
    </p:spTree>
    <p:extLst>
      <p:ext uri="{BB962C8B-B14F-4D97-AF65-F5344CB8AC3E}">
        <p14:creationId xmlns:p14="http://schemas.microsoft.com/office/powerpoint/2010/main" val="1899534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 xmlns:a16="http://schemas.microsoft.com/office/drawing/2014/main" id="{43D847DE-29F2-8ABB-1718-34BED4F37718}"/>
              </a:ext>
              <a:ext uri="{C183D7F6-B498-43B3-948B-1728B52AA6E4}">
                <adec:decorative xmlns=""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3/10/2025</a:t>
            </a:fld>
            <a:endParaRPr lang="en-US"/>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3/10/2025</a:t>
            </a:fld>
            <a:endParaRPr lang="en-US"/>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 xmlns:a16="http://schemas.microsoft.com/office/drawing/2014/main" id="{934796A3-781D-5244-DAB8-2D6EE0AC3B70}"/>
              </a:ext>
              <a:ext uri="{C183D7F6-B498-43B3-948B-1728B52AA6E4}">
                <adec:decorative xmlns=""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 xmlns:a16="http://schemas.microsoft.com/office/drawing/2014/main" id="{50E25A87-9155-9E07-878F-CEC0B137C2D7}"/>
              </a:ext>
              <a:ext uri="{C183D7F6-B498-43B3-948B-1728B52AA6E4}">
                <adec:decorative xmlns=""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29577E27-B60E-C6DD-BAAF-5CCC3D59E5D5}"/>
              </a:ext>
              <a:ext uri="{C183D7F6-B498-43B3-948B-1728B52AA6E4}">
                <adec:decorative xmlns=""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3/10/2025</a:t>
            </a:fld>
            <a:endParaRPr lang="en-US"/>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3/10/2025</a:t>
            </a:fld>
            <a:endParaRPr lang="en-US"/>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 xmlns:a16="http://schemas.microsoft.com/office/drawing/2014/main" id="{0D8DCC6D-8B88-7BE0-7240-F743AE09EC48}"/>
              </a:ext>
              <a:ext uri="{C183D7F6-B498-43B3-948B-1728B52AA6E4}">
                <adec:decorative xmlns=""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3/10/2025</a:t>
            </a:fld>
            <a:endParaRPr lang="en-US"/>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3/10/2025</a:t>
            </a:fld>
            <a:endParaRPr lang="en-US"/>
          </a:p>
        </p:txBody>
      </p:sp>
      <p:sp>
        <p:nvSpPr>
          <p:cNvPr id="5" name="Footer Placeholder 4">
            <a:extLst>
              <a:ext uri="{FF2B5EF4-FFF2-40B4-BE49-F238E27FC236}">
                <a16:creationId xmlns=""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F20A922B-22EC-7FD8-FA8C-2FFAC558BD66}"/>
              </a:ext>
            </a:extLst>
          </p:cNvPr>
          <p:cNvSpPr>
            <a:spLocks noGrp="1"/>
          </p:cNvSpPr>
          <p:nvPr>
            <p:ph type="ctrTitle"/>
          </p:nvPr>
        </p:nvSpPr>
        <p:spPr>
          <a:xfrm>
            <a:off x="1524000" y="2286000"/>
            <a:ext cx="9144000" cy="2286000"/>
          </a:xfrm>
        </p:spPr>
        <p:txBody>
          <a:bodyPr/>
          <a:lstStyle/>
          <a:p>
            <a:r>
              <a:rPr lang="en-US" sz="2800" b="1" dirty="0">
                <a:latin typeface="Calibri Light (Headings)"/>
                <a:ea typeface="Crimson Pro Bold"/>
                <a:cs typeface="Crimson Pro Bold" pitchFamily="34" charset="-120"/>
              </a:rPr>
              <a:t>Optimizing Data </a:t>
            </a:r>
            <a:r>
              <a:rPr lang="en-US" sz="2800" b="1" dirty="0">
                <a:solidFill>
                  <a:srgbClr val="C00000"/>
                </a:solidFill>
                <a:latin typeface="Calibri Light (Headings)"/>
                <a:ea typeface="Crimson Pro Bold"/>
                <a:cs typeface="Crimson Pro Bold" pitchFamily="34" charset="-120"/>
              </a:rPr>
              <a:t>Compression</a:t>
            </a:r>
            <a:r>
              <a:rPr lang="en-US" sz="2800" b="1" dirty="0">
                <a:latin typeface="Calibri Light (Headings)"/>
                <a:ea typeface="Crimson Pro Bold"/>
                <a:cs typeface="Crimson Pro Bold" pitchFamily="34" charset="-120"/>
              </a:rPr>
              <a:t> Techniques: Enhancing Efficiency and Scalability for Diverse Applications by implementing </a:t>
            </a:r>
            <a:r>
              <a:rPr lang="en-US" sz="2800" b="1" dirty="0">
                <a:solidFill>
                  <a:srgbClr val="C00000"/>
                </a:solidFill>
                <a:latin typeface="Calibri Light (Headings)"/>
                <a:ea typeface="Crimson Pro Bold"/>
                <a:cs typeface="Crimson Pro Bold" pitchFamily="34" charset="-120"/>
              </a:rPr>
              <a:t>AI</a:t>
            </a:r>
            <a:endParaRPr lang="en-US" sz="2800" dirty="0">
              <a:solidFill>
                <a:srgbClr val="C00000"/>
              </a:solidFill>
              <a:latin typeface="Calibri Light (Headings)"/>
            </a:endParaRPr>
          </a:p>
        </p:txBody>
      </p:sp>
      <p:sp>
        <p:nvSpPr>
          <p:cNvPr id="7" name="TextBox 6">
            <a:extLst>
              <a:ext uri="{FF2B5EF4-FFF2-40B4-BE49-F238E27FC236}">
                <a16:creationId xmlns="" xmlns:a16="http://schemas.microsoft.com/office/drawing/2014/main" id="{80FDA16B-36A0-D5C1-2B07-8EE49AE7A5F9}"/>
              </a:ext>
            </a:extLst>
          </p:cNvPr>
          <p:cNvSpPr txBox="1"/>
          <p:nvPr/>
        </p:nvSpPr>
        <p:spPr>
          <a:xfrm>
            <a:off x="3859161" y="4357261"/>
            <a:ext cx="5104365" cy="464230"/>
          </a:xfrm>
          <a:prstGeom prst="rect">
            <a:avLst/>
          </a:prstGeom>
          <a:noFill/>
        </p:spPr>
        <p:txBody>
          <a:bodyPr wrap="square">
            <a:spAutoFit/>
          </a:bodyPr>
          <a:lstStyle/>
          <a:p>
            <a:pPr>
              <a:lnSpc>
                <a:spcPts val="2850"/>
              </a:lnSpc>
            </a:pPr>
            <a:r>
              <a:rPr lang="en-US" sz="1800" dirty="0">
                <a:solidFill>
                  <a:schemeClr val="bg1"/>
                </a:solidFill>
                <a:latin typeface="Calibri Light (Headings)"/>
                <a:ea typeface="Open Sans"/>
                <a:cs typeface="Open Sans"/>
              </a:rPr>
              <a:t>Author: </a:t>
            </a:r>
            <a:r>
              <a:rPr lang="en-US" sz="1800" dirty="0" err="1">
                <a:solidFill>
                  <a:schemeClr val="bg1"/>
                </a:solidFill>
                <a:latin typeface="Calibri Light (Headings)"/>
                <a:ea typeface="Open Sans"/>
                <a:cs typeface="Open Sans"/>
              </a:rPr>
              <a:t>Grigoriy</a:t>
            </a:r>
            <a:r>
              <a:rPr lang="en-US" sz="1800" dirty="0">
                <a:solidFill>
                  <a:schemeClr val="bg1"/>
                </a:solidFill>
                <a:latin typeface="Calibri Light (Headings)"/>
                <a:ea typeface="Open Sans"/>
                <a:cs typeface="Open Sans"/>
              </a:rPr>
              <a:t> </a:t>
            </a:r>
            <a:r>
              <a:rPr lang="en-US" sz="1800" dirty="0" err="1">
                <a:solidFill>
                  <a:schemeClr val="bg1"/>
                </a:solidFill>
                <a:latin typeface="Calibri Light (Headings)"/>
                <a:ea typeface="Crimson Pro Bold"/>
                <a:cs typeface="Open Sans"/>
              </a:rPr>
              <a:t>Kovrizhnykh</a:t>
            </a:r>
            <a:r>
              <a:rPr lang="en-US" sz="1800" dirty="0">
                <a:solidFill>
                  <a:schemeClr val="bg1"/>
                </a:solidFill>
                <a:latin typeface="Calibri Light (Headings)"/>
                <a:ea typeface="Open Sans"/>
                <a:cs typeface="Open Sans"/>
              </a:rPr>
              <a:t>, Arslan Koshimov</a:t>
            </a:r>
          </a:p>
        </p:txBody>
      </p:sp>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DDE79998-A15C-2CB6-B04B-53D589C36C00}"/>
              </a:ext>
            </a:extLst>
          </p:cNvPr>
          <p:cNvSpPr>
            <a:spLocks noGrp="1"/>
          </p:cNvSpPr>
          <p:nvPr>
            <p:ph type="ctrTitle"/>
          </p:nvPr>
        </p:nvSpPr>
        <p:spPr>
          <a:xfrm>
            <a:off x="1031030" y="555522"/>
            <a:ext cx="4455369" cy="1143000"/>
          </a:xfrm>
        </p:spPr>
        <p:txBody>
          <a:bodyPr/>
          <a:lstStyle/>
          <a:p>
            <a:r>
              <a:rPr lang="en-US" b="1" kern="1200" dirty="0">
                <a:solidFill>
                  <a:srgbClr val="FFFFFF"/>
                </a:solidFill>
                <a:effectLst/>
                <a:latin typeface="Calibri Light (Headings)"/>
                <a:ea typeface="Crimson Pro Bold"/>
                <a:cs typeface="+mn-cs"/>
              </a:rPr>
              <a:t>Further…</a:t>
            </a:r>
            <a:endParaRPr lang="en-US" b="1" dirty="0">
              <a:latin typeface="Calibri Light (Headings)"/>
            </a:endParaRPr>
          </a:p>
        </p:txBody>
      </p:sp>
      <p:sp>
        <p:nvSpPr>
          <p:cNvPr id="4" name="TextBox 3">
            <a:extLst>
              <a:ext uri="{FF2B5EF4-FFF2-40B4-BE49-F238E27FC236}">
                <a16:creationId xmlns="" xmlns:a16="http://schemas.microsoft.com/office/drawing/2014/main" id="{879E6C82-14DA-B822-B0AD-CDBC55F93D43}"/>
              </a:ext>
            </a:extLst>
          </p:cNvPr>
          <p:cNvSpPr txBox="1"/>
          <p:nvPr/>
        </p:nvSpPr>
        <p:spPr>
          <a:xfrm>
            <a:off x="3296042" y="1609165"/>
            <a:ext cx="5584722" cy="1815882"/>
          </a:xfrm>
          <a:prstGeom prst="rect">
            <a:avLst/>
          </a:prstGeom>
          <a:noFill/>
        </p:spPr>
        <p:txBody>
          <a:bodyPr wrap="square">
            <a:spAutoFit/>
          </a:bodyPr>
          <a:lstStyle/>
          <a:p>
            <a:pPr algn="ctr"/>
            <a:r>
              <a:rPr lang="en-US" sz="2800" dirty="0">
                <a:solidFill>
                  <a:srgbClr val="C00000"/>
                </a:solidFill>
                <a:latin typeface="Calibri Light (Headings)"/>
              </a:rPr>
              <a:t>Model Development</a:t>
            </a:r>
          </a:p>
          <a:p>
            <a:pPr algn="ctr"/>
            <a:r>
              <a:rPr lang="fr-FR" sz="2800" dirty="0">
                <a:solidFill>
                  <a:schemeClr val="bg1"/>
                </a:solidFill>
                <a:latin typeface="Calibri Light (Headings)"/>
              </a:rPr>
              <a:t>d</a:t>
            </a:r>
            <a:r>
              <a:rPr lang="fr-FR" sz="2800" dirty="0" smtClean="0">
                <a:solidFill>
                  <a:schemeClr val="bg1"/>
                </a:solidFill>
                <a:latin typeface="Calibri Light (Headings)"/>
              </a:rPr>
              <a:t>evelopment of the ai encoder learning methods, implementation of the information </a:t>
            </a:r>
            <a:r>
              <a:rPr lang="fr-FR" sz="2800" dirty="0">
                <a:solidFill>
                  <a:schemeClr val="bg1"/>
                </a:solidFill>
                <a:latin typeface="Calibri Light (Headings)"/>
              </a:rPr>
              <a:t>theory </a:t>
            </a:r>
            <a:r>
              <a:rPr lang="fr-FR" sz="2800" dirty="0" smtClean="0">
                <a:solidFill>
                  <a:schemeClr val="bg1"/>
                </a:solidFill>
                <a:latin typeface="Calibri Light (Headings)"/>
              </a:rPr>
              <a:t>concepts</a:t>
            </a:r>
            <a:endParaRPr lang="en-US" sz="2800" dirty="0">
              <a:solidFill>
                <a:schemeClr val="bg1"/>
              </a:solidFill>
              <a:latin typeface="Calibri Light (Headings)"/>
            </a:endParaRPr>
          </a:p>
        </p:txBody>
      </p:sp>
      <p:sp>
        <p:nvSpPr>
          <p:cNvPr id="18" name="Arc 17">
            <a:extLst>
              <a:ext uri="{FF2B5EF4-FFF2-40B4-BE49-F238E27FC236}">
                <a16:creationId xmlns="" xmlns:a16="http://schemas.microsoft.com/office/drawing/2014/main" id="{9B8D2FA6-CA42-5B24-DF6B-A4BC73628119}"/>
              </a:ext>
            </a:extLst>
          </p:cNvPr>
          <p:cNvSpPr/>
          <p:nvPr/>
        </p:nvSpPr>
        <p:spPr>
          <a:xfrm>
            <a:off x="6459510" y="2517106"/>
            <a:ext cx="3687097" cy="2566220"/>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 xmlns:a16="http://schemas.microsoft.com/office/drawing/2014/main" id="{1D79FC21-9495-9973-2B02-EC44707476AF}"/>
              </a:ext>
            </a:extLst>
          </p:cNvPr>
          <p:cNvSpPr txBox="1"/>
          <p:nvPr/>
        </p:nvSpPr>
        <p:spPr>
          <a:xfrm>
            <a:off x="6858002" y="3844509"/>
            <a:ext cx="5584722" cy="1815882"/>
          </a:xfrm>
          <a:prstGeom prst="rect">
            <a:avLst/>
          </a:prstGeom>
          <a:noFill/>
        </p:spPr>
        <p:txBody>
          <a:bodyPr wrap="square">
            <a:spAutoFit/>
          </a:bodyPr>
          <a:lstStyle/>
          <a:p>
            <a:pPr algn="ctr"/>
            <a:r>
              <a:rPr lang="en-US" sz="2800" dirty="0">
                <a:solidFill>
                  <a:srgbClr val="C00000"/>
                </a:solidFill>
                <a:latin typeface="Calibri Light (Headings)"/>
              </a:rPr>
              <a:t>Training and Validation</a:t>
            </a:r>
          </a:p>
          <a:p>
            <a:pPr algn="ctr"/>
            <a:r>
              <a:rPr lang="en-US" sz="2800" dirty="0" smtClean="0">
                <a:solidFill>
                  <a:schemeClr val="bg1"/>
                </a:solidFill>
                <a:latin typeface="Calibri Light (Headings)"/>
              </a:rPr>
              <a:t>training the different kind of models on a big open source photo datasets</a:t>
            </a:r>
            <a:endParaRPr lang="en-US" sz="2800" dirty="0">
              <a:solidFill>
                <a:schemeClr val="bg1"/>
              </a:solidFill>
              <a:latin typeface="Calibri Light (Headings)"/>
            </a:endParaRPr>
          </a:p>
        </p:txBody>
      </p:sp>
      <p:sp>
        <p:nvSpPr>
          <p:cNvPr id="21" name="Arc 20">
            <a:extLst>
              <a:ext uri="{FF2B5EF4-FFF2-40B4-BE49-F238E27FC236}">
                <a16:creationId xmlns="" xmlns:a16="http://schemas.microsoft.com/office/drawing/2014/main" id="{D625BEE6-1977-BBA6-6801-FA5F97103C62}"/>
              </a:ext>
            </a:extLst>
          </p:cNvPr>
          <p:cNvSpPr/>
          <p:nvPr/>
        </p:nvSpPr>
        <p:spPr>
          <a:xfrm rot="7970918">
            <a:off x="4346203" y="3637052"/>
            <a:ext cx="4226615" cy="2684484"/>
          </a:xfrm>
          <a:prstGeom prst="arc">
            <a:avLst>
              <a:gd name="adj1" fmla="val 16200000"/>
              <a:gd name="adj2" fmla="val 1146422"/>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 xmlns:a16="http://schemas.microsoft.com/office/drawing/2014/main" id="{3C172C52-0068-4260-6B4B-32D95D57BAE3}"/>
              </a:ext>
            </a:extLst>
          </p:cNvPr>
          <p:cNvSpPr txBox="1"/>
          <p:nvPr/>
        </p:nvSpPr>
        <p:spPr>
          <a:xfrm>
            <a:off x="0" y="4071353"/>
            <a:ext cx="6959600" cy="2246769"/>
          </a:xfrm>
          <a:prstGeom prst="rect">
            <a:avLst/>
          </a:prstGeom>
          <a:noFill/>
        </p:spPr>
        <p:txBody>
          <a:bodyPr wrap="square">
            <a:spAutoFit/>
          </a:bodyPr>
          <a:lstStyle/>
          <a:p>
            <a:pPr algn="ctr"/>
            <a:r>
              <a:rPr lang="en-US" sz="2800" dirty="0" smtClean="0">
                <a:solidFill>
                  <a:srgbClr val="C00000"/>
                </a:solidFill>
                <a:latin typeface="Calibri Light (Headings)"/>
              </a:rPr>
              <a:t>Working on less file size and high quality</a:t>
            </a:r>
            <a:endParaRPr lang="en-US" sz="2800" dirty="0">
              <a:solidFill>
                <a:srgbClr val="C00000"/>
              </a:solidFill>
              <a:latin typeface="Calibri Light (Headings)"/>
            </a:endParaRPr>
          </a:p>
          <a:p>
            <a:pPr algn="ctr"/>
            <a:r>
              <a:rPr lang="en-US" sz="2800" dirty="0" smtClean="0">
                <a:solidFill>
                  <a:schemeClr val="bg1"/>
                </a:solidFill>
                <a:latin typeface="Calibri Light (Headings)"/>
              </a:rPr>
              <a:t>1) decreasing encoded images size to compete with jpeg</a:t>
            </a:r>
            <a:br>
              <a:rPr lang="en-US" sz="2800" dirty="0" smtClean="0">
                <a:solidFill>
                  <a:schemeClr val="bg1"/>
                </a:solidFill>
                <a:latin typeface="Calibri Light (Headings)"/>
              </a:rPr>
            </a:br>
            <a:r>
              <a:rPr lang="en-US" sz="2800" dirty="0" smtClean="0">
                <a:solidFill>
                  <a:schemeClr val="bg1"/>
                </a:solidFill>
                <a:latin typeface="Calibri Light (Headings)"/>
              </a:rPr>
              <a:t>2) working on decoded image quality to be higher than jpeg</a:t>
            </a:r>
            <a:endParaRPr lang="en-US" sz="2800" dirty="0">
              <a:solidFill>
                <a:schemeClr val="bg1"/>
              </a:solidFill>
              <a:latin typeface="Calibri Light (Headings)"/>
            </a:endParaRPr>
          </a:p>
        </p:txBody>
      </p:sp>
      <p:sp>
        <p:nvSpPr>
          <p:cNvPr id="23" name="Arc 22">
            <a:extLst>
              <a:ext uri="{FF2B5EF4-FFF2-40B4-BE49-F238E27FC236}">
                <a16:creationId xmlns="" xmlns:a16="http://schemas.microsoft.com/office/drawing/2014/main" id="{E9F44C23-2D8C-90B8-227F-6E591C8E4A94}"/>
              </a:ext>
            </a:extLst>
          </p:cNvPr>
          <p:cNvSpPr/>
          <p:nvPr/>
        </p:nvSpPr>
        <p:spPr>
          <a:xfrm rot="16903625">
            <a:off x="1576316" y="2920228"/>
            <a:ext cx="3372464" cy="2487513"/>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3967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DDE79998-A15C-2CB6-B04B-53D589C36C00}"/>
              </a:ext>
            </a:extLst>
          </p:cNvPr>
          <p:cNvSpPr>
            <a:spLocks noGrp="1"/>
          </p:cNvSpPr>
          <p:nvPr>
            <p:ph type="ctrTitle"/>
          </p:nvPr>
        </p:nvSpPr>
        <p:spPr>
          <a:xfrm>
            <a:off x="1975910" y="0"/>
            <a:ext cx="8732730" cy="660400"/>
          </a:xfrm>
        </p:spPr>
        <p:txBody>
          <a:bodyPr/>
          <a:lstStyle/>
          <a:p>
            <a:r>
              <a:rPr lang="en-US" sz="3600" b="1" kern="1200" dirty="0" smtClean="0">
                <a:solidFill>
                  <a:srgbClr val="FFFFFF"/>
                </a:solidFill>
                <a:effectLst/>
                <a:latin typeface="Calibri Light (Headings)"/>
                <a:ea typeface="Crimson Pro Bold"/>
                <a:cs typeface="+mn-cs"/>
              </a:rPr>
              <a:t>Code explanation</a:t>
            </a:r>
            <a:endParaRPr lang="en-US" sz="3600" b="1" dirty="0">
              <a:latin typeface="Calibri Light (Headings)"/>
            </a:endParaRPr>
          </a:p>
        </p:txBody>
      </p:sp>
      <p:sp>
        <p:nvSpPr>
          <p:cNvPr id="3" name="Прямоугольник 2"/>
          <p:cNvSpPr/>
          <p:nvPr/>
        </p:nvSpPr>
        <p:spPr>
          <a:xfrm>
            <a:off x="0" y="5661414"/>
            <a:ext cx="1259840" cy="1200329"/>
          </a:xfrm>
          <a:prstGeom prst="rect">
            <a:avLst/>
          </a:prstGeom>
        </p:spPr>
        <p:txBody>
          <a:bodyPr wrap="square">
            <a:spAutoFit/>
          </a:bodyPr>
          <a:lstStyle/>
          <a:p>
            <a:r>
              <a:rPr lang="en-US" sz="7200" dirty="0">
                <a:solidFill>
                  <a:schemeClr val="bg1"/>
                </a:solidFill>
              </a:rPr>
              <a:t>V1</a:t>
            </a:r>
            <a:endParaRPr lang="ru-RU" sz="7200" dirty="0">
              <a:solidFill>
                <a:schemeClr val="bg1"/>
              </a:solidFill>
            </a:endParaRPr>
          </a:p>
        </p:txBody>
      </p:sp>
      <p:sp>
        <p:nvSpPr>
          <p:cNvPr id="2" name="Прямоугольник 1"/>
          <p:cNvSpPr/>
          <p:nvPr/>
        </p:nvSpPr>
        <p:spPr>
          <a:xfrm>
            <a:off x="518160" y="603963"/>
            <a:ext cx="6096000" cy="646331"/>
          </a:xfrm>
          <a:prstGeom prst="rect">
            <a:avLst/>
          </a:prstGeom>
        </p:spPr>
        <p:txBody>
          <a:bodyPr>
            <a:spAutoFit/>
          </a:bodyPr>
          <a:lstStyle/>
          <a:p>
            <a:r>
              <a:rPr lang="en-US" b="1" dirty="0">
                <a:solidFill>
                  <a:schemeClr val="bg1"/>
                </a:solidFill>
              </a:rPr>
              <a:t>Learning </a:t>
            </a:r>
            <a:r>
              <a:rPr lang="en-US" b="1" dirty="0" smtClean="0">
                <a:solidFill>
                  <a:schemeClr val="bg1"/>
                </a:solidFill>
              </a:rPr>
              <a:t>Type</a:t>
            </a:r>
            <a:r>
              <a:rPr lang="en-US" dirty="0" smtClean="0">
                <a:solidFill>
                  <a:schemeClr val="bg1"/>
                </a:solidFill>
              </a:rPr>
              <a:t>: </a:t>
            </a:r>
            <a:r>
              <a:rPr lang="en-US" dirty="0">
                <a:solidFill>
                  <a:schemeClr val="bg1"/>
                </a:solidFill>
              </a:rPr>
              <a:t>s</a:t>
            </a:r>
            <a:r>
              <a:rPr lang="en-US" dirty="0" smtClean="0">
                <a:solidFill>
                  <a:schemeClr val="bg1"/>
                </a:solidFill>
              </a:rPr>
              <a:t>upervised </a:t>
            </a:r>
            <a:r>
              <a:rPr lang="en-US" dirty="0">
                <a:solidFill>
                  <a:schemeClr val="bg1"/>
                </a:solidFill>
              </a:rPr>
              <a:t>Learning – </a:t>
            </a:r>
            <a:r>
              <a:rPr lang="en-US" dirty="0" smtClean="0">
                <a:solidFill>
                  <a:schemeClr val="bg1"/>
                </a:solidFill>
              </a:rPr>
              <a:t>model </a:t>
            </a:r>
            <a:r>
              <a:rPr lang="en-US" dirty="0">
                <a:solidFill>
                  <a:schemeClr val="bg1"/>
                </a:solidFill>
              </a:rPr>
              <a:t>learns by minimizing reconstruction error using MSE loss.</a:t>
            </a:r>
          </a:p>
        </p:txBody>
      </p:sp>
      <p:sp>
        <p:nvSpPr>
          <p:cNvPr id="5" name="Прямоугольник 4"/>
          <p:cNvSpPr/>
          <p:nvPr/>
        </p:nvSpPr>
        <p:spPr>
          <a:xfrm>
            <a:off x="5318443" y="1695187"/>
            <a:ext cx="4084320" cy="369332"/>
          </a:xfrm>
          <a:prstGeom prst="rect">
            <a:avLst/>
          </a:prstGeom>
        </p:spPr>
        <p:txBody>
          <a:bodyPr wrap="square">
            <a:spAutoFit/>
          </a:bodyPr>
          <a:lstStyle/>
          <a:p>
            <a:r>
              <a:rPr lang="en-US" b="1" dirty="0">
                <a:solidFill>
                  <a:schemeClr val="bg1"/>
                </a:solidFill>
              </a:rPr>
              <a:t>Loss </a:t>
            </a:r>
            <a:r>
              <a:rPr lang="en-US" b="1" dirty="0" smtClean="0">
                <a:solidFill>
                  <a:schemeClr val="bg1"/>
                </a:solidFill>
              </a:rPr>
              <a:t>Function</a:t>
            </a:r>
            <a:r>
              <a:rPr lang="en-US" dirty="0" smtClean="0">
                <a:solidFill>
                  <a:schemeClr val="bg1"/>
                </a:solidFill>
              </a:rPr>
              <a:t>: Mean </a:t>
            </a:r>
            <a:r>
              <a:rPr lang="en-US" dirty="0">
                <a:solidFill>
                  <a:schemeClr val="bg1"/>
                </a:solidFill>
              </a:rPr>
              <a:t>Squared Error (MSE</a:t>
            </a:r>
            <a:r>
              <a:rPr lang="en-US" dirty="0" smtClean="0">
                <a:solidFill>
                  <a:schemeClr val="bg1"/>
                </a:solidFill>
              </a:rPr>
              <a:t>)</a:t>
            </a:r>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763" y="1465516"/>
            <a:ext cx="24288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2537936"/>
            <a:ext cx="9570720" cy="1477328"/>
          </a:xfrm>
          <a:prstGeom prst="rect">
            <a:avLst/>
          </a:prstGeom>
        </p:spPr>
        <p:txBody>
          <a:bodyPr wrap="square">
            <a:spAutoFit/>
          </a:bodyPr>
          <a:lstStyle/>
          <a:p>
            <a:r>
              <a:rPr lang="en-US" dirty="0">
                <a:solidFill>
                  <a:schemeClr val="bg1"/>
                </a:solidFill>
              </a:rPr>
              <a:t>Activation </a:t>
            </a:r>
            <a:r>
              <a:rPr lang="en-US" dirty="0" smtClean="0">
                <a:solidFill>
                  <a:schemeClr val="bg1"/>
                </a:solidFill>
              </a:rPr>
              <a:t>Functions</a:t>
            </a:r>
            <a:r>
              <a:rPr lang="ru-RU" dirty="0" smtClean="0">
                <a:solidFill>
                  <a:schemeClr val="bg1"/>
                </a:solidFill>
              </a:rPr>
              <a:t>(</a:t>
            </a:r>
            <a:r>
              <a:rPr lang="en-US" dirty="0">
                <a:solidFill>
                  <a:schemeClr val="bg1"/>
                </a:solidFill>
              </a:rPr>
              <a:t>Introduce non-linearity → Enable the model to learn complex patterns</a:t>
            </a:r>
            <a:r>
              <a:rPr lang="ru-RU" dirty="0" smtClean="0">
                <a:solidFill>
                  <a:schemeClr val="bg1"/>
                </a:solidFill>
              </a:rPr>
              <a:t>)</a:t>
            </a:r>
            <a:r>
              <a:rPr lang="en-US" dirty="0" smtClean="0">
                <a:solidFill>
                  <a:schemeClr val="bg1"/>
                </a:solidFill>
              </a:rPr>
              <a:t>:</a:t>
            </a:r>
            <a:r>
              <a:rPr lang="ru-RU" dirty="0" smtClean="0">
                <a:solidFill>
                  <a:schemeClr val="bg1"/>
                </a:solidFill>
              </a:rPr>
              <a:t/>
            </a:r>
            <a:br>
              <a:rPr lang="ru-RU" dirty="0" smtClean="0">
                <a:solidFill>
                  <a:schemeClr val="bg1"/>
                </a:solidFill>
              </a:rPr>
            </a:br>
            <a:endParaRPr lang="en-US" dirty="0">
              <a:solidFill>
                <a:schemeClr val="bg1"/>
              </a:solidFill>
            </a:endParaRPr>
          </a:p>
          <a:p>
            <a:r>
              <a:rPr lang="ru-RU" dirty="0" smtClean="0">
                <a:solidFill>
                  <a:schemeClr val="bg1"/>
                </a:solidFill>
              </a:rPr>
              <a:t>1) </a:t>
            </a:r>
            <a:r>
              <a:rPr lang="en-US" dirty="0" err="1" smtClean="0">
                <a:solidFill>
                  <a:schemeClr val="bg1"/>
                </a:solidFill>
              </a:rPr>
              <a:t>ReLU</a:t>
            </a:r>
            <a:r>
              <a:rPr lang="ru-RU" dirty="0" smtClean="0">
                <a:solidFill>
                  <a:schemeClr val="bg1"/>
                </a:solidFill>
              </a:rPr>
              <a:t/>
            </a:r>
            <a:br>
              <a:rPr lang="ru-RU" dirty="0" smtClean="0">
                <a:solidFill>
                  <a:schemeClr val="bg1"/>
                </a:solidFill>
              </a:rPr>
            </a:br>
            <a:r>
              <a:rPr lang="ru-RU" dirty="0" smtClean="0">
                <a:solidFill>
                  <a:schemeClr val="bg1"/>
                </a:solidFill>
              </a:rPr>
              <a:t/>
            </a:r>
            <a:br>
              <a:rPr lang="ru-RU" dirty="0" smtClean="0">
                <a:solidFill>
                  <a:schemeClr val="bg1"/>
                </a:solidFill>
              </a:rPr>
            </a:br>
            <a:r>
              <a:rPr lang="ru-RU" dirty="0" smtClean="0">
                <a:solidFill>
                  <a:schemeClr val="bg1"/>
                </a:solidFill>
              </a:rPr>
              <a:t>2) </a:t>
            </a:r>
            <a:r>
              <a:rPr lang="en-US" dirty="0" smtClean="0">
                <a:solidFill>
                  <a:schemeClr val="bg1"/>
                </a:solidFill>
              </a:rPr>
              <a:t>Sigmoid</a:t>
            </a:r>
            <a:endParaRPr lang="en-US" dirty="0">
              <a:solidFill>
                <a:schemeClr val="bg1"/>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3076575"/>
            <a:ext cx="1733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5" y="3476625"/>
            <a:ext cx="17335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5283200" y="3980656"/>
            <a:ext cx="6096000" cy="923330"/>
          </a:xfrm>
          <a:prstGeom prst="rect">
            <a:avLst/>
          </a:prstGeom>
        </p:spPr>
        <p:txBody>
          <a:bodyPr>
            <a:spAutoFit/>
          </a:bodyPr>
          <a:lstStyle/>
          <a:p>
            <a:r>
              <a:rPr lang="en-US" b="1" dirty="0" smtClean="0">
                <a:solidFill>
                  <a:schemeClr val="bg1"/>
                </a:solidFill>
              </a:rPr>
              <a:t>Architecture(2 layers):</a:t>
            </a:r>
            <a:br>
              <a:rPr lang="en-US" b="1" dirty="0" smtClean="0">
                <a:solidFill>
                  <a:schemeClr val="bg1"/>
                </a:solidFill>
              </a:rPr>
            </a:br>
            <a:endParaRPr lang="en-US" b="1" dirty="0" smtClean="0">
              <a:solidFill>
                <a:schemeClr val="bg1"/>
              </a:solidFill>
            </a:endParaRPr>
          </a:p>
          <a:p>
            <a:r>
              <a:rPr lang="en-US" dirty="0">
                <a:solidFill>
                  <a:schemeClr val="bg1"/>
                </a:solidFill>
              </a:rPr>
              <a:t>Encoder, Decoder – </a:t>
            </a:r>
            <a:r>
              <a:rPr lang="en-US" dirty="0" smtClean="0">
                <a:solidFill>
                  <a:schemeClr val="bg1"/>
                </a:solidFill>
              </a:rPr>
              <a:t>2 </a:t>
            </a:r>
            <a:r>
              <a:rPr lang="en-US" dirty="0">
                <a:solidFill>
                  <a:schemeClr val="bg1"/>
                </a:solidFill>
              </a:rPr>
              <a:t>layers(AI model size – </a:t>
            </a:r>
            <a:r>
              <a:rPr lang="en-US" dirty="0" smtClean="0">
                <a:solidFill>
                  <a:schemeClr val="bg1"/>
                </a:solidFill>
              </a:rPr>
              <a:t>0.1MB</a:t>
            </a:r>
            <a:r>
              <a:rPr lang="en-US" dirty="0">
                <a:solidFill>
                  <a:schemeClr val="bg1"/>
                </a:solidFill>
              </a:rPr>
              <a:t>)</a:t>
            </a:r>
            <a:endParaRPr lang="ru-RU" dirty="0">
              <a:solidFill>
                <a:schemeClr val="bg1"/>
              </a:solidFill>
            </a:endParaRPr>
          </a:p>
        </p:txBody>
      </p:sp>
    </p:spTree>
    <p:extLst>
      <p:ext uri="{BB962C8B-B14F-4D97-AF65-F5344CB8AC3E}">
        <p14:creationId xmlns:p14="http://schemas.microsoft.com/office/powerpoint/2010/main" val="1639880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239254" cy="1200329"/>
          </a:xfrm>
          <a:prstGeom prst="rect">
            <a:avLst/>
          </a:prstGeom>
        </p:spPr>
        <p:txBody>
          <a:bodyPr wrap="square">
            <a:spAutoFit/>
          </a:bodyPr>
          <a:lstStyle/>
          <a:p>
            <a:r>
              <a:rPr lang="en-US" sz="7200" dirty="0">
                <a:solidFill>
                  <a:schemeClr val="bg1"/>
                </a:solidFill>
              </a:rPr>
              <a:t>V1</a:t>
            </a:r>
            <a:endParaRPr lang="ru-RU" sz="7200" dirty="0">
              <a:solidFill>
                <a:schemeClr val="bg1"/>
              </a:solidFill>
            </a:endParaRPr>
          </a:p>
        </p:txBody>
      </p:sp>
      <p:sp>
        <p:nvSpPr>
          <p:cNvPr id="2"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686" y="4938529"/>
            <a:ext cx="4673314" cy="19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7238" y="4706576"/>
            <a:ext cx="4469815" cy="2152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ru-RU" sz="3600" dirty="0" smtClean="0"/>
              <a:t>100</a:t>
            </a:r>
            <a:r>
              <a:rPr lang="en-US" sz="3600" dirty="0" smtClean="0"/>
              <a:t> kb encoded</a:t>
            </a:r>
          </a:p>
          <a:p>
            <a:r>
              <a:rPr lang="en-US" sz="3600" dirty="0" smtClean="0"/>
              <a:t>26.4KB decoded</a:t>
            </a:r>
            <a:endParaRPr lang="ru-RU" sz="3600" dirty="0"/>
          </a:p>
        </p:txBody>
      </p:sp>
      <p:sp>
        <p:nvSpPr>
          <p:cNvPr id="9" name="Прямоугольник 8"/>
          <p:cNvSpPr/>
          <p:nvPr/>
        </p:nvSpPr>
        <p:spPr>
          <a:xfrm>
            <a:off x="0" y="4459705"/>
            <a:ext cx="1874838" cy="830997"/>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a:solidFill>
                  <a:schemeClr val="bg1"/>
                </a:solidFill>
              </a:rPr>
              <a:t>1</a:t>
            </a:r>
            <a:r>
              <a:rPr lang="en-US" sz="2400" dirty="0" smtClean="0">
                <a:solidFill>
                  <a:schemeClr val="bg1"/>
                </a:solidFill>
              </a:rPr>
              <a:t> min</a:t>
            </a:r>
            <a:endParaRPr lang="ru-RU" sz="2400" dirty="0">
              <a:solidFill>
                <a:schemeClr val="bg1"/>
              </a:solidFill>
            </a:endParaRPr>
          </a:p>
        </p:txBody>
      </p:sp>
      <p:pic>
        <p:nvPicPr>
          <p:cNvPr id="4" name="Picture 2" descr="C:\Users\grigo\OneDrive\Рабочий стол\000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grigo\OneDrive\Рабочий стол\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8345"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
        <p:nvSpPr>
          <p:cNvPr id="10"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30 photos dataset(128x128px)</a:t>
            </a:r>
            <a:endParaRPr lang="en-US" sz="2800" dirty="0"/>
          </a:p>
        </p:txBody>
      </p:sp>
    </p:spTree>
    <p:extLst>
      <p:ext uri="{BB962C8B-B14F-4D97-AF65-F5344CB8AC3E}">
        <p14:creationId xmlns:p14="http://schemas.microsoft.com/office/powerpoint/2010/main" val="3336434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1</a:t>
            </a:r>
            <a:endParaRPr lang="ru-RU" sz="7200" dirty="0">
              <a:solidFill>
                <a:schemeClr val="bg1"/>
              </a:solidFill>
            </a:endParaRPr>
          </a:p>
        </p:txBody>
      </p:sp>
      <p:sp>
        <p:nvSpPr>
          <p:cNvPr id="9" name="Прямоугольник 8"/>
          <p:cNvSpPr/>
          <p:nvPr/>
        </p:nvSpPr>
        <p:spPr>
          <a:xfrm>
            <a:off x="0" y="4453081"/>
            <a:ext cx="1868424" cy="1200329"/>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smtClean="0">
                <a:solidFill>
                  <a:schemeClr val="bg1"/>
                </a:solidFill>
              </a:rPr>
              <a:t>170 minutes</a:t>
            </a:r>
            <a:endParaRPr lang="ru-RU" sz="24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 52000 </a:t>
            </a:r>
            <a:r>
              <a:rPr lang="en-US" sz="2800" dirty="0"/>
              <a:t>photos dataset(128x128px</a:t>
            </a:r>
            <a:r>
              <a:rPr lang="en-US" sz="2800" dirty="0" smtClean="0"/>
              <a:t>)</a:t>
            </a:r>
            <a:endParaRPr lang="en-US" sz="2800" dirty="0"/>
          </a:p>
        </p:txBody>
      </p:sp>
      <p:pic>
        <p:nvPicPr>
          <p:cNvPr id="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238" y="4706576"/>
            <a:ext cx="4469815" cy="2152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smtClean="0"/>
              <a:t>100kb encoded</a:t>
            </a:r>
          </a:p>
          <a:p>
            <a:r>
              <a:rPr lang="en-US" sz="3600" dirty="0" smtClean="0"/>
              <a:t>30KB decoded</a:t>
            </a:r>
            <a:endParaRPr lang="ru-RU" sz="3600" dirty="0"/>
          </a:p>
        </p:txBody>
      </p:sp>
      <p:sp>
        <p:nvSpPr>
          <p:cNvPr id="16"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7" name="Picture 2" descr="C:\Users\grigo\OneDrive\Рабочий стол\00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3244" y="4999321"/>
            <a:ext cx="4308756" cy="1858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grigo\OneDrive\Documents\GitHub\inf_theory_project\compressed_images\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4876"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561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1</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227" y="1284734"/>
            <a:ext cx="4918919" cy="272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8634" y="1284734"/>
            <a:ext cx="5106705" cy="272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64532" y="4232198"/>
            <a:ext cx="4337571" cy="241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4315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1</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Conclusion and next step</a:t>
            </a:r>
            <a:endParaRPr lang="en-US" sz="2800" dirty="0"/>
          </a:p>
        </p:txBody>
      </p:sp>
      <p:sp>
        <p:nvSpPr>
          <p:cNvPr id="5" name="Заголовок 1"/>
          <p:cNvSpPr txBox="1">
            <a:spLocks/>
          </p:cNvSpPr>
          <p:nvPr/>
        </p:nvSpPr>
        <p:spPr>
          <a:xfrm>
            <a:off x="2069845" y="156565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800" dirty="0" smtClean="0"/>
              <a:t>We see that quality of decoded image is better, than JPEG, but the encoded size of image is enormous, so we need to work on the size and make sure that quality stays high. The quality doesn’t matter, if the decoded size is bigger than the original, there is no reason to use it.</a:t>
            </a:r>
            <a:endParaRPr lang="en-US" sz="1800" dirty="0"/>
          </a:p>
        </p:txBody>
      </p:sp>
      <p:sp>
        <p:nvSpPr>
          <p:cNvPr id="6" name="Заголовок 1"/>
          <p:cNvSpPr txBox="1">
            <a:spLocks/>
          </p:cNvSpPr>
          <p:nvPr/>
        </p:nvSpPr>
        <p:spPr>
          <a:xfrm>
            <a:off x="2069845" y="309981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800" dirty="0"/>
              <a:t>The next step(V2) is to work on the neural network, implement new features, play with neural layers</a:t>
            </a:r>
            <a:r>
              <a:rPr lang="ru-RU" sz="1800" dirty="0"/>
              <a:t> </a:t>
            </a:r>
            <a:r>
              <a:rPr lang="en-US" sz="1800" dirty="0"/>
              <a:t>to reduce the size and increase the quality</a:t>
            </a:r>
          </a:p>
        </p:txBody>
      </p:sp>
    </p:spTree>
    <p:extLst>
      <p:ext uri="{BB962C8B-B14F-4D97-AF65-F5344CB8AC3E}">
        <p14:creationId xmlns:p14="http://schemas.microsoft.com/office/powerpoint/2010/main" val="2856607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DDE79998-A15C-2CB6-B04B-53D589C36C00}"/>
              </a:ext>
            </a:extLst>
          </p:cNvPr>
          <p:cNvSpPr>
            <a:spLocks noGrp="1"/>
          </p:cNvSpPr>
          <p:nvPr>
            <p:ph type="ctrTitle"/>
          </p:nvPr>
        </p:nvSpPr>
        <p:spPr>
          <a:xfrm>
            <a:off x="1975910" y="0"/>
            <a:ext cx="8732730" cy="660400"/>
          </a:xfrm>
        </p:spPr>
        <p:txBody>
          <a:bodyPr/>
          <a:lstStyle/>
          <a:p>
            <a:r>
              <a:rPr lang="en-US" sz="3600" b="1" kern="1200" dirty="0" smtClean="0">
                <a:solidFill>
                  <a:srgbClr val="FFFFFF"/>
                </a:solidFill>
                <a:effectLst/>
                <a:latin typeface="Calibri Light (Headings)"/>
                <a:ea typeface="Crimson Pro Bold"/>
                <a:cs typeface="+mn-cs"/>
              </a:rPr>
              <a:t>Code explanation</a:t>
            </a:r>
            <a:endParaRPr lang="en-US" sz="3600" b="1" dirty="0">
              <a:latin typeface="Calibri Light (Headings)"/>
            </a:endParaRPr>
          </a:p>
        </p:txBody>
      </p:sp>
      <p:sp>
        <p:nvSpPr>
          <p:cNvPr id="3" name="Прямоугольник 2"/>
          <p:cNvSpPr/>
          <p:nvPr/>
        </p:nvSpPr>
        <p:spPr>
          <a:xfrm>
            <a:off x="0" y="5661414"/>
            <a:ext cx="1259840" cy="1200329"/>
          </a:xfrm>
          <a:prstGeom prst="rect">
            <a:avLst/>
          </a:prstGeom>
        </p:spPr>
        <p:txBody>
          <a:bodyPr wrap="square">
            <a:spAutoFit/>
          </a:bodyPr>
          <a:lstStyle/>
          <a:p>
            <a:r>
              <a:rPr lang="en-US" sz="7200" dirty="0" smtClean="0">
                <a:solidFill>
                  <a:schemeClr val="bg1"/>
                </a:solidFill>
              </a:rPr>
              <a:t>V2</a:t>
            </a:r>
            <a:endParaRPr lang="ru-RU" sz="7200" dirty="0">
              <a:solidFill>
                <a:schemeClr val="bg1"/>
              </a:solidFill>
            </a:endParaRPr>
          </a:p>
        </p:txBody>
      </p:sp>
      <p:sp>
        <p:nvSpPr>
          <p:cNvPr id="2" name="Прямоугольник 1"/>
          <p:cNvSpPr/>
          <p:nvPr/>
        </p:nvSpPr>
        <p:spPr>
          <a:xfrm>
            <a:off x="518160" y="603963"/>
            <a:ext cx="6096000" cy="646331"/>
          </a:xfrm>
          <a:prstGeom prst="rect">
            <a:avLst/>
          </a:prstGeom>
        </p:spPr>
        <p:txBody>
          <a:bodyPr>
            <a:spAutoFit/>
          </a:bodyPr>
          <a:lstStyle/>
          <a:p>
            <a:r>
              <a:rPr lang="en-US" b="1" dirty="0">
                <a:solidFill>
                  <a:schemeClr val="bg1"/>
                </a:solidFill>
              </a:rPr>
              <a:t>Learning </a:t>
            </a:r>
            <a:r>
              <a:rPr lang="en-US" b="1" dirty="0" smtClean="0">
                <a:solidFill>
                  <a:schemeClr val="bg1"/>
                </a:solidFill>
              </a:rPr>
              <a:t>Type</a:t>
            </a:r>
            <a:r>
              <a:rPr lang="en-US" dirty="0" smtClean="0">
                <a:solidFill>
                  <a:schemeClr val="bg1"/>
                </a:solidFill>
              </a:rPr>
              <a:t>: </a:t>
            </a:r>
            <a:r>
              <a:rPr lang="en-US" dirty="0">
                <a:solidFill>
                  <a:schemeClr val="bg1"/>
                </a:solidFill>
              </a:rPr>
              <a:t>s</a:t>
            </a:r>
            <a:r>
              <a:rPr lang="en-US" dirty="0" smtClean="0">
                <a:solidFill>
                  <a:schemeClr val="bg1"/>
                </a:solidFill>
              </a:rPr>
              <a:t>upervised </a:t>
            </a:r>
            <a:r>
              <a:rPr lang="en-US" dirty="0">
                <a:solidFill>
                  <a:schemeClr val="bg1"/>
                </a:solidFill>
              </a:rPr>
              <a:t>Learning – </a:t>
            </a:r>
            <a:r>
              <a:rPr lang="en-US" dirty="0" smtClean="0">
                <a:solidFill>
                  <a:schemeClr val="bg1"/>
                </a:solidFill>
              </a:rPr>
              <a:t>model </a:t>
            </a:r>
            <a:r>
              <a:rPr lang="en-US" dirty="0">
                <a:solidFill>
                  <a:schemeClr val="bg1"/>
                </a:solidFill>
              </a:rPr>
              <a:t>learns by minimizing reconstruction error using MSE loss.</a:t>
            </a:r>
          </a:p>
        </p:txBody>
      </p:sp>
      <p:sp>
        <p:nvSpPr>
          <p:cNvPr id="5" name="Прямоугольник 4"/>
          <p:cNvSpPr/>
          <p:nvPr/>
        </p:nvSpPr>
        <p:spPr>
          <a:xfrm>
            <a:off x="5318443" y="1695187"/>
            <a:ext cx="4084320" cy="369332"/>
          </a:xfrm>
          <a:prstGeom prst="rect">
            <a:avLst/>
          </a:prstGeom>
        </p:spPr>
        <p:txBody>
          <a:bodyPr wrap="square">
            <a:spAutoFit/>
          </a:bodyPr>
          <a:lstStyle/>
          <a:p>
            <a:r>
              <a:rPr lang="en-US" b="1" dirty="0">
                <a:solidFill>
                  <a:schemeClr val="bg1"/>
                </a:solidFill>
              </a:rPr>
              <a:t>Loss </a:t>
            </a:r>
            <a:r>
              <a:rPr lang="en-US" b="1" dirty="0" smtClean="0">
                <a:solidFill>
                  <a:schemeClr val="bg1"/>
                </a:solidFill>
              </a:rPr>
              <a:t>Function</a:t>
            </a:r>
            <a:r>
              <a:rPr lang="en-US" dirty="0" smtClean="0">
                <a:solidFill>
                  <a:schemeClr val="bg1"/>
                </a:solidFill>
              </a:rPr>
              <a:t>: Mean </a:t>
            </a:r>
            <a:r>
              <a:rPr lang="en-US" dirty="0">
                <a:solidFill>
                  <a:schemeClr val="bg1"/>
                </a:solidFill>
              </a:rPr>
              <a:t>Squared Error (MSE</a:t>
            </a:r>
            <a:r>
              <a:rPr lang="en-US" dirty="0" smtClean="0">
                <a:solidFill>
                  <a:schemeClr val="bg1"/>
                </a:solidFill>
              </a:rPr>
              <a:t>)</a:t>
            </a:r>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763" y="1465516"/>
            <a:ext cx="24288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2537936"/>
            <a:ext cx="9570720" cy="1477328"/>
          </a:xfrm>
          <a:prstGeom prst="rect">
            <a:avLst/>
          </a:prstGeom>
        </p:spPr>
        <p:txBody>
          <a:bodyPr wrap="square">
            <a:spAutoFit/>
          </a:bodyPr>
          <a:lstStyle/>
          <a:p>
            <a:r>
              <a:rPr lang="en-US" dirty="0">
                <a:solidFill>
                  <a:schemeClr val="bg1"/>
                </a:solidFill>
              </a:rPr>
              <a:t>Activation </a:t>
            </a:r>
            <a:r>
              <a:rPr lang="en-US" dirty="0" smtClean="0">
                <a:solidFill>
                  <a:schemeClr val="bg1"/>
                </a:solidFill>
              </a:rPr>
              <a:t>Functions</a:t>
            </a:r>
            <a:r>
              <a:rPr lang="ru-RU" dirty="0" smtClean="0">
                <a:solidFill>
                  <a:schemeClr val="bg1"/>
                </a:solidFill>
              </a:rPr>
              <a:t>(</a:t>
            </a:r>
            <a:r>
              <a:rPr lang="en-US" dirty="0">
                <a:solidFill>
                  <a:schemeClr val="bg1"/>
                </a:solidFill>
              </a:rPr>
              <a:t>Introduce non-linearity → Enable the model to learn complex patterns</a:t>
            </a:r>
            <a:r>
              <a:rPr lang="ru-RU" dirty="0" smtClean="0">
                <a:solidFill>
                  <a:schemeClr val="bg1"/>
                </a:solidFill>
              </a:rPr>
              <a:t>)</a:t>
            </a:r>
            <a:r>
              <a:rPr lang="en-US" dirty="0" smtClean="0">
                <a:solidFill>
                  <a:schemeClr val="bg1"/>
                </a:solidFill>
              </a:rPr>
              <a:t>:</a:t>
            </a:r>
            <a:r>
              <a:rPr lang="ru-RU" dirty="0" smtClean="0">
                <a:solidFill>
                  <a:schemeClr val="bg1"/>
                </a:solidFill>
              </a:rPr>
              <a:t/>
            </a:r>
            <a:br>
              <a:rPr lang="ru-RU" dirty="0" smtClean="0">
                <a:solidFill>
                  <a:schemeClr val="bg1"/>
                </a:solidFill>
              </a:rPr>
            </a:br>
            <a:endParaRPr lang="en-US" dirty="0">
              <a:solidFill>
                <a:schemeClr val="bg1"/>
              </a:solidFill>
            </a:endParaRPr>
          </a:p>
          <a:p>
            <a:r>
              <a:rPr lang="ru-RU" dirty="0" smtClean="0">
                <a:solidFill>
                  <a:schemeClr val="bg1"/>
                </a:solidFill>
              </a:rPr>
              <a:t>1) </a:t>
            </a:r>
            <a:r>
              <a:rPr lang="en-US" dirty="0" err="1" smtClean="0">
                <a:solidFill>
                  <a:schemeClr val="bg1"/>
                </a:solidFill>
              </a:rPr>
              <a:t>ReLU</a:t>
            </a:r>
            <a:r>
              <a:rPr lang="ru-RU" dirty="0" smtClean="0">
                <a:solidFill>
                  <a:schemeClr val="bg1"/>
                </a:solidFill>
              </a:rPr>
              <a:t/>
            </a:r>
            <a:br>
              <a:rPr lang="ru-RU" dirty="0" smtClean="0">
                <a:solidFill>
                  <a:schemeClr val="bg1"/>
                </a:solidFill>
              </a:rPr>
            </a:br>
            <a:r>
              <a:rPr lang="ru-RU" dirty="0" smtClean="0">
                <a:solidFill>
                  <a:schemeClr val="bg1"/>
                </a:solidFill>
              </a:rPr>
              <a:t/>
            </a:r>
            <a:br>
              <a:rPr lang="ru-RU" dirty="0" smtClean="0">
                <a:solidFill>
                  <a:schemeClr val="bg1"/>
                </a:solidFill>
              </a:rPr>
            </a:br>
            <a:r>
              <a:rPr lang="ru-RU" dirty="0" smtClean="0">
                <a:solidFill>
                  <a:schemeClr val="bg1"/>
                </a:solidFill>
              </a:rPr>
              <a:t>2) </a:t>
            </a:r>
            <a:r>
              <a:rPr lang="en-US" dirty="0" smtClean="0">
                <a:solidFill>
                  <a:schemeClr val="bg1"/>
                </a:solidFill>
              </a:rPr>
              <a:t>Sigmoid</a:t>
            </a:r>
            <a:endParaRPr lang="en-US" dirty="0">
              <a:solidFill>
                <a:schemeClr val="bg1"/>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3076575"/>
            <a:ext cx="1733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5" y="3476625"/>
            <a:ext cx="17335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5283200" y="3980656"/>
            <a:ext cx="6096000" cy="923330"/>
          </a:xfrm>
          <a:prstGeom prst="rect">
            <a:avLst/>
          </a:prstGeom>
        </p:spPr>
        <p:txBody>
          <a:bodyPr>
            <a:spAutoFit/>
          </a:bodyPr>
          <a:lstStyle/>
          <a:p>
            <a:r>
              <a:rPr lang="en-US" b="1" dirty="0">
                <a:solidFill>
                  <a:schemeClr val="bg1"/>
                </a:solidFill>
              </a:rPr>
              <a:t>Architecture(3 layers):</a:t>
            </a:r>
            <a:br>
              <a:rPr lang="en-US" b="1" dirty="0">
                <a:solidFill>
                  <a:schemeClr val="bg1"/>
                </a:solidFill>
              </a:rPr>
            </a:br>
            <a:endParaRPr lang="ru-RU" dirty="0">
              <a:solidFill>
                <a:schemeClr val="bg1"/>
              </a:solidFill>
            </a:endParaRPr>
          </a:p>
          <a:p>
            <a:r>
              <a:rPr lang="en-US" dirty="0" smtClean="0">
                <a:solidFill>
                  <a:schemeClr val="bg1"/>
                </a:solidFill>
              </a:rPr>
              <a:t>Encoder, Decoder – 3 layers(AI model size – 0.4MB)</a:t>
            </a:r>
            <a:endParaRPr lang="ru-RU" dirty="0">
              <a:solidFill>
                <a:schemeClr val="bg1"/>
              </a:solidFill>
              <a:effectLst/>
            </a:endParaRPr>
          </a:p>
        </p:txBody>
      </p:sp>
    </p:spTree>
    <p:extLst>
      <p:ext uri="{BB962C8B-B14F-4D97-AF65-F5344CB8AC3E}">
        <p14:creationId xmlns:p14="http://schemas.microsoft.com/office/powerpoint/2010/main" val="2001555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239254" cy="1200329"/>
          </a:xfrm>
          <a:prstGeom prst="rect">
            <a:avLst/>
          </a:prstGeom>
        </p:spPr>
        <p:txBody>
          <a:bodyPr wrap="square">
            <a:spAutoFit/>
          </a:bodyPr>
          <a:lstStyle/>
          <a:p>
            <a:r>
              <a:rPr lang="en-US" sz="7200" dirty="0" smtClean="0">
                <a:solidFill>
                  <a:schemeClr val="bg1"/>
                </a:solidFill>
              </a:rPr>
              <a:t>V2</a:t>
            </a:r>
            <a:endParaRPr lang="ru-RU" sz="7200" dirty="0">
              <a:solidFill>
                <a:schemeClr val="bg1"/>
              </a:solidFill>
            </a:endParaRPr>
          </a:p>
        </p:txBody>
      </p:sp>
      <p:sp>
        <p:nvSpPr>
          <p:cNvPr id="2"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686" y="4938529"/>
            <a:ext cx="4673314" cy="19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ru-RU" sz="3600" dirty="0" smtClean="0"/>
              <a:t>12.6</a:t>
            </a:r>
            <a:r>
              <a:rPr lang="en-US" sz="3600" dirty="0" smtClean="0"/>
              <a:t> kb encoded</a:t>
            </a:r>
          </a:p>
          <a:p>
            <a:r>
              <a:rPr lang="ru-RU" sz="3600" dirty="0" smtClean="0"/>
              <a:t>31.6</a:t>
            </a:r>
            <a:r>
              <a:rPr lang="en-US" sz="3600" dirty="0" smtClean="0"/>
              <a:t>KB decoded</a:t>
            </a:r>
            <a:endParaRPr lang="ru-RU" sz="3600" dirty="0"/>
          </a:p>
        </p:txBody>
      </p:sp>
      <p:sp>
        <p:nvSpPr>
          <p:cNvPr id="9" name="Прямоугольник 8"/>
          <p:cNvSpPr/>
          <p:nvPr/>
        </p:nvSpPr>
        <p:spPr>
          <a:xfrm>
            <a:off x="0" y="4459705"/>
            <a:ext cx="1874838" cy="830997"/>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30 </a:t>
            </a:r>
            <a:r>
              <a:rPr lang="en-US" sz="2400" smtClean="0">
                <a:solidFill>
                  <a:schemeClr val="bg1"/>
                </a:solidFill>
              </a:rPr>
              <a:t>seconds</a:t>
            </a:r>
            <a:endParaRPr lang="ru-RU" sz="2400" dirty="0">
              <a:solidFill>
                <a:schemeClr val="bg1"/>
              </a:solidFill>
            </a:endParaRPr>
          </a:p>
        </p:txBody>
      </p:sp>
      <p:pic>
        <p:nvPicPr>
          <p:cNvPr id="4" name="Picture 2" descr="C:\Users\grigo\OneDrive\Рабочий стол\00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
        <p:nvSpPr>
          <p:cNvPr id="10"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30 photos dataset(128x128px)</a:t>
            </a:r>
            <a:endParaRPr lang="en-US" sz="2800" dirty="0"/>
          </a:p>
        </p:txBody>
      </p:sp>
      <p:pic>
        <p:nvPicPr>
          <p:cNvPr id="2050" name="Picture 2" descr="C:\Users\grigo\OneDrive\Documents\GitHub\inf_theory_project\compressed_images\00000.png_decod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6770" y="663347"/>
            <a:ext cx="2487840" cy="248784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3702" y="4560535"/>
            <a:ext cx="5505450" cy="2297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1820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2</a:t>
            </a:r>
            <a:endParaRPr lang="ru-RU" sz="7200" dirty="0">
              <a:solidFill>
                <a:schemeClr val="bg1"/>
              </a:solidFill>
            </a:endParaRPr>
          </a:p>
        </p:txBody>
      </p:sp>
      <p:sp>
        <p:nvSpPr>
          <p:cNvPr id="9" name="Прямоугольник 8"/>
          <p:cNvSpPr/>
          <p:nvPr/>
        </p:nvSpPr>
        <p:spPr>
          <a:xfrm>
            <a:off x="0" y="4453081"/>
            <a:ext cx="1868424" cy="1200329"/>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121 </a:t>
            </a:r>
            <a:r>
              <a:rPr lang="en-US" sz="2400" dirty="0" smtClean="0">
                <a:solidFill>
                  <a:schemeClr val="bg1"/>
                </a:solidFill>
              </a:rPr>
              <a:t>minutes</a:t>
            </a:r>
            <a:endParaRPr lang="ru-RU" sz="24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 52000 </a:t>
            </a:r>
            <a:r>
              <a:rPr lang="en-US" sz="2800" dirty="0"/>
              <a:t>photos dataset(128x128px</a:t>
            </a:r>
            <a:r>
              <a:rPr lang="en-US" sz="2800" dirty="0" smtClean="0"/>
              <a:t>)</a:t>
            </a:r>
            <a:endParaRPr lang="en-US" sz="2800" dirty="0"/>
          </a:p>
        </p:txBody>
      </p:sp>
      <p:sp>
        <p:nvSpPr>
          <p:cNvPr id="15"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a:t>13.1KB </a:t>
            </a:r>
            <a:r>
              <a:rPr lang="en-US" sz="3600" dirty="0" smtClean="0"/>
              <a:t>encoded</a:t>
            </a:r>
          </a:p>
          <a:p>
            <a:r>
              <a:rPr lang="en-US" sz="3600" dirty="0" smtClean="0"/>
              <a:t>26,9KB Decoded</a:t>
            </a:r>
            <a:endParaRPr lang="ru-RU" sz="3600" dirty="0"/>
          </a:p>
        </p:txBody>
      </p:sp>
      <p:sp>
        <p:nvSpPr>
          <p:cNvPr id="16"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7" name="Picture 2" descr="C:\Users\grigo\OneDrive\Рабочий стол\000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9099" y="4977114"/>
            <a:ext cx="4622901" cy="1880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grigo\OneDrive\Documents\GitHub\inf_theory_project\compressed_images\00000.png_decod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0252" y="650311"/>
            <a:ext cx="2500876" cy="25008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3702" y="4560535"/>
            <a:ext cx="5505450" cy="2297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6846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2</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6" y="1087048"/>
            <a:ext cx="5380729" cy="2868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9825" y="1230675"/>
            <a:ext cx="5034277" cy="258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4497" y="4091873"/>
            <a:ext cx="4928273" cy="255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093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2B1821E8-F378-D74B-E865-C40990E3D41F}"/>
              </a:ext>
            </a:extLst>
          </p:cNvPr>
          <p:cNvSpPr>
            <a:spLocks noGrp="1"/>
          </p:cNvSpPr>
          <p:nvPr>
            <p:ph type="ctrTitle"/>
          </p:nvPr>
        </p:nvSpPr>
        <p:spPr>
          <a:xfrm>
            <a:off x="1120876" y="535857"/>
            <a:ext cx="2762865" cy="1143000"/>
          </a:xfrm>
        </p:spPr>
        <p:txBody>
          <a:bodyPr/>
          <a:lstStyle/>
          <a:p>
            <a:r>
              <a:rPr lang="en-US" dirty="0"/>
              <a:t>Agenda</a:t>
            </a:r>
          </a:p>
        </p:txBody>
      </p:sp>
      <p:sp>
        <p:nvSpPr>
          <p:cNvPr id="8" name="TextBox 7">
            <a:extLst>
              <a:ext uri="{FF2B5EF4-FFF2-40B4-BE49-F238E27FC236}">
                <a16:creationId xmlns="" xmlns:a16="http://schemas.microsoft.com/office/drawing/2014/main" id="{FA6ECF98-C929-063C-BFD6-AA57AAC2A02F}"/>
              </a:ext>
            </a:extLst>
          </p:cNvPr>
          <p:cNvSpPr txBox="1"/>
          <p:nvPr/>
        </p:nvSpPr>
        <p:spPr>
          <a:xfrm>
            <a:off x="1204449" y="2286000"/>
            <a:ext cx="3996814" cy="2325508"/>
          </a:xfrm>
          <a:prstGeom prst="rect">
            <a:avLst/>
          </a:prstGeom>
          <a:noFill/>
        </p:spPr>
        <p:txBody>
          <a:bodyPr wrap="square">
            <a:spAutoFit/>
          </a:bodyPr>
          <a:lstStyle/>
          <a:p>
            <a:pPr marL="342900" indent="-342900">
              <a:lnSpc>
                <a:spcPts val="2850"/>
              </a:lnSpc>
              <a:buAutoNum type="arabicPeriod"/>
            </a:pPr>
            <a:r>
              <a:rPr lang="en-US" sz="2800" dirty="0">
                <a:solidFill>
                  <a:schemeClr val="bg1"/>
                </a:solidFill>
                <a:latin typeface="Calibri Light (Headings)"/>
                <a:ea typeface="Open Sans"/>
                <a:cs typeface="Open Sans"/>
              </a:rPr>
              <a:t>Introduction</a:t>
            </a:r>
          </a:p>
          <a:p>
            <a:pPr marL="342900" indent="-342900">
              <a:lnSpc>
                <a:spcPts val="2850"/>
              </a:lnSpc>
              <a:buAutoNum type="arabicPeriod"/>
            </a:pPr>
            <a:endParaRPr lang="en-US" sz="2800" dirty="0">
              <a:solidFill>
                <a:schemeClr val="bg1"/>
              </a:solidFill>
              <a:latin typeface="Calibri Light (Headings)"/>
              <a:ea typeface="Open Sans"/>
              <a:cs typeface="Open Sans"/>
            </a:endParaRPr>
          </a:p>
          <a:p>
            <a:pPr marL="342900" indent="-342900">
              <a:lnSpc>
                <a:spcPts val="2850"/>
              </a:lnSpc>
              <a:buAutoNum type="arabicPeriod"/>
            </a:pPr>
            <a:r>
              <a:rPr lang="en-US" sz="2800" dirty="0">
                <a:solidFill>
                  <a:schemeClr val="bg1"/>
                </a:solidFill>
                <a:latin typeface="Calibri Light (Headings)"/>
                <a:ea typeface="Crimson Pro Bold" pitchFamily="34" charset="-122"/>
                <a:cs typeface="Crimson Pro Bold" pitchFamily="34" charset="-120"/>
              </a:rPr>
              <a:t>Background</a:t>
            </a:r>
          </a:p>
          <a:p>
            <a:pPr>
              <a:lnSpc>
                <a:spcPts val="2850"/>
              </a:lnSpc>
            </a:pPr>
            <a:endParaRPr lang="en-US" sz="2800" dirty="0">
              <a:solidFill>
                <a:schemeClr val="bg1"/>
              </a:solidFill>
              <a:latin typeface="Calibri Light (Headings)"/>
              <a:ea typeface="Crimson Pro Bold" pitchFamily="34" charset="-122"/>
              <a:cs typeface="Crimson Pro Bold"/>
            </a:endParaRPr>
          </a:p>
          <a:p>
            <a:pPr>
              <a:lnSpc>
                <a:spcPts val="2850"/>
              </a:lnSpc>
            </a:pPr>
            <a:r>
              <a:rPr lang="en-US" sz="2800" dirty="0">
                <a:solidFill>
                  <a:srgbClr val="FFFFFF"/>
                </a:solidFill>
                <a:latin typeface="Calibri Light (Headings)"/>
                <a:ea typeface="Crimson Pro Bold"/>
                <a:cs typeface="Crimson Pro Bold"/>
              </a:rPr>
              <a:t>3</a:t>
            </a:r>
            <a:r>
              <a:rPr lang="en-US" sz="2800" kern="1200" dirty="0">
                <a:solidFill>
                  <a:srgbClr val="FFFFFF"/>
                </a:solidFill>
                <a:effectLst/>
                <a:latin typeface="Calibri Light (Headings)"/>
                <a:ea typeface="Crimson Pro Bold"/>
                <a:cs typeface="Crimson Pro Bold"/>
              </a:rPr>
              <a:t>. Research Goal</a:t>
            </a:r>
          </a:p>
          <a:p>
            <a:pPr marL="342900" indent="-342900">
              <a:lnSpc>
                <a:spcPts val="2850"/>
              </a:lnSpc>
              <a:buAutoNum type="arabicPeriod"/>
            </a:pPr>
            <a:endParaRPr lang="en-US" sz="2800" dirty="0">
              <a:solidFill>
                <a:schemeClr val="bg1"/>
              </a:solidFill>
              <a:latin typeface="Calibri Light (Headings)"/>
              <a:ea typeface="Open Sans"/>
              <a:cs typeface="Open Sans"/>
            </a:endParaRPr>
          </a:p>
        </p:txBody>
      </p:sp>
      <p:sp>
        <p:nvSpPr>
          <p:cNvPr id="9" name="TextBox 8">
            <a:extLst>
              <a:ext uri="{FF2B5EF4-FFF2-40B4-BE49-F238E27FC236}">
                <a16:creationId xmlns="" xmlns:a16="http://schemas.microsoft.com/office/drawing/2014/main" id="{867A665E-4508-A316-4C04-8788127440A7}"/>
              </a:ext>
            </a:extLst>
          </p:cNvPr>
          <p:cNvSpPr txBox="1"/>
          <p:nvPr/>
        </p:nvSpPr>
        <p:spPr>
          <a:xfrm>
            <a:off x="6223820" y="1928851"/>
            <a:ext cx="3996814" cy="3441198"/>
          </a:xfrm>
          <a:prstGeom prst="rect">
            <a:avLst/>
          </a:prstGeom>
          <a:noFill/>
        </p:spPr>
        <p:txBody>
          <a:bodyPr wrap="square">
            <a:spAutoFit/>
          </a:bodyPr>
          <a:lstStyle/>
          <a:p>
            <a:pPr algn="l" rtl="0" eaLnBrk="1" latinLnBrk="0" hangingPunct="1">
              <a:lnSpc>
                <a:spcPts val="2850"/>
              </a:lnSpc>
              <a:buClrTx/>
              <a:buSzPts val="2800"/>
            </a:pPr>
            <a:endParaRPr lang="en-US" sz="2800" dirty="0">
              <a:effectLst/>
            </a:endParaRPr>
          </a:p>
          <a:p>
            <a:pPr marL="347472" indent="-347472" algn="l" rtl="0" eaLnBrk="1" latinLnBrk="0" hangingPunct="1">
              <a:lnSpc>
                <a:spcPts val="2850"/>
              </a:lnSpc>
            </a:pPr>
            <a:r>
              <a:rPr lang="en-US" sz="2800" dirty="0">
                <a:solidFill>
                  <a:srgbClr val="FFFFFF"/>
                </a:solidFill>
                <a:latin typeface="Calibri Light (Headings)"/>
                <a:ea typeface="Crimson Pro Bold"/>
                <a:cs typeface="Crimson Pro Bold"/>
              </a:rPr>
              <a:t>4</a:t>
            </a:r>
            <a:r>
              <a:rPr lang="en-US" sz="2800" kern="1200" dirty="0">
                <a:solidFill>
                  <a:srgbClr val="FFFFFF"/>
                </a:solidFill>
                <a:effectLst/>
                <a:latin typeface="Calibri Light (Headings)"/>
                <a:ea typeface="Crimson Pro Bold"/>
                <a:cs typeface="Crimson Pro Bold"/>
              </a:rPr>
              <a:t>. Codebase</a:t>
            </a:r>
          </a:p>
          <a:p>
            <a:pPr marL="347472" indent="-347472" algn="l" rtl="0" eaLnBrk="1" latinLnBrk="0" hangingPunct="1">
              <a:lnSpc>
                <a:spcPts val="2850"/>
              </a:lnSpc>
            </a:pPr>
            <a:endParaRPr lang="en-US" sz="2800" dirty="0">
              <a:effectLst/>
            </a:endParaRPr>
          </a:p>
          <a:p>
            <a:pPr marL="347472" indent="-347472" algn="l" rtl="0" eaLnBrk="1" latinLnBrk="0" hangingPunct="1">
              <a:lnSpc>
                <a:spcPts val="2850"/>
              </a:lnSpc>
            </a:pPr>
            <a:r>
              <a:rPr lang="en-US" sz="2800" dirty="0">
                <a:solidFill>
                  <a:srgbClr val="FFFFFF"/>
                </a:solidFill>
                <a:latin typeface="Calibri Light (Headings)"/>
                <a:ea typeface="Crimson Pro Bold"/>
                <a:cs typeface="Crimson Pro Bold"/>
              </a:rPr>
              <a:t>5</a:t>
            </a:r>
            <a:r>
              <a:rPr lang="en-US" sz="2800" kern="1200" dirty="0">
                <a:solidFill>
                  <a:srgbClr val="FFFFFF"/>
                </a:solidFill>
                <a:effectLst/>
                <a:latin typeface="Calibri Light (Headings)"/>
                <a:ea typeface="Crimson Pro Bold"/>
                <a:cs typeface="Crimson Pro Bold"/>
              </a:rPr>
              <a:t>. Dataset and Tools</a:t>
            </a:r>
          </a:p>
          <a:p>
            <a:pPr marL="347472" indent="-347472" algn="l" rtl="0" eaLnBrk="1" latinLnBrk="0" hangingPunct="1">
              <a:lnSpc>
                <a:spcPts val="2850"/>
              </a:lnSpc>
            </a:pPr>
            <a:endParaRPr lang="en-US" sz="2800" dirty="0">
              <a:solidFill>
                <a:srgbClr val="FFFFFF"/>
              </a:solidFill>
              <a:latin typeface="Calibri Light (Headings)"/>
              <a:ea typeface="Crimson Pro Bold"/>
            </a:endParaRPr>
          </a:p>
          <a:p>
            <a:pPr marL="347472" indent="-347472" algn="l" rtl="0" eaLnBrk="1" latinLnBrk="0" hangingPunct="1">
              <a:lnSpc>
                <a:spcPts val="2850"/>
              </a:lnSpc>
            </a:pPr>
            <a:r>
              <a:rPr lang="en-US" sz="2800" dirty="0">
                <a:solidFill>
                  <a:srgbClr val="FFFFFF"/>
                </a:solidFill>
                <a:effectLst/>
                <a:latin typeface="Calibri Light (Headings)"/>
                <a:ea typeface="Crimson Pro Bold"/>
              </a:rPr>
              <a:t>6. Numerical experiments</a:t>
            </a:r>
          </a:p>
          <a:p>
            <a:pPr marL="347472" indent="-347472" algn="l" rtl="0" eaLnBrk="1" latinLnBrk="0" hangingPunct="1">
              <a:lnSpc>
                <a:spcPts val="2850"/>
              </a:lnSpc>
            </a:pPr>
            <a:endParaRPr lang="en-US" sz="2800" dirty="0">
              <a:solidFill>
                <a:srgbClr val="FFFFFF"/>
              </a:solidFill>
              <a:latin typeface="Calibri Light (Headings)"/>
              <a:ea typeface="Crimson Pro Bold"/>
            </a:endParaRPr>
          </a:p>
          <a:p>
            <a:pPr marL="347472" indent="-347472" algn="l" rtl="0" eaLnBrk="1" latinLnBrk="0" hangingPunct="1">
              <a:lnSpc>
                <a:spcPts val="2850"/>
              </a:lnSpc>
            </a:pPr>
            <a:r>
              <a:rPr lang="en-US" sz="2800" dirty="0">
                <a:solidFill>
                  <a:srgbClr val="FFFFFF"/>
                </a:solidFill>
                <a:effectLst/>
                <a:latin typeface="Calibri Light (Headings)"/>
                <a:ea typeface="Crimson Pro Bold"/>
              </a:rPr>
              <a:t>7. Further…</a:t>
            </a:r>
            <a:endParaRPr lang="en-US" sz="2800" dirty="0">
              <a:effectLst/>
            </a:endParaRPr>
          </a:p>
          <a:p>
            <a:pPr marL="342900" indent="-342900">
              <a:lnSpc>
                <a:spcPts val="2850"/>
              </a:lnSpc>
              <a:buAutoNum type="arabicPeriod"/>
            </a:pPr>
            <a:endParaRPr lang="en-US" sz="2800" dirty="0">
              <a:solidFill>
                <a:schemeClr val="bg1"/>
              </a:solidFill>
              <a:latin typeface="Calibri Light (Headings)"/>
              <a:ea typeface="Open Sans"/>
              <a:cs typeface="Open Sans"/>
            </a:endParaRPr>
          </a:p>
        </p:txBody>
      </p:sp>
    </p:spTree>
    <p:extLst>
      <p:ext uri="{BB962C8B-B14F-4D97-AF65-F5344CB8AC3E}">
        <p14:creationId xmlns:p14="http://schemas.microsoft.com/office/powerpoint/2010/main" val="467869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2</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Conclusion and next step</a:t>
            </a:r>
            <a:endParaRPr lang="en-US" sz="2800" dirty="0"/>
          </a:p>
        </p:txBody>
      </p:sp>
      <p:sp>
        <p:nvSpPr>
          <p:cNvPr id="4" name="Заголовок 1"/>
          <p:cNvSpPr txBox="1">
            <a:spLocks/>
          </p:cNvSpPr>
          <p:nvPr/>
        </p:nvSpPr>
        <p:spPr>
          <a:xfrm>
            <a:off x="2201925" y="2042160"/>
            <a:ext cx="7653418" cy="1378498"/>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File size is smaller, but we need to work on them a little bit more to compete with jpeg/</a:t>
            </a:r>
            <a:r>
              <a:rPr lang="en-US" sz="2800" dirty="0" err="1" smtClean="0"/>
              <a:t>webm</a:t>
            </a:r>
            <a:endParaRPr lang="en-US" sz="2800" dirty="0"/>
          </a:p>
        </p:txBody>
      </p:sp>
    </p:spTree>
    <p:extLst>
      <p:ext uri="{BB962C8B-B14F-4D97-AF65-F5344CB8AC3E}">
        <p14:creationId xmlns:p14="http://schemas.microsoft.com/office/powerpoint/2010/main" val="1177445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DDE79998-A15C-2CB6-B04B-53D589C36C00}"/>
              </a:ext>
            </a:extLst>
          </p:cNvPr>
          <p:cNvSpPr>
            <a:spLocks noGrp="1"/>
          </p:cNvSpPr>
          <p:nvPr>
            <p:ph type="ctrTitle"/>
          </p:nvPr>
        </p:nvSpPr>
        <p:spPr>
          <a:xfrm>
            <a:off x="1975910" y="0"/>
            <a:ext cx="8732730" cy="660400"/>
          </a:xfrm>
        </p:spPr>
        <p:txBody>
          <a:bodyPr/>
          <a:lstStyle/>
          <a:p>
            <a:r>
              <a:rPr lang="en-US" sz="3600" b="1" kern="1200" dirty="0" smtClean="0">
                <a:solidFill>
                  <a:srgbClr val="FFFFFF"/>
                </a:solidFill>
                <a:effectLst/>
                <a:latin typeface="Calibri Light (Headings)"/>
                <a:ea typeface="Crimson Pro Bold"/>
                <a:cs typeface="+mn-cs"/>
              </a:rPr>
              <a:t>Code explanation</a:t>
            </a:r>
            <a:endParaRPr lang="en-US" sz="3600" b="1" dirty="0">
              <a:latin typeface="Calibri Light (Headings)"/>
            </a:endParaRPr>
          </a:p>
        </p:txBody>
      </p:sp>
      <p:sp>
        <p:nvSpPr>
          <p:cNvPr id="3" name="Прямоугольник 2"/>
          <p:cNvSpPr/>
          <p:nvPr/>
        </p:nvSpPr>
        <p:spPr>
          <a:xfrm>
            <a:off x="0" y="5661414"/>
            <a:ext cx="1259840"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3</a:t>
            </a:r>
            <a:endParaRPr lang="ru-RU" sz="7200" dirty="0">
              <a:solidFill>
                <a:schemeClr val="bg1"/>
              </a:solidFill>
            </a:endParaRPr>
          </a:p>
        </p:txBody>
      </p:sp>
      <p:sp>
        <p:nvSpPr>
          <p:cNvPr id="2" name="Прямоугольник 1"/>
          <p:cNvSpPr/>
          <p:nvPr/>
        </p:nvSpPr>
        <p:spPr>
          <a:xfrm>
            <a:off x="518160" y="603963"/>
            <a:ext cx="6096000" cy="646331"/>
          </a:xfrm>
          <a:prstGeom prst="rect">
            <a:avLst/>
          </a:prstGeom>
        </p:spPr>
        <p:txBody>
          <a:bodyPr>
            <a:spAutoFit/>
          </a:bodyPr>
          <a:lstStyle/>
          <a:p>
            <a:r>
              <a:rPr lang="en-US" b="1" dirty="0">
                <a:solidFill>
                  <a:schemeClr val="bg1"/>
                </a:solidFill>
              </a:rPr>
              <a:t>Learning </a:t>
            </a:r>
            <a:r>
              <a:rPr lang="en-US" b="1" dirty="0" smtClean="0">
                <a:solidFill>
                  <a:schemeClr val="bg1"/>
                </a:solidFill>
              </a:rPr>
              <a:t>Type</a:t>
            </a:r>
            <a:r>
              <a:rPr lang="en-US" dirty="0" smtClean="0">
                <a:solidFill>
                  <a:schemeClr val="bg1"/>
                </a:solidFill>
              </a:rPr>
              <a:t>: </a:t>
            </a:r>
            <a:r>
              <a:rPr lang="en-US" dirty="0">
                <a:solidFill>
                  <a:schemeClr val="bg1"/>
                </a:solidFill>
              </a:rPr>
              <a:t>s</a:t>
            </a:r>
            <a:r>
              <a:rPr lang="en-US" dirty="0" smtClean="0">
                <a:solidFill>
                  <a:schemeClr val="bg1"/>
                </a:solidFill>
              </a:rPr>
              <a:t>upervised </a:t>
            </a:r>
            <a:r>
              <a:rPr lang="en-US" dirty="0">
                <a:solidFill>
                  <a:schemeClr val="bg1"/>
                </a:solidFill>
              </a:rPr>
              <a:t>Learning – </a:t>
            </a:r>
            <a:r>
              <a:rPr lang="en-US" dirty="0" smtClean="0">
                <a:solidFill>
                  <a:schemeClr val="bg1"/>
                </a:solidFill>
              </a:rPr>
              <a:t>model </a:t>
            </a:r>
            <a:r>
              <a:rPr lang="en-US" dirty="0">
                <a:solidFill>
                  <a:schemeClr val="bg1"/>
                </a:solidFill>
              </a:rPr>
              <a:t>learns by minimizing reconstruction error using MSE loss.</a:t>
            </a:r>
          </a:p>
        </p:txBody>
      </p:sp>
      <p:sp>
        <p:nvSpPr>
          <p:cNvPr id="5" name="Прямоугольник 4"/>
          <p:cNvSpPr/>
          <p:nvPr/>
        </p:nvSpPr>
        <p:spPr>
          <a:xfrm>
            <a:off x="5318443" y="1695187"/>
            <a:ext cx="4084320" cy="369332"/>
          </a:xfrm>
          <a:prstGeom prst="rect">
            <a:avLst/>
          </a:prstGeom>
        </p:spPr>
        <p:txBody>
          <a:bodyPr wrap="square">
            <a:spAutoFit/>
          </a:bodyPr>
          <a:lstStyle/>
          <a:p>
            <a:r>
              <a:rPr lang="en-US" b="1" dirty="0">
                <a:solidFill>
                  <a:schemeClr val="bg1"/>
                </a:solidFill>
              </a:rPr>
              <a:t>Loss </a:t>
            </a:r>
            <a:r>
              <a:rPr lang="en-US" b="1" dirty="0" smtClean="0">
                <a:solidFill>
                  <a:schemeClr val="bg1"/>
                </a:solidFill>
              </a:rPr>
              <a:t>Function</a:t>
            </a:r>
            <a:r>
              <a:rPr lang="en-US" dirty="0" smtClean="0">
                <a:solidFill>
                  <a:schemeClr val="bg1"/>
                </a:solidFill>
              </a:rPr>
              <a:t>: Mean </a:t>
            </a:r>
            <a:r>
              <a:rPr lang="en-US" dirty="0">
                <a:solidFill>
                  <a:schemeClr val="bg1"/>
                </a:solidFill>
              </a:rPr>
              <a:t>Squared Error (MSE</a:t>
            </a:r>
            <a:r>
              <a:rPr lang="en-US" dirty="0" smtClean="0">
                <a:solidFill>
                  <a:schemeClr val="bg1"/>
                </a:solidFill>
              </a:rPr>
              <a:t>)</a:t>
            </a:r>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763" y="1465516"/>
            <a:ext cx="24288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2537936"/>
            <a:ext cx="9570720" cy="1477328"/>
          </a:xfrm>
          <a:prstGeom prst="rect">
            <a:avLst/>
          </a:prstGeom>
        </p:spPr>
        <p:txBody>
          <a:bodyPr wrap="square">
            <a:spAutoFit/>
          </a:bodyPr>
          <a:lstStyle/>
          <a:p>
            <a:r>
              <a:rPr lang="en-US" dirty="0">
                <a:solidFill>
                  <a:schemeClr val="bg1"/>
                </a:solidFill>
              </a:rPr>
              <a:t>Activation </a:t>
            </a:r>
            <a:r>
              <a:rPr lang="en-US" dirty="0" smtClean="0">
                <a:solidFill>
                  <a:schemeClr val="bg1"/>
                </a:solidFill>
              </a:rPr>
              <a:t>Functions</a:t>
            </a:r>
            <a:r>
              <a:rPr lang="ru-RU" dirty="0" smtClean="0">
                <a:solidFill>
                  <a:schemeClr val="bg1"/>
                </a:solidFill>
              </a:rPr>
              <a:t>(</a:t>
            </a:r>
            <a:r>
              <a:rPr lang="en-US" dirty="0">
                <a:solidFill>
                  <a:schemeClr val="bg1"/>
                </a:solidFill>
              </a:rPr>
              <a:t>Introduce non-linearity → Enable the model to learn complex patterns</a:t>
            </a:r>
            <a:r>
              <a:rPr lang="ru-RU" dirty="0" smtClean="0">
                <a:solidFill>
                  <a:schemeClr val="bg1"/>
                </a:solidFill>
              </a:rPr>
              <a:t>)</a:t>
            </a:r>
            <a:r>
              <a:rPr lang="en-US" dirty="0" smtClean="0">
                <a:solidFill>
                  <a:schemeClr val="bg1"/>
                </a:solidFill>
              </a:rPr>
              <a:t>:</a:t>
            </a:r>
            <a:r>
              <a:rPr lang="ru-RU" dirty="0" smtClean="0">
                <a:solidFill>
                  <a:schemeClr val="bg1"/>
                </a:solidFill>
              </a:rPr>
              <a:t/>
            </a:r>
            <a:br>
              <a:rPr lang="ru-RU" dirty="0" smtClean="0">
                <a:solidFill>
                  <a:schemeClr val="bg1"/>
                </a:solidFill>
              </a:rPr>
            </a:br>
            <a:endParaRPr lang="en-US" dirty="0">
              <a:solidFill>
                <a:schemeClr val="bg1"/>
              </a:solidFill>
            </a:endParaRPr>
          </a:p>
          <a:p>
            <a:r>
              <a:rPr lang="ru-RU" dirty="0" smtClean="0">
                <a:solidFill>
                  <a:schemeClr val="bg1"/>
                </a:solidFill>
              </a:rPr>
              <a:t>1) </a:t>
            </a:r>
            <a:r>
              <a:rPr lang="en-US" dirty="0" err="1" smtClean="0">
                <a:solidFill>
                  <a:schemeClr val="bg1"/>
                </a:solidFill>
              </a:rPr>
              <a:t>ReLU</a:t>
            </a:r>
            <a:r>
              <a:rPr lang="ru-RU" dirty="0" smtClean="0">
                <a:solidFill>
                  <a:schemeClr val="bg1"/>
                </a:solidFill>
              </a:rPr>
              <a:t/>
            </a:r>
            <a:br>
              <a:rPr lang="ru-RU" dirty="0" smtClean="0">
                <a:solidFill>
                  <a:schemeClr val="bg1"/>
                </a:solidFill>
              </a:rPr>
            </a:br>
            <a:r>
              <a:rPr lang="ru-RU" dirty="0" smtClean="0">
                <a:solidFill>
                  <a:schemeClr val="bg1"/>
                </a:solidFill>
              </a:rPr>
              <a:t/>
            </a:r>
            <a:br>
              <a:rPr lang="ru-RU" dirty="0" smtClean="0">
                <a:solidFill>
                  <a:schemeClr val="bg1"/>
                </a:solidFill>
              </a:rPr>
            </a:br>
            <a:r>
              <a:rPr lang="ru-RU" dirty="0" smtClean="0">
                <a:solidFill>
                  <a:schemeClr val="bg1"/>
                </a:solidFill>
              </a:rPr>
              <a:t>2) </a:t>
            </a:r>
            <a:r>
              <a:rPr lang="en-US" dirty="0" smtClean="0">
                <a:solidFill>
                  <a:schemeClr val="bg1"/>
                </a:solidFill>
              </a:rPr>
              <a:t>Sigmoid</a:t>
            </a:r>
            <a:endParaRPr lang="en-US" dirty="0">
              <a:solidFill>
                <a:schemeClr val="bg1"/>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3076575"/>
            <a:ext cx="1733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5" y="3476625"/>
            <a:ext cx="17335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5283200" y="3980656"/>
            <a:ext cx="6096000" cy="923330"/>
          </a:xfrm>
          <a:prstGeom prst="rect">
            <a:avLst/>
          </a:prstGeom>
        </p:spPr>
        <p:txBody>
          <a:bodyPr>
            <a:spAutoFit/>
          </a:bodyPr>
          <a:lstStyle/>
          <a:p>
            <a:r>
              <a:rPr lang="en-US" b="1" dirty="0" smtClean="0">
                <a:solidFill>
                  <a:schemeClr val="bg1"/>
                </a:solidFill>
              </a:rPr>
              <a:t>Architecture(</a:t>
            </a:r>
            <a:r>
              <a:rPr lang="ru-RU" b="1" dirty="0" smtClean="0">
                <a:solidFill>
                  <a:schemeClr val="bg1"/>
                </a:solidFill>
              </a:rPr>
              <a:t>5</a:t>
            </a:r>
            <a:r>
              <a:rPr lang="en-US" b="1" dirty="0" smtClean="0">
                <a:solidFill>
                  <a:schemeClr val="bg1"/>
                </a:solidFill>
              </a:rPr>
              <a:t> </a:t>
            </a:r>
            <a:r>
              <a:rPr lang="en-US" b="1" dirty="0">
                <a:solidFill>
                  <a:schemeClr val="bg1"/>
                </a:solidFill>
              </a:rPr>
              <a:t>layers):</a:t>
            </a:r>
            <a:br>
              <a:rPr lang="en-US" b="1" dirty="0">
                <a:solidFill>
                  <a:schemeClr val="bg1"/>
                </a:solidFill>
              </a:rPr>
            </a:br>
            <a:endParaRPr lang="ru-RU" dirty="0">
              <a:solidFill>
                <a:schemeClr val="bg1"/>
              </a:solidFill>
            </a:endParaRPr>
          </a:p>
          <a:p>
            <a:r>
              <a:rPr lang="en-US" dirty="0" smtClean="0">
                <a:solidFill>
                  <a:schemeClr val="bg1"/>
                </a:solidFill>
              </a:rPr>
              <a:t>Encoder &amp; Decoder</a:t>
            </a:r>
            <a:r>
              <a:rPr lang="en-US" dirty="0">
                <a:solidFill>
                  <a:schemeClr val="bg1"/>
                </a:solidFill>
              </a:rPr>
              <a:t>: </a:t>
            </a:r>
            <a:r>
              <a:rPr lang="en-US" dirty="0" smtClean="0">
                <a:solidFill>
                  <a:schemeClr val="bg1"/>
                </a:solidFill>
              </a:rPr>
              <a:t>5 layers(AI model size – 4MB)</a:t>
            </a:r>
            <a:endParaRPr lang="ru-RU" dirty="0">
              <a:solidFill>
                <a:schemeClr val="bg1"/>
              </a:solidFill>
              <a:effectLst/>
            </a:endParaRPr>
          </a:p>
        </p:txBody>
      </p:sp>
    </p:spTree>
    <p:extLst>
      <p:ext uri="{BB962C8B-B14F-4D97-AF65-F5344CB8AC3E}">
        <p14:creationId xmlns:p14="http://schemas.microsoft.com/office/powerpoint/2010/main" val="710151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239254"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3</a:t>
            </a:r>
            <a:endParaRPr lang="ru-RU" sz="7200" dirty="0">
              <a:solidFill>
                <a:schemeClr val="bg1"/>
              </a:solidFill>
            </a:endParaRPr>
          </a:p>
        </p:txBody>
      </p:sp>
      <p:sp>
        <p:nvSpPr>
          <p:cNvPr id="2"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686" y="4938529"/>
            <a:ext cx="4673314" cy="19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smtClean="0"/>
              <a:t>4.62kb </a:t>
            </a:r>
            <a:r>
              <a:rPr lang="en-US" sz="3600" dirty="0"/>
              <a:t>encoded</a:t>
            </a:r>
          </a:p>
          <a:p>
            <a:r>
              <a:rPr lang="en-US" sz="3600" dirty="0" smtClean="0"/>
              <a:t>29KB </a:t>
            </a:r>
            <a:r>
              <a:rPr lang="en-US" sz="3600" dirty="0"/>
              <a:t>decoded</a:t>
            </a:r>
            <a:endParaRPr lang="ru-RU" sz="3600" dirty="0"/>
          </a:p>
        </p:txBody>
      </p:sp>
      <p:sp>
        <p:nvSpPr>
          <p:cNvPr id="9" name="Прямоугольник 8"/>
          <p:cNvSpPr/>
          <p:nvPr/>
        </p:nvSpPr>
        <p:spPr>
          <a:xfrm>
            <a:off x="0" y="4459705"/>
            <a:ext cx="1874838" cy="830997"/>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a:solidFill>
                  <a:schemeClr val="bg1"/>
                </a:solidFill>
              </a:rPr>
              <a:t>1</a:t>
            </a:r>
            <a:r>
              <a:rPr lang="en-US" sz="2400" dirty="0" smtClean="0">
                <a:solidFill>
                  <a:schemeClr val="bg1"/>
                </a:solidFill>
              </a:rPr>
              <a:t> min</a:t>
            </a:r>
            <a:endParaRPr lang="ru-RU" sz="2400" dirty="0">
              <a:solidFill>
                <a:schemeClr val="bg1"/>
              </a:solidFill>
            </a:endParaRPr>
          </a:p>
        </p:txBody>
      </p:sp>
      <p:pic>
        <p:nvPicPr>
          <p:cNvPr id="4" name="Picture 2" descr="C:\Users\grigo\OneDrive\Рабочий стол\00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
        <p:nvSpPr>
          <p:cNvPr id="10"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30 photos dataset(128x128px)</a:t>
            </a:r>
            <a:endParaRPr lang="en-US" sz="2800" dirty="0"/>
          </a:p>
        </p:txBody>
      </p:sp>
      <p:pic>
        <p:nvPicPr>
          <p:cNvPr id="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6770" y="663347"/>
            <a:ext cx="2487839" cy="2487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58535" y="4641532"/>
            <a:ext cx="4067636" cy="221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9300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a:solidFill>
                  <a:schemeClr val="bg1"/>
                </a:solidFill>
              </a:rPr>
              <a:t>3</a:t>
            </a:r>
          </a:p>
        </p:txBody>
      </p:sp>
      <p:sp>
        <p:nvSpPr>
          <p:cNvPr id="9" name="Прямоугольник 8"/>
          <p:cNvSpPr/>
          <p:nvPr/>
        </p:nvSpPr>
        <p:spPr>
          <a:xfrm>
            <a:off x="0" y="4453081"/>
            <a:ext cx="1868424" cy="1200329"/>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smtClean="0">
                <a:solidFill>
                  <a:schemeClr val="bg1"/>
                </a:solidFill>
              </a:rPr>
              <a:t>250 minutes</a:t>
            </a:r>
            <a:endParaRPr lang="ru-RU" sz="24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 52000 </a:t>
            </a:r>
            <a:r>
              <a:rPr lang="en-US" sz="2800" dirty="0"/>
              <a:t>photos dataset(128x128px</a:t>
            </a:r>
            <a:r>
              <a:rPr lang="en-US" sz="2800" dirty="0" smtClean="0"/>
              <a:t>)</a:t>
            </a:r>
            <a:endParaRPr lang="en-US" sz="2800" dirty="0"/>
          </a:p>
        </p:txBody>
      </p:sp>
      <p:sp>
        <p:nvSpPr>
          <p:cNvPr id="15"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smtClean="0"/>
              <a:t>5.8kb </a:t>
            </a:r>
            <a:r>
              <a:rPr lang="en-US" sz="3600" dirty="0"/>
              <a:t>encoded</a:t>
            </a:r>
          </a:p>
          <a:p>
            <a:r>
              <a:rPr lang="en-US" sz="3600" dirty="0" smtClean="0"/>
              <a:t>25KB </a:t>
            </a:r>
            <a:r>
              <a:rPr lang="en-US" sz="3600" dirty="0"/>
              <a:t>decoded</a:t>
            </a:r>
            <a:endParaRPr lang="ru-RU" sz="3600" dirty="0"/>
          </a:p>
        </p:txBody>
      </p:sp>
      <p:sp>
        <p:nvSpPr>
          <p:cNvPr id="16"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7" name="Picture 2" descr="C:\Users\grigo\OneDrive\Рабочий стол\000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3244" y="4999321"/>
            <a:ext cx="4308756" cy="1858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8535" y="4641532"/>
            <a:ext cx="4067636" cy="221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descr="C:\Users\grigo\OneDrive\Documents\GitHub\inf_theory_project\compressed_images\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5929" y="663348"/>
            <a:ext cx="2487838" cy="248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429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a:solidFill>
                  <a:schemeClr val="bg1"/>
                </a:solidFill>
              </a:rPr>
              <a:t>3</a:t>
            </a: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719" y="1037635"/>
            <a:ext cx="5349794" cy="286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995" y="1037635"/>
            <a:ext cx="5383739" cy="286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0416" y="4125118"/>
            <a:ext cx="4496435" cy="2474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9672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a:solidFill>
                  <a:schemeClr val="bg1"/>
                </a:solidFill>
              </a:rPr>
              <a:t>3</a:t>
            </a:r>
          </a:p>
        </p:txBody>
      </p:sp>
      <p:sp>
        <p:nvSpPr>
          <p:cNvPr id="13" name="Заголовок 1"/>
          <p:cNvSpPr txBox="1">
            <a:spLocks/>
          </p:cNvSpPr>
          <p:nvPr/>
        </p:nvSpPr>
        <p:spPr>
          <a:xfrm>
            <a:off x="0" y="13208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Compression of the encoded image file(.</a:t>
            </a:r>
            <a:r>
              <a:rPr lang="en-US" sz="2800" dirty="0" err="1" smtClean="0"/>
              <a:t>pt</a:t>
            </a:r>
            <a:r>
              <a:rPr lang="en-US" sz="2800" dirty="0" smtClean="0"/>
              <a:t> file)</a:t>
            </a:r>
            <a:endParaRPr lang="en-US" sz="2800" dirty="0"/>
          </a:p>
        </p:txBody>
      </p:sp>
      <p:sp>
        <p:nvSpPr>
          <p:cNvPr id="7" name="Прямоугольник 6"/>
          <p:cNvSpPr/>
          <p:nvPr/>
        </p:nvSpPr>
        <p:spPr>
          <a:xfrm>
            <a:off x="8128000" y="444901"/>
            <a:ext cx="2942658" cy="830997"/>
          </a:xfrm>
          <a:prstGeom prst="rect">
            <a:avLst/>
          </a:prstGeom>
        </p:spPr>
        <p:txBody>
          <a:bodyPr wrap="square">
            <a:spAutoFit/>
          </a:bodyPr>
          <a:lstStyle/>
          <a:p>
            <a:r>
              <a:rPr lang="en-US" sz="2400" dirty="0" smtClean="0">
                <a:solidFill>
                  <a:schemeClr val="bg1"/>
                </a:solidFill>
              </a:rPr>
              <a:t>1) With </a:t>
            </a:r>
            <a:r>
              <a:rPr lang="en-US" sz="2400" dirty="0" err="1" smtClean="0">
                <a:solidFill>
                  <a:schemeClr val="bg1"/>
                </a:solidFill>
              </a:rPr>
              <a:t>gzip</a:t>
            </a:r>
            <a:r>
              <a:rPr lang="en-US" sz="2400" dirty="0" smtClean="0">
                <a:solidFill>
                  <a:schemeClr val="bg1"/>
                </a:solidFill>
              </a:rPr>
              <a:t>: 5.89KB</a:t>
            </a:r>
          </a:p>
          <a:p>
            <a:r>
              <a:rPr lang="en-US" sz="2400" dirty="0" smtClean="0">
                <a:solidFill>
                  <a:schemeClr val="bg1"/>
                </a:solidFill>
              </a:rPr>
              <a:t>No loss</a:t>
            </a:r>
            <a:endParaRPr lang="ru-RU" sz="2400" dirty="0">
              <a:solidFill>
                <a:schemeClr val="bg1"/>
              </a:solidFill>
            </a:endParaRPr>
          </a:p>
        </p:txBody>
      </p:sp>
      <p:sp>
        <p:nvSpPr>
          <p:cNvPr id="8" name="Прямоугольник 7"/>
          <p:cNvSpPr/>
          <p:nvPr/>
        </p:nvSpPr>
        <p:spPr>
          <a:xfrm>
            <a:off x="8128000" y="1634317"/>
            <a:ext cx="4318000" cy="830997"/>
          </a:xfrm>
          <a:prstGeom prst="rect">
            <a:avLst/>
          </a:prstGeom>
        </p:spPr>
        <p:txBody>
          <a:bodyPr wrap="square">
            <a:spAutoFit/>
          </a:bodyPr>
          <a:lstStyle/>
          <a:p>
            <a:r>
              <a:rPr lang="en-US" sz="2400" dirty="0" smtClean="0">
                <a:solidFill>
                  <a:schemeClr val="bg1"/>
                </a:solidFill>
              </a:rPr>
              <a:t>2) </a:t>
            </a:r>
            <a:r>
              <a:rPr lang="en-US" sz="2400" dirty="0" err="1" smtClean="0">
                <a:solidFill>
                  <a:schemeClr val="bg1"/>
                </a:solidFill>
              </a:rPr>
              <a:t>Lzma</a:t>
            </a:r>
            <a:r>
              <a:rPr lang="en-US" sz="2400" dirty="0" smtClean="0">
                <a:solidFill>
                  <a:schemeClr val="bg1"/>
                </a:solidFill>
              </a:rPr>
              <a:t> instead of </a:t>
            </a:r>
            <a:r>
              <a:rPr lang="en-US" sz="2400" dirty="0" err="1" smtClean="0">
                <a:solidFill>
                  <a:schemeClr val="bg1"/>
                </a:solidFill>
              </a:rPr>
              <a:t>gzip</a:t>
            </a:r>
            <a:r>
              <a:rPr lang="en-US" sz="2400" dirty="0" smtClean="0">
                <a:solidFill>
                  <a:schemeClr val="bg1"/>
                </a:solidFill>
              </a:rPr>
              <a:t>: 5.58KB</a:t>
            </a:r>
          </a:p>
          <a:p>
            <a:r>
              <a:rPr lang="en-US" sz="2400" dirty="0" smtClean="0">
                <a:solidFill>
                  <a:schemeClr val="bg1"/>
                </a:solidFill>
              </a:rPr>
              <a:t>No loss</a:t>
            </a:r>
            <a:endParaRPr lang="en-US" sz="2400" dirty="0">
              <a:solidFill>
                <a:schemeClr val="bg1"/>
              </a:solidFill>
            </a:endParaRPr>
          </a:p>
        </p:txBody>
      </p:sp>
      <p:sp>
        <p:nvSpPr>
          <p:cNvPr id="9" name="Прямоугольник 8"/>
          <p:cNvSpPr/>
          <p:nvPr/>
        </p:nvSpPr>
        <p:spPr>
          <a:xfrm>
            <a:off x="8128000" y="2690407"/>
            <a:ext cx="4064000" cy="3416320"/>
          </a:xfrm>
          <a:prstGeom prst="rect">
            <a:avLst/>
          </a:prstGeom>
        </p:spPr>
        <p:txBody>
          <a:bodyPr wrap="square">
            <a:spAutoFit/>
          </a:bodyPr>
          <a:lstStyle/>
          <a:p>
            <a:r>
              <a:rPr lang="en-US" sz="2400" dirty="0" smtClean="0">
                <a:solidFill>
                  <a:schemeClr val="bg1"/>
                </a:solidFill>
              </a:rPr>
              <a:t>3) </a:t>
            </a:r>
            <a:r>
              <a:rPr lang="en-US" sz="2400" dirty="0" err="1" smtClean="0">
                <a:solidFill>
                  <a:schemeClr val="bg1"/>
                </a:solidFill>
              </a:rPr>
              <a:t>Lzma</a:t>
            </a:r>
            <a:r>
              <a:rPr lang="ru-RU" sz="2400" dirty="0" smtClean="0">
                <a:solidFill>
                  <a:schemeClr val="bg1"/>
                </a:solidFill>
              </a:rPr>
              <a:t> + </a:t>
            </a:r>
            <a:r>
              <a:rPr lang="en-US" sz="2400" dirty="0" smtClean="0">
                <a:solidFill>
                  <a:schemeClr val="bg1"/>
                </a:solidFill>
              </a:rPr>
              <a:t>quantization(FP16 </a:t>
            </a:r>
            <a:r>
              <a:rPr lang="en-US" sz="2400" dirty="0">
                <a:solidFill>
                  <a:schemeClr val="bg1"/>
                </a:solidFill>
              </a:rPr>
              <a:t>→ </a:t>
            </a:r>
            <a:r>
              <a:rPr lang="en-US" sz="2400" dirty="0" smtClean="0">
                <a:solidFill>
                  <a:schemeClr val="bg1"/>
                </a:solidFill>
              </a:rPr>
              <a:t>INT8): 2.9KB</a:t>
            </a:r>
          </a:p>
          <a:p>
            <a:endParaRPr lang="ru-RU" sz="2400" dirty="0" smtClean="0">
              <a:solidFill>
                <a:schemeClr val="bg1"/>
              </a:solidFill>
            </a:endParaRPr>
          </a:p>
          <a:p>
            <a:r>
              <a:rPr lang="en-US" sz="2400" dirty="0">
                <a:solidFill>
                  <a:schemeClr val="bg1"/>
                </a:solidFill>
              </a:rPr>
              <a:t>The weight of a neuron narrows the </a:t>
            </a:r>
            <a:r>
              <a:rPr lang="en-US" sz="2400" dirty="0" smtClean="0">
                <a:solidFill>
                  <a:schemeClr val="bg1"/>
                </a:solidFill>
              </a:rPr>
              <a:t>range</a:t>
            </a:r>
            <a:r>
              <a:rPr lang="ru-RU" sz="2400" dirty="0" smtClean="0">
                <a:solidFill>
                  <a:schemeClr val="bg1"/>
                </a:solidFill>
              </a:rPr>
              <a:t> </a:t>
            </a:r>
            <a:r>
              <a:rPr lang="en-US" sz="2400" dirty="0" smtClean="0">
                <a:solidFill>
                  <a:schemeClr val="bg1"/>
                </a:solidFill>
              </a:rPr>
              <a:t>to [-127, 128]</a:t>
            </a:r>
            <a:endParaRPr lang="ru-RU" sz="2400" dirty="0" smtClean="0">
              <a:solidFill>
                <a:schemeClr val="bg1"/>
              </a:solidFill>
            </a:endParaRPr>
          </a:p>
          <a:p>
            <a:endParaRPr lang="en-US" sz="2400" dirty="0" smtClean="0">
              <a:solidFill>
                <a:schemeClr val="bg1"/>
              </a:solidFill>
            </a:endParaRPr>
          </a:p>
          <a:p>
            <a:r>
              <a:rPr lang="en-US" sz="2400" dirty="0" smtClean="0">
                <a:solidFill>
                  <a:schemeClr val="bg1"/>
                </a:solidFill>
              </a:rPr>
              <a:t>Loss is so small, that there is no difference, because</a:t>
            </a:r>
            <a:endParaRPr lang="ru-RU" sz="2400" dirty="0">
              <a:solidFill>
                <a:schemeClr val="bg1"/>
              </a:solidFill>
            </a:endParaRPr>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85" y="1513947"/>
            <a:ext cx="3557681" cy="190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0893" y="1513947"/>
            <a:ext cx="3692525" cy="190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Прямоугольник 11"/>
          <p:cNvSpPr/>
          <p:nvPr/>
        </p:nvSpPr>
        <p:spPr>
          <a:xfrm>
            <a:off x="2117555" y="1045065"/>
            <a:ext cx="3418308" cy="461665"/>
          </a:xfrm>
          <a:prstGeom prst="rect">
            <a:avLst/>
          </a:prstGeom>
        </p:spPr>
        <p:txBody>
          <a:bodyPr wrap="square">
            <a:spAutoFit/>
          </a:bodyPr>
          <a:lstStyle/>
          <a:p>
            <a:r>
              <a:rPr lang="en-US" sz="2400" dirty="0" smtClean="0">
                <a:solidFill>
                  <a:schemeClr val="bg1"/>
                </a:solidFill>
              </a:rPr>
              <a:t>No loss after compression</a:t>
            </a:r>
            <a:endParaRPr lang="ru-RU" sz="2400" dirty="0">
              <a:solidFill>
                <a:schemeClr val="bg1"/>
              </a:solidFill>
            </a:endParaRP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8996" y="3652319"/>
            <a:ext cx="5911486" cy="3206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8670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3</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Conclusion and next step</a:t>
            </a:r>
            <a:endParaRPr lang="en-US" sz="2800" dirty="0"/>
          </a:p>
        </p:txBody>
      </p:sp>
      <p:sp>
        <p:nvSpPr>
          <p:cNvPr id="4" name="Заголовок 1"/>
          <p:cNvSpPr txBox="1">
            <a:spLocks/>
          </p:cNvSpPr>
          <p:nvPr/>
        </p:nvSpPr>
        <p:spPr>
          <a:xfrm>
            <a:off x="629920" y="2042160"/>
            <a:ext cx="10739120" cy="1378498"/>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Now size can compete with jpeg, we need to work on quality.</a:t>
            </a:r>
          </a:p>
          <a:p>
            <a:r>
              <a:rPr lang="en-US" sz="2800" dirty="0" smtClean="0"/>
              <a:t>We will test </a:t>
            </a:r>
            <a:r>
              <a:rPr lang="en-US" sz="2800" dirty="0"/>
              <a:t>different </a:t>
            </a:r>
            <a:r>
              <a:rPr lang="en-US" sz="2800" dirty="0" smtClean="0"/>
              <a:t>hypotheses</a:t>
            </a:r>
            <a:r>
              <a:rPr lang="ru-RU" sz="2800" dirty="0" smtClean="0"/>
              <a:t> </a:t>
            </a:r>
            <a:r>
              <a:rPr lang="en-US" sz="2800" dirty="0" smtClean="0"/>
              <a:t>for that – optimizations, different loss/activation functions</a:t>
            </a:r>
            <a:endParaRPr lang="en-US" sz="2800" dirty="0"/>
          </a:p>
        </p:txBody>
      </p:sp>
    </p:spTree>
    <p:extLst>
      <p:ext uri="{BB962C8B-B14F-4D97-AF65-F5344CB8AC3E}">
        <p14:creationId xmlns:p14="http://schemas.microsoft.com/office/powerpoint/2010/main" val="1915478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4</a:t>
            </a:r>
            <a:endParaRPr lang="ru-RU" sz="7200" dirty="0">
              <a:solidFill>
                <a:schemeClr val="bg1"/>
              </a:solidFill>
            </a:endParaRPr>
          </a:p>
        </p:txBody>
      </p:sp>
      <p:sp>
        <p:nvSpPr>
          <p:cNvPr id="4" name="Заголовок 1"/>
          <p:cNvSpPr txBox="1">
            <a:spLocks/>
          </p:cNvSpPr>
          <p:nvPr/>
        </p:nvSpPr>
        <p:spPr>
          <a:xfrm>
            <a:off x="0" y="904240"/>
            <a:ext cx="9113520" cy="689249"/>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pPr algn="l"/>
            <a:r>
              <a:rPr lang="en-US" sz="2400" dirty="0" smtClean="0"/>
              <a:t>Hypothesis</a:t>
            </a:r>
            <a:r>
              <a:rPr lang="ru-RU" sz="2400" dirty="0" smtClean="0"/>
              <a:t> -</a:t>
            </a:r>
            <a:r>
              <a:rPr lang="en-US" sz="2400" dirty="0"/>
              <a:t>Use Skip Connections (U-Net Style</a:t>
            </a:r>
            <a:r>
              <a:rPr lang="en-US" sz="2400" dirty="0" smtClean="0"/>
              <a:t>)</a:t>
            </a:r>
          </a:p>
          <a:p>
            <a:pPr algn="l"/>
            <a:r>
              <a:rPr lang="en-US" sz="2400" dirty="0" smtClean="0"/>
              <a:t>Training time: 9 hours</a:t>
            </a:r>
            <a:endParaRPr lang="en-US" sz="2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0288" y="3354070"/>
            <a:ext cx="4461712" cy="3503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085" y="3756007"/>
            <a:ext cx="3557681" cy="190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Заголовок 1"/>
          <p:cNvSpPr txBox="1">
            <a:spLocks/>
          </p:cNvSpPr>
          <p:nvPr/>
        </p:nvSpPr>
        <p:spPr>
          <a:xfrm>
            <a:off x="98085" y="3041249"/>
            <a:ext cx="3557681"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Old(FN - </a:t>
            </a:r>
            <a:r>
              <a:rPr lang="ru-RU" sz="2800" dirty="0" smtClean="0"/>
              <a:t>0.0039</a:t>
            </a:r>
            <a:r>
              <a:rPr lang="en-US" sz="2800" dirty="0" smtClean="0"/>
              <a:t>)</a:t>
            </a:r>
            <a:endParaRPr lang="en-US" sz="2800" dirty="0"/>
          </a:p>
        </p:txBody>
      </p:sp>
      <p:sp>
        <p:nvSpPr>
          <p:cNvPr id="9" name="Заголовок 1"/>
          <p:cNvSpPr txBox="1">
            <a:spLocks/>
          </p:cNvSpPr>
          <p:nvPr/>
        </p:nvSpPr>
        <p:spPr>
          <a:xfrm>
            <a:off x="3828365" y="3041249"/>
            <a:ext cx="354668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a:t>new(FN </a:t>
            </a:r>
            <a:r>
              <a:rPr lang="en-US" sz="2800" dirty="0" smtClean="0"/>
              <a:t>– </a:t>
            </a:r>
            <a:r>
              <a:rPr lang="en-US" sz="2800" dirty="0" smtClean="0">
                <a:solidFill>
                  <a:srgbClr val="FF0000"/>
                </a:solidFill>
              </a:rPr>
              <a:t>0.0007</a:t>
            </a:r>
            <a:r>
              <a:rPr lang="en-US" sz="2800" dirty="0" smtClean="0"/>
              <a:t>)</a:t>
            </a:r>
            <a:endParaRPr lang="en-US" sz="2800" dirty="0"/>
          </a:p>
        </p:txBody>
      </p:sp>
      <p:sp>
        <p:nvSpPr>
          <p:cNvPr id="10" name="Заголовок 1"/>
          <p:cNvSpPr txBox="1">
            <a:spLocks/>
          </p:cNvSpPr>
          <p:nvPr/>
        </p:nvSpPr>
        <p:spPr>
          <a:xfrm>
            <a:off x="1545490" y="5946083"/>
            <a:ext cx="4757675"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Look at green line</a:t>
            </a:r>
            <a:endParaRPr lang="en-US" sz="2800" dirty="0"/>
          </a:p>
        </p:txBody>
      </p:sp>
      <p:sp>
        <p:nvSpPr>
          <p:cNvPr id="12" name="Заголовок 1"/>
          <p:cNvSpPr txBox="1">
            <a:spLocks/>
          </p:cNvSpPr>
          <p:nvPr/>
        </p:nvSpPr>
        <p:spPr>
          <a:xfrm>
            <a:off x="1323367" y="2708998"/>
            <a:ext cx="5201920" cy="312821"/>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800" i="1" dirty="0" smtClean="0"/>
              <a:t>FN – final loss(it should be small)</a:t>
            </a:r>
            <a:endParaRPr lang="en-US" sz="1800" i="1" dirty="0"/>
          </a:p>
        </p:txBody>
      </p:sp>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4327" y="3745261"/>
            <a:ext cx="3503613" cy="1924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46607" y="0"/>
            <a:ext cx="3745393" cy="2108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Заголовок 1"/>
          <p:cNvSpPr txBox="1">
            <a:spLocks/>
          </p:cNvSpPr>
          <p:nvPr/>
        </p:nvSpPr>
        <p:spPr>
          <a:xfrm>
            <a:off x="6990080" y="2363024"/>
            <a:ext cx="5201920" cy="312821"/>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600" i="1" dirty="0" smtClean="0"/>
              <a:t>Now our AI works better than jpeg and take less size, but let`s try some more changes to increase the quality</a:t>
            </a:r>
            <a:endParaRPr lang="en-US" sz="1600" i="1" dirty="0"/>
          </a:p>
        </p:txBody>
      </p:sp>
      <p:sp>
        <p:nvSpPr>
          <p:cNvPr id="15"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1</a:t>
            </a:r>
            <a:r>
              <a:rPr lang="ru-RU" sz="2800" dirty="0" smtClean="0"/>
              <a:t> </a:t>
            </a:r>
            <a:r>
              <a:rPr lang="en-US" sz="2800" dirty="0" smtClean="0"/>
              <a:t>hypothesis</a:t>
            </a:r>
            <a:endParaRPr lang="en-US" sz="2800" dirty="0"/>
          </a:p>
        </p:txBody>
      </p:sp>
    </p:spTree>
    <p:extLst>
      <p:ext uri="{BB962C8B-B14F-4D97-AF65-F5344CB8AC3E}">
        <p14:creationId xmlns:p14="http://schemas.microsoft.com/office/powerpoint/2010/main" val="3571996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4</a:t>
            </a:r>
            <a:endParaRPr lang="ru-RU" sz="72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a:t>2</a:t>
            </a:r>
            <a:r>
              <a:rPr lang="ru-RU" sz="2800" dirty="0" smtClean="0"/>
              <a:t> </a:t>
            </a:r>
            <a:r>
              <a:rPr lang="en-US" sz="2800" dirty="0" smtClean="0"/>
              <a:t>hypothesis</a:t>
            </a:r>
            <a:endParaRPr lang="en-US" sz="2800" dirty="0"/>
          </a:p>
        </p:txBody>
      </p:sp>
      <p:sp>
        <p:nvSpPr>
          <p:cNvPr id="4" name="Заголовок 1"/>
          <p:cNvSpPr txBox="1">
            <a:spLocks/>
          </p:cNvSpPr>
          <p:nvPr/>
        </p:nvSpPr>
        <p:spPr>
          <a:xfrm>
            <a:off x="0" y="625642"/>
            <a:ext cx="12192000" cy="1621889"/>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pPr algn="l"/>
            <a:r>
              <a:rPr lang="en-US" sz="2400" dirty="0" smtClean="0"/>
              <a:t>Hypothesis</a:t>
            </a:r>
            <a:r>
              <a:rPr lang="ru-RU" sz="2400" dirty="0" smtClean="0"/>
              <a:t> -</a:t>
            </a:r>
            <a:r>
              <a:rPr lang="en-US" sz="2400" dirty="0"/>
              <a:t>Use </a:t>
            </a:r>
            <a:r>
              <a:rPr lang="en-US" sz="2400" dirty="0" err="1" smtClean="0"/>
              <a:t>LeakyReLU</a:t>
            </a:r>
            <a:r>
              <a:rPr lang="en-US" sz="2400" dirty="0"/>
              <a:t> </a:t>
            </a:r>
            <a:r>
              <a:rPr lang="en-US" sz="2400" dirty="0" smtClean="0"/>
              <a:t>instead of </a:t>
            </a:r>
            <a:r>
              <a:rPr lang="en-US" sz="2400" dirty="0" err="1" smtClean="0"/>
              <a:t>relu</a:t>
            </a:r>
            <a:r>
              <a:rPr lang="en-US" sz="2400" dirty="0"/>
              <a:t>, </a:t>
            </a:r>
            <a:r>
              <a:rPr lang="en-US" sz="2400" dirty="0" smtClean="0"/>
              <a:t>add Batch Normalization, make learning rate dynamic, not static</a:t>
            </a:r>
          </a:p>
        </p:txBody>
      </p:sp>
      <p:sp>
        <p:nvSpPr>
          <p:cNvPr id="10" name="Заголовок 1"/>
          <p:cNvSpPr txBox="1">
            <a:spLocks/>
          </p:cNvSpPr>
          <p:nvPr/>
        </p:nvSpPr>
        <p:spPr>
          <a:xfrm>
            <a:off x="0" y="3213043"/>
            <a:ext cx="121920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Quality increased, but Decoded image size increased, because that methods save more artifacts than simple </a:t>
            </a:r>
            <a:r>
              <a:rPr lang="en-US" sz="2800" dirty="0" err="1" smtClean="0"/>
              <a:t>relu</a:t>
            </a:r>
            <a:r>
              <a:rPr lang="en-US" sz="2800" dirty="0" smtClean="0"/>
              <a:t>, so we returned to first hypothesis code</a:t>
            </a:r>
            <a:endParaRPr lang="en-US" sz="2800" dirty="0"/>
          </a:p>
        </p:txBody>
      </p:sp>
    </p:spTree>
    <p:extLst>
      <p:ext uri="{BB962C8B-B14F-4D97-AF65-F5344CB8AC3E}">
        <p14:creationId xmlns:p14="http://schemas.microsoft.com/office/powerpoint/2010/main" val="1804435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4</a:t>
            </a:r>
            <a:endParaRPr lang="ru-RU" sz="7200" dirty="0">
              <a:solidFill>
                <a:schemeClr val="bg1"/>
              </a:solidFill>
            </a:endParaRPr>
          </a:p>
        </p:txBody>
      </p:sp>
      <p:sp>
        <p:nvSpPr>
          <p:cNvPr id="4" name="Заголовок 1"/>
          <p:cNvSpPr txBox="1">
            <a:spLocks/>
          </p:cNvSpPr>
          <p:nvPr/>
        </p:nvSpPr>
        <p:spPr>
          <a:xfrm>
            <a:off x="0" y="904240"/>
            <a:ext cx="8446607" cy="689249"/>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pPr algn="l"/>
            <a:r>
              <a:rPr lang="en-US" sz="2400" dirty="0" smtClean="0"/>
              <a:t>Hypothesis</a:t>
            </a:r>
            <a:r>
              <a:rPr lang="ru-RU" sz="2400" dirty="0" smtClean="0"/>
              <a:t> -</a:t>
            </a:r>
            <a:r>
              <a:rPr lang="en-US" sz="2400" dirty="0"/>
              <a:t>Use </a:t>
            </a:r>
            <a:r>
              <a:rPr lang="en-US" sz="2400" dirty="0" smtClean="0"/>
              <a:t>smart learning rate and more learning epochs(40 instead of 30)</a:t>
            </a:r>
            <a:endParaRPr lang="ru-RU" sz="2400" dirty="0" smtClean="0"/>
          </a:p>
          <a:p>
            <a:pPr algn="l"/>
            <a:r>
              <a:rPr lang="en-US" sz="2400" dirty="0" smtClean="0"/>
              <a:t>Training time: 400 minutes</a:t>
            </a:r>
            <a:endParaRPr lang="en-US" sz="2400" dirty="0"/>
          </a:p>
        </p:txBody>
      </p:sp>
      <p:sp>
        <p:nvSpPr>
          <p:cNvPr id="7" name="Заголовок 1"/>
          <p:cNvSpPr txBox="1">
            <a:spLocks/>
          </p:cNvSpPr>
          <p:nvPr/>
        </p:nvSpPr>
        <p:spPr>
          <a:xfrm>
            <a:off x="98085" y="3041249"/>
            <a:ext cx="3557681"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Old(FN - </a:t>
            </a:r>
            <a:r>
              <a:rPr lang="ru-RU" sz="2800" dirty="0" smtClean="0"/>
              <a:t>0.00</a:t>
            </a:r>
            <a:r>
              <a:rPr lang="en-US" sz="2800" dirty="0" smtClean="0"/>
              <a:t>07)</a:t>
            </a:r>
            <a:endParaRPr lang="en-US" sz="2800" dirty="0"/>
          </a:p>
        </p:txBody>
      </p:sp>
      <p:sp>
        <p:nvSpPr>
          <p:cNvPr id="9" name="Заголовок 1"/>
          <p:cNvSpPr txBox="1">
            <a:spLocks/>
          </p:cNvSpPr>
          <p:nvPr/>
        </p:nvSpPr>
        <p:spPr>
          <a:xfrm>
            <a:off x="3828365" y="3041249"/>
            <a:ext cx="354668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a:t>new(FN </a:t>
            </a:r>
            <a:r>
              <a:rPr lang="en-US" sz="2800" dirty="0" smtClean="0"/>
              <a:t>– </a:t>
            </a:r>
            <a:r>
              <a:rPr lang="en-US" sz="2800" dirty="0" smtClean="0">
                <a:solidFill>
                  <a:srgbClr val="FF0000"/>
                </a:solidFill>
              </a:rPr>
              <a:t>0.0004</a:t>
            </a:r>
            <a:r>
              <a:rPr lang="en-US" sz="2800" dirty="0" smtClean="0"/>
              <a:t>)</a:t>
            </a:r>
            <a:endParaRPr lang="en-US" sz="2800" dirty="0"/>
          </a:p>
        </p:txBody>
      </p:sp>
      <p:sp>
        <p:nvSpPr>
          <p:cNvPr id="10" name="Заголовок 1"/>
          <p:cNvSpPr txBox="1">
            <a:spLocks/>
          </p:cNvSpPr>
          <p:nvPr/>
        </p:nvSpPr>
        <p:spPr>
          <a:xfrm>
            <a:off x="1545489" y="5946083"/>
            <a:ext cx="4757675"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Look at green line</a:t>
            </a:r>
            <a:endParaRPr lang="en-US" sz="2800" dirty="0"/>
          </a:p>
        </p:txBody>
      </p:sp>
      <p:sp>
        <p:nvSpPr>
          <p:cNvPr id="12" name="Заголовок 1"/>
          <p:cNvSpPr txBox="1">
            <a:spLocks/>
          </p:cNvSpPr>
          <p:nvPr/>
        </p:nvSpPr>
        <p:spPr>
          <a:xfrm>
            <a:off x="1323367" y="2708998"/>
            <a:ext cx="5201920" cy="312821"/>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800" i="1" dirty="0" smtClean="0"/>
              <a:t>FN – final loss(it should be small)</a:t>
            </a:r>
            <a:endParaRPr lang="en-US" sz="1800" i="1"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153" y="3745261"/>
            <a:ext cx="3503613" cy="1924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Заголовок 1"/>
          <p:cNvSpPr txBox="1">
            <a:spLocks/>
          </p:cNvSpPr>
          <p:nvPr/>
        </p:nvSpPr>
        <p:spPr>
          <a:xfrm>
            <a:off x="6990080" y="2363024"/>
            <a:ext cx="5201920" cy="312821"/>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600" i="1" dirty="0" smtClean="0"/>
              <a:t>Now our AI works better than jpeg and take less size, but let`s try some more changes to increase the quality</a:t>
            </a:r>
            <a:endParaRPr lang="en-US" sz="1600" i="1" dirty="0"/>
          </a:p>
        </p:txBody>
      </p:sp>
      <p:sp>
        <p:nvSpPr>
          <p:cNvPr id="15"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a:t>3</a:t>
            </a:r>
            <a:r>
              <a:rPr lang="ru-RU" sz="2800" dirty="0" smtClean="0"/>
              <a:t> </a:t>
            </a:r>
            <a:r>
              <a:rPr lang="en-US" sz="2800" dirty="0" smtClean="0"/>
              <a:t>hypothesis</a:t>
            </a:r>
            <a:endParaRPr lang="en-US" sz="2800" dirty="0"/>
          </a:p>
        </p:txBody>
      </p:sp>
      <p:pic>
        <p:nvPicPr>
          <p:cNvPr id="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4327" y="3748553"/>
            <a:ext cx="3580650" cy="192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46606" y="0"/>
            <a:ext cx="3745393" cy="199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54451" y="5268532"/>
            <a:ext cx="3937548" cy="780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32138" y="6050270"/>
            <a:ext cx="6059862" cy="80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9018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9288295-DCAF-069C-8B1B-4576B8E372BB}"/>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61F85EF1-69F5-5E4D-E911-359BF0A3DBF3}"/>
              </a:ext>
            </a:extLst>
          </p:cNvPr>
          <p:cNvSpPr>
            <a:spLocks noGrp="1"/>
          </p:cNvSpPr>
          <p:nvPr>
            <p:ph type="ctrTitle"/>
          </p:nvPr>
        </p:nvSpPr>
        <p:spPr>
          <a:xfrm>
            <a:off x="894733" y="526025"/>
            <a:ext cx="5590287" cy="1143000"/>
          </a:xfrm>
        </p:spPr>
        <p:txBody>
          <a:bodyPr/>
          <a:lstStyle/>
          <a:p>
            <a:r>
              <a:rPr lang="en-US" sz="4800" dirty="0">
                <a:solidFill>
                  <a:schemeClr val="bg1"/>
                </a:solidFill>
                <a:latin typeface="Calibri Light (Headings)"/>
                <a:ea typeface="Open Sans"/>
                <a:cs typeface="Open Sans"/>
              </a:rPr>
              <a:t>Introduction</a:t>
            </a:r>
            <a:endParaRPr lang="en-US" dirty="0"/>
          </a:p>
        </p:txBody>
      </p:sp>
      <p:sp>
        <p:nvSpPr>
          <p:cNvPr id="8" name="TextBox 7">
            <a:extLst>
              <a:ext uri="{FF2B5EF4-FFF2-40B4-BE49-F238E27FC236}">
                <a16:creationId xmlns="" xmlns:a16="http://schemas.microsoft.com/office/drawing/2014/main" id="{F8C56A79-35B0-9EBF-8FD3-C903CBFF847D}"/>
              </a:ext>
            </a:extLst>
          </p:cNvPr>
          <p:cNvSpPr txBox="1"/>
          <p:nvPr/>
        </p:nvSpPr>
        <p:spPr>
          <a:xfrm>
            <a:off x="1133166" y="1990942"/>
            <a:ext cx="9711813" cy="1953612"/>
          </a:xfrm>
          <a:prstGeom prst="rect">
            <a:avLst/>
          </a:prstGeom>
          <a:noFill/>
        </p:spPr>
        <p:txBody>
          <a:bodyPr wrap="square">
            <a:spAutoFit/>
          </a:bodyPr>
          <a:lstStyle/>
          <a:p>
            <a:pPr>
              <a:lnSpc>
                <a:spcPts val="2850"/>
              </a:lnSpc>
            </a:pPr>
            <a:r>
              <a:rPr lang="en-US" sz="2800" dirty="0">
                <a:solidFill>
                  <a:schemeClr val="bg1"/>
                </a:solidFill>
                <a:latin typeface="Calibri Light (Headings)"/>
                <a:ea typeface="Open Sans" pitchFamily="34" charset="-122"/>
                <a:cs typeface="Open Sans" pitchFamily="34" charset="-120"/>
              </a:rPr>
              <a:t>Problem: </a:t>
            </a:r>
          </a:p>
          <a:p>
            <a:pPr>
              <a:lnSpc>
                <a:spcPts val="2850"/>
              </a:lnSpc>
            </a:pPr>
            <a:endParaRPr lang="en-US" sz="2800" dirty="0">
              <a:solidFill>
                <a:schemeClr val="bg1"/>
              </a:solidFill>
              <a:latin typeface="Calibri Light (Headings)"/>
              <a:ea typeface="Open Sans" pitchFamily="34" charset="-122"/>
              <a:cs typeface="Open Sans" pitchFamily="34" charset="-120"/>
            </a:endParaRPr>
          </a:p>
          <a:p>
            <a:pPr>
              <a:lnSpc>
                <a:spcPts val="2850"/>
              </a:lnSpc>
            </a:pPr>
            <a:r>
              <a:rPr lang="en-US" sz="2800" dirty="0">
                <a:solidFill>
                  <a:schemeClr val="bg1"/>
                </a:solidFill>
                <a:latin typeface="Calibri Light (Headings)"/>
                <a:ea typeface="Open Sans" pitchFamily="34" charset="-122"/>
                <a:cs typeface="Open Sans" pitchFamily="34" charset="-120"/>
              </a:rPr>
              <a:t>The world is generating data at an </a:t>
            </a:r>
            <a:r>
              <a:rPr lang="en-US" sz="2800" dirty="0">
                <a:solidFill>
                  <a:srgbClr val="C00000"/>
                </a:solidFill>
                <a:latin typeface="Calibri Light (Headings)"/>
                <a:ea typeface="Open Sans" pitchFamily="34" charset="-122"/>
                <a:cs typeface="Open Sans" pitchFamily="34" charset="-120"/>
              </a:rPr>
              <a:t>unprecedented rate</a:t>
            </a:r>
            <a:r>
              <a:rPr lang="en-US" sz="2800" dirty="0">
                <a:solidFill>
                  <a:schemeClr val="bg1"/>
                </a:solidFill>
                <a:latin typeface="Calibri Light (Headings)"/>
                <a:ea typeface="Open Sans" pitchFamily="34" charset="-122"/>
                <a:cs typeface="Open Sans" pitchFamily="34" charset="-120"/>
              </a:rPr>
              <a:t>, creating challenges for storage and transmission.</a:t>
            </a:r>
            <a:endParaRPr lang="en-US" sz="2800" dirty="0">
              <a:solidFill>
                <a:schemeClr val="bg1"/>
              </a:solidFill>
              <a:latin typeface="Calibri Light (Headings)"/>
            </a:endParaRPr>
          </a:p>
          <a:p>
            <a:pPr>
              <a:lnSpc>
                <a:spcPts val="2850"/>
              </a:lnSpc>
            </a:pPr>
            <a:endParaRPr lang="en-US" sz="2800" dirty="0">
              <a:solidFill>
                <a:schemeClr val="bg1"/>
              </a:solidFill>
              <a:latin typeface="Calibri Light (Headings)"/>
              <a:ea typeface="Open Sans"/>
              <a:cs typeface="Open Sans"/>
            </a:endParaRPr>
          </a:p>
        </p:txBody>
      </p:sp>
      <p:sp>
        <p:nvSpPr>
          <p:cNvPr id="2" name="TextBox 1">
            <a:extLst>
              <a:ext uri="{FF2B5EF4-FFF2-40B4-BE49-F238E27FC236}">
                <a16:creationId xmlns="" xmlns:a16="http://schemas.microsoft.com/office/drawing/2014/main" id="{144EF226-6026-E052-DD93-BEC3F237B30F}"/>
              </a:ext>
            </a:extLst>
          </p:cNvPr>
          <p:cNvSpPr txBox="1"/>
          <p:nvPr/>
        </p:nvSpPr>
        <p:spPr>
          <a:xfrm>
            <a:off x="1133165" y="4080296"/>
            <a:ext cx="9711813" cy="1953612"/>
          </a:xfrm>
          <a:prstGeom prst="rect">
            <a:avLst/>
          </a:prstGeom>
          <a:noFill/>
        </p:spPr>
        <p:txBody>
          <a:bodyPr wrap="square">
            <a:spAutoFit/>
          </a:bodyPr>
          <a:lstStyle/>
          <a:p>
            <a:pPr>
              <a:lnSpc>
                <a:spcPts val="2850"/>
              </a:lnSpc>
            </a:pPr>
            <a:r>
              <a:rPr lang="en-US" sz="2800" b="1" dirty="0">
                <a:solidFill>
                  <a:schemeClr val="bg1"/>
                </a:solidFill>
                <a:latin typeface="Calibri Light (Headings)"/>
                <a:ea typeface="Crimson Pro Bold" pitchFamily="34" charset="-122"/>
                <a:cs typeface="Crimson Pro Bold" pitchFamily="34" charset="-120"/>
              </a:rPr>
              <a:t>Solution</a:t>
            </a:r>
            <a:r>
              <a:rPr lang="en-US" sz="2800" dirty="0">
                <a:solidFill>
                  <a:schemeClr val="bg1"/>
                </a:solidFill>
                <a:latin typeface="Calibri Light (Headings)"/>
                <a:ea typeface="Open Sans" pitchFamily="34" charset="-122"/>
                <a:cs typeface="Open Sans" pitchFamily="34" charset="-120"/>
              </a:rPr>
              <a:t>: </a:t>
            </a:r>
          </a:p>
          <a:p>
            <a:pPr>
              <a:lnSpc>
                <a:spcPts val="2850"/>
              </a:lnSpc>
            </a:pPr>
            <a:endParaRPr lang="en-US" sz="2800" dirty="0">
              <a:solidFill>
                <a:schemeClr val="bg1"/>
              </a:solidFill>
              <a:latin typeface="Calibri Light (Headings)"/>
              <a:ea typeface="Open Sans" pitchFamily="34" charset="-122"/>
              <a:cs typeface="Open Sans" pitchFamily="34" charset="-120"/>
            </a:endParaRPr>
          </a:p>
          <a:p>
            <a:pPr marL="0" indent="0">
              <a:lnSpc>
                <a:spcPts val="2850"/>
              </a:lnSpc>
              <a:buNone/>
            </a:pPr>
            <a:r>
              <a:rPr lang="en-US" sz="2800" dirty="0">
                <a:solidFill>
                  <a:srgbClr val="C00000"/>
                </a:solidFill>
                <a:latin typeface="Calibri Light (Headings)"/>
                <a:ea typeface="Open Sans" pitchFamily="34" charset="-122"/>
                <a:cs typeface="Open Sans" pitchFamily="34" charset="-120"/>
              </a:rPr>
              <a:t>Data compression </a:t>
            </a:r>
            <a:r>
              <a:rPr lang="en-US" sz="2800" dirty="0">
                <a:solidFill>
                  <a:schemeClr val="bg1"/>
                </a:solidFill>
                <a:latin typeface="Calibri Light (Headings)"/>
                <a:ea typeface="Open Sans" pitchFamily="34" charset="-122"/>
                <a:cs typeface="Open Sans" pitchFamily="34" charset="-120"/>
              </a:rPr>
              <a:t>reduces file sizes, enabling efficient storage and faster data transfer.</a:t>
            </a:r>
            <a:endParaRPr lang="en-US" sz="2800" dirty="0">
              <a:solidFill>
                <a:schemeClr val="bg1"/>
              </a:solidFill>
              <a:latin typeface="Calibri Light (Headings)"/>
            </a:endParaRPr>
          </a:p>
          <a:p>
            <a:pPr>
              <a:lnSpc>
                <a:spcPts val="2850"/>
              </a:lnSpc>
            </a:pPr>
            <a:endParaRPr lang="en-US" sz="2800" dirty="0">
              <a:solidFill>
                <a:schemeClr val="bg1"/>
              </a:solidFill>
              <a:latin typeface="Calibri Light (Headings)"/>
              <a:ea typeface="Open Sans"/>
              <a:cs typeface="Open Sans"/>
            </a:endParaRPr>
          </a:p>
        </p:txBody>
      </p:sp>
    </p:spTree>
    <p:extLst>
      <p:ext uri="{BB962C8B-B14F-4D97-AF65-F5344CB8AC3E}">
        <p14:creationId xmlns:p14="http://schemas.microsoft.com/office/powerpoint/2010/main" val="131280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a:solidFill>
                  <a:schemeClr val="bg1"/>
                </a:solidFill>
              </a:rPr>
              <a:t>4</a:t>
            </a: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40712"/>
            <a:ext cx="5975748" cy="3214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8634" y="940712"/>
            <a:ext cx="6165425" cy="3214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8105" y="4175449"/>
            <a:ext cx="5041058" cy="2683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4802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a:solidFill>
                  <a:schemeClr val="bg1"/>
                </a:solidFill>
              </a:rPr>
              <a:t>4</a:t>
            </a: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5179" y="888997"/>
            <a:ext cx="3546909" cy="3546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89000"/>
            <a:ext cx="3556000" cy="35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0" y="890049"/>
            <a:ext cx="3556000" cy="35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Прямоугольник 9"/>
          <p:cNvSpPr/>
          <p:nvPr/>
        </p:nvSpPr>
        <p:spPr>
          <a:xfrm>
            <a:off x="839537" y="4435909"/>
            <a:ext cx="1876926" cy="523220"/>
          </a:xfrm>
          <a:prstGeom prst="rect">
            <a:avLst/>
          </a:prstGeom>
        </p:spPr>
        <p:txBody>
          <a:bodyPr wrap="square">
            <a:spAutoFit/>
          </a:bodyPr>
          <a:lstStyle/>
          <a:p>
            <a:pPr algn="ctr"/>
            <a:r>
              <a:rPr lang="en-US" sz="2800" dirty="0" smtClean="0">
                <a:solidFill>
                  <a:schemeClr val="bg1"/>
                </a:solidFill>
              </a:rPr>
              <a:t>PNG(32KB)</a:t>
            </a:r>
            <a:endParaRPr lang="ru-RU" sz="2800" dirty="0">
              <a:solidFill>
                <a:schemeClr val="bg1"/>
              </a:solidFill>
            </a:endParaRPr>
          </a:p>
        </p:txBody>
      </p:sp>
      <p:sp>
        <p:nvSpPr>
          <p:cNvPr id="11" name="Прямоугольник 10"/>
          <p:cNvSpPr/>
          <p:nvPr/>
        </p:nvSpPr>
        <p:spPr>
          <a:xfrm>
            <a:off x="9391048" y="4447098"/>
            <a:ext cx="2045903" cy="523220"/>
          </a:xfrm>
          <a:prstGeom prst="rect">
            <a:avLst/>
          </a:prstGeom>
        </p:spPr>
        <p:txBody>
          <a:bodyPr wrap="square">
            <a:spAutoFit/>
          </a:bodyPr>
          <a:lstStyle/>
          <a:p>
            <a:pPr algn="ctr"/>
            <a:r>
              <a:rPr lang="en-US" sz="2800" dirty="0" smtClean="0">
                <a:solidFill>
                  <a:schemeClr val="bg1"/>
                </a:solidFill>
              </a:rPr>
              <a:t>JPG(2.72KB)</a:t>
            </a:r>
            <a:endParaRPr lang="ru-RU" sz="2800" dirty="0">
              <a:solidFill>
                <a:schemeClr val="bg1"/>
              </a:solidFill>
            </a:endParaRPr>
          </a:p>
        </p:txBody>
      </p:sp>
      <p:sp>
        <p:nvSpPr>
          <p:cNvPr id="12" name="Прямоугольник 11"/>
          <p:cNvSpPr/>
          <p:nvPr/>
        </p:nvSpPr>
        <p:spPr>
          <a:xfrm>
            <a:off x="4255179" y="4427048"/>
            <a:ext cx="3546909" cy="1384995"/>
          </a:xfrm>
          <a:prstGeom prst="rect">
            <a:avLst/>
          </a:prstGeom>
        </p:spPr>
        <p:txBody>
          <a:bodyPr wrap="square">
            <a:spAutoFit/>
          </a:bodyPr>
          <a:lstStyle/>
          <a:p>
            <a:pPr algn="ctr"/>
            <a:r>
              <a:rPr lang="en-US" sz="2800" dirty="0" smtClean="0">
                <a:solidFill>
                  <a:schemeClr val="bg1"/>
                </a:solidFill>
              </a:rPr>
              <a:t>AI</a:t>
            </a:r>
          </a:p>
          <a:p>
            <a:pPr algn="ctr"/>
            <a:r>
              <a:rPr lang="en-US" sz="2800" dirty="0" smtClean="0">
                <a:solidFill>
                  <a:schemeClr val="bg1"/>
                </a:solidFill>
              </a:rPr>
              <a:t>Compressed 2.2KB</a:t>
            </a:r>
          </a:p>
          <a:p>
            <a:pPr algn="ctr"/>
            <a:r>
              <a:rPr lang="en-US" sz="2800" dirty="0" smtClean="0">
                <a:solidFill>
                  <a:schemeClr val="bg1"/>
                </a:solidFill>
              </a:rPr>
              <a:t>Decompressed 30.6KB</a:t>
            </a:r>
            <a:endParaRPr lang="ru-RU" sz="2800" dirty="0">
              <a:solidFill>
                <a:schemeClr val="bg1"/>
              </a:solidFill>
            </a:endParaRPr>
          </a:p>
        </p:txBody>
      </p:sp>
    </p:spTree>
    <p:extLst>
      <p:ext uri="{BB962C8B-B14F-4D97-AF65-F5344CB8AC3E}">
        <p14:creationId xmlns:p14="http://schemas.microsoft.com/office/powerpoint/2010/main" val="2394293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13" name="Заголовок 1"/>
          <p:cNvSpPr txBox="1">
            <a:spLocks/>
          </p:cNvSpPr>
          <p:nvPr/>
        </p:nvSpPr>
        <p:spPr>
          <a:xfrm>
            <a:off x="1831156" y="2072640"/>
            <a:ext cx="8394955" cy="2926080"/>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In step 5 we will compare the time of compression and the requirements for jpg/ai compression</a:t>
            </a:r>
          </a:p>
          <a:p>
            <a:endParaRPr lang="en-US" sz="2800" dirty="0" smtClean="0"/>
          </a:p>
          <a:p>
            <a:r>
              <a:rPr lang="en-US" sz="2800" dirty="0" smtClean="0"/>
              <a:t>Then we will try to optimize the time of ai compression/decompression</a:t>
            </a:r>
            <a:endParaRPr lang="en-US" sz="2800" dirty="0"/>
          </a:p>
        </p:txBody>
      </p:sp>
      <p:sp>
        <p:nvSpPr>
          <p:cNvPr id="14" name="Прямоугольник 13"/>
          <p:cNvSpPr/>
          <p:nvPr/>
        </p:nvSpPr>
        <p:spPr>
          <a:xfrm>
            <a:off x="4499553" y="0"/>
            <a:ext cx="3058160" cy="1200329"/>
          </a:xfrm>
          <a:prstGeom prst="rect">
            <a:avLst/>
          </a:prstGeom>
        </p:spPr>
        <p:txBody>
          <a:bodyPr wrap="square">
            <a:spAutoFit/>
          </a:bodyPr>
          <a:lstStyle/>
          <a:p>
            <a:r>
              <a:rPr lang="en-US" sz="7200" dirty="0" smtClean="0">
                <a:solidFill>
                  <a:schemeClr val="bg1"/>
                </a:solidFill>
              </a:rPr>
              <a:t>Step 5</a:t>
            </a:r>
            <a:endParaRPr lang="ru-RU" sz="7200" dirty="0">
              <a:solidFill>
                <a:schemeClr val="bg1"/>
              </a:solidFill>
            </a:endParaRPr>
          </a:p>
        </p:txBody>
      </p:sp>
    </p:spTree>
    <p:extLst>
      <p:ext uri="{BB962C8B-B14F-4D97-AF65-F5344CB8AC3E}">
        <p14:creationId xmlns:p14="http://schemas.microsoft.com/office/powerpoint/2010/main" val="2669163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13" name="Заголовок 1"/>
          <p:cNvSpPr txBox="1">
            <a:spLocks/>
          </p:cNvSpPr>
          <p:nvPr/>
        </p:nvSpPr>
        <p:spPr>
          <a:xfrm>
            <a:off x="451971" y="1595120"/>
            <a:ext cx="4549324" cy="2682240"/>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JPG</a:t>
            </a:r>
            <a:endParaRPr lang="ru-RU" sz="2800" dirty="0" smtClean="0"/>
          </a:p>
          <a:p>
            <a:r>
              <a:rPr lang="en-US" sz="2800" dirty="0" smtClean="0"/>
              <a:t>CT - </a:t>
            </a:r>
            <a:r>
              <a:rPr lang="ru-RU" sz="2800" dirty="0" smtClean="0"/>
              <a:t>0.0005</a:t>
            </a:r>
            <a:r>
              <a:rPr lang="en-US" sz="2800" dirty="0" smtClean="0"/>
              <a:t> seconds</a:t>
            </a:r>
          </a:p>
        </p:txBody>
      </p:sp>
      <p:sp>
        <p:nvSpPr>
          <p:cNvPr id="14" name="Прямоугольник 13"/>
          <p:cNvSpPr/>
          <p:nvPr/>
        </p:nvSpPr>
        <p:spPr>
          <a:xfrm>
            <a:off x="2726633" y="-1"/>
            <a:ext cx="6604000" cy="1200329"/>
          </a:xfrm>
          <a:prstGeom prst="rect">
            <a:avLst/>
          </a:prstGeom>
        </p:spPr>
        <p:txBody>
          <a:bodyPr wrap="square">
            <a:spAutoFit/>
          </a:bodyPr>
          <a:lstStyle/>
          <a:p>
            <a:r>
              <a:rPr lang="en-US" sz="7200" dirty="0" smtClean="0">
                <a:solidFill>
                  <a:schemeClr val="bg1"/>
                </a:solidFill>
              </a:rPr>
              <a:t>Time comparison</a:t>
            </a:r>
            <a:endParaRPr lang="ru-RU" sz="7200" dirty="0">
              <a:solidFill>
                <a:schemeClr val="bg1"/>
              </a:solidFill>
            </a:endParaRPr>
          </a:p>
        </p:txBody>
      </p:sp>
      <p:sp>
        <p:nvSpPr>
          <p:cNvPr id="4" name="Заголовок 1"/>
          <p:cNvSpPr txBox="1">
            <a:spLocks/>
          </p:cNvSpPr>
          <p:nvPr/>
        </p:nvSpPr>
        <p:spPr>
          <a:xfrm>
            <a:off x="6456531" y="1595120"/>
            <a:ext cx="4549324" cy="2682240"/>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AI</a:t>
            </a:r>
          </a:p>
          <a:p>
            <a:r>
              <a:rPr lang="en-US" sz="2800" dirty="0"/>
              <a:t>CT - </a:t>
            </a:r>
            <a:r>
              <a:rPr lang="en-US" sz="2800" dirty="0" smtClean="0"/>
              <a:t>0.0295 seconds</a:t>
            </a:r>
          </a:p>
          <a:p>
            <a:r>
              <a:rPr lang="en-US" sz="2800" dirty="0"/>
              <a:t>DT - </a:t>
            </a:r>
            <a:r>
              <a:rPr lang="en-US" sz="2800" dirty="0" smtClean="0"/>
              <a:t>0.0098 seconds</a:t>
            </a:r>
          </a:p>
          <a:p>
            <a:endParaRPr lang="en-US" sz="2800" dirty="0"/>
          </a:p>
          <a:p>
            <a:r>
              <a:rPr lang="en-US" sz="2000" dirty="0" smtClean="0"/>
              <a:t>All numbers include LZMA and quantization</a:t>
            </a:r>
            <a:endParaRPr lang="en-US" sz="2000" dirty="0"/>
          </a:p>
        </p:txBody>
      </p:sp>
      <p:sp>
        <p:nvSpPr>
          <p:cNvPr id="2" name="Прямоугольник 1"/>
          <p:cNvSpPr/>
          <p:nvPr/>
        </p:nvSpPr>
        <p:spPr>
          <a:xfrm>
            <a:off x="4732989" y="6200894"/>
            <a:ext cx="2591287" cy="646331"/>
          </a:xfrm>
          <a:prstGeom prst="rect">
            <a:avLst/>
          </a:prstGeom>
        </p:spPr>
        <p:txBody>
          <a:bodyPr wrap="none">
            <a:spAutoFit/>
          </a:bodyPr>
          <a:lstStyle/>
          <a:p>
            <a:r>
              <a:rPr lang="en-US" i="1" dirty="0" smtClean="0">
                <a:solidFill>
                  <a:schemeClr val="bg1"/>
                </a:solidFill>
              </a:rPr>
              <a:t>CT - Compression time</a:t>
            </a:r>
          </a:p>
          <a:p>
            <a:r>
              <a:rPr lang="en-US" i="1" dirty="0" smtClean="0">
                <a:solidFill>
                  <a:schemeClr val="bg1"/>
                </a:solidFill>
              </a:rPr>
              <a:t>DT – Decompression time</a:t>
            </a:r>
            <a:endParaRPr lang="ru-RU" i="1" dirty="0">
              <a:solidFill>
                <a:schemeClr val="bg1"/>
              </a:solidFill>
            </a:endParaRPr>
          </a:p>
        </p:txBody>
      </p:sp>
    </p:spTree>
    <p:extLst>
      <p:ext uri="{BB962C8B-B14F-4D97-AF65-F5344CB8AC3E}">
        <p14:creationId xmlns:p14="http://schemas.microsoft.com/office/powerpoint/2010/main" val="357402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13" name="Заголовок 1"/>
          <p:cNvSpPr txBox="1">
            <a:spLocks/>
          </p:cNvSpPr>
          <p:nvPr/>
        </p:nvSpPr>
        <p:spPr>
          <a:xfrm>
            <a:off x="1831156" y="2072640"/>
            <a:ext cx="8394955" cy="2926080"/>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In step 6 we will Learn model on the 1024x1024px images to see, how model will compete with jpeg on high-quality images</a:t>
            </a:r>
            <a:endParaRPr lang="en-US" sz="2800" dirty="0"/>
          </a:p>
        </p:txBody>
      </p:sp>
      <p:sp>
        <p:nvSpPr>
          <p:cNvPr id="14" name="Прямоугольник 13"/>
          <p:cNvSpPr/>
          <p:nvPr/>
        </p:nvSpPr>
        <p:spPr>
          <a:xfrm>
            <a:off x="4499553" y="0"/>
            <a:ext cx="3058160" cy="1200329"/>
          </a:xfrm>
          <a:prstGeom prst="rect">
            <a:avLst/>
          </a:prstGeom>
        </p:spPr>
        <p:txBody>
          <a:bodyPr wrap="square">
            <a:spAutoFit/>
          </a:bodyPr>
          <a:lstStyle/>
          <a:p>
            <a:r>
              <a:rPr lang="en-US" sz="7200" dirty="0" smtClean="0">
                <a:solidFill>
                  <a:schemeClr val="bg1"/>
                </a:solidFill>
              </a:rPr>
              <a:t>Step 6</a:t>
            </a:r>
            <a:endParaRPr lang="ru-RU" sz="7200" dirty="0">
              <a:solidFill>
                <a:schemeClr val="bg1"/>
              </a:solidFill>
            </a:endParaRPr>
          </a:p>
        </p:txBody>
      </p:sp>
    </p:spTree>
    <p:extLst>
      <p:ext uri="{BB962C8B-B14F-4D97-AF65-F5344CB8AC3E}">
        <p14:creationId xmlns:p14="http://schemas.microsoft.com/office/powerpoint/2010/main" val="1013405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1" y="5658740"/>
            <a:ext cx="2529841" cy="1200329"/>
          </a:xfrm>
          <a:prstGeom prst="rect">
            <a:avLst/>
          </a:prstGeom>
        </p:spPr>
        <p:txBody>
          <a:bodyPr wrap="square">
            <a:spAutoFit/>
          </a:bodyPr>
          <a:lstStyle/>
          <a:p>
            <a:r>
              <a:rPr lang="en-US" sz="7200" dirty="0" smtClean="0">
                <a:solidFill>
                  <a:schemeClr val="bg1"/>
                </a:solidFill>
              </a:rPr>
              <a:t>Step 6</a:t>
            </a:r>
            <a:endParaRPr lang="ru-RU" sz="7200" dirty="0">
              <a:solidFill>
                <a:schemeClr val="bg1"/>
              </a:solidFill>
            </a:endParaRPr>
          </a:p>
        </p:txBody>
      </p:sp>
      <p:sp>
        <p:nvSpPr>
          <p:cNvPr id="13" name="Заголовок 1"/>
          <p:cNvSpPr txBox="1">
            <a:spLocks/>
          </p:cNvSpPr>
          <p:nvPr/>
        </p:nvSpPr>
        <p:spPr>
          <a:xfrm>
            <a:off x="1188720" y="173736"/>
            <a:ext cx="10444479"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Results(1000 1024x1024px images trained model)</a:t>
            </a:r>
            <a:endParaRPr lang="en-US" sz="2800" dirty="0"/>
          </a:p>
        </p:txBody>
      </p:sp>
      <p:sp>
        <p:nvSpPr>
          <p:cNvPr id="2" name="Прямоугольник 1"/>
          <p:cNvSpPr/>
          <p:nvPr/>
        </p:nvSpPr>
        <p:spPr>
          <a:xfrm>
            <a:off x="9222731" y="5332592"/>
            <a:ext cx="2410468" cy="369332"/>
          </a:xfrm>
          <a:prstGeom prst="rect">
            <a:avLst/>
          </a:prstGeom>
        </p:spPr>
        <p:txBody>
          <a:bodyPr wrap="none">
            <a:spAutoFit/>
          </a:bodyPr>
          <a:lstStyle/>
          <a:p>
            <a:r>
              <a:rPr lang="en-US" dirty="0" smtClean="0">
                <a:solidFill>
                  <a:schemeClr val="bg1"/>
                </a:solidFill>
              </a:rPr>
              <a:t>Learning time: 30 hours</a:t>
            </a:r>
            <a:endParaRPr lang="ru-RU" dirty="0">
              <a:solidFill>
                <a:schemeClr val="bg1"/>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40712"/>
            <a:ext cx="6028635" cy="3214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6083" y="940712"/>
            <a:ext cx="6065917" cy="3214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3249" y="4232968"/>
            <a:ext cx="4890770" cy="2635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4160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13" name="Заголовок 1"/>
          <p:cNvSpPr txBox="1">
            <a:spLocks/>
          </p:cNvSpPr>
          <p:nvPr/>
        </p:nvSpPr>
        <p:spPr>
          <a:xfrm>
            <a:off x="1831155" y="0"/>
            <a:ext cx="8394955" cy="2600960"/>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Now we see that quality is not so good, but the size is very small, lets increase the size a little bit to see, can we achieve the same quality</a:t>
            </a:r>
            <a:endParaRPr lang="en-US" sz="2800" dirty="0"/>
          </a:p>
        </p:txBody>
      </p:sp>
      <p:sp>
        <p:nvSpPr>
          <p:cNvPr id="14" name="Прямоугольник 13"/>
          <p:cNvSpPr/>
          <p:nvPr/>
        </p:nvSpPr>
        <p:spPr>
          <a:xfrm>
            <a:off x="0" y="5657671"/>
            <a:ext cx="3058160" cy="1200329"/>
          </a:xfrm>
          <a:prstGeom prst="rect">
            <a:avLst/>
          </a:prstGeom>
        </p:spPr>
        <p:txBody>
          <a:bodyPr wrap="square">
            <a:spAutoFit/>
          </a:bodyPr>
          <a:lstStyle/>
          <a:p>
            <a:r>
              <a:rPr lang="en-US" sz="7200" dirty="0" smtClean="0">
                <a:solidFill>
                  <a:schemeClr val="bg1"/>
                </a:solidFill>
              </a:rPr>
              <a:t>Step </a:t>
            </a:r>
            <a:r>
              <a:rPr lang="ru-RU" sz="7200" dirty="0" smtClean="0">
                <a:solidFill>
                  <a:schemeClr val="bg1"/>
                </a:solidFill>
              </a:rPr>
              <a:t>7</a:t>
            </a:r>
            <a:endParaRPr lang="ru-RU" sz="7200" dirty="0">
              <a:solidFill>
                <a:schemeClr val="bg1"/>
              </a:solidFill>
            </a:endParaRPr>
          </a:p>
        </p:txBody>
      </p:sp>
      <p:sp>
        <p:nvSpPr>
          <p:cNvPr id="4" name="Заголовок 1"/>
          <p:cNvSpPr txBox="1">
            <a:spLocks/>
          </p:cNvSpPr>
          <p:nvPr/>
        </p:nvSpPr>
        <p:spPr>
          <a:xfrm>
            <a:off x="783498" y="2245360"/>
            <a:ext cx="4549324" cy="2682240"/>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600" dirty="0" smtClean="0"/>
              <a:t>We will </a:t>
            </a:r>
            <a:r>
              <a:rPr lang="en-US" sz="1600" dirty="0"/>
              <a:t>use </a:t>
            </a:r>
            <a:r>
              <a:rPr lang="en-US" sz="1600" b="1" dirty="0" err="1" smtClean="0"/>
              <a:t>LeakyReLU</a:t>
            </a:r>
            <a:r>
              <a:rPr lang="en-US" sz="1600" b="1" dirty="0" smtClean="0"/>
              <a:t>(0.2</a:t>
            </a:r>
            <a:r>
              <a:rPr lang="en-US" sz="1600" dirty="0" smtClean="0"/>
              <a:t>)</a:t>
            </a:r>
            <a:r>
              <a:rPr lang="ru-RU" sz="1600" dirty="0" smtClean="0"/>
              <a:t> </a:t>
            </a:r>
            <a:r>
              <a:rPr lang="en-US" sz="1600" dirty="0" smtClean="0"/>
              <a:t>Instead of </a:t>
            </a:r>
            <a:r>
              <a:rPr lang="en-US" sz="1600" b="1" dirty="0" err="1" smtClean="0"/>
              <a:t>relu</a:t>
            </a:r>
            <a:r>
              <a:rPr lang="ru-RU" sz="1600" dirty="0" smtClean="0"/>
              <a:t>(</a:t>
            </a:r>
            <a:r>
              <a:rPr lang="en-US" sz="1600" dirty="0" smtClean="0"/>
              <a:t>new activation function</a:t>
            </a:r>
            <a:r>
              <a:rPr lang="ru-RU" sz="1600" dirty="0" smtClean="0"/>
              <a:t>) - </a:t>
            </a:r>
            <a:r>
              <a:rPr lang="en-US" sz="1600" dirty="0"/>
              <a:t>solves the problem of "dead neurons" when part of the network stops learning.</a:t>
            </a:r>
            <a:endParaRPr lang="en-US" sz="1600" dirty="0" smtClean="0"/>
          </a:p>
        </p:txBody>
      </p:sp>
      <p:sp>
        <p:nvSpPr>
          <p:cNvPr id="5" name="Заголовок 1"/>
          <p:cNvSpPr txBox="1">
            <a:spLocks/>
          </p:cNvSpPr>
          <p:nvPr/>
        </p:nvSpPr>
        <p:spPr>
          <a:xfrm>
            <a:off x="6028632" y="2255520"/>
            <a:ext cx="4549324" cy="2682240"/>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600" dirty="0" smtClean="0"/>
              <a:t>We </a:t>
            </a:r>
            <a:r>
              <a:rPr lang="en-US" sz="1600" dirty="0"/>
              <a:t>will also </a:t>
            </a:r>
            <a:r>
              <a:rPr lang="en-US" sz="1600" dirty="0" smtClean="0"/>
              <a:t>add</a:t>
            </a:r>
            <a:r>
              <a:rPr lang="ru-RU" sz="1600" dirty="0" smtClean="0"/>
              <a:t> </a:t>
            </a:r>
            <a:r>
              <a:rPr lang="en-US" sz="1600" b="1" dirty="0" err="1"/>
              <a:t>BatchNorm</a:t>
            </a:r>
            <a:r>
              <a:rPr lang="en-US" sz="1600" dirty="0"/>
              <a:t> normalization - Reduces the spread of values </a:t>
            </a:r>
            <a:r>
              <a:rPr lang="en-US" sz="1600" dirty="0" smtClean="0"/>
              <a:t>​​→ makes </a:t>
            </a:r>
            <a:r>
              <a:rPr lang="en-US" sz="1600" dirty="0"/>
              <a:t>the network more stable</a:t>
            </a:r>
            <a:endParaRPr lang="en-US" sz="1600" dirty="0" smtClean="0"/>
          </a:p>
        </p:txBody>
      </p:sp>
    </p:spTree>
    <p:extLst>
      <p:ext uri="{BB962C8B-B14F-4D97-AF65-F5344CB8AC3E}">
        <p14:creationId xmlns:p14="http://schemas.microsoft.com/office/powerpoint/2010/main" val="4627707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1" y="5658740"/>
            <a:ext cx="2529841" cy="1200329"/>
          </a:xfrm>
          <a:prstGeom prst="rect">
            <a:avLst/>
          </a:prstGeom>
        </p:spPr>
        <p:txBody>
          <a:bodyPr wrap="square">
            <a:spAutoFit/>
          </a:bodyPr>
          <a:lstStyle/>
          <a:p>
            <a:r>
              <a:rPr lang="en-US" sz="7200" dirty="0" smtClean="0">
                <a:solidFill>
                  <a:schemeClr val="bg1"/>
                </a:solidFill>
              </a:rPr>
              <a:t>Step </a:t>
            </a:r>
            <a:r>
              <a:rPr lang="ru-RU" sz="7200" dirty="0" smtClean="0">
                <a:solidFill>
                  <a:schemeClr val="bg1"/>
                </a:solidFill>
              </a:rPr>
              <a:t>7</a:t>
            </a:r>
            <a:endParaRPr lang="ru-RU" sz="7200" dirty="0">
              <a:solidFill>
                <a:schemeClr val="bg1"/>
              </a:solidFill>
            </a:endParaRPr>
          </a:p>
        </p:txBody>
      </p:sp>
      <p:sp>
        <p:nvSpPr>
          <p:cNvPr id="13" name="Заголовок 1"/>
          <p:cNvSpPr txBox="1">
            <a:spLocks/>
          </p:cNvSpPr>
          <p:nvPr/>
        </p:nvSpPr>
        <p:spPr>
          <a:xfrm>
            <a:off x="1188720" y="173736"/>
            <a:ext cx="10444479"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Results(1000 1024x1024px images trained model)</a:t>
            </a:r>
            <a:endParaRPr lang="en-US" sz="2800" dirty="0"/>
          </a:p>
        </p:txBody>
      </p:sp>
      <p:sp>
        <p:nvSpPr>
          <p:cNvPr id="2" name="Прямоугольник 1"/>
          <p:cNvSpPr/>
          <p:nvPr/>
        </p:nvSpPr>
        <p:spPr>
          <a:xfrm>
            <a:off x="5474484" y="3005952"/>
            <a:ext cx="936475" cy="369332"/>
          </a:xfrm>
          <a:prstGeom prst="rect">
            <a:avLst/>
          </a:prstGeom>
        </p:spPr>
        <p:txBody>
          <a:bodyPr wrap="none">
            <a:spAutoFit/>
          </a:bodyPr>
          <a:lstStyle/>
          <a:p>
            <a:r>
              <a:rPr lang="ru-RU" dirty="0" smtClean="0">
                <a:solidFill>
                  <a:schemeClr val="bg1"/>
                </a:solidFill>
              </a:rPr>
              <a:t>???????</a:t>
            </a:r>
            <a:endParaRPr lang="ru-RU" dirty="0">
              <a:solidFill>
                <a:schemeClr val="bg1"/>
              </a:solidFill>
            </a:endParaRPr>
          </a:p>
        </p:txBody>
      </p:sp>
    </p:spTree>
    <p:extLst>
      <p:ext uri="{BB962C8B-B14F-4D97-AF65-F5344CB8AC3E}">
        <p14:creationId xmlns:p14="http://schemas.microsoft.com/office/powerpoint/2010/main" val="847247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C579E26-FA2D-1C68-DB27-3D2C268F6B28}"/>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44A692C1-E622-D699-43E0-1ECB59404096}"/>
              </a:ext>
            </a:extLst>
          </p:cNvPr>
          <p:cNvSpPr>
            <a:spLocks noGrp="1"/>
          </p:cNvSpPr>
          <p:nvPr>
            <p:ph type="ctrTitle"/>
          </p:nvPr>
        </p:nvSpPr>
        <p:spPr>
          <a:xfrm>
            <a:off x="2344992" y="2857500"/>
            <a:ext cx="7502015" cy="1143000"/>
          </a:xfrm>
        </p:spPr>
        <p:txBody>
          <a:bodyPr/>
          <a:lstStyle/>
          <a:p>
            <a:r>
              <a:rPr lang="en-US" b="1" dirty="0">
                <a:solidFill>
                  <a:srgbClr val="FFFFFF"/>
                </a:solidFill>
                <a:latin typeface="Calibri Light (Headings)"/>
                <a:ea typeface="Crimson Pro Bold"/>
                <a:cs typeface="+mn-cs"/>
              </a:rPr>
              <a:t>Thank you</a:t>
            </a:r>
            <a:endParaRPr lang="en-US" b="1" dirty="0">
              <a:latin typeface="Calibri Light (Headings)"/>
            </a:endParaRPr>
          </a:p>
        </p:txBody>
      </p:sp>
    </p:spTree>
    <p:extLst>
      <p:ext uri="{BB962C8B-B14F-4D97-AF65-F5344CB8AC3E}">
        <p14:creationId xmlns:p14="http://schemas.microsoft.com/office/powerpoint/2010/main" val="4044571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53B6214-BA54-21CA-C08F-F6E6CD6F9476}"/>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D1FCF065-2D37-1687-8F8E-2906BCCE04C9}"/>
              </a:ext>
            </a:extLst>
          </p:cNvPr>
          <p:cNvSpPr>
            <a:spLocks noGrp="1"/>
          </p:cNvSpPr>
          <p:nvPr>
            <p:ph type="ctrTitle"/>
          </p:nvPr>
        </p:nvSpPr>
        <p:spPr>
          <a:xfrm>
            <a:off x="894733" y="526025"/>
            <a:ext cx="5201267" cy="1143000"/>
          </a:xfrm>
        </p:spPr>
        <p:txBody>
          <a:bodyPr/>
          <a:lstStyle/>
          <a:p>
            <a:r>
              <a:rPr lang="en-US" sz="4800" dirty="0">
                <a:latin typeface="Calibri Light (Headings)"/>
                <a:ea typeface="Crimson Pro Bold" pitchFamily="34" charset="-122"/>
                <a:cs typeface="Crimson Pro Bold" pitchFamily="34" charset="-120"/>
              </a:rPr>
              <a:t>Background</a:t>
            </a:r>
            <a:endParaRPr lang="en-US" dirty="0">
              <a:latin typeface="Calibri Light (Headings)"/>
            </a:endParaRPr>
          </a:p>
        </p:txBody>
      </p:sp>
      <p:sp>
        <p:nvSpPr>
          <p:cNvPr id="8" name="TextBox 7">
            <a:extLst>
              <a:ext uri="{FF2B5EF4-FFF2-40B4-BE49-F238E27FC236}">
                <a16:creationId xmlns="" xmlns:a16="http://schemas.microsoft.com/office/drawing/2014/main" id="{829DCAF4-0E7A-EA3D-F623-CCC0F2F22DFF}"/>
              </a:ext>
            </a:extLst>
          </p:cNvPr>
          <p:cNvSpPr txBox="1"/>
          <p:nvPr/>
        </p:nvSpPr>
        <p:spPr>
          <a:xfrm>
            <a:off x="1113501" y="2003248"/>
            <a:ext cx="4225415" cy="2261388"/>
          </a:xfrm>
          <a:prstGeom prst="rect">
            <a:avLst/>
          </a:prstGeom>
          <a:noFill/>
        </p:spPr>
        <p:txBody>
          <a:bodyPr wrap="square">
            <a:spAutoFit/>
          </a:bodyPr>
          <a:lstStyle/>
          <a:p>
            <a:pPr marL="0" indent="0">
              <a:lnSpc>
                <a:spcPts val="2750"/>
              </a:lnSpc>
              <a:buNone/>
            </a:pPr>
            <a:r>
              <a:rPr lang="en-US" sz="2800" b="1" dirty="0">
                <a:solidFill>
                  <a:schemeClr val="bg1"/>
                </a:solidFill>
                <a:latin typeface="Calibri Light (Headings)"/>
                <a:ea typeface="Crimson Pro Bold" pitchFamily="34" charset="-122"/>
                <a:cs typeface="Crimson Pro Bold" pitchFamily="34" charset="-120"/>
              </a:rPr>
              <a:t>Lossless Compression</a:t>
            </a:r>
          </a:p>
          <a:p>
            <a:pPr marL="0" indent="0">
              <a:lnSpc>
                <a:spcPts val="2750"/>
              </a:lnSpc>
              <a:buNone/>
            </a:pPr>
            <a:endParaRPr lang="en-US" sz="2800" b="1" dirty="0">
              <a:solidFill>
                <a:schemeClr val="bg1"/>
              </a:solidFill>
              <a:latin typeface="Calibri Light (Headings)"/>
              <a:ea typeface="Crimson Pro Bold" pitchFamily="34" charset="-122"/>
              <a:cs typeface="Crimson Pro Bold" pitchFamily="34" charset="-120"/>
            </a:endParaRPr>
          </a:p>
          <a:p>
            <a:pPr>
              <a:lnSpc>
                <a:spcPts val="2750"/>
              </a:lnSpc>
            </a:pPr>
            <a:r>
              <a:rPr lang="en-US" sz="2800" dirty="0">
                <a:solidFill>
                  <a:schemeClr val="bg1"/>
                </a:solidFill>
                <a:latin typeface="Calibri Light (Headings)"/>
                <a:ea typeface="Open Sans" pitchFamily="34" charset="-122"/>
                <a:cs typeface="Open Sans" pitchFamily="34" charset="-120"/>
              </a:rPr>
              <a:t>Preserves all </a:t>
            </a:r>
            <a:r>
              <a:rPr lang="en-US" sz="2800" dirty="0">
                <a:solidFill>
                  <a:srgbClr val="C00000"/>
                </a:solidFill>
                <a:latin typeface="Calibri Light (Headings)"/>
                <a:ea typeface="Open Sans" pitchFamily="34" charset="-122"/>
                <a:cs typeface="Open Sans" pitchFamily="34" charset="-120"/>
              </a:rPr>
              <a:t>original data</a:t>
            </a:r>
            <a:r>
              <a:rPr lang="en-US" sz="2800" dirty="0">
                <a:solidFill>
                  <a:schemeClr val="bg1"/>
                </a:solidFill>
                <a:latin typeface="Calibri Light (Headings)"/>
                <a:ea typeface="Open Sans" pitchFamily="34" charset="-122"/>
                <a:cs typeface="Open Sans" pitchFamily="34" charset="-120"/>
              </a:rPr>
              <a:t>, ideal for text and databases.</a:t>
            </a:r>
            <a:endParaRPr lang="en-US" sz="2800" dirty="0">
              <a:solidFill>
                <a:schemeClr val="bg1"/>
              </a:solidFill>
              <a:latin typeface="Calibri Light (Headings)"/>
            </a:endParaRPr>
          </a:p>
          <a:p>
            <a:pPr marL="0" indent="0">
              <a:lnSpc>
                <a:spcPts val="2750"/>
              </a:lnSpc>
              <a:buNone/>
            </a:pPr>
            <a:endParaRPr lang="en-US" sz="2800" dirty="0">
              <a:solidFill>
                <a:schemeClr val="bg1"/>
              </a:solidFill>
              <a:latin typeface="Calibri Light (Headings)"/>
            </a:endParaRPr>
          </a:p>
          <a:p>
            <a:pPr>
              <a:lnSpc>
                <a:spcPts val="2850"/>
              </a:lnSpc>
            </a:pPr>
            <a:endParaRPr lang="en-US" sz="2800" dirty="0">
              <a:solidFill>
                <a:schemeClr val="bg1"/>
              </a:solidFill>
              <a:latin typeface="Calibri Light (Headings)"/>
              <a:ea typeface="Open Sans"/>
              <a:cs typeface="Open Sans"/>
            </a:endParaRPr>
          </a:p>
        </p:txBody>
      </p:sp>
      <p:sp>
        <p:nvSpPr>
          <p:cNvPr id="3" name="TextBox 2">
            <a:extLst>
              <a:ext uri="{FF2B5EF4-FFF2-40B4-BE49-F238E27FC236}">
                <a16:creationId xmlns="" xmlns:a16="http://schemas.microsoft.com/office/drawing/2014/main" id="{C529289A-69EA-F080-93CD-30695BDBF134}"/>
              </a:ext>
            </a:extLst>
          </p:cNvPr>
          <p:cNvSpPr txBox="1"/>
          <p:nvPr/>
        </p:nvSpPr>
        <p:spPr>
          <a:xfrm>
            <a:off x="6096001" y="2003248"/>
            <a:ext cx="5633884" cy="1892698"/>
          </a:xfrm>
          <a:prstGeom prst="rect">
            <a:avLst/>
          </a:prstGeom>
          <a:noFill/>
        </p:spPr>
        <p:txBody>
          <a:bodyPr wrap="square">
            <a:spAutoFit/>
          </a:bodyPr>
          <a:lstStyle/>
          <a:p>
            <a:pPr marL="0" indent="0">
              <a:lnSpc>
                <a:spcPts val="2750"/>
              </a:lnSpc>
              <a:buNone/>
            </a:pPr>
            <a:r>
              <a:rPr lang="en-US" sz="2800" b="1" dirty="0">
                <a:solidFill>
                  <a:schemeClr val="bg1"/>
                </a:solidFill>
                <a:latin typeface="Calibri Light (Headings)"/>
                <a:ea typeface="Crimson Pro Bold" pitchFamily="34" charset="-122"/>
                <a:cs typeface="Crimson Pro Bold" pitchFamily="34" charset="-120"/>
              </a:rPr>
              <a:t>Lossy Compression </a:t>
            </a:r>
          </a:p>
          <a:p>
            <a:pPr marL="0" indent="0">
              <a:lnSpc>
                <a:spcPts val="2750"/>
              </a:lnSpc>
              <a:buNone/>
            </a:pPr>
            <a:endParaRPr lang="en-US" sz="2800" b="1" dirty="0">
              <a:solidFill>
                <a:schemeClr val="bg1"/>
              </a:solidFill>
              <a:latin typeface="Calibri Light (Headings)"/>
              <a:ea typeface="Crimson Pro Bold" pitchFamily="34" charset="-122"/>
              <a:cs typeface="Crimson Pro Bold" pitchFamily="34" charset="-120"/>
            </a:endParaRPr>
          </a:p>
          <a:p>
            <a:pPr>
              <a:lnSpc>
                <a:spcPts val="2750"/>
              </a:lnSpc>
            </a:pPr>
            <a:r>
              <a:rPr lang="en-US" sz="2800" dirty="0">
                <a:solidFill>
                  <a:schemeClr val="bg1"/>
                </a:solidFill>
                <a:latin typeface="Calibri Light (Headings)"/>
                <a:ea typeface="Open Sans" pitchFamily="34" charset="-122"/>
                <a:cs typeface="Open Sans" pitchFamily="34" charset="-120"/>
              </a:rPr>
              <a:t>Removes less noticeable data, suitable for images, videos, and audio.</a:t>
            </a:r>
            <a:endParaRPr lang="en-US" sz="2800" dirty="0">
              <a:solidFill>
                <a:schemeClr val="bg1"/>
              </a:solidFill>
              <a:latin typeface="Calibri Light (Headings)"/>
            </a:endParaRPr>
          </a:p>
          <a:p>
            <a:pPr marL="0" indent="0">
              <a:lnSpc>
                <a:spcPts val="2750"/>
              </a:lnSpc>
              <a:buNone/>
            </a:pPr>
            <a:endParaRPr lang="en-US" sz="2800" dirty="0">
              <a:solidFill>
                <a:schemeClr val="bg1"/>
              </a:solidFill>
              <a:latin typeface="Calibri Light (Headings)"/>
            </a:endParaRPr>
          </a:p>
        </p:txBody>
      </p:sp>
      <p:sp>
        <p:nvSpPr>
          <p:cNvPr id="6" name="TextBox 5">
            <a:extLst>
              <a:ext uri="{FF2B5EF4-FFF2-40B4-BE49-F238E27FC236}">
                <a16:creationId xmlns="" xmlns:a16="http://schemas.microsoft.com/office/drawing/2014/main" id="{3C9745D3-7387-F090-C452-2E45D43F0971}"/>
              </a:ext>
            </a:extLst>
          </p:cNvPr>
          <p:cNvSpPr txBox="1"/>
          <p:nvPr/>
        </p:nvSpPr>
        <p:spPr>
          <a:xfrm>
            <a:off x="1113501" y="4333462"/>
            <a:ext cx="8504904" cy="1892698"/>
          </a:xfrm>
          <a:prstGeom prst="rect">
            <a:avLst/>
          </a:prstGeom>
          <a:noFill/>
        </p:spPr>
        <p:txBody>
          <a:bodyPr wrap="square">
            <a:spAutoFit/>
          </a:bodyPr>
          <a:lstStyle/>
          <a:p>
            <a:pPr marL="0" indent="0">
              <a:lnSpc>
                <a:spcPts val="2750"/>
              </a:lnSpc>
              <a:buNone/>
            </a:pPr>
            <a:r>
              <a:rPr lang="en-US" sz="2800" b="1" dirty="0">
                <a:solidFill>
                  <a:srgbClr val="C00000"/>
                </a:solidFill>
                <a:latin typeface="Calibri Light (Headings)"/>
                <a:ea typeface="Crimson Pro Bold" pitchFamily="34" charset="-122"/>
                <a:cs typeface="Crimson Pro Bold" pitchFamily="34" charset="-120"/>
              </a:rPr>
              <a:t>AI-Powered</a:t>
            </a:r>
            <a:r>
              <a:rPr lang="en-US" sz="2800" b="1" dirty="0">
                <a:solidFill>
                  <a:schemeClr val="bg1"/>
                </a:solidFill>
                <a:latin typeface="Calibri Light (Headings)"/>
                <a:ea typeface="Crimson Pro Bold" pitchFamily="34" charset="-122"/>
                <a:cs typeface="Crimson Pro Bold" pitchFamily="34" charset="-120"/>
              </a:rPr>
              <a:t> Compression</a:t>
            </a:r>
          </a:p>
          <a:p>
            <a:pPr marL="0" indent="0">
              <a:lnSpc>
                <a:spcPts val="2750"/>
              </a:lnSpc>
              <a:buNone/>
            </a:pPr>
            <a:endParaRPr lang="en-US" sz="2800" b="1" dirty="0">
              <a:solidFill>
                <a:schemeClr val="bg1"/>
              </a:solidFill>
              <a:latin typeface="Calibri Light (Headings)"/>
              <a:ea typeface="Crimson Pro Bold" pitchFamily="34" charset="-122"/>
              <a:cs typeface="Crimson Pro Bold" pitchFamily="34" charset="-120"/>
            </a:endParaRPr>
          </a:p>
          <a:p>
            <a:pPr>
              <a:lnSpc>
                <a:spcPts val="2750"/>
              </a:lnSpc>
            </a:pPr>
            <a:r>
              <a:rPr lang="en-US" sz="2800" dirty="0">
                <a:solidFill>
                  <a:schemeClr val="bg1"/>
                </a:solidFill>
                <a:latin typeface="Calibri Light (Headings)"/>
                <a:ea typeface="Open Sans" pitchFamily="34" charset="-122"/>
                <a:cs typeface="Open Sans" pitchFamily="34" charset="-120"/>
              </a:rPr>
              <a:t>Machine learning models enhance compression efficiency by </a:t>
            </a:r>
            <a:r>
              <a:rPr lang="en-US" sz="2800" dirty="0">
                <a:solidFill>
                  <a:srgbClr val="C00000"/>
                </a:solidFill>
                <a:latin typeface="Calibri Light (Headings)"/>
                <a:ea typeface="Open Sans" pitchFamily="34" charset="-122"/>
                <a:cs typeface="Open Sans" pitchFamily="34" charset="-120"/>
              </a:rPr>
              <a:t>recognizing patterns </a:t>
            </a:r>
            <a:r>
              <a:rPr lang="en-US" sz="2800" dirty="0">
                <a:solidFill>
                  <a:schemeClr val="bg1"/>
                </a:solidFill>
                <a:latin typeface="Calibri Light (Headings)"/>
                <a:ea typeface="Open Sans" pitchFamily="34" charset="-122"/>
                <a:cs typeface="Open Sans" pitchFamily="34" charset="-120"/>
              </a:rPr>
              <a:t>in data.</a:t>
            </a:r>
            <a:endParaRPr lang="en-US" sz="2800" dirty="0">
              <a:solidFill>
                <a:schemeClr val="bg1"/>
              </a:solidFill>
              <a:latin typeface="Calibri Light (Headings)"/>
            </a:endParaRPr>
          </a:p>
          <a:p>
            <a:pPr marL="0" indent="0">
              <a:lnSpc>
                <a:spcPts val="2750"/>
              </a:lnSpc>
              <a:buNone/>
            </a:pPr>
            <a:endParaRPr lang="en-US" sz="2800" dirty="0">
              <a:solidFill>
                <a:schemeClr val="bg1"/>
              </a:solidFill>
              <a:latin typeface="Calibri Light (Headings)"/>
            </a:endParaRPr>
          </a:p>
        </p:txBody>
      </p:sp>
      <p:sp>
        <p:nvSpPr>
          <p:cNvPr id="9" name="Rectangle 8">
            <a:extLst>
              <a:ext uri="{FF2B5EF4-FFF2-40B4-BE49-F238E27FC236}">
                <a16:creationId xmlns="" xmlns:a16="http://schemas.microsoft.com/office/drawing/2014/main" id="{3F9A327E-7B0F-6322-F8E7-5226A4116A9B}"/>
              </a:ext>
            </a:extLst>
          </p:cNvPr>
          <p:cNvSpPr/>
          <p:nvPr/>
        </p:nvSpPr>
        <p:spPr>
          <a:xfrm>
            <a:off x="983226" y="3895946"/>
            <a:ext cx="10225548" cy="2330214"/>
          </a:xfrm>
          <a:prstGeom prst="rect">
            <a:avLst/>
          </a:prstGeom>
          <a:solidFill>
            <a:schemeClr val="bg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520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0AB00F2-1ABB-46F7-FBD3-B7149DCD1A5B}"/>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65745319-EE7D-296C-2FFE-F56F0B6538A0}"/>
              </a:ext>
            </a:extLst>
          </p:cNvPr>
          <p:cNvSpPr>
            <a:spLocks noGrp="1"/>
          </p:cNvSpPr>
          <p:nvPr>
            <p:ph type="ctrTitle"/>
          </p:nvPr>
        </p:nvSpPr>
        <p:spPr>
          <a:xfrm>
            <a:off x="1120876" y="535857"/>
            <a:ext cx="4680156" cy="1143000"/>
          </a:xfrm>
        </p:spPr>
        <p:txBody>
          <a:bodyPr/>
          <a:lstStyle/>
          <a:p>
            <a:r>
              <a:rPr lang="en-US" sz="4800" b="1" dirty="0">
                <a:latin typeface="Calibri Light (Headings)"/>
                <a:ea typeface="Crimson Pro Bold" pitchFamily="34" charset="-122"/>
                <a:cs typeface="Crimson Pro Bold" pitchFamily="34" charset="-120"/>
              </a:rPr>
              <a:t>Research Goal</a:t>
            </a:r>
            <a:endParaRPr lang="en-US" dirty="0">
              <a:latin typeface="Calibri Light (Headings)"/>
            </a:endParaRPr>
          </a:p>
        </p:txBody>
      </p:sp>
      <p:sp>
        <p:nvSpPr>
          <p:cNvPr id="8" name="TextBox 7">
            <a:extLst>
              <a:ext uri="{FF2B5EF4-FFF2-40B4-BE49-F238E27FC236}">
                <a16:creationId xmlns="" xmlns:a16="http://schemas.microsoft.com/office/drawing/2014/main" id="{6D710782-0111-EEBD-02DC-6E7ACC855995}"/>
              </a:ext>
            </a:extLst>
          </p:cNvPr>
          <p:cNvSpPr txBox="1"/>
          <p:nvPr/>
        </p:nvSpPr>
        <p:spPr>
          <a:xfrm>
            <a:off x="1391262" y="2197420"/>
            <a:ext cx="353962" cy="466025"/>
          </a:xfrm>
          <a:prstGeom prst="rect">
            <a:avLst/>
          </a:prstGeom>
          <a:noFill/>
        </p:spPr>
        <p:txBody>
          <a:bodyPr wrap="square">
            <a:spAutoFit/>
          </a:bodyPr>
          <a:lstStyle/>
          <a:p>
            <a:pPr>
              <a:lnSpc>
                <a:spcPts val="2850"/>
              </a:lnSpc>
            </a:pPr>
            <a:r>
              <a:rPr lang="en-US" sz="2800" dirty="0">
                <a:solidFill>
                  <a:schemeClr val="bg1"/>
                </a:solidFill>
                <a:latin typeface="Calibri Light (Headings)"/>
                <a:ea typeface="Open Sans"/>
                <a:cs typeface="Open Sans"/>
              </a:rPr>
              <a:t>1</a:t>
            </a:r>
          </a:p>
        </p:txBody>
      </p:sp>
      <p:sp>
        <p:nvSpPr>
          <p:cNvPr id="9" name="TextBox 8">
            <a:extLst>
              <a:ext uri="{FF2B5EF4-FFF2-40B4-BE49-F238E27FC236}">
                <a16:creationId xmlns="" xmlns:a16="http://schemas.microsoft.com/office/drawing/2014/main" id="{AE941EAD-4479-E631-4FC0-8E1DFBDB66EF}"/>
              </a:ext>
            </a:extLst>
          </p:cNvPr>
          <p:cNvSpPr txBox="1"/>
          <p:nvPr/>
        </p:nvSpPr>
        <p:spPr>
          <a:xfrm>
            <a:off x="2163098" y="2022692"/>
            <a:ext cx="4886631" cy="815480"/>
          </a:xfrm>
          <a:prstGeom prst="rect">
            <a:avLst/>
          </a:prstGeom>
          <a:noFill/>
        </p:spPr>
        <p:txBody>
          <a:bodyPr wrap="square">
            <a:spAutoFit/>
          </a:bodyPr>
          <a:lstStyle/>
          <a:p>
            <a:pPr marL="0" indent="0">
              <a:lnSpc>
                <a:spcPts val="2750"/>
              </a:lnSpc>
              <a:buNone/>
            </a:pPr>
            <a:r>
              <a:rPr lang="en-US" sz="2800" dirty="0">
                <a:solidFill>
                  <a:schemeClr val="bg1"/>
                </a:solidFill>
                <a:latin typeface="Calibri Light (Headings)"/>
                <a:ea typeface="Crimson Pro Bold" pitchFamily="34" charset="-122"/>
                <a:cs typeface="Crimson Pro Bold" pitchFamily="34" charset="-120"/>
              </a:rPr>
              <a:t>Develop Efficient and Adaptable Compression Techniques</a:t>
            </a:r>
            <a:endParaRPr lang="en-US" sz="2800" dirty="0">
              <a:solidFill>
                <a:schemeClr val="bg1"/>
              </a:solidFill>
              <a:latin typeface="Calibri Light (Headings)"/>
            </a:endParaRPr>
          </a:p>
        </p:txBody>
      </p:sp>
      <p:sp>
        <p:nvSpPr>
          <p:cNvPr id="2" name="Rectangle 1">
            <a:extLst>
              <a:ext uri="{FF2B5EF4-FFF2-40B4-BE49-F238E27FC236}">
                <a16:creationId xmlns="" xmlns:a16="http://schemas.microsoft.com/office/drawing/2014/main" id="{8BE59029-112F-330F-CBC2-D013521EFC34}"/>
              </a:ext>
            </a:extLst>
          </p:cNvPr>
          <p:cNvSpPr/>
          <p:nvPr/>
        </p:nvSpPr>
        <p:spPr>
          <a:xfrm>
            <a:off x="1300312" y="2162458"/>
            <a:ext cx="535861" cy="535948"/>
          </a:xfrm>
          <a:prstGeom prst="rect">
            <a:avLst/>
          </a:prstGeom>
          <a:solidFill>
            <a:schemeClr val="accent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 xmlns:a16="http://schemas.microsoft.com/office/drawing/2014/main" id="{E5DE46A3-2E10-F599-6F94-3604A4BB1603}"/>
              </a:ext>
            </a:extLst>
          </p:cNvPr>
          <p:cNvSpPr txBox="1"/>
          <p:nvPr/>
        </p:nvSpPr>
        <p:spPr>
          <a:xfrm>
            <a:off x="1391262" y="3498923"/>
            <a:ext cx="353962" cy="466025"/>
          </a:xfrm>
          <a:prstGeom prst="rect">
            <a:avLst/>
          </a:prstGeom>
          <a:noFill/>
        </p:spPr>
        <p:txBody>
          <a:bodyPr wrap="square">
            <a:spAutoFit/>
          </a:bodyPr>
          <a:lstStyle/>
          <a:p>
            <a:pPr>
              <a:lnSpc>
                <a:spcPts val="2850"/>
              </a:lnSpc>
            </a:pPr>
            <a:r>
              <a:rPr lang="en-US" sz="2800" dirty="0">
                <a:solidFill>
                  <a:schemeClr val="bg1"/>
                </a:solidFill>
                <a:latin typeface="Calibri Light (Headings)"/>
                <a:ea typeface="Open Sans"/>
                <a:cs typeface="Open Sans"/>
              </a:rPr>
              <a:t>2</a:t>
            </a:r>
          </a:p>
        </p:txBody>
      </p:sp>
      <p:sp>
        <p:nvSpPr>
          <p:cNvPr id="4" name="Rectangle 3">
            <a:extLst>
              <a:ext uri="{FF2B5EF4-FFF2-40B4-BE49-F238E27FC236}">
                <a16:creationId xmlns="" xmlns:a16="http://schemas.microsoft.com/office/drawing/2014/main" id="{09F4D9B4-F12A-0A44-0AFA-0BFA209DAD40}"/>
              </a:ext>
            </a:extLst>
          </p:cNvPr>
          <p:cNvSpPr/>
          <p:nvPr/>
        </p:nvSpPr>
        <p:spPr>
          <a:xfrm>
            <a:off x="1300309" y="3468883"/>
            <a:ext cx="535861" cy="535948"/>
          </a:xfrm>
          <a:prstGeom prst="rect">
            <a:avLst/>
          </a:prstGeom>
          <a:solidFill>
            <a:schemeClr val="accent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 xmlns:a16="http://schemas.microsoft.com/office/drawing/2014/main" id="{4B8F1482-E9ED-644D-56F0-2E8E230275E4}"/>
              </a:ext>
            </a:extLst>
          </p:cNvPr>
          <p:cNvSpPr txBox="1"/>
          <p:nvPr/>
        </p:nvSpPr>
        <p:spPr>
          <a:xfrm>
            <a:off x="2163098" y="3508541"/>
            <a:ext cx="3854244" cy="456407"/>
          </a:xfrm>
          <a:prstGeom prst="rect">
            <a:avLst/>
          </a:prstGeom>
          <a:noFill/>
        </p:spPr>
        <p:txBody>
          <a:bodyPr wrap="square">
            <a:spAutoFit/>
          </a:bodyPr>
          <a:lstStyle/>
          <a:p>
            <a:pPr marL="0" indent="0">
              <a:lnSpc>
                <a:spcPts val="2750"/>
              </a:lnSpc>
              <a:buNone/>
            </a:pPr>
            <a:r>
              <a:rPr lang="en-US" sz="2800" dirty="0">
                <a:solidFill>
                  <a:schemeClr val="bg1"/>
                </a:solidFill>
                <a:latin typeface="Calibri Light (Headings)"/>
                <a:ea typeface="Crimson Pro Bold" pitchFamily="34" charset="-122"/>
                <a:cs typeface="Crimson Pro Bold" pitchFamily="34" charset="-120"/>
              </a:rPr>
              <a:t>Python Implementation</a:t>
            </a:r>
            <a:endParaRPr lang="en-US" sz="2800" dirty="0">
              <a:solidFill>
                <a:schemeClr val="bg1"/>
              </a:solidFill>
              <a:latin typeface="Calibri Light (Headings)"/>
            </a:endParaRPr>
          </a:p>
        </p:txBody>
      </p:sp>
      <p:sp>
        <p:nvSpPr>
          <p:cNvPr id="6" name="Rectangle 5">
            <a:extLst>
              <a:ext uri="{FF2B5EF4-FFF2-40B4-BE49-F238E27FC236}">
                <a16:creationId xmlns="" xmlns:a16="http://schemas.microsoft.com/office/drawing/2014/main" id="{F36FF003-B68C-97DC-B023-B640B58811FB}"/>
              </a:ext>
            </a:extLst>
          </p:cNvPr>
          <p:cNvSpPr/>
          <p:nvPr/>
        </p:nvSpPr>
        <p:spPr>
          <a:xfrm>
            <a:off x="1300309" y="4775308"/>
            <a:ext cx="535861" cy="535948"/>
          </a:xfrm>
          <a:prstGeom prst="rect">
            <a:avLst/>
          </a:prstGeom>
          <a:solidFill>
            <a:schemeClr val="accent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Calibri Light (Headings)"/>
              </a:rPr>
              <a:t>3</a:t>
            </a:r>
          </a:p>
        </p:txBody>
      </p:sp>
      <p:sp>
        <p:nvSpPr>
          <p:cNvPr id="10" name="TextBox 9">
            <a:extLst>
              <a:ext uri="{FF2B5EF4-FFF2-40B4-BE49-F238E27FC236}">
                <a16:creationId xmlns="" xmlns:a16="http://schemas.microsoft.com/office/drawing/2014/main" id="{23E42A81-E323-6371-B6FE-90B77C71CF1C}"/>
              </a:ext>
            </a:extLst>
          </p:cNvPr>
          <p:cNvSpPr txBox="1"/>
          <p:nvPr/>
        </p:nvSpPr>
        <p:spPr>
          <a:xfrm>
            <a:off x="2163098" y="4854849"/>
            <a:ext cx="3854244" cy="456407"/>
          </a:xfrm>
          <a:prstGeom prst="rect">
            <a:avLst/>
          </a:prstGeom>
          <a:noFill/>
        </p:spPr>
        <p:txBody>
          <a:bodyPr wrap="square">
            <a:spAutoFit/>
          </a:bodyPr>
          <a:lstStyle/>
          <a:p>
            <a:pPr marL="0" indent="0">
              <a:lnSpc>
                <a:spcPts val="2750"/>
              </a:lnSpc>
              <a:buNone/>
            </a:pPr>
            <a:r>
              <a:rPr lang="en-US" sz="2800" dirty="0">
                <a:solidFill>
                  <a:schemeClr val="bg1"/>
                </a:solidFill>
                <a:latin typeface="Calibri Light (Headings)"/>
                <a:ea typeface="Crimson Pro Bold" pitchFamily="34" charset="-122"/>
                <a:cs typeface="Crimson Pro Bold" pitchFamily="34" charset="-120"/>
              </a:rPr>
              <a:t>Performance Evaluation</a:t>
            </a:r>
            <a:endParaRPr lang="en-US" sz="2800" dirty="0">
              <a:solidFill>
                <a:schemeClr val="bg1"/>
              </a:solidFill>
              <a:latin typeface="Calibri Light (Headings)"/>
            </a:endParaRPr>
          </a:p>
        </p:txBody>
      </p:sp>
      <p:pic>
        <p:nvPicPr>
          <p:cNvPr id="12" name="Picture 11" descr="A white snake with blue eyes&#10;&#10;AI-generated content may be incorrect.">
            <a:extLst>
              <a:ext uri="{FF2B5EF4-FFF2-40B4-BE49-F238E27FC236}">
                <a16:creationId xmlns="" xmlns:a16="http://schemas.microsoft.com/office/drawing/2014/main" id="{D9DE6AA5-2528-AC56-C9A1-0E28C374E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4478" y="3079932"/>
            <a:ext cx="2062700" cy="1304006"/>
          </a:xfrm>
          <a:prstGeom prst="rect">
            <a:avLst/>
          </a:prstGeom>
        </p:spPr>
      </p:pic>
      <p:pic>
        <p:nvPicPr>
          <p:cNvPr id="14" name="Picture 13" descr="A black background with white text&#10;&#10;AI-generated content may be incorrect.">
            <a:extLst>
              <a:ext uri="{FF2B5EF4-FFF2-40B4-BE49-F238E27FC236}">
                <a16:creationId xmlns="" xmlns:a16="http://schemas.microsoft.com/office/drawing/2014/main" id="{E5F34F0F-1868-BDDA-B7A2-4B9B8D5E70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4711" y="1793479"/>
            <a:ext cx="3188381" cy="869966"/>
          </a:xfrm>
          <a:prstGeom prst="rect">
            <a:avLst/>
          </a:prstGeom>
        </p:spPr>
      </p:pic>
      <p:pic>
        <p:nvPicPr>
          <p:cNvPr id="16" name="Picture 15" descr="A black and green symbol with a checkered pattern&#10;&#10;AI-generated content may be incorrect.">
            <a:extLst>
              <a:ext uri="{FF2B5EF4-FFF2-40B4-BE49-F238E27FC236}">
                <a16:creationId xmlns="" xmlns:a16="http://schemas.microsoft.com/office/drawing/2014/main" id="{45DD2A95-1335-EFEF-D0FB-5A8AFC7B35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426" y="4737361"/>
            <a:ext cx="535861" cy="611842"/>
          </a:xfrm>
          <a:prstGeom prst="rect">
            <a:avLst/>
          </a:prstGeom>
        </p:spPr>
      </p:pic>
      <p:pic>
        <p:nvPicPr>
          <p:cNvPr id="18" name="Picture 17" descr="A purple rectangular object with white text&#10;&#10;AI-generated content may be incorrect.">
            <a:extLst>
              <a:ext uri="{FF2B5EF4-FFF2-40B4-BE49-F238E27FC236}">
                <a16:creationId xmlns="" xmlns:a16="http://schemas.microsoft.com/office/drawing/2014/main" id="{748AF984-AFF8-25B6-3929-06533135F86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354619" y="5635296"/>
            <a:ext cx="536945" cy="688714"/>
          </a:xfrm>
          <a:prstGeom prst="rect">
            <a:avLst/>
          </a:prstGeom>
        </p:spPr>
      </p:pic>
      <p:pic>
        <p:nvPicPr>
          <p:cNvPr id="20" name="Picture 19">
            <a:extLst>
              <a:ext uri="{FF2B5EF4-FFF2-40B4-BE49-F238E27FC236}">
                <a16:creationId xmlns="" xmlns:a16="http://schemas.microsoft.com/office/drawing/2014/main" id="{995B517E-6B59-0EDF-176D-2C3A8DDD1E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76671" y="4854849"/>
            <a:ext cx="2484335" cy="266723"/>
          </a:xfrm>
          <a:prstGeom prst="rect">
            <a:avLst/>
          </a:prstGeom>
        </p:spPr>
      </p:pic>
      <p:pic>
        <p:nvPicPr>
          <p:cNvPr id="22" name="Picture 21" descr="A math equations and symbols&#10;&#10;AI-generated content may be incorrect.">
            <a:extLst>
              <a:ext uri="{FF2B5EF4-FFF2-40B4-BE49-F238E27FC236}">
                <a16:creationId xmlns="" xmlns:a16="http://schemas.microsoft.com/office/drawing/2014/main" id="{F5515C3C-6DE4-6DC0-C477-32381037F1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89125" y="5705309"/>
            <a:ext cx="3071126" cy="548688"/>
          </a:xfrm>
          <a:prstGeom prst="rect">
            <a:avLst/>
          </a:prstGeom>
        </p:spPr>
      </p:pic>
    </p:spTree>
    <p:extLst>
      <p:ext uri="{BB962C8B-B14F-4D97-AF65-F5344CB8AC3E}">
        <p14:creationId xmlns:p14="http://schemas.microsoft.com/office/powerpoint/2010/main" val="201730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BE5E39A-F5D5-D29E-5B7F-DCFE051AAE1B}"/>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B4656742-F44E-DEB8-0DE2-46FE8A3B4872}"/>
              </a:ext>
            </a:extLst>
          </p:cNvPr>
          <p:cNvSpPr>
            <a:spLocks noGrp="1"/>
          </p:cNvSpPr>
          <p:nvPr>
            <p:ph type="ctrTitle"/>
          </p:nvPr>
        </p:nvSpPr>
        <p:spPr>
          <a:xfrm>
            <a:off x="1022552" y="535857"/>
            <a:ext cx="4403689" cy="1143000"/>
          </a:xfrm>
        </p:spPr>
        <p:txBody>
          <a:bodyPr/>
          <a:lstStyle/>
          <a:p>
            <a:r>
              <a:rPr lang="en-US" sz="4800" b="1" kern="1200" dirty="0">
                <a:solidFill>
                  <a:srgbClr val="FFFFFF"/>
                </a:solidFill>
                <a:effectLst/>
                <a:latin typeface="Calibri Light (Headings)"/>
                <a:ea typeface="Crimson Pro Bold"/>
                <a:cs typeface="Crimson Pro Bold"/>
              </a:rPr>
              <a:t>Codebase</a:t>
            </a:r>
            <a:endParaRPr lang="en-US" b="1" dirty="0"/>
          </a:p>
        </p:txBody>
      </p:sp>
      <p:sp>
        <p:nvSpPr>
          <p:cNvPr id="24" name="Text 1">
            <a:extLst>
              <a:ext uri="{FF2B5EF4-FFF2-40B4-BE49-F238E27FC236}">
                <a16:creationId xmlns="" xmlns:a16="http://schemas.microsoft.com/office/drawing/2014/main" id="{472BFC16-825E-73E4-9596-F2CA527F48EA}"/>
              </a:ext>
            </a:extLst>
          </p:cNvPr>
          <p:cNvSpPr/>
          <p:nvPr/>
        </p:nvSpPr>
        <p:spPr>
          <a:xfrm>
            <a:off x="1314900" y="3031160"/>
            <a:ext cx="2835235" cy="354330"/>
          </a:xfrm>
          <a:prstGeom prst="rect">
            <a:avLst/>
          </a:prstGeom>
          <a:noFill/>
          <a:ln/>
        </p:spPr>
        <p:txBody>
          <a:bodyPr wrap="non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b="1" dirty="0">
                <a:solidFill>
                  <a:schemeClr val="bg1"/>
                </a:solidFill>
                <a:latin typeface="Calibri Light (Headings)"/>
                <a:ea typeface="Crimson Pro Bold" pitchFamily="34" charset="-122"/>
                <a:cs typeface="Crimson Pro Bold" pitchFamily="34" charset="-120"/>
              </a:rPr>
              <a:t>/src</a:t>
            </a:r>
            <a:endParaRPr lang="en-US" dirty="0">
              <a:solidFill>
                <a:schemeClr val="bg1"/>
              </a:solidFill>
              <a:latin typeface="Calibri Light (Headings)"/>
            </a:endParaRPr>
          </a:p>
        </p:txBody>
      </p:sp>
      <p:sp>
        <p:nvSpPr>
          <p:cNvPr id="25" name="Text 2">
            <a:extLst>
              <a:ext uri="{FF2B5EF4-FFF2-40B4-BE49-F238E27FC236}">
                <a16:creationId xmlns="" xmlns:a16="http://schemas.microsoft.com/office/drawing/2014/main" id="{0ED9AA18-9EE7-D709-C4C3-818089404EA4}"/>
              </a:ext>
            </a:extLst>
          </p:cNvPr>
          <p:cNvSpPr/>
          <p:nvPr/>
        </p:nvSpPr>
        <p:spPr>
          <a:xfrm>
            <a:off x="1314900" y="3521578"/>
            <a:ext cx="3608070" cy="1088708"/>
          </a:xfrm>
          <a:prstGeom prst="rect">
            <a:avLst/>
          </a:prstGeom>
          <a:noFill/>
          <a:ln/>
        </p:spPr>
        <p:txBody>
          <a:bodyPr wrap="squar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dirty="0">
                <a:solidFill>
                  <a:schemeClr val="bg1"/>
                </a:solidFill>
                <a:latin typeface="Calibri Light (Headings)"/>
                <a:ea typeface="Open Sans" pitchFamily="34" charset="-122"/>
                <a:cs typeface="Open Sans" pitchFamily="34" charset="-120"/>
              </a:rPr>
              <a:t>Python scripts for the algorithms, methods.</a:t>
            </a:r>
            <a:endParaRPr lang="en-US" dirty="0">
              <a:solidFill>
                <a:schemeClr val="bg1"/>
              </a:solidFill>
              <a:latin typeface="Calibri Light (Headings)"/>
            </a:endParaRPr>
          </a:p>
        </p:txBody>
      </p:sp>
      <p:pic>
        <p:nvPicPr>
          <p:cNvPr id="26" name="Image 1">
            <a:extLst>
              <a:ext uri="{FF2B5EF4-FFF2-40B4-BE49-F238E27FC236}">
                <a16:creationId xmlns="" xmlns:a16="http://schemas.microsoft.com/office/drawing/2014/main" id="{3AA18FAE-20E6-DD3E-8389-A3A3C5E5F02F}"/>
              </a:ext>
            </a:extLst>
          </p:cNvPr>
          <p:cNvPicPr>
            <a:picLocks noChangeAspect="1"/>
          </p:cNvPicPr>
          <p:nvPr/>
        </p:nvPicPr>
        <p:blipFill>
          <a:blip r:embed="rId3"/>
          <a:stretch>
            <a:fillRect/>
          </a:stretch>
        </p:blipFill>
        <p:spPr>
          <a:xfrm>
            <a:off x="1314900" y="2321983"/>
            <a:ext cx="566976" cy="566976"/>
          </a:xfrm>
          <a:prstGeom prst="rect">
            <a:avLst/>
          </a:prstGeom>
        </p:spPr>
      </p:pic>
      <p:pic>
        <p:nvPicPr>
          <p:cNvPr id="27" name="Image 3">
            <a:extLst>
              <a:ext uri="{FF2B5EF4-FFF2-40B4-BE49-F238E27FC236}">
                <a16:creationId xmlns="" xmlns:a16="http://schemas.microsoft.com/office/drawing/2014/main" id="{0C8D0B1D-8793-388D-0ADB-907B849DA21A}"/>
              </a:ext>
            </a:extLst>
          </p:cNvPr>
          <p:cNvPicPr>
            <a:picLocks noChangeAspect="1"/>
          </p:cNvPicPr>
          <p:nvPr/>
        </p:nvPicPr>
        <p:blipFill>
          <a:blip r:embed="rId4"/>
          <a:stretch>
            <a:fillRect/>
          </a:stretch>
        </p:blipFill>
        <p:spPr>
          <a:xfrm>
            <a:off x="7268911" y="3830240"/>
            <a:ext cx="566976" cy="566976"/>
          </a:xfrm>
          <a:prstGeom prst="rect">
            <a:avLst/>
          </a:prstGeom>
          <a:solidFill>
            <a:schemeClr val="tx1"/>
          </a:solidFill>
          <a:ln>
            <a:noFill/>
          </a:ln>
        </p:spPr>
      </p:pic>
      <p:sp>
        <p:nvSpPr>
          <p:cNvPr id="28" name="Text 5">
            <a:extLst>
              <a:ext uri="{FF2B5EF4-FFF2-40B4-BE49-F238E27FC236}">
                <a16:creationId xmlns="" xmlns:a16="http://schemas.microsoft.com/office/drawing/2014/main" id="{6FEBA9B4-92F8-1783-D199-984E9BD35FE4}"/>
              </a:ext>
            </a:extLst>
          </p:cNvPr>
          <p:cNvSpPr/>
          <p:nvPr/>
        </p:nvSpPr>
        <p:spPr>
          <a:xfrm>
            <a:off x="7268911" y="4624030"/>
            <a:ext cx="2835235" cy="354330"/>
          </a:xfrm>
          <a:prstGeom prst="rect">
            <a:avLst/>
          </a:prstGeom>
          <a:noFill/>
          <a:ln/>
        </p:spPr>
        <p:txBody>
          <a:bodyPr wrap="non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b="1" dirty="0">
                <a:solidFill>
                  <a:schemeClr val="bg1"/>
                </a:solidFill>
                <a:latin typeface="Calibri Light (Headings)"/>
                <a:ea typeface="Crimson Pro Bold" pitchFamily="34" charset="-122"/>
                <a:cs typeface="Crimson Pro Bold" pitchFamily="34" charset="-120"/>
              </a:rPr>
              <a:t>/docs</a:t>
            </a:r>
            <a:endParaRPr lang="en-US" dirty="0">
              <a:solidFill>
                <a:schemeClr val="bg1"/>
              </a:solidFill>
              <a:latin typeface="Calibri Light (Headings)"/>
            </a:endParaRPr>
          </a:p>
        </p:txBody>
      </p:sp>
      <p:sp>
        <p:nvSpPr>
          <p:cNvPr id="29" name="Text 6">
            <a:extLst>
              <a:ext uri="{FF2B5EF4-FFF2-40B4-BE49-F238E27FC236}">
                <a16:creationId xmlns="" xmlns:a16="http://schemas.microsoft.com/office/drawing/2014/main" id="{A01B7A0E-C486-C1C0-401D-9E6A0598F71F}"/>
              </a:ext>
            </a:extLst>
          </p:cNvPr>
          <p:cNvSpPr/>
          <p:nvPr/>
        </p:nvSpPr>
        <p:spPr>
          <a:xfrm>
            <a:off x="7268911" y="5114448"/>
            <a:ext cx="3608070" cy="1088708"/>
          </a:xfrm>
          <a:prstGeom prst="rect">
            <a:avLst/>
          </a:prstGeom>
          <a:noFill/>
          <a:ln/>
        </p:spPr>
        <p:txBody>
          <a:bodyPr wrap="squar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dirty="0">
                <a:solidFill>
                  <a:schemeClr val="bg1"/>
                </a:solidFill>
                <a:latin typeface="Calibri Light (Headings)"/>
                <a:ea typeface="Open Sans" pitchFamily="34" charset="-122"/>
                <a:cs typeface="Open Sans" pitchFamily="34" charset="-120"/>
              </a:rPr>
              <a:t>Documentation including installation instructions, tutorials, and integration guides.</a:t>
            </a:r>
            <a:endParaRPr lang="en-US" dirty="0">
              <a:solidFill>
                <a:schemeClr val="bg1"/>
              </a:solidFill>
              <a:latin typeface="Calibri Light (Headings)"/>
            </a:endParaRPr>
          </a:p>
        </p:txBody>
      </p:sp>
      <p:pic>
        <p:nvPicPr>
          <p:cNvPr id="30" name="Image 2">
            <a:extLst>
              <a:ext uri="{FF2B5EF4-FFF2-40B4-BE49-F238E27FC236}">
                <a16:creationId xmlns="" xmlns:a16="http://schemas.microsoft.com/office/drawing/2014/main" id="{4699EAB3-B451-FA65-3003-7F72825EBD8F}"/>
              </a:ext>
            </a:extLst>
          </p:cNvPr>
          <p:cNvPicPr>
            <a:picLocks noChangeAspect="1"/>
          </p:cNvPicPr>
          <p:nvPr/>
        </p:nvPicPr>
        <p:blipFill>
          <a:blip r:embed="rId5"/>
          <a:stretch>
            <a:fillRect/>
          </a:stretch>
        </p:blipFill>
        <p:spPr>
          <a:xfrm>
            <a:off x="7268911" y="1025009"/>
            <a:ext cx="566976" cy="566976"/>
          </a:xfrm>
          <a:prstGeom prst="rect">
            <a:avLst/>
          </a:prstGeom>
        </p:spPr>
      </p:pic>
      <p:sp>
        <p:nvSpPr>
          <p:cNvPr id="31" name="Text 3">
            <a:extLst>
              <a:ext uri="{FF2B5EF4-FFF2-40B4-BE49-F238E27FC236}">
                <a16:creationId xmlns="" xmlns:a16="http://schemas.microsoft.com/office/drawing/2014/main" id="{3317EA26-C890-3AA8-57C6-07F0D9D86A26}"/>
              </a:ext>
            </a:extLst>
          </p:cNvPr>
          <p:cNvSpPr/>
          <p:nvPr/>
        </p:nvSpPr>
        <p:spPr>
          <a:xfrm>
            <a:off x="7268911" y="1818799"/>
            <a:ext cx="2835235" cy="354330"/>
          </a:xfrm>
          <a:prstGeom prst="rect">
            <a:avLst/>
          </a:prstGeom>
          <a:noFill/>
          <a:ln/>
        </p:spPr>
        <p:txBody>
          <a:bodyPr wrap="non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b="1" dirty="0">
                <a:solidFill>
                  <a:schemeClr val="bg1"/>
                </a:solidFill>
                <a:latin typeface="Calibri Light (Headings)"/>
                <a:ea typeface="Crimson Pro Bold" pitchFamily="34" charset="-122"/>
                <a:cs typeface="Crimson Pro Bold" pitchFamily="34" charset="-120"/>
              </a:rPr>
              <a:t>/examples</a:t>
            </a:r>
            <a:endParaRPr lang="en-US" dirty="0">
              <a:solidFill>
                <a:schemeClr val="bg1"/>
              </a:solidFill>
              <a:latin typeface="Calibri Light (Headings)"/>
            </a:endParaRPr>
          </a:p>
        </p:txBody>
      </p:sp>
      <p:sp>
        <p:nvSpPr>
          <p:cNvPr id="32" name="Text 4">
            <a:extLst>
              <a:ext uri="{FF2B5EF4-FFF2-40B4-BE49-F238E27FC236}">
                <a16:creationId xmlns="" xmlns:a16="http://schemas.microsoft.com/office/drawing/2014/main" id="{2F075863-C6D6-3DCA-EAB9-909D73EE40B1}"/>
              </a:ext>
            </a:extLst>
          </p:cNvPr>
          <p:cNvSpPr/>
          <p:nvPr/>
        </p:nvSpPr>
        <p:spPr>
          <a:xfrm>
            <a:off x="7268911" y="2309217"/>
            <a:ext cx="3608189" cy="1009293"/>
          </a:xfrm>
          <a:prstGeom prst="rect">
            <a:avLst/>
          </a:prstGeom>
          <a:noFill/>
          <a:ln/>
        </p:spPr>
        <p:txBody>
          <a:bodyPr wrap="squar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dirty="0">
                <a:solidFill>
                  <a:schemeClr val="bg1"/>
                </a:solidFill>
                <a:latin typeface="Calibri Light (Headings)"/>
                <a:ea typeface="Open Sans" pitchFamily="34" charset="-122"/>
                <a:cs typeface="Open Sans" pitchFamily="34" charset="-120"/>
              </a:rPr>
              <a:t>Ready-to-run examples demonstrating compression of images.</a:t>
            </a:r>
            <a:endParaRPr lang="en-US" dirty="0">
              <a:solidFill>
                <a:schemeClr val="bg1"/>
              </a:solidFill>
              <a:latin typeface="Calibri Light (Headings)"/>
            </a:endParaRPr>
          </a:p>
        </p:txBody>
      </p:sp>
    </p:spTree>
    <p:extLst>
      <p:ext uri="{BB962C8B-B14F-4D97-AF65-F5344CB8AC3E}">
        <p14:creationId xmlns:p14="http://schemas.microsoft.com/office/powerpoint/2010/main" val="286051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B580C78-F914-AF3B-B3F8-86674699E7E9}"/>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6C658EAB-7DAF-BE2F-A84A-38A3402BEF3F}"/>
              </a:ext>
            </a:extLst>
          </p:cNvPr>
          <p:cNvSpPr>
            <a:spLocks noGrp="1"/>
          </p:cNvSpPr>
          <p:nvPr>
            <p:ph type="ctrTitle"/>
          </p:nvPr>
        </p:nvSpPr>
        <p:spPr>
          <a:xfrm>
            <a:off x="1022553" y="535857"/>
            <a:ext cx="5171770" cy="1143000"/>
          </a:xfrm>
        </p:spPr>
        <p:txBody>
          <a:bodyPr/>
          <a:lstStyle/>
          <a:p>
            <a:r>
              <a:rPr lang="en-US" sz="4800" b="1" dirty="0">
                <a:latin typeface="Calibri Light (Headings)"/>
                <a:ea typeface="Crimson Pro Bold" pitchFamily="34" charset="-122"/>
                <a:cs typeface="Crimson Pro Bold" pitchFamily="34" charset="-120"/>
              </a:rPr>
              <a:t>Dataset </a:t>
            </a:r>
            <a:r>
              <a:rPr lang="en-US" b="1" dirty="0">
                <a:latin typeface="Calibri Light (Headings)"/>
                <a:ea typeface="Crimson Pro Bold" pitchFamily="34" charset="-122"/>
                <a:cs typeface="Crimson Pro Bold" pitchFamily="34" charset="-120"/>
              </a:rPr>
              <a:t>&amp;</a:t>
            </a:r>
            <a:r>
              <a:rPr lang="en-US" sz="4800" b="1" dirty="0">
                <a:latin typeface="Calibri Light (Headings)"/>
                <a:ea typeface="Crimson Pro Bold" pitchFamily="34" charset="-122"/>
                <a:cs typeface="Crimson Pro Bold" pitchFamily="34" charset="-120"/>
              </a:rPr>
              <a:t> Tools</a:t>
            </a:r>
            <a:endParaRPr lang="en-US" b="1" dirty="0">
              <a:latin typeface="Calibri Light (Headings)"/>
            </a:endParaRPr>
          </a:p>
        </p:txBody>
      </p:sp>
      <p:pic>
        <p:nvPicPr>
          <p:cNvPr id="9" name="Picture 8" descr="A black background with white text&#10;&#10;AI-generated content may be incorrect.">
            <a:extLst>
              <a:ext uri="{FF2B5EF4-FFF2-40B4-BE49-F238E27FC236}">
                <a16:creationId xmlns="" xmlns:a16="http://schemas.microsoft.com/office/drawing/2014/main" id="{C4E41495-4A51-AEA7-884E-CAA49182C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2414" y="2616343"/>
            <a:ext cx="3188381" cy="869966"/>
          </a:xfrm>
          <a:prstGeom prst="rect">
            <a:avLst/>
          </a:prstGeom>
        </p:spPr>
      </p:pic>
      <p:sp>
        <p:nvSpPr>
          <p:cNvPr id="2" name="Прямоугольник 1"/>
          <p:cNvSpPr/>
          <p:nvPr/>
        </p:nvSpPr>
        <p:spPr>
          <a:xfrm>
            <a:off x="708189" y="4260009"/>
            <a:ext cx="3626249" cy="738664"/>
          </a:xfrm>
          <a:prstGeom prst="rect">
            <a:avLst/>
          </a:prstGeom>
        </p:spPr>
        <p:txBody>
          <a:bodyPr wrap="none">
            <a:spAutoFit/>
          </a:bodyPr>
          <a:lstStyle/>
          <a:p>
            <a:r>
              <a:rPr lang="en-US" sz="2400" dirty="0">
                <a:solidFill>
                  <a:schemeClr val="bg1"/>
                </a:solidFill>
              </a:rPr>
              <a:t>Flickr Faces Dataset </a:t>
            </a:r>
            <a:r>
              <a:rPr lang="en-US" sz="2400" dirty="0" smtClean="0">
                <a:solidFill>
                  <a:schemeClr val="bg1"/>
                </a:solidFill>
              </a:rPr>
              <a:t>Resized</a:t>
            </a:r>
          </a:p>
          <a:p>
            <a:r>
              <a:rPr lang="en-US" dirty="0" smtClean="0">
                <a:solidFill>
                  <a:schemeClr val="bg1"/>
                </a:solidFill>
              </a:rPr>
              <a:t>(</a:t>
            </a:r>
            <a:r>
              <a:rPr lang="en-US" dirty="0" err="1" smtClean="0">
                <a:solidFill>
                  <a:schemeClr val="bg1"/>
                </a:solidFill>
              </a:rPr>
              <a:t>OpenSource</a:t>
            </a:r>
            <a:r>
              <a:rPr lang="en-US" dirty="0" smtClean="0">
                <a:solidFill>
                  <a:schemeClr val="bg1"/>
                </a:solidFill>
              </a:rPr>
              <a:t> faces image dataset)</a:t>
            </a:r>
            <a:endParaRPr lang="ru-RU" dirty="0">
              <a:solidFill>
                <a:schemeClr val="bg1"/>
              </a:solidFill>
            </a:endParaRPr>
          </a:p>
        </p:txBody>
      </p:sp>
    </p:spTree>
    <p:extLst>
      <p:ext uri="{BB962C8B-B14F-4D97-AF65-F5344CB8AC3E}">
        <p14:creationId xmlns:p14="http://schemas.microsoft.com/office/powerpoint/2010/main" val="2508300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B580C78-F914-AF3B-B3F8-86674699E7E9}"/>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6C658EAB-7DAF-BE2F-A84A-38A3402BEF3F}"/>
              </a:ext>
            </a:extLst>
          </p:cNvPr>
          <p:cNvSpPr>
            <a:spLocks noGrp="1"/>
          </p:cNvSpPr>
          <p:nvPr>
            <p:ph type="ctrTitle"/>
          </p:nvPr>
        </p:nvSpPr>
        <p:spPr>
          <a:xfrm>
            <a:off x="302583" y="-163931"/>
            <a:ext cx="2199839" cy="1143000"/>
          </a:xfrm>
        </p:spPr>
        <p:txBody>
          <a:bodyPr/>
          <a:lstStyle/>
          <a:p>
            <a:r>
              <a:rPr lang="en-US" sz="4800" b="1" dirty="0" smtClean="0">
                <a:latin typeface="Calibri Light (Headings)"/>
                <a:ea typeface="Crimson Pro Bold" pitchFamily="34" charset="-122"/>
                <a:cs typeface="Crimson Pro Bold" pitchFamily="34" charset="-120"/>
              </a:rPr>
              <a:t>Code</a:t>
            </a:r>
            <a:endParaRPr lang="en-US" b="1" dirty="0">
              <a:latin typeface="Calibri Light (Headings)"/>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289" y="5486400"/>
            <a:ext cx="4883711" cy="1315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4130" y="0"/>
            <a:ext cx="6547870" cy="4659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10114"/>
            <a:ext cx="4730142" cy="1619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470430"/>
            <a:ext cx="5644130" cy="3673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Прямоугольник 11"/>
          <p:cNvSpPr/>
          <p:nvPr/>
        </p:nvSpPr>
        <p:spPr>
          <a:xfrm>
            <a:off x="0" y="6067814"/>
            <a:ext cx="842212" cy="769441"/>
          </a:xfrm>
          <a:prstGeom prst="rect">
            <a:avLst/>
          </a:prstGeom>
        </p:spPr>
        <p:txBody>
          <a:bodyPr wrap="square">
            <a:spAutoFit/>
          </a:bodyPr>
          <a:lstStyle/>
          <a:p>
            <a:r>
              <a:rPr lang="en-US" sz="4400" dirty="0">
                <a:solidFill>
                  <a:schemeClr val="bg1"/>
                </a:solidFill>
              </a:rPr>
              <a:t>V1</a:t>
            </a:r>
            <a:endParaRPr lang="ru-RU" sz="4400" dirty="0">
              <a:solidFill>
                <a:schemeClr val="bg1"/>
              </a:solidFill>
            </a:endParaRPr>
          </a:p>
        </p:txBody>
      </p:sp>
    </p:spTree>
    <p:extLst>
      <p:ext uri="{BB962C8B-B14F-4D97-AF65-F5344CB8AC3E}">
        <p14:creationId xmlns:p14="http://schemas.microsoft.com/office/powerpoint/2010/main" val="84009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DF6AF63-1DBE-D11B-6DC9-B3687284A56C}"/>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C8FF4F10-97E7-7357-3F36-228622417091}"/>
              </a:ext>
            </a:extLst>
          </p:cNvPr>
          <p:cNvSpPr>
            <a:spLocks noGrp="1"/>
          </p:cNvSpPr>
          <p:nvPr>
            <p:ph type="ctrTitle"/>
          </p:nvPr>
        </p:nvSpPr>
        <p:spPr>
          <a:xfrm>
            <a:off x="544333" y="147787"/>
            <a:ext cx="10693162" cy="1143000"/>
          </a:xfrm>
        </p:spPr>
        <p:txBody>
          <a:bodyPr/>
          <a:lstStyle/>
          <a:p>
            <a:r>
              <a:rPr lang="en-US" sz="3200" b="1" kern="1200" dirty="0" smtClean="0">
                <a:solidFill>
                  <a:srgbClr val="FFFFFF"/>
                </a:solidFill>
                <a:effectLst/>
                <a:latin typeface="Calibri Light (Headings)"/>
                <a:ea typeface="Crimson Pro Bold"/>
                <a:cs typeface="+mn-cs"/>
              </a:rPr>
              <a:t>Numerical experiments on our own neural network</a:t>
            </a:r>
            <a:r>
              <a:rPr lang="ru-RU" sz="3200" b="1" kern="1200" dirty="0" smtClean="0">
                <a:solidFill>
                  <a:srgbClr val="FFFFFF"/>
                </a:solidFill>
                <a:effectLst/>
                <a:latin typeface="Calibri Light (Headings)"/>
                <a:ea typeface="Crimson Pro Bold"/>
                <a:cs typeface="+mn-cs"/>
              </a:rPr>
              <a:t>(30 </a:t>
            </a:r>
            <a:r>
              <a:rPr lang="en-US" sz="3200" b="1" kern="1200" dirty="0" smtClean="0">
                <a:solidFill>
                  <a:srgbClr val="FFFFFF"/>
                </a:solidFill>
                <a:effectLst/>
                <a:latin typeface="Calibri Light (Headings)"/>
                <a:ea typeface="Crimson Pro Bold"/>
                <a:cs typeface="+mn-cs"/>
              </a:rPr>
              <a:t>photos dataset</a:t>
            </a:r>
            <a:r>
              <a:rPr lang="ru-RU" sz="3200" b="1" kern="1200" dirty="0" smtClean="0">
                <a:solidFill>
                  <a:srgbClr val="FFFFFF"/>
                </a:solidFill>
                <a:effectLst/>
                <a:latin typeface="Calibri Light (Headings)"/>
                <a:ea typeface="Crimson Pro Bold"/>
                <a:cs typeface="+mn-cs"/>
              </a:rPr>
              <a:t>)</a:t>
            </a:r>
            <a:r>
              <a:rPr lang="en-US" sz="3200" b="1" kern="1200" dirty="0" smtClean="0">
                <a:solidFill>
                  <a:srgbClr val="FFFFFF"/>
                </a:solidFill>
                <a:effectLst/>
                <a:latin typeface="Calibri Light (Headings)"/>
                <a:ea typeface="Crimson Pro Bold"/>
                <a:cs typeface="+mn-cs"/>
              </a:rPr>
              <a:t> </a:t>
            </a:r>
            <a:endParaRPr lang="en-US" sz="3200" b="1" dirty="0">
              <a:latin typeface="Calibri Light (Heading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063" y="1302803"/>
            <a:ext cx="5071033" cy="270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7340" y="1302804"/>
            <a:ext cx="5296254" cy="270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0747" y="4120468"/>
            <a:ext cx="4974697" cy="2598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298268"/>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3.xml><?xml version="1.0" encoding="utf-8"?>
<ds:datastoreItem xmlns:ds="http://schemas.openxmlformats.org/officeDocument/2006/customXml" ds:itemID="{85C2645A-E767-4D7E-984D-234E531E4556}">
  <ds:schemaRefs>
    <ds:schemaRef ds:uri="230e9df3-be65-4c73-a93b-d1236ebd677e"/>
    <ds:schemaRef ds:uri="http://schemas.microsoft.com/office/2006/documentManagement/types"/>
    <ds:schemaRef ds:uri="http://purl.org/dc/terms/"/>
    <ds:schemaRef ds:uri="http://purl.org/dc/elements/1.1/"/>
    <ds:schemaRef ds:uri="http://schemas.openxmlformats.org/package/2006/metadata/core-properties"/>
    <ds:schemaRef ds:uri="71af3243-3dd4-4a8d-8c0d-dd76da1f02a5"/>
    <ds:schemaRef ds:uri="http://www.w3.org/XML/1998/namespace"/>
    <ds:schemaRef ds:uri="http://purl.org/dc/dcmitype/"/>
    <ds:schemaRef ds:uri="http://schemas.microsoft.com/office/infopath/2007/PartnerControls"/>
    <ds:schemaRef ds:uri="16c05727-aa75-4e4a-9b5f-8a80a1165891"/>
    <ds:schemaRef ds:uri="http://schemas.microsoft.com/sharepoint/v3"/>
    <ds:schemaRef ds:uri="http://schemas.microsoft.com/office/2006/metadata/propertie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{94C68602-79A5-44C8-AD7C-B4FA876BA16A}tf55661986_win32</Template>
  <TotalTime>1687</TotalTime>
  <Words>1160</Words>
  <Application>Microsoft Office PowerPoint</Application>
  <PresentationFormat>Произвольный</PresentationFormat>
  <Paragraphs>244</Paragraphs>
  <Slides>38</Slides>
  <Notes>37</Notes>
  <HiddenSlides>0</HiddenSlides>
  <MMClips>0</MMClips>
  <ScaleCrop>false</ScaleCrop>
  <HeadingPairs>
    <vt:vector size="4" baseType="variant">
      <vt:variant>
        <vt:lpstr>Тема</vt:lpstr>
      </vt:variant>
      <vt:variant>
        <vt:i4>1</vt:i4>
      </vt:variant>
      <vt:variant>
        <vt:lpstr>Заголовки слайдов</vt:lpstr>
      </vt:variant>
      <vt:variant>
        <vt:i4>38</vt:i4>
      </vt:variant>
    </vt:vector>
  </HeadingPairs>
  <TitlesOfParts>
    <vt:vector size="39" baseType="lpstr">
      <vt:lpstr>Custom</vt:lpstr>
      <vt:lpstr>Optimizing Data Compression Techniques: Enhancing Efficiency and Scalability for Diverse Applications by implementing AI</vt:lpstr>
      <vt:lpstr>Agenda</vt:lpstr>
      <vt:lpstr>Introduction</vt:lpstr>
      <vt:lpstr>Background</vt:lpstr>
      <vt:lpstr>Research Goal</vt:lpstr>
      <vt:lpstr>Codebase</vt:lpstr>
      <vt:lpstr>Dataset &amp; Tools</vt:lpstr>
      <vt:lpstr>Code</vt:lpstr>
      <vt:lpstr>Numerical experiments on our own neural network(30 photos dataset) </vt:lpstr>
      <vt:lpstr>Further…</vt:lpstr>
      <vt:lpstr>Code explanation</vt:lpstr>
      <vt:lpstr>34KB</vt:lpstr>
      <vt:lpstr>34KB</vt:lpstr>
      <vt:lpstr>Презентация PowerPoint</vt:lpstr>
      <vt:lpstr>Презентация PowerPoint</vt:lpstr>
      <vt:lpstr>Code explanation</vt:lpstr>
      <vt:lpstr>34KB</vt:lpstr>
      <vt:lpstr>34KB</vt:lpstr>
      <vt:lpstr>Презентация PowerPoint</vt:lpstr>
      <vt:lpstr>Презентация PowerPoint</vt:lpstr>
      <vt:lpstr>Code explanation</vt:lpstr>
      <vt:lpstr>34KB</vt:lpstr>
      <vt:lpstr>34KB</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Data Compression Techniques: Enhancing Efficiency and Scalability for Diverse Applications by implementing AI</dc:title>
  <dc:creator>Arslan Koshimov</dc:creator>
  <cp:lastModifiedBy>Григорий Коврижных</cp:lastModifiedBy>
  <cp:revision>70</cp:revision>
  <dcterms:created xsi:type="dcterms:W3CDTF">2025-02-24T05:05:11Z</dcterms:created>
  <dcterms:modified xsi:type="dcterms:W3CDTF">2025-03-10T06:23:45Z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