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312" r:id="rId29"/>
    <p:sldId id="311" r:id="rId30"/>
    <p:sldId id="313" r:id="rId31"/>
    <p:sldId id="314" r:id="rId32"/>
    <p:sldId id="315" r:id="rId33"/>
    <p:sldId id="316" r:id="rId34"/>
    <p:sldId id="317" r:id="rId35"/>
    <p:sldId id="318" r:id="rId36"/>
    <p:sldId id="319"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5" d="100"/>
          <a:sy n="75" d="100"/>
        </p:scale>
        <p:origin x="-974" y="-24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3/5/2025</a:t>
            </a:fld>
            <a:endParaRPr lang="en-US"/>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8D8F7F0-68B1-3C8C-3974-1CFE7D395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30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36B388-51EF-10FA-3783-0696B2AF7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31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32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33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CCBBEEF-0F58-7DB2-13AB-6DAFC52BE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F80306BD-3757-CA40-4082-AACA5F6DB656}"/>
              </a:ext>
            </a:extLst>
          </p:cNvPr>
          <p:cNvSpPr>
            <a:spLocks noGrp="1"/>
          </p:cNvSpPr>
          <p:nvPr>
            <p:ph type="sldNum" sz="quarter" idx="5"/>
          </p:nvPr>
        </p:nvSpPr>
        <p:spPr/>
        <p:txBody>
          <a:bodyPr/>
          <a:lstStyle/>
          <a:p>
            <a:fld id="{55247812-3409-784D-BAE7-ABE53735D59F}" type="slidenum">
              <a:rPr lang="en-US" smtClean="0"/>
              <a:t>34</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5371C59-0780-417A-50AE-5F81ED51E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48CF8F3-1596-3F28-5175-2E3D216F2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DE86BF1-A149-E84A-3F16-6B3EA6508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xmlns=""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xmlns=""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43D847DE-29F2-8ABB-1718-34BED4F37718}"/>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xmlns=""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934796A3-781D-5244-DAB8-2D6EE0AC3B70}"/>
              </a:ext>
              <a:ext uri="{C183D7F6-B498-43B3-948B-1728B52AA6E4}">
                <adec:decorative xmlns:adec="http://schemas.microsoft.com/office/drawing/2017/decorative" xmlns=""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50E25A87-9155-9E07-878F-CEC0B137C2D7}"/>
              </a:ext>
              <a:ext uri="{C183D7F6-B498-43B3-948B-1728B52AA6E4}">
                <adec:decorative xmlns:adec="http://schemas.microsoft.com/office/drawing/2017/decorative" xmlns=""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9577E27-B60E-C6DD-BAAF-5CCC3D59E5D5}"/>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xmlns=""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xmlns=""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xmlns=""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xmlns=""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xmlns=""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xmlns=""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xmlns="" id="{0D8DCC6D-8B88-7BE0-7240-F743AE09EC48}"/>
              </a:ext>
              <a:ext uri="{C183D7F6-B498-43B3-948B-1728B52AA6E4}">
                <adec:decorative xmlns:adec="http://schemas.microsoft.com/office/drawing/2017/decorative" xmlns=""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xmlns=""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3/5/2025</a:t>
            </a:fld>
            <a:endParaRPr lang="en-US"/>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a16="http://schemas.microsoft.com/office/drawing/2014/main" xmlns=""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a16="http://schemas.microsoft.com/office/drawing/2014/main" xmlns=""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a16="http://schemas.microsoft.com/office/drawing/2014/main" xmlns=""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a16="http://schemas.microsoft.com/office/drawing/2014/main" xmlns=""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xmlns=""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a16="http://schemas.microsoft.com/office/drawing/2014/main" xmlns=""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Architecture(2 layers):</a:t>
            </a:r>
            <a:br>
              <a:rPr lang="en-US" b="1" dirty="0" smtClean="0">
                <a:solidFill>
                  <a:schemeClr val="bg1"/>
                </a:solidFill>
              </a:rPr>
            </a:br>
            <a:endParaRPr lang="en-US" b="1" dirty="0" smtClean="0">
              <a:solidFill>
                <a:schemeClr val="bg1"/>
              </a:solidFill>
            </a:endParaRPr>
          </a:p>
          <a:p>
            <a:r>
              <a:rPr lang="en-US" dirty="0">
                <a:solidFill>
                  <a:schemeClr val="bg1"/>
                </a:solidFill>
              </a:rPr>
              <a:t>Encoder, Decoder – </a:t>
            </a:r>
            <a:r>
              <a:rPr lang="en-US" dirty="0" smtClean="0">
                <a:solidFill>
                  <a:schemeClr val="bg1"/>
                </a:solidFill>
              </a:rPr>
              <a:t>2 </a:t>
            </a:r>
            <a:r>
              <a:rPr lang="en-US" dirty="0">
                <a:solidFill>
                  <a:schemeClr val="bg1"/>
                </a:solidFill>
              </a:rPr>
              <a:t>layers(AI model size – </a:t>
            </a:r>
            <a:r>
              <a:rPr lang="en-US" dirty="0" smtClean="0">
                <a:solidFill>
                  <a:schemeClr val="bg1"/>
                </a:solidFill>
              </a:rPr>
              <a:t>0.1MB</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Decoder – 3 layers(AI model size – 0.4MB)</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a16="http://schemas.microsoft.com/office/drawing/2014/main" xmlns=""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a16="http://schemas.microsoft.com/office/drawing/2014/main" xmlns=""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2201925" y="2042160"/>
            <a:ext cx="7653418"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File size is smaller, but we need to work on them a little bit more to compete with jpeg/</a:t>
            </a:r>
            <a:r>
              <a:rPr lang="en-US" sz="2800" dirty="0" err="1" smtClean="0"/>
              <a:t>webm</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a:t>
            </a:r>
            <a:r>
              <a:rPr lang="ru-RU" b="1" dirty="0" smtClean="0">
                <a:solidFill>
                  <a:schemeClr val="bg1"/>
                </a:solidFill>
              </a:rPr>
              <a:t>5</a:t>
            </a:r>
            <a:r>
              <a:rPr lang="en-US" b="1" dirty="0" smtClean="0">
                <a:solidFill>
                  <a:schemeClr val="bg1"/>
                </a:solidFill>
              </a:rPr>
              <a:t> </a:t>
            </a:r>
            <a:r>
              <a:rPr lang="en-US" b="1" dirty="0">
                <a:solidFill>
                  <a:schemeClr val="bg1"/>
                </a:solidFill>
              </a:rPr>
              <a:t>layers):</a:t>
            </a:r>
            <a:br>
              <a:rPr lang="en-US" b="1" dirty="0">
                <a:solidFill>
                  <a:schemeClr val="bg1"/>
                </a:solidFill>
              </a:rPr>
            </a:br>
            <a:endParaRPr lang="ru-RU" dirty="0">
              <a:solidFill>
                <a:schemeClr val="bg1"/>
              </a:solidFill>
            </a:endParaRPr>
          </a:p>
          <a:p>
            <a:r>
              <a:rPr lang="en-US" dirty="0" smtClean="0">
                <a:solidFill>
                  <a:schemeClr val="bg1"/>
                </a:solidFill>
              </a:rPr>
              <a:t>Encoder &amp; Decoder</a:t>
            </a:r>
            <a:r>
              <a:rPr lang="en-US" dirty="0">
                <a:solidFill>
                  <a:schemeClr val="bg1"/>
                </a:solidFill>
              </a:rPr>
              <a:t>: </a:t>
            </a:r>
            <a:r>
              <a:rPr lang="en-US" dirty="0" smtClean="0">
                <a:solidFill>
                  <a:schemeClr val="bg1"/>
                </a:solidFill>
              </a:rPr>
              <a:t>5 layers(AI model size – 4MB)</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4.62kb </a:t>
            </a:r>
            <a:r>
              <a:rPr lang="en-US" sz="3600" dirty="0"/>
              <a:t>encoded</a:t>
            </a:r>
          </a:p>
          <a:p>
            <a:r>
              <a:rPr lang="en-US" sz="3600" dirty="0" smtClean="0"/>
              <a:t>29KB </a:t>
            </a:r>
            <a:r>
              <a:rPr lang="en-US" sz="3600" dirty="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39" cy="248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250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5.8kb </a:t>
            </a:r>
            <a:r>
              <a:rPr lang="en-US" sz="3600" dirty="0"/>
              <a:t>encoded</a:t>
            </a:r>
          </a:p>
          <a:p>
            <a:r>
              <a:rPr lang="en-US" sz="3600" dirty="0" smtClean="0"/>
              <a:t>25KB </a:t>
            </a:r>
            <a:r>
              <a:rPr lang="en-US" sz="3600" dirty="0"/>
              <a:t>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5929" y="663348"/>
            <a:ext cx="2487838" cy="24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19" y="1037635"/>
            <a:ext cx="5349794"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995" y="1037635"/>
            <a:ext cx="5383739"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16" y="4125118"/>
            <a:ext cx="4496435" cy="247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0" y="13208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Compression of the encoded image file(.</a:t>
            </a:r>
            <a:r>
              <a:rPr lang="en-US" sz="2800" dirty="0" err="1" smtClean="0"/>
              <a:t>pt</a:t>
            </a:r>
            <a:r>
              <a:rPr lang="en-US" sz="2800" dirty="0" smtClean="0"/>
              <a:t> file)</a:t>
            </a:r>
            <a:endParaRPr lang="en-US" sz="2800" dirty="0"/>
          </a:p>
        </p:txBody>
      </p:sp>
      <p:sp>
        <p:nvSpPr>
          <p:cNvPr id="7" name="Прямоугольник 6"/>
          <p:cNvSpPr/>
          <p:nvPr/>
        </p:nvSpPr>
        <p:spPr>
          <a:xfrm>
            <a:off x="8128000" y="444901"/>
            <a:ext cx="2942658" cy="830997"/>
          </a:xfrm>
          <a:prstGeom prst="rect">
            <a:avLst/>
          </a:prstGeom>
        </p:spPr>
        <p:txBody>
          <a:bodyPr wrap="square">
            <a:spAutoFit/>
          </a:bodyPr>
          <a:lstStyle/>
          <a:p>
            <a:r>
              <a:rPr lang="en-US" sz="2400" dirty="0" smtClean="0">
                <a:solidFill>
                  <a:schemeClr val="bg1"/>
                </a:solidFill>
              </a:rPr>
              <a:t>1) With </a:t>
            </a:r>
            <a:r>
              <a:rPr lang="en-US" sz="2400" dirty="0" err="1" smtClean="0">
                <a:solidFill>
                  <a:schemeClr val="bg1"/>
                </a:solidFill>
              </a:rPr>
              <a:t>gzip</a:t>
            </a:r>
            <a:r>
              <a:rPr lang="en-US" sz="2400" dirty="0" smtClean="0">
                <a:solidFill>
                  <a:schemeClr val="bg1"/>
                </a:solidFill>
              </a:rPr>
              <a:t>: 5.89KB</a:t>
            </a:r>
          </a:p>
          <a:p>
            <a:r>
              <a:rPr lang="en-US" sz="2400" dirty="0" smtClean="0">
                <a:solidFill>
                  <a:schemeClr val="bg1"/>
                </a:solidFill>
              </a:rPr>
              <a:t>No loss</a:t>
            </a:r>
            <a:endParaRPr lang="ru-RU" sz="2400" dirty="0">
              <a:solidFill>
                <a:schemeClr val="bg1"/>
              </a:solidFill>
            </a:endParaRPr>
          </a:p>
        </p:txBody>
      </p:sp>
      <p:sp>
        <p:nvSpPr>
          <p:cNvPr id="8" name="Прямоугольник 7"/>
          <p:cNvSpPr/>
          <p:nvPr/>
        </p:nvSpPr>
        <p:spPr>
          <a:xfrm>
            <a:off x="8128000" y="1634317"/>
            <a:ext cx="4318000" cy="830997"/>
          </a:xfrm>
          <a:prstGeom prst="rect">
            <a:avLst/>
          </a:prstGeom>
        </p:spPr>
        <p:txBody>
          <a:bodyPr wrap="square">
            <a:spAutoFit/>
          </a:bodyPr>
          <a:lstStyle/>
          <a:p>
            <a:r>
              <a:rPr lang="en-US" sz="2400" dirty="0" smtClean="0">
                <a:solidFill>
                  <a:schemeClr val="bg1"/>
                </a:solidFill>
              </a:rPr>
              <a:t>2) </a:t>
            </a:r>
            <a:r>
              <a:rPr lang="en-US" sz="2400" dirty="0" err="1" smtClean="0">
                <a:solidFill>
                  <a:schemeClr val="bg1"/>
                </a:solidFill>
              </a:rPr>
              <a:t>Lzma</a:t>
            </a:r>
            <a:r>
              <a:rPr lang="en-US" sz="2400" dirty="0" smtClean="0">
                <a:solidFill>
                  <a:schemeClr val="bg1"/>
                </a:solidFill>
              </a:rPr>
              <a:t> instead of </a:t>
            </a:r>
            <a:r>
              <a:rPr lang="en-US" sz="2400" dirty="0" err="1" smtClean="0">
                <a:solidFill>
                  <a:schemeClr val="bg1"/>
                </a:solidFill>
              </a:rPr>
              <a:t>gzip</a:t>
            </a:r>
            <a:r>
              <a:rPr lang="en-US" sz="2400" dirty="0" smtClean="0">
                <a:solidFill>
                  <a:schemeClr val="bg1"/>
                </a:solidFill>
              </a:rPr>
              <a:t>: 5.58KB</a:t>
            </a:r>
          </a:p>
          <a:p>
            <a:r>
              <a:rPr lang="en-US" sz="2400" dirty="0" smtClean="0">
                <a:solidFill>
                  <a:schemeClr val="bg1"/>
                </a:solidFill>
              </a:rPr>
              <a:t>No loss</a:t>
            </a:r>
            <a:endParaRPr lang="en-US" sz="2400" dirty="0">
              <a:solidFill>
                <a:schemeClr val="bg1"/>
              </a:solidFill>
            </a:endParaRPr>
          </a:p>
        </p:txBody>
      </p:sp>
      <p:sp>
        <p:nvSpPr>
          <p:cNvPr id="9" name="Прямоугольник 8"/>
          <p:cNvSpPr/>
          <p:nvPr/>
        </p:nvSpPr>
        <p:spPr>
          <a:xfrm>
            <a:off x="8128000" y="2690407"/>
            <a:ext cx="4064000" cy="3416320"/>
          </a:xfrm>
          <a:prstGeom prst="rect">
            <a:avLst/>
          </a:prstGeom>
        </p:spPr>
        <p:txBody>
          <a:bodyPr wrap="square">
            <a:spAutoFit/>
          </a:bodyPr>
          <a:lstStyle/>
          <a:p>
            <a:r>
              <a:rPr lang="en-US" sz="2400" dirty="0" smtClean="0">
                <a:solidFill>
                  <a:schemeClr val="bg1"/>
                </a:solidFill>
              </a:rPr>
              <a:t>3) </a:t>
            </a:r>
            <a:r>
              <a:rPr lang="en-US" sz="2400" dirty="0" err="1" smtClean="0">
                <a:solidFill>
                  <a:schemeClr val="bg1"/>
                </a:solidFill>
              </a:rPr>
              <a:t>Lzma</a:t>
            </a:r>
            <a:r>
              <a:rPr lang="ru-RU" sz="2400" dirty="0" smtClean="0">
                <a:solidFill>
                  <a:schemeClr val="bg1"/>
                </a:solidFill>
              </a:rPr>
              <a:t> + </a:t>
            </a:r>
            <a:r>
              <a:rPr lang="en-US" sz="2400" dirty="0" smtClean="0">
                <a:solidFill>
                  <a:schemeClr val="bg1"/>
                </a:solidFill>
              </a:rPr>
              <a:t>quantization(FP16 </a:t>
            </a:r>
            <a:r>
              <a:rPr lang="en-US" sz="2400" dirty="0">
                <a:solidFill>
                  <a:schemeClr val="bg1"/>
                </a:solidFill>
              </a:rPr>
              <a:t>→ </a:t>
            </a:r>
            <a:r>
              <a:rPr lang="en-US" sz="2400" dirty="0" smtClean="0">
                <a:solidFill>
                  <a:schemeClr val="bg1"/>
                </a:solidFill>
              </a:rPr>
              <a:t>INT8): 2.9KB</a:t>
            </a:r>
          </a:p>
          <a:p>
            <a:endParaRPr lang="ru-RU" sz="2400" dirty="0" smtClean="0">
              <a:solidFill>
                <a:schemeClr val="bg1"/>
              </a:solidFill>
            </a:endParaRPr>
          </a:p>
          <a:p>
            <a:r>
              <a:rPr lang="en-US" sz="2400" dirty="0">
                <a:solidFill>
                  <a:schemeClr val="bg1"/>
                </a:solidFill>
              </a:rPr>
              <a:t>The weight of a neuron narrows the </a:t>
            </a:r>
            <a:r>
              <a:rPr lang="en-US" sz="2400" dirty="0" smtClean="0">
                <a:solidFill>
                  <a:schemeClr val="bg1"/>
                </a:solidFill>
              </a:rPr>
              <a:t>range</a:t>
            </a:r>
            <a:r>
              <a:rPr lang="ru-RU" sz="2400" dirty="0" smtClean="0">
                <a:solidFill>
                  <a:schemeClr val="bg1"/>
                </a:solidFill>
              </a:rPr>
              <a:t> </a:t>
            </a:r>
            <a:r>
              <a:rPr lang="en-US" sz="2400" dirty="0" smtClean="0">
                <a:solidFill>
                  <a:schemeClr val="bg1"/>
                </a:solidFill>
              </a:rPr>
              <a:t>to [-127, 128]</a:t>
            </a:r>
            <a:endParaRPr lang="ru-RU" sz="2400" dirty="0" smtClean="0">
              <a:solidFill>
                <a:schemeClr val="bg1"/>
              </a:solidFill>
            </a:endParaRPr>
          </a:p>
          <a:p>
            <a:endParaRPr lang="en-US" sz="2400" dirty="0" smtClean="0">
              <a:solidFill>
                <a:schemeClr val="bg1"/>
              </a:solidFill>
            </a:endParaRPr>
          </a:p>
          <a:p>
            <a:r>
              <a:rPr lang="en-US" sz="2400" dirty="0" smtClean="0">
                <a:solidFill>
                  <a:schemeClr val="bg1"/>
                </a:solidFill>
              </a:rPr>
              <a:t>Loss is so small, that there is no difference, because</a:t>
            </a:r>
            <a:endParaRPr lang="ru-RU" sz="2400" dirty="0">
              <a:solidFill>
                <a:schemeClr val="bg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85" y="151394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893" y="1513947"/>
            <a:ext cx="3692525"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2117555" y="1045065"/>
            <a:ext cx="3418308" cy="461665"/>
          </a:xfrm>
          <a:prstGeom prst="rect">
            <a:avLst/>
          </a:prstGeom>
        </p:spPr>
        <p:txBody>
          <a:bodyPr wrap="square">
            <a:spAutoFit/>
          </a:bodyPr>
          <a:lstStyle/>
          <a:p>
            <a:r>
              <a:rPr lang="en-US" sz="2400" dirty="0" smtClean="0">
                <a:solidFill>
                  <a:schemeClr val="bg1"/>
                </a:solidFill>
              </a:rPr>
              <a:t>No loss after compression</a:t>
            </a:r>
            <a:endParaRPr lang="ru-RU" sz="2400" dirty="0">
              <a:solidFill>
                <a:schemeClr val="bg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996" y="3652319"/>
            <a:ext cx="5911486" cy="32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6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size can compete with jpeg, we need to work on quality.</a:t>
            </a:r>
          </a:p>
          <a:p>
            <a:r>
              <a:rPr lang="en-US" sz="2800" dirty="0" smtClean="0"/>
              <a:t>We will test </a:t>
            </a:r>
            <a:r>
              <a:rPr lang="en-US" sz="2800" dirty="0"/>
              <a:t>different </a:t>
            </a:r>
            <a:r>
              <a:rPr lang="en-US" sz="2800" dirty="0" smtClean="0"/>
              <a:t>hypotheses</a:t>
            </a:r>
            <a:r>
              <a:rPr lang="ru-RU" sz="2800" dirty="0" smtClean="0"/>
              <a:t> </a:t>
            </a:r>
            <a:r>
              <a:rPr lang="en-US" sz="2800" dirty="0" smtClean="0"/>
              <a:t>for that – optimizations, different loss/activation functions</a:t>
            </a:r>
            <a:endParaRPr lang="en-US" sz="2800" dirty="0"/>
          </a:p>
        </p:txBody>
      </p:sp>
    </p:spTree>
    <p:extLst>
      <p:ext uri="{BB962C8B-B14F-4D97-AF65-F5344CB8AC3E}">
        <p14:creationId xmlns:p14="http://schemas.microsoft.com/office/powerpoint/2010/main" val="191547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9113520"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Skip Connections (U-Net Style</a:t>
            </a:r>
            <a:r>
              <a:rPr lang="en-US" sz="2400" dirty="0" smtClean="0"/>
              <a:t>)</a:t>
            </a:r>
          </a:p>
          <a:p>
            <a:pPr algn="l"/>
            <a:r>
              <a:rPr lang="en-US" sz="2400" dirty="0" smtClean="0"/>
              <a:t>Training time: 9 hours</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288" y="3354070"/>
            <a:ext cx="4461712" cy="350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8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0.0039</a:t>
            </a:r>
            <a:r>
              <a:rPr lang="en-US" sz="2800" dirty="0" smtClean="0"/>
              <a:t>)</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0.0007</a:t>
            </a:r>
            <a:r>
              <a:rPr lang="en-US" sz="2800" dirty="0" smtClean="0"/>
              <a:t>)</a:t>
            </a:r>
            <a:endParaRPr lang="en-US" sz="2800" dirty="0"/>
          </a:p>
        </p:txBody>
      </p:sp>
      <p:sp>
        <p:nvSpPr>
          <p:cNvPr id="10" name="Заголовок 1"/>
          <p:cNvSpPr txBox="1">
            <a:spLocks/>
          </p:cNvSpPr>
          <p:nvPr/>
        </p:nvSpPr>
        <p:spPr>
          <a:xfrm>
            <a:off x="1545490"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327"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6607" y="0"/>
            <a:ext cx="3745393" cy="210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1</a:t>
            </a:r>
            <a:r>
              <a:rPr lang="ru-RU" sz="2800" dirty="0" smtClean="0"/>
              <a:t> </a:t>
            </a:r>
            <a:r>
              <a:rPr lang="en-US" sz="2800" dirty="0" smtClean="0"/>
              <a:t>hypothesis</a:t>
            </a:r>
            <a:endParaRPr lang="en-US" sz="2800" dirty="0"/>
          </a:p>
        </p:txBody>
      </p:sp>
    </p:spTree>
    <p:extLst>
      <p:ext uri="{BB962C8B-B14F-4D97-AF65-F5344CB8AC3E}">
        <p14:creationId xmlns:p14="http://schemas.microsoft.com/office/powerpoint/2010/main" val="357199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2</a:t>
            </a:r>
            <a:r>
              <a:rPr lang="ru-RU" sz="2800" dirty="0" smtClean="0"/>
              <a:t> </a:t>
            </a:r>
            <a:r>
              <a:rPr lang="en-US" sz="2800" dirty="0" smtClean="0"/>
              <a:t>hypothesis</a:t>
            </a:r>
            <a:endParaRPr lang="en-US" sz="2800" dirty="0"/>
          </a:p>
        </p:txBody>
      </p:sp>
      <p:sp>
        <p:nvSpPr>
          <p:cNvPr id="4" name="Заголовок 1"/>
          <p:cNvSpPr txBox="1">
            <a:spLocks/>
          </p:cNvSpPr>
          <p:nvPr/>
        </p:nvSpPr>
        <p:spPr>
          <a:xfrm>
            <a:off x="0" y="625642"/>
            <a:ext cx="12192000" cy="162188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err="1" smtClean="0"/>
              <a:t>LeakyReLU</a:t>
            </a:r>
            <a:r>
              <a:rPr lang="en-US" sz="2400" dirty="0"/>
              <a:t> </a:t>
            </a:r>
            <a:r>
              <a:rPr lang="en-US" sz="2400" dirty="0" smtClean="0"/>
              <a:t>instead of </a:t>
            </a:r>
            <a:r>
              <a:rPr lang="en-US" sz="2400" dirty="0" err="1" smtClean="0"/>
              <a:t>relu</a:t>
            </a:r>
            <a:r>
              <a:rPr lang="en-US" sz="2400" dirty="0"/>
              <a:t>, </a:t>
            </a:r>
            <a:r>
              <a:rPr lang="en-US" sz="2400" dirty="0" smtClean="0"/>
              <a:t>add Batch Normalization, make learning rate dynamic, not static</a:t>
            </a:r>
          </a:p>
        </p:txBody>
      </p:sp>
      <p:sp>
        <p:nvSpPr>
          <p:cNvPr id="10" name="Заголовок 1"/>
          <p:cNvSpPr txBox="1">
            <a:spLocks/>
          </p:cNvSpPr>
          <p:nvPr/>
        </p:nvSpPr>
        <p:spPr>
          <a:xfrm>
            <a:off x="0" y="3213043"/>
            <a:ext cx="121920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Quality increased, but Decoded image size increased, because that methods save more artifacts than simple </a:t>
            </a:r>
            <a:r>
              <a:rPr lang="en-US" sz="2800" dirty="0" err="1" smtClean="0"/>
              <a:t>relu</a:t>
            </a:r>
            <a:r>
              <a:rPr lang="en-US" sz="2800" dirty="0" smtClean="0"/>
              <a:t>, so we returned to first hypothesis code</a:t>
            </a:r>
            <a:endParaRPr lang="en-US" sz="2800" dirty="0"/>
          </a:p>
        </p:txBody>
      </p:sp>
    </p:spTree>
    <p:extLst>
      <p:ext uri="{BB962C8B-B14F-4D97-AF65-F5344CB8AC3E}">
        <p14:creationId xmlns:p14="http://schemas.microsoft.com/office/powerpoint/2010/main" val="180443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8446607"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smtClean="0"/>
              <a:t>smart learning rate and more learning epochs(40 instead of 30)</a:t>
            </a:r>
            <a:endParaRPr lang="ru-RU" sz="2400" dirty="0" smtClean="0"/>
          </a:p>
          <a:p>
            <a:pPr algn="l"/>
            <a:r>
              <a:rPr lang="en-US" sz="2400" dirty="0" smtClean="0"/>
              <a:t>Training time: 400 minutes</a:t>
            </a:r>
            <a:endParaRPr lang="en-US" sz="2400" dirty="0"/>
          </a:p>
        </p:txBody>
      </p:sp>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a:t>
            </a:r>
            <a:r>
              <a:rPr lang="en-US" sz="2800" dirty="0" smtClean="0"/>
              <a:t>07)</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0.0004</a:t>
            </a:r>
            <a:r>
              <a:rPr lang="en-US" sz="2800" dirty="0" smtClean="0"/>
              <a:t>)</a:t>
            </a:r>
            <a:endParaRPr lang="en-US" sz="2800" dirty="0"/>
          </a:p>
        </p:txBody>
      </p:sp>
      <p:sp>
        <p:nvSpPr>
          <p:cNvPr id="10" name="Заголовок 1"/>
          <p:cNvSpPr txBox="1">
            <a:spLocks/>
          </p:cNvSpPr>
          <p:nvPr/>
        </p:nvSpPr>
        <p:spPr>
          <a:xfrm>
            <a:off x="1545489"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153"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3</a:t>
            </a:r>
            <a:r>
              <a:rPr lang="ru-RU" sz="2800" dirty="0" smtClean="0"/>
              <a:t> </a:t>
            </a:r>
            <a:r>
              <a:rPr lang="en-US" sz="2800" dirty="0" smtClean="0"/>
              <a:t>hypothesis</a:t>
            </a:r>
            <a:endParaRPr lang="en-US" sz="2800" dirty="0"/>
          </a:p>
        </p:txBody>
      </p:sp>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327" y="3748553"/>
            <a:ext cx="3580650" cy="19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6606" y="0"/>
            <a:ext cx="3745393" cy="199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4451" y="5268532"/>
            <a:ext cx="3937548" cy="78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138" y="6050270"/>
            <a:ext cx="6059862" cy="80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0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288295-DCAF-069C-8B1B-4576B8E372B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a16="http://schemas.microsoft.com/office/drawing/2014/main" xmlns=""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a16="http://schemas.microsoft.com/office/drawing/2014/main" xmlns=""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0712"/>
            <a:ext cx="5975748"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940712"/>
            <a:ext cx="6165425" cy="3214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105" y="4175449"/>
            <a:ext cx="5041058" cy="268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4802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179" y="888997"/>
            <a:ext cx="3546909" cy="354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89000"/>
            <a:ext cx="35560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0" y="890049"/>
            <a:ext cx="3556000"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Прямоугольник 9"/>
          <p:cNvSpPr/>
          <p:nvPr/>
        </p:nvSpPr>
        <p:spPr>
          <a:xfrm>
            <a:off x="839537" y="4435909"/>
            <a:ext cx="1876926" cy="523220"/>
          </a:xfrm>
          <a:prstGeom prst="rect">
            <a:avLst/>
          </a:prstGeom>
        </p:spPr>
        <p:txBody>
          <a:bodyPr wrap="square">
            <a:spAutoFit/>
          </a:bodyPr>
          <a:lstStyle/>
          <a:p>
            <a:pPr algn="ctr"/>
            <a:r>
              <a:rPr lang="en-US" sz="2800" dirty="0" smtClean="0">
                <a:solidFill>
                  <a:schemeClr val="bg1"/>
                </a:solidFill>
              </a:rPr>
              <a:t>PNG(32KB)</a:t>
            </a:r>
            <a:endParaRPr lang="ru-RU" sz="2800" dirty="0">
              <a:solidFill>
                <a:schemeClr val="bg1"/>
              </a:solidFill>
            </a:endParaRPr>
          </a:p>
        </p:txBody>
      </p:sp>
      <p:sp>
        <p:nvSpPr>
          <p:cNvPr id="11" name="Прямоугольник 10"/>
          <p:cNvSpPr/>
          <p:nvPr/>
        </p:nvSpPr>
        <p:spPr>
          <a:xfrm>
            <a:off x="9391048" y="4447098"/>
            <a:ext cx="2045903" cy="523220"/>
          </a:xfrm>
          <a:prstGeom prst="rect">
            <a:avLst/>
          </a:prstGeom>
        </p:spPr>
        <p:txBody>
          <a:bodyPr wrap="square">
            <a:spAutoFit/>
          </a:bodyPr>
          <a:lstStyle/>
          <a:p>
            <a:pPr algn="ctr"/>
            <a:r>
              <a:rPr lang="en-US" sz="2800" dirty="0" smtClean="0">
                <a:solidFill>
                  <a:schemeClr val="bg1"/>
                </a:solidFill>
              </a:rPr>
              <a:t>JPG(2.72KB)</a:t>
            </a:r>
            <a:endParaRPr lang="ru-RU" sz="2800" dirty="0">
              <a:solidFill>
                <a:schemeClr val="bg1"/>
              </a:solidFill>
            </a:endParaRPr>
          </a:p>
        </p:txBody>
      </p:sp>
      <p:sp>
        <p:nvSpPr>
          <p:cNvPr id="12" name="Прямоугольник 11"/>
          <p:cNvSpPr/>
          <p:nvPr/>
        </p:nvSpPr>
        <p:spPr>
          <a:xfrm>
            <a:off x="4255179" y="4427048"/>
            <a:ext cx="3546909" cy="1384995"/>
          </a:xfrm>
          <a:prstGeom prst="rect">
            <a:avLst/>
          </a:prstGeom>
        </p:spPr>
        <p:txBody>
          <a:bodyPr wrap="square">
            <a:spAutoFit/>
          </a:bodyPr>
          <a:lstStyle/>
          <a:p>
            <a:pPr algn="ctr"/>
            <a:r>
              <a:rPr lang="en-US" sz="2800" dirty="0" smtClean="0">
                <a:solidFill>
                  <a:schemeClr val="bg1"/>
                </a:solidFill>
              </a:rPr>
              <a:t>AI</a:t>
            </a:r>
          </a:p>
          <a:p>
            <a:pPr algn="ctr"/>
            <a:r>
              <a:rPr lang="en-US" sz="2800" dirty="0" smtClean="0">
                <a:solidFill>
                  <a:schemeClr val="bg1"/>
                </a:solidFill>
              </a:rPr>
              <a:t>Compressed 2.2KB</a:t>
            </a:r>
          </a:p>
          <a:p>
            <a:pPr algn="ctr"/>
            <a:r>
              <a:rPr lang="en-US" sz="2800" dirty="0" smtClean="0">
                <a:solidFill>
                  <a:schemeClr val="bg1"/>
                </a:solidFill>
              </a:rPr>
              <a:t>Decompressed 30.6KB</a:t>
            </a:r>
            <a:endParaRPr lang="ru-RU" sz="2800" dirty="0">
              <a:solidFill>
                <a:schemeClr val="bg1"/>
              </a:solidFill>
            </a:endParaRPr>
          </a:p>
        </p:txBody>
      </p:sp>
    </p:spTree>
    <p:extLst>
      <p:ext uri="{BB962C8B-B14F-4D97-AF65-F5344CB8AC3E}">
        <p14:creationId xmlns:p14="http://schemas.microsoft.com/office/powerpoint/2010/main" val="2394293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1831156" y="2072640"/>
            <a:ext cx="8394955" cy="292608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In step 5 we will compare the time of compression and the requirements for jpg/ai compression</a:t>
            </a:r>
          </a:p>
          <a:p>
            <a:endParaRPr lang="en-US" sz="2800" dirty="0" smtClean="0"/>
          </a:p>
          <a:p>
            <a:r>
              <a:rPr lang="en-US" sz="2800" dirty="0" smtClean="0"/>
              <a:t>Then </a:t>
            </a:r>
            <a:r>
              <a:rPr lang="en-US" sz="2800" dirty="0" smtClean="0"/>
              <a:t>we will try to optimize the time of ai compression/decompression</a:t>
            </a:r>
            <a:endParaRPr lang="en-US" sz="2800" dirty="0"/>
          </a:p>
        </p:txBody>
      </p:sp>
      <p:sp>
        <p:nvSpPr>
          <p:cNvPr id="14" name="Прямоугольник 13"/>
          <p:cNvSpPr/>
          <p:nvPr/>
        </p:nvSpPr>
        <p:spPr>
          <a:xfrm>
            <a:off x="4499553" y="0"/>
            <a:ext cx="3058160" cy="1200329"/>
          </a:xfrm>
          <a:prstGeom prst="rect">
            <a:avLst/>
          </a:prstGeom>
        </p:spPr>
        <p:txBody>
          <a:bodyPr wrap="square">
            <a:spAutoFit/>
          </a:bodyPr>
          <a:lstStyle/>
          <a:p>
            <a:r>
              <a:rPr lang="en-US" sz="7200" dirty="0" smtClean="0">
                <a:solidFill>
                  <a:schemeClr val="bg1"/>
                </a:solidFill>
              </a:rPr>
              <a:t>Step 5</a:t>
            </a:r>
            <a:endParaRPr lang="ru-RU" sz="7200" dirty="0">
              <a:solidFill>
                <a:schemeClr val="bg1"/>
              </a:solidFill>
            </a:endParaRPr>
          </a:p>
        </p:txBody>
      </p:sp>
    </p:spTree>
    <p:extLst>
      <p:ext uri="{BB962C8B-B14F-4D97-AF65-F5344CB8AC3E}">
        <p14:creationId xmlns:p14="http://schemas.microsoft.com/office/powerpoint/2010/main" val="2669163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13" name="Заголовок 1"/>
          <p:cNvSpPr txBox="1">
            <a:spLocks/>
          </p:cNvSpPr>
          <p:nvPr/>
        </p:nvSpPr>
        <p:spPr>
          <a:xfrm>
            <a:off x="45197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JPG</a:t>
            </a:r>
            <a:endParaRPr lang="ru-RU" sz="2800" dirty="0" smtClean="0"/>
          </a:p>
          <a:p>
            <a:r>
              <a:rPr lang="en-US" sz="2800" dirty="0" smtClean="0"/>
              <a:t>CT - </a:t>
            </a:r>
            <a:r>
              <a:rPr lang="ru-RU" sz="2800" dirty="0" smtClean="0"/>
              <a:t>0.0005</a:t>
            </a:r>
            <a:r>
              <a:rPr lang="en-US" sz="2800" dirty="0" smtClean="0"/>
              <a:t> seconds</a:t>
            </a:r>
            <a:endParaRPr lang="en-US" sz="2800" dirty="0" smtClean="0"/>
          </a:p>
        </p:txBody>
      </p:sp>
      <p:sp>
        <p:nvSpPr>
          <p:cNvPr id="14" name="Прямоугольник 13"/>
          <p:cNvSpPr/>
          <p:nvPr/>
        </p:nvSpPr>
        <p:spPr>
          <a:xfrm>
            <a:off x="2726633" y="-1"/>
            <a:ext cx="6604000" cy="1200329"/>
          </a:xfrm>
          <a:prstGeom prst="rect">
            <a:avLst/>
          </a:prstGeom>
        </p:spPr>
        <p:txBody>
          <a:bodyPr wrap="square">
            <a:spAutoFit/>
          </a:bodyPr>
          <a:lstStyle/>
          <a:p>
            <a:r>
              <a:rPr lang="en-US" sz="7200" dirty="0" smtClean="0">
                <a:solidFill>
                  <a:schemeClr val="bg1"/>
                </a:solidFill>
              </a:rPr>
              <a:t>Time comparison</a:t>
            </a:r>
            <a:endParaRPr lang="ru-RU" sz="7200" dirty="0">
              <a:solidFill>
                <a:schemeClr val="bg1"/>
              </a:solidFill>
            </a:endParaRPr>
          </a:p>
        </p:txBody>
      </p:sp>
      <p:sp>
        <p:nvSpPr>
          <p:cNvPr id="4" name="Заголовок 1"/>
          <p:cNvSpPr txBox="1">
            <a:spLocks/>
          </p:cNvSpPr>
          <p:nvPr/>
        </p:nvSpPr>
        <p:spPr>
          <a:xfrm>
            <a:off x="6456531" y="1595120"/>
            <a:ext cx="4549324" cy="2682240"/>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AI</a:t>
            </a:r>
          </a:p>
          <a:p>
            <a:r>
              <a:rPr lang="en-US" sz="2800" dirty="0"/>
              <a:t>CT - </a:t>
            </a:r>
            <a:r>
              <a:rPr lang="en-US" sz="2800" dirty="0" smtClean="0"/>
              <a:t>0.0295 seconds</a:t>
            </a:r>
          </a:p>
          <a:p>
            <a:r>
              <a:rPr lang="en-US" sz="2800" dirty="0"/>
              <a:t>DT - </a:t>
            </a:r>
            <a:r>
              <a:rPr lang="en-US" sz="2800" dirty="0" smtClean="0"/>
              <a:t>0.0098 seconds</a:t>
            </a:r>
          </a:p>
          <a:p>
            <a:endParaRPr lang="en-US" sz="2800" dirty="0"/>
          </a:p>
          <a:p>
            <a:r>
              <a:rPr lang="en-US" sz="2000" dirty="0" smtClean="0"/>
              <a:t>All numbers include LZMA and quantization</a:t>
            </a:r>
            <a:endParaRPr lang="en-US" sz="2000" dirty="0"/>
          </a:p>
        </p:txBody>
      </p:sp>
      <p:sp>
        <p:nvSpPr>
          <p:cNvPr id="2" name="Прямоугольник 1"/>
          <p:cNvSpPr/>
          <p:nvPr/>
        </p:nvSpPr>
        <p:spPr>
          <a:xfrm>
            <a:off x="4732989" y="6200894"/>
            <a:ext cx="2591287" cy="646331"/>
          </a:xfrm>
          <a:prstGeom prst="rect">
            <a:avLst/>
          </a:prstGeom>
        </p:spPr>
        <p:txBody>
          <a:bodyPr wrap="none">
            <a:spAutoFit/>
          </a:bodyPr>
          <a:lstStyle/>
          <a:p>
            <a:r>
              <a:rPr lang="en-US" i="1" dirty="0" smtClean="0">
                <a:solidFill>
                  <a:schemeClr val="bg1"/>
                </a:solidFill>
              </a:rPr>
              <a:t>CT - Compression time</a:t>
            </a:r>
          </a:p>
          <a:p>
            <a:r>
              <a:rPr lang="en-US" i="1" dirty="0" smtClean="0">
                <a:solidFill>
                  <a:schemeClr val="bg1"/>
                </a:solidFill>
              </a:rPr>
              <a:t>DT – Decompression time</a:t>
            </a:r>
            <a:endParaRPr lang="ru-RU" i="1" dirty="0">
              <a:solidFill>
                <a:schemeClr val="bg1"/>
              </a:solidFill>
            </a:endParaRPr>
          </a:p>
        </p:txBody>
      </p:sp>
    </p:spTree>
    <p:extLst>
      <p:ext uri="{BB962C8B-B14F-4D97-AF65-F5344CB8AC3E}">
        <p14:creationId xmlns:p14="http://schemas.microsoft.com/office/powerpoint/2010/main" val="357402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579E26-FA2D-1C68-DB27-3D2C268F6B2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3B6214-BA54-21CA-C08F-F6E6CD6F947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a16="http://schemas.microsoft.com/office/drawing/2014/main" xmlns=""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a16="http://schemas.microsoft.com/office/drawing/2014/main" xmlns=""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a16="http://schemas.microsoft.com/office/drawing/2014/main" xmlns=""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a16="http://schemas.microsoft.com/office/drawing/2014/main" xmlns=""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AB00F2-1ABB-46F7-FBD3-B7149DCD1A5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a16="http://schemas.microsoft.com/office/drawing/2014/main" xmlns=""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a16="http://schemas.microsoft.com/office/drawing/2014/main" xmlns=""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a16="http://schemas.microsoft.com/office/drawing/2014/main" xmlns=""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a16="http://schemas.microsoft.com/office/drawing/2014/main" xmlns=""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a16="http://schemas.microsoft.com/office/drawing/2014/main" xmlns=""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a16="http://schemas.microsoft.com/office/drawing/2014/main" xmlns=""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a16="http://schemas.microsoft.com/office/drawing/2014/main" xmlns=""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a16="http://schemas.microsoft.com/office/drawing/2014/main" xmlns=""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a16="http://schemas.microsoft.com/office/drawing/2014/main" xmlns=""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a16="http://schemas.microsoft.com/office/drawing/2014/main" xmlns=""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a16="http://schemas.microsoft.com/office/drawing/2014/main" xmlns=""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a16="http://schemas.microsoft.com/office/drawing/2014/main" xmlns=""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E5E39A-F5D5-D29E-5B7F-DCFE051AAE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a16="http://schemas.microsoft.com/office/drawing/2014/main" xmlns=""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a16="http://schemas.microsoft.com/office/drawing/2014/main" xmlns=""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a16="http://schemas.microsoft.com/office/drawing/2014/main" xmlns=""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a16="http://schemas.microsoft.com/office/drawing/2014/main" xmlns=""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a16="http://schemas.microsoft.com/office/drawing/2014/main" xmlns=""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a16="http://schemas.microsoft.com/office/drawing/2014/main" xmlns=""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a16="http://schemas.microsoft.com/office/drawing/2014/main" xmlns=""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a16="http://schemas.microsoft.com/office/drawing/2014/main" xmlns=""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a16="http://schemas.microsoft.com/office/drawing/2014/main" xmlns=""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a16="http://schemas.microsoft.com/office/drawing/2014/main" xmlns=""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DF6AF63-1DBE-D11B-6DC9-B3687284A56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1606</TotalTime>
  <Words>1026</Words>
  <Application>Microsoft Office PowerPoint</Application>
  <PresentationFormat>Произвольный</PresentationFormat>
  <Paragraphs>228</Paragraphs>
  <Slides>34</Slides>
  <Notes>33</Notes>
  <HiddenSlides>0</HiddenSlides>
  <MMClips>0</MMClips>
  <ScaleCrop>false</ScaleCrop>
  <HeadingPairs>
    <vt:vector size="4" baseType="variant">
      <vt:variant>
        <vt:lpstr>Тема</vt:lpstr>
      </vt:variant>
      <vt:variant>
        <vt:i4>1</vt:i4>
      </vt:variant>
      <vt:variant>
        <vt:lpstr>Заголовки слайдов</vt:lpstr>
      </vt:variant>
      <vt:variant>
        <vt:i4>34</vt:i4>
      </vt:variant>
    </vt:vector>
  </HeadingPairs>
  <TitlesOfParts>
    <vt:vector size="35"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63</cp:revision>
  <dcterms:created xsi:type="dcterms:W3CDTF">2025-02-24T05:05:11Z</dcterms:created>
  <dcterms:modified xsi:type="dcterms:W3CDTF">2025-03-05T17:15:10Z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