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2"/>
  </p:notesMasterIdLst>
  <p:handoutMasterIdLst>
    <p:handoutMasterId r:id="rId23"/>
  </p:handoutMasterIdLst>
  <p:sldIdLst>
    <p:sldId id="281" r:id="rId5"/>
    <p:sldId id="280" r:id="rId6"/>
    <p:sldId id="284" r:id="rId7"/>
    <p:sldId id="286" r:id="rId8"/>
    <p:sldId id="287" r:id="rId9"/>
    <p:sldId id="292" r:id="rId10"/>
    <p:sldId id="294" r:id="rId11"/>
    <p:sldId id="328" r:id="rId12"/>
    <p:sldId id="290" r:id="rId13"/>
    <p:sldId id="329" r:id="rId14"/>
    <p:sldId id="330" r:id="rId15"/>
    <p:sldId id="331" r:id="rId16"/>
    <p:sldId id="332" r:id="rId17"/>
    <p:sldId id="324" r:id="rId18"/>
    <p:sldId id="334" r:id="rId19"/>
    <p:sldId id="327" r:id="rId20"/>
    <p:sldId id="29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7E9639D4-E3E2-4D34-9284-5A2195B3D0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879" autoAdjust="0"/>
  </p:normalViewPr>
  <p:slideViewPr>
    <p:cSldViewPr snapToGrid="0">
      <p:cViewPr>
        <p:scale>
          <a:sx n="75" d="100"/>
          <a:sy n="75" d="100"/>
        </p:scale>
        <p:origin x="-974" y="-24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403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57"/>
    </p:cViewPr>
  </p:sorterViewPr>
  <p:notesViewPr>
    <p:cSldViewPr snapToGrid="0">
      <p:cViewPr>
        <p:scale>
          <a:sx n="1" d="2"/>
          <a:sy n="1" d="2"/>
        </p:scale>
        <p:origin x="3480" y="55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52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3976AB79-C677-3DB7-78CF-9305D586148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113AB137-CEA6-0244-F12B-1ECC21172D0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C994AA-C437-4EF4-8BEF-0B832D7FA420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868EC96-C6CC-F2AF-D90F-143F4D20A07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94F8EC8D-EF88-0275-F75C-A789924433B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757874-EF65-4B61-B062-40C932C81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0278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4FE048-FAD0-D943-9A17-3C4CB7633182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247812-3409-784D-BAE7-ABE53735D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030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0178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5EB58F29-43BC-250B-F029-F71591A0B6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5DE86BF1-A149-E84A-3F16-6B3EA650825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CA0F34B0-7045-260E-477B-11A6EFF195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5688479-B809-6A48-F4C5-5339F47589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4362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5EB58F29-43BC-250B-F029-F71591A0B6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5DE86BF1-A149-E84A-3F16-6B3EA650825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CA0F34B0-7045-260E-477B-11A6EFF195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5688479-B809-6A48-F4C5-5339F47589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4362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5EB58F29-43BC-250B-F029-F71591A0B6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5DE86BF1-A149-E84A-3F16-6B3EA650825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CA0F34B0-7045-260E-477B-11A6EFF195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5688479-B809-6A48-F4C5-5339F47589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4362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84847B3D-F9FE-E845-0A9E-7B3E4737F6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A65C55DC-40F4-B8B2-A44F-CEE7EA9104C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AFAEFE12-CFF9-2E00-9808-098A1D8247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5084F94-5BAE-E3B2-298D-1E3D1D48D1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5345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84847B3D-F9FE-E845-0A9E-7B3E4737F6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A65C55DC-40F4-B8B2-A44F-CEE7EA9104C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AFAEFE12-CFF9-2E00-9808-098A1D8247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5084F94-5BAE-E3B2-298D-1E3D1D48D1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5345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84847B3D-F9FE-E845-0A9E-7B3E4737F6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A65C55DC-40F4-B8B2-A44F-CEE7EA9104C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AFAEFE12-CFF9-2E00-9808-098A1D8247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5084F94-5BAE-E3B2-298D-1E3D1D48D1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5345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84F15084-9E64-0732-2172-D06E24D203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7CCBBEEF-0F58-7DB2-13AB-6DAFC52BE07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C62C92A2-0E82-6EA1-AA1F-C125D6D8C6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80306BD-3757-CA40-4082-AACA5F6DB6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5074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89563512-A8BA-1764-87C7-A00C34FD03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F8D8F7F0-68B1-3C8C-3974-1CFE7D3952A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7893E87E-9A62-BE42-B48F-A4960F0B96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1190961-0558-0020-C7FC-07CF6AD554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3828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413E0E2F-FB5F-19AD-18FD-02AFD3C3D2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7836B388-51EF-10FA-3783-0696B2AF732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31C1FAC0-00E4-5BDB-5727-4597CCDC97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87CD11C-29A5-A450-5B49-9B2C8F5A48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847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32CDD179-4403-A07F-630C-A153B2FB94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C5371C59-0780-417A-50AE-5F81ED51E3D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3877DC73-D2E6-4C8A-5B32-AAE3B3DEC3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53F2668-F7D8-0DD8-090D-8D685CDFDF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4052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3E01EA9D-0D8E-B3B3-3471-A72EA70776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7B90D1D5-C864-5E4C-3C40-4D43E6C4296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ED9CB586-8860-3BD8-3381-DA1CEFABC3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0A432A5-CFDC-1082-A3A3-88230315F7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0317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3E01EA9D-0D8E-B3B3-3471-A72EA70776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7B90D1D5-C864-5E4C-3C40-4D43E6C4296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ED9CB586-8860-3BD8-3381-DA1CEFABC3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0A432A5-CFDC-1082-A3A3-88230315F7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0317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3E01EA9D-0D8E-B3B3-3471-A72EA70776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7B90D1D5-C864-5E4C-3C40-4D43E6C4296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ED9CB586-8860-3BD8-3381-DA1CEFABC3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0A432A5-CFDC-1082-A3A3-88230315F7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0317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5EB58F29-43BC-250B-F029-F71591A0B6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5DE86BF1-A149-E84A-3F16-6B3EA650825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CA0F34B0-7045-260E-477B-11A6EFF195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5688479-B809-6A48-F4C5-5339F47589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4362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5EB58F29-43BC-250B-F029-F71591A0B6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5DE86BF1-A149-E84A-3F16-6B3EA650825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CA0F34B0-7045-260E-477B-11A6EFF195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5688479-B809-6A48-F4C5-5339F47589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4362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xmlns="" id="{7A7F58C7-D277-8F14-F024-4B41D20D054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2E8C189B-2E00-67DA-E342-3440F5EBB4C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286000"/>
            <a:ext cx="9144000" cy="2286000"/>
          </a:xfrm>
        </p:spPr>
        <p:txBody>
          <a:bodyPr anchor="ctr" anchorCtr="0">
            <a:no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424675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760"/>
            <a:ext cx="10515600" cy="1325563"/>
          </a:xfrm>
        </p:spPr>
        <p:txBody>
          <a:bodyPr anchor="ctr" anchorCtr="0">
            <a:noAutofit/>
          </a:bodyPr>
          <a:lstStyle>
            <a:lvl1pPr algn="ctr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10">
            <a:extLst>
              <a:ext uri="{FF2B5EF4-FFF2-40B4-BE49-F238E27FC236}">
                <a16:creationId xmlns:a16="http://schemas.microsoft.com/office/drawing/2014/main" xmlns="" id="{A524C1E0-92FE-D7D2-83A7-46D29A838874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838200" y="1790329"/>
            <a:ext cx="5134335" cy="4113054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xmlns="" id="{427E0367-8E38-8905-DC9A-D0C376A591A7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19464" y="1790329"/>
            <a:ext cx="5134335" cy="4113054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43D847DE-29F2-8ABB-1718-34BED4F3771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6303963"/>
            <a:ext cx="1219200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03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ctr" anchorCtr="0">
            <a:noAutofit/>
          </a:bodyPr>
          <a:lstStyle>
            <a:lvl1pPr algn="ctr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xmlns="" id="{0CEAFE70-86D3-8690-31CA-F9A1FBA494D0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613186" y="2107800"/>
            <a:ext cx="10965628" cy="3920196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0992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xmlns="" id="{76EE6F3F-63EB-5C0E-2307-3B7CBBA1C37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68580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437" y="400485"/>
            <a:ext cx="9467127" cy="2527911"/>
          </a:xfrm>
        </p:spPr>
        <p:txBody>
          <a:bodyPr anchor="b">
            <a:noAutofit/>
          </a:bodyPr>
          <a:lstStyle>
            <a:lvl1pPr algn="ctr">
              <a:spcBef>
                <a:spcPts val="1000"/>
              </a:spcBef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E12DA517-30B0-BC62-0422-F995FB9189E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62075" y="3738622"/>
            <a:ext cx="9467850" cy="2527911"/>
          </a:xfrm>
        </p:spPr>
        <p:txBody>
          <a:bodyPr>
            <a:normAutofit/>
          </a:bodyPr>
          <a:lstStyle>
            <a:lvl1pPr marL="0" indent="0" algn="ctr"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2pPr>
            <a:lvl3pPr marL="914400" indent="0" algn="ctr"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3pPr>
            <a:lvl4pPr marL="1371600" indent="0" algn="ctr"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4pPr>
            <a:lvl5pPr marL="1828800" indent="0" algn="ctr"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162967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62816" y="457200"/>
            <a:ext cx="4837176" cy="1993392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xmlns="" id="{6B8CBAD6-FC79-B2BB-0B67-26429A6D4C8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28882" y="0"/>
            <a:ext cx="6115050" cy="6858000"/>
          </a:xfrm>
          <a:prstGeom prst="parallelogram">
            <a:avLst/>
          </a:prstGeom>
          <a:ln>
            <a:noFill/>
          </a:ln>
        </p:spPr>
        <p:txBody>
          <a:bodyPr tIns="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562818" y="2752344"/>
            <a:ext cx="4837174" cy="3136392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50000"/>
              </a:lnSpc>
              <a:spcBef>
                <a:spcPts val="1000"/>
              </a:spcBef>
              <a:buNone/>
              <a:defRPr sz="1800" cap="all" spc="300" baseline="0"/>
            </a:lvl1pPr>
            <a:lvl2pPr marL="457200" indent="0">
              <a:lnSpc>
                <a:spcPct val="150000"/>
              </a:lnSpc>
              <a:spcBef>
                <a:spcPts val="1000"/>
              </a:spcBef>
              <a:buNone/>
              <a:defRPr sz="1800" cap="all" spc="300" baseline="0"/>
            </a:lvl2pPr>
            <a:lvl3pPr marL="914400" indent="0">
              <a:lnSpc>
                <a:spcPct val="150000"/>
              </a:lnSpc>
              <a:spcBef>
                <a:spcPts val="1000"/>
              </a:spcBef>
              <a:buNone/>
              <a:defRPr sz="1800" cap="all" spc="300" baseline="0"/>
            </a:lvl3pPr>
            <a:lvl4pPr marL="1371600" indent="0">
              <a:lnSpc>
                <a:spcPct val="150000"/>
              </a:lnSpc>
              <a:spcBef>
                <a:spcPts val="1000"/>
              </a:spcBef>
              <a:buNone/>
              <a:defRPr sz="1800" cap="all" spc="300" baseline="0"/>
            </a:lvl4pPr>
            <a:lvl5pPr marL="1828800" indent="0">
              <a:lnSpc>
                <a:spcPct val="150000"/>
              </a:lnSpc>
              <a:spcBef>
                <a:spcPts val="1000"/>
              </a:spcBef>
              <a:buNone/>
              <a:defRPr sz="1800" cap="all" spc="300" baseline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934796A3-781D-5244-DAB8-2D6EE0AC3B7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6562817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388044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772C41-A024-2F33-1F04-21E003FA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7600" y="762000"/>
            <a:ext cx="5066250" cy="2900680"/>
          </a:xfrm>
        </p:spPr>
        <p:txBody>
          <a:bodyPr anchor="b">
            <a:noAutofit/>
          </a:bodyPr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xmlns="" id="{82836803-D9E6-3DF1-3B90-1E7E677CC7B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 flipH="1">
            <a:off x="6086167" y="-22225"/>
            <a:ext cx="6080760" cy="6902450"/>
          </a:xfrm>
          <a:prstGeom prst="parallelogram">
            <a:avLst/>
          </a:prstGeom>
          <a:ln>
            <a:noFill/>
          </a:ln>
        </p:spPr>
        <p:txBody>
          <a:bodyPr lIns="0" tIns="0">
            <a:normAutofit/>
          </a:bodyPr>
          <a:lstStyle>
            <a:lvl1pPr marL="0" indent="0" algn="l">
              <a:buNone/>
              <a:defRPr sz="2000"/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17600" y="4145280"/>
            <a:ext cx="5066250" cy="690880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200000" scaled="0"/>
            <a:tileRect/>
          </a:gradFill>
        </p:spPr>
        <p:txBody>
          <a:bodyPr anchor="ctr">
            <a:normAutofit/>
          </a:bodyPr>
          <a:lstStyle>
            <a:lvl1pPr marL="0" indent="0" algn="ctr">
              <a:buNone/>
              <a:defRPr sz="2400" cap="all" baseline="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924186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42425" y="466344"/>
            <a:ext cx="6241651" cy="1710354"/>
          </a:xfrm>
        </p:spPr>
        <p:txBody>
          <a:bodyPr bIns="0" anchor="ctr" anchorCtr="0">
            <a:no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xmlns="" id="{511A5385-FB23-93A8-2B8F-9887244244D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4287838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242426" y="2286000"/>
            <a:ext cx="6241650" cy="3474720"/>
          </a:xfrm>
        </p:spPr>
        <p:txBody>
          <a:bodyPr>
            <a:normAutofit/>
          </a:bodyPr>
          <a:lstStyle>
            <a:lvl1pPr marL="2286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/>
            </a:lvl1pPr>
            <a:lvl2pPr marL="2286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/>
            </a:lvl2pPr>
            <a:lvl3pPr marL="2286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/>
            </a:lvl3pPr>
            <a:lvl4pPr marL="2286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/>
            </a:lvl4pPr>
            <a:lvl5pPr marL="2286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50E25A87-9155-9E07-878F-CEC0B137C2D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5291586" y="6303963"/>
            <a:ext cx="4287186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894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772C41-A024-2F33-1F04-21E003FA729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43000"/>
            <a:ext cx="9144000" cy="2286000"/>
          </a:xfrm>
        </p:spPr>
        <p:txBody>
          <a:bodyPr anchor="b">
            <a:noAutofit/>
          </a:bodyPr>
          <a:lstStyle>
            <a:lvl1pPr algn="ctr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835198"/>
            <a:ext cx="9144000" cy="683219"/>
          </a:xfrm>
          <a:gradFill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</a:gradFill>
        </p:spPr>
        <p:txBody>
          <a:bodyPr anchor="ctr">
            <a:normAutofit/>
          </a:bodyPr>
          <a:lstStyle>
            <a:lvl1pPr marL="0" indent="0" algn="ctr">
              <a:buNone/>
              <a:defRPr sz="2400" cap="all" spc="3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563727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29577E27-B60E-C6DD-BAAF-5CCC3D59E5D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6303963"/>
            <a:ext cx="1219200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760"/>
            <a:ext cx="10515600" cy="1325880"/>
          </a:xfrm>
        </p:spPr>
        <p:txBody>
          <a:bodyPr anchor="ctr" anchorCtr="0">
            <a:noAutofit/>
          </a:bodyPr>
          <a:lstStyle>
            <a:lvl1pPr algn="ctr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Content Placeholder 10">
            <a:extLst>
              <a:ext uri="{FF2B5EF4-FFF2-40B4-BE49-F238E27FC236}">
                <a16:creationId xmlns:a16="http://schemas.microsoft.com/office/drawing/2014/main" xmlns="" id="{964CA031-27E0-D0AA-1451-A904CCF234FE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8199" y="2024781"/>
            <a:ext cx="5212079" cy="4137189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xmlns="" id="{81FE0D7D-86B7-CCD2-A7A1-70E95846B542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59795" y="2024780"/>
            <a:ext cx="4894006" cy="4137189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290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760"/>
            <a:ext cx="10515600" cy="1325880"/>
          </a:xfrm>
        </p:spPr>
        <p:txBody>
          <a:bodyPr anchor="ctr" anchorCtr="0">
            <a:noAutofit/>
          </a:bodyPr>
          <a:lstStyle>
            <a:lvl1pPr algn="ctr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xmlns="" id="{2D2DE411-9D7C-15AE-0B59-F26B2BF8C52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8200" y="2024781"/>
            <a:ext cx="2878394" cy="4137189"/>
          </a:xfrm>
        </p:spPr>
        <p:txBody>
          <a:bodyPr>
            <a:normAutofit/>
          </a:bodyPr>
          <a:lstStyle>
            <a:lvl1pPr marL="342900" indent="-3429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+mj-lt"/>
              <a:buAutoNum type="arabicPeriod"/>
              <a:defRPr sz="1800">
                <a:latin typeface="+mn-lt"/>
              </a:defRPr>
            </a:lvl1pPr>
            <a:lvl2pPr marL="800100" indent="-3429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+mj-lt"/>
              <a:buAutoNum type="alphaLcPeriod"/>
              <a:defRPr sz="1800">
                <a:latin typeface="+mn-lt"/>
              </a:defRPr>
            </a:lvl2pPr>
            <a:lvl3pPr marL="1257300" indent="-3429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+mj-lt"/>
              <a:buAutoNum type="arabicParenR"/>
              <a:defRPr sz="1800">
                <a:latin typeface="+mn-lt"/>
              </a:defRPr>
            </a:lvl3pPr>
            <a:lvl4pPr marL="1714500" indent="-3429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+mj-lt"/>
              <a:buAutoNum type="alphaLcParenR"/>
              <a:defRPr sz="1800">
                <a:latin typeface="+mn-lt"/>
              </a:defRPr>
            </a:lvl4pPr>
            <a:lvl5pPr marL="2057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Content Placeholder 10">
            <a:extLst>
              <a:ext uri="{FF2B5EF4-FFF2-40B4-BE49-F238E27FC236}">
                <a16:creationId xmlns:a16="http://schemas.microsoft.com/office/drawing/2014/main" xmlns="" id="{60FEDE7C-502F-ECFE-4136-E99206849C2A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59795" y="2024780"/>
            <a:ext cx="4894006" cy="4137189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852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ict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C40C44A-93E6-6C58-5E88-AFDC594EC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448056"/>
            <a:ext cx="6172200" cy="1581912"/>
          </a:xfrm>
        </p:spPr>
        <p:txBody>
          <a:bodyPr anchor="b" anchorCtr="0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10">
            <a:extLst>
              <a:ext uri="{FF2B5EF4-FFF2-40B4-BE49-F238E27FC236}">
                <a16:creationId xmlns:a16="http://schemas.microsoft.com/office/drawing/2014/main" xmlns="" id="{5F30E2A0-23EF-51B1-8ABD-00429EEA0642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38200" y="2257063"/>
            <a:ext cx="4894006" cy="3904906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xmlns="" id="{AF15552F-C66B-341F-2D37-0389710BA5E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500938" y="-22225"/>
            <a:ext cx="4714875" cy="688022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0D8DCC6D-8B88-7BE0-7240-F743AE09EC4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993814" y="6303963"/>
            <a:ext cx="4287186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438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760"/>
            <a:ext cx="10515600" cy="1325563"/>
          </a:xfrm>
        </p:spPr>
        <p:txBody>
          <a:bodyPr anchor="ctr" anchorCtr="0">
            <a:noAutofit/>
          </a:bodyPr>
          <a:lstStyle>
            <a:lvl1pPr algn="ctr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Content Placeholder 10">
            <a:extLst>
              <a:ext uri="{FF2B5EF4-FFF2-40B4-BE49-F238E27FC236}">
                <a16:creationId xmlns:a16="http://schemas.microsoft.com/office/drawing/2014/main" xmlns="" id="{9C3ED3BF-FF6B-07FA-72C4-F6102A8558AF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896074" y="2106591"/>
            <a:ext cx="2067045" cy="3633787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2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xmlns="" id="{423FEB60-8FB5-7F10-EDD7-8AB4B3139EF6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3483980" y="2106591"/>
            <a:ext cx="7869820" cy="40167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15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4FD97564-C310-6E8C-8689-CE18881B4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FAD99FA-26D9-873B-BE7F-26FEC5C233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319819E-0266-97DD-DFD1-BAAA06AE32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6D8061D-18C3-4F4F-85EF-561633F58754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BFD19C9-01CE-9E2A-CDA5-C15940F055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1801085-7B28-048D-E3D3-9C3614268D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934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60" r:id="rId2"/>
    <p:sldLayoutId id="2147483659" r:id="rId3"/>
    <p:sldLayoutId id="2147483650" r:id="rId4"/>
    <p:sldLayoutId id="2147483649" r:id="rId5"/>
    <p:sldLayoutId id="2147483662" r:id="rId6"/>
    <p:sldLayoutId id="2147483663" r:id="rId7"/>
    <p:sldLayoutId id="2147483652" r:id="rId8"/>
    <p:sldLayoutId id="2147483666" r:id="rId9"/>
    <p:sldLayoutId id="2147483664" r:id="rId10"/>
    <p:sldLayoutId id="2147483665" r:id="rId11"/>
    <p:sldLayoutId id="214748366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cap="all" spc="3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7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xmlns="" id="{F20A922B-22EC-7FD8-FA8C-2FFAC558BD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86000"/>
            <a:ext cx="9144000" cy="2286000"/>
          </a:xfrm>
        </p:spPr>
        <p:txBody>
          <a:bodyPr/>
          <a:lstStyle/>
          <a:p>
            <a:r>
              <a:rPr lang="en-US" sz="2800" b="1" dirty="0" smtClean="0">
                <a:latin typeface="Calibri Light (Headings)"/>
              </a:rPr>
              <a:t>Photo ai enhancing: improving photo quality by implementing ai</a:t>
            </a:r>
            <a:endParaRPr lang="en-US" sz="2800" dirty="0">
              <a:solidFill>
                <a:srgbClr val="C00000"/>
              </a:solidFill>
              <a:latin typeface="Calibri Light (Headings)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80FDA16B-36A0-D5C1-2B07-8EE49AE7A5F9}"/>
              </a:ext>
            </a:extLst>
          </p:cNvPr>
          <p:cNvSpPr txBox="1"/>
          <p:nvPr/>
        </p:nvSpPr>
        <p:spPr>
          <a:xfrm>
            <a:off x="3859161" y="4357261"/>
            <a:ext cx="5104365" cy="4642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850"/>
              </a:lnSpc>
            </a:pPr>
            <a:r>
              <a:rPr lang="en-US" sz="1800" dirty="0">
                <a:solidFill>
                  <a:schemeClr val="bg1"/>
                </a:solidFill>
                <a:latin typeface="Calibri Light (Headings)"/>
                <a:ea typeface="Open Sans"/>
                <a:cs typeface="Open Sans"/>
              </a:rPr>
              <a:t>Author: </a:t>
            </a:r>
            <a:r>
              <a:rPr lang="en-US" sz="1800" dirty="0" err="1">
                <a:solidFill>
                  <a:schemeClr val="bg1"/>
                </a:solidFill>
                <a:latin typeface="Calibri Light (Headings)"/>
                <a:ea typeface="Open Sans"/>
                <a:cs typeface="Open Sans"/>
              </a:rPr>
              <a:t>Grigoriy</a:t>
            </a:r>
            <a:r>
              <a:rPr lang="en-US" sz="1800" dirty="0">
                <a:solidFill>
                  <a:schemeClr val="bg1"/>
                </a:solidFill>
                <a:latin typeface="Calibri Light (Headings)"/>
                <a:ea typeface="Open Sans"/>
                <a:cs typeface="Open Sans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Calibri Light (Headings)"/>
                <a:ea typeface="Crimson Pro Bold"/>
                <a:cs typeface="Open Sans"/>
              </a:rPr>
              <a:t>Kovrizhnykh</a:t>
            </a:r>
            <a:r>
              <a:rPr lang="en-US" sz="1800" dirty="0">
                <a:solidFill>
                  <a:schemeClr val="bg1"/>
                </a:solidFill>
                <a:latin typeface="Calibri Light (Headings)"/>
                <a:ea typeface="Open Sans"/>
                <a:cs typeface="Open Sans"/>
              </a:rPr>
              <a:t>, Arslan Koshimov</a:t>
            </a:r>
          </a:p>
        </p:txBody>
      </p:sp>
    </p:spTree>
    <p:extLst>
      <p:ext uri="{BB962C8B-B14F-4D97-AF65-F5344CB8AC3E}">
        <p14:creationId xmlns:p14="http://schemas.microsoft.com/office/powerpoint/2010/main" val="6392647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FDF6AF63-1DBE-D11B-6DC9-B3687284A5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xmlns="" id="{C8FF4F10-97E7-7357-3F36-2286224170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4333" y="147787"/>
            <a:ext cx="10693162" cy="1143000"/>
          </a:xfrm>
        </p:spPr>
        <p:txBody>
          <a:bodyPr/>
          <a:lstStyle/>
          <a:p>
            <a:r>
              <a:rPr lang="en-US" sz="3200" b="1" kern="1200" dirty="0" smtClean="0">
                <a:solidFill>
                  <a:srgbClr val="FFFFFF"/>
                </a:solidFill>
                <a:effectLst/>
                <a:latin typeface="Calibri Light (Headings)"/>
                <a:ea typeface="Crimson Pro Bold"/>
                <a:cs typeface="+mn-cs"/>
              </a:rPr>
              <a:t>Numerical experiments on our own neural network</a:t>
            </a:r>
            <a:r>
              <a:rPr lang="ru-RU" sz="3200" b="1" kern="1200" dirty="0" smtClean="0">
                <a:solidFill>
                  <a:srgbClr val="FFFFFF"/>
                </a:solidFill>
                <a:effectLst/>
                <a:latin typeface="Calibri Light (Headings)"/>
                <a:ea typeface="Crimson Pro Bold"/>
                <a:cs typeface="+mn-cs"/>
              </a:rPr>
              <a:t>(</a:t>
            </a:r>
            <a:r>
              <a:rPr lang="en-US" sz="3200" b="1" kern="1200" dirty="0" smtClean="0">
                <a:solidFill>
                  <a:srgbClr val="FFFFFF"/>
                </a:solidFill>
                <a:effectLst/>
                <a:latin typeface="Calibri Light (Headings)"/>
                <a:ea typeface="Crimson Pro Bold"/>
                <a:cs typeface="+mn-cs"/>
              </a:rPr>
              <a:t>1000 photos dataset</a:t>
            </a:r>
            <a:r>
              <a:rPr lang="ru-RU" sz="3200" b="1" kern="1200" dirty="0" smtClean="0">
                <a:solidFill>
                  <a:srgbClr val="FFFFFF"/>
                </a:solidFill>
                <a:effectLst/>
                <a:latin typeface="Calibri Light (Headings)"/>
                <a:ea typeface="Crimson Pro Bold"/>
                <a:cs typeface="+mn-cs"/>
              </a:rPr>
              <a:t>)</a:t>
            </a:r>
            <a:r>
              <a:rPr lang="en-US" sz="3200" b="1" kern="1200" dirty="0" smtClean="0">
                <a:solidFill>
                  <a:srgbClr val="FFFFFF"/>
                </a:solidFill>
                <a:effectLst/>
                <a:latin typeface="Calibri Light (Headings)"/>
                <a:ea typeface="Crimson Pro Bold"/>
                <a:cs typeface="+mn-cs"/>
              </a:rPr>
              <a:t> </a:t>
            </a:r>
            <a:endParaRPr lang="en-US" sz="3200" b="1" dirty="0">
              <a:latin typeface="Calibri Light (Headings)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2973590" y="1781233"/>
            <a:ext cx="34724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PSNR: </a:t>
            </a:r>
            <a:r>
              <a:rPr lang="en-US" sz="2400" dirty="0">
                <a:solidFill>
                  <a:schemeClr val="bg1"/>
                </a:solidFill>
              </a:rPr>
              <a:t>26.43</a:t>
            </a:r>
            <a:r>
              <a:rPr lang="en-US" sz="2400" dirty="0" smtClean="0">
                <a:solidFill>
                  <a:schemeClr val="bg1"/>
                </a:solidFill>
              </a:rPr>
              <a:t>, SSIM: </a:t>
            </a:r>
            <a:r>
              <a:rPr lang="en-US" sz="2400" dirty="0">
                <a:solidFill>
                  <a:schemeClr val="bg1"/>
                </a:solidFill>
              </a:rPr>
              <a:t>0.8029</a:t>
            </a:r>
          </a:p>
        </p:txBody>
      </p:sp>
      <p:sp>
        <p:nvSpPr>
          <p:cNvPr id="3" name="AutoShape 2" descr="Mapping SSIM and VMAF Scores to Subjective Ratings - Streaming Learning  Cent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" name="AutoShape 4" descr="Mapping SSIM and VMAF Scores to Subjective Ratings - Streaming Learning  Center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2210" y="1340939"/>
            <a:ext cx="4684065" cy="2117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Прямоугольник 9"/>
          <p:cNvSpPr/>
          <p:nvPr/>
        </p:nvSpPr>
        <p:spPr>
          <a:xfrm>
            <a:off x="495242" y="5488394"/>
            <a:ext cx="588314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Conclusion: </a:t>
            </a:r>
            <a:r>
              <a:rPr lang="en-US" sz="2400" dirty="0">
                <a:solidFill>
                  <a:schemeClr val="bg1"/>
                </a:solidFill>
              </a:rPr>
              <a:t>w</a:t>
            </a:r>
            <a:r>
              <a:rPr lang="en-US" sz="2400" dirty="0" smtClean="0">
                <a:solidFill>
                  <a:schemeClr val="bg1"/>
                </a:solidFill>
              </a:rPr>
              <a:t>e see, results are better, but not so good. In next step we change dataset from 64-&gt;128 to 128-&gt;256px photos enhancement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3078" name="Picture 6" descr="C:\Users\grigo\OneDrive\Documents\GitHub\inf_theory_project\0000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53" y="2887229"/>
            <a:ext cx="2099945" cy="2099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2187" y="2876174"/>
            <a:ext cx="2126933" cy="21269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Прямоугольник 13"/>
          <p:cNvSpPr/>
          <p:nvPr/>
        </p:nvSpPr>
        <p:spPr>
          <a:xfrm>
            <a:off x="243923" y="2244129"/>
            <a:ext cx="18296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Original 64px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2888496" y="2247363"/>
            <a:ext cx="12637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AI 128px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4873105" y="2247363"/>
            <a:ext cx="19850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Original 128px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11349788" y="6088559"/>
            <a:ext cx="84221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V2</a:t>
            </a:r>
            <a:endParaRPr lang="ru-RU" sz="4400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6492240" y="5488394"/>
            <a:ext cx="465414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Neural network can not draw magic, if it doesn’t have enough data, so lets increase photos quality to check that theory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20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2429" y="2887229"/>
            <a:ext cx="2115878" cy="2115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294263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FDF6AF63-1DBE-D11B-6DC9-B3687284A5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xmlns="" id="{C8FF4F10-97E7-7357-3F36-2286224170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4333" y="147787"/>
            <a:ext cx="10693162" cy="1143000"/>
          </a:xfrm>
        </p:spPr>
        <p:txBody>
          <a:bodyPr/>
          <a:lstStyle/>
          <a:p>
            <a:r>
              <a:rPr lang="en-US" sz="3200" b="1" kern="1200" dirty="0" smtClean="0">
                <a:solidFill>
                  <a:srgbClr val="FFFFFF"/>
                </a:solidFill>
                <a:effectLst/>
                <a:latin typeface="Calibri Light (Headings)"/>
                <a:ea typeface="Crimson Pro Bold"/>
                <a:cs typeface="+mn-cs"/>
              </a:rPr>
              <a:t>Numerical experiments on our own neural network</a:t>
            </a:r>
            <a:r>
              <a:rPr lang="ru-RU" sz="3200" b="1" kern="1200" dirty="0" smtClean="0">
                <a:solidFill>
                  <a:srgbClr val="FFFFFF"/>
                </a:solidFill>
                <a:effectLst/>
                <a:latin typeface="Calibri Light (Headings)"/>
                <a:ea typeface="Crimson Pro Bold"/>
                <a:cs typeface="+mn-cs"/>
              </a:rPr>
              <a:t>(</a:t>
            </a:r>
            <a:r>
              <a:rPr lang="en-US" sz="3200" b="1" kern="1200" dirty="0" smtClean="0">
                <a:solidFill>
                  <a:srgbClr val="FFFFFF"/>
                </a:solidFill>
                <a:effectLst/>
                <a:latin typeface="Calibri Light (Headings)"/>
                <a:ea typeface="Crimson Pro Bold"/>
                <a:cs typeface="+mn-cs"/>
              </a:rPr>
              <a:t>1000 photos dataset</a:t>
            </a:r>
            <a:r>
              <a:rPr lang="ru-RU" sz="3200" b="1" kern="1200" dirty="0" smtClean="0">
                <a:solidFill>
                  <a:srgbClr val="FFFFFF"/>
                </a:solidFill>
                <a:effectLst/>
                <a:latin typeface="Calibri Light (Headings)"/>
                <a:ea typeface="Crimson Pro Bold"/>
                <a:cs typeface="+mn-cs"/>
              </a:rPr>
              <a:t>)</a:t>
            </a:r>
            <a:r>
              <a:rPr lang="en-US" sz="3200" b="1" kern="1200" dirty="0" smtClean="0">
                <a:solidFill>
                  <a:srgbClr val="FFFFFF"/>
                </a:solidFill>
                <a:effectLst/>
                <a:latin typeface="Calibri Light (Headings)"/>
                <a:ea typeface="Crimson Pro Bold"/>
                <a:cs typeface="+mn-cs"/>
              </a:rPr>
              <a:t> </a:t>
            </a:r>
            <a:endParaRPr lang="en-US" sz="3200" b="1" dirty="0">
              <a:latin typeface="Calibri Light (Headings)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2973590" y="1781233"/>
            <a:ext cx="34724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PSNR: 28.18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en-US" sz="2400" dirty="0" smtClean="0">
                <a:solidFill>
                  <a:schemeClr val="bg1"/>
                </a:solidFill>
              </a:rPr>
              <a:t>SSIM: 0.8473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" name="AutoShape 2" descr="Mapping SSIM and VMAF Scores to Subjective Ratings - Streaming Learning  Cent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" name="AutoShape 4" descr="Mapping SSIM and VMAF Scores to Subjective Ratings - Streaming Learning  Center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2210" y="1340939"/>
            <a:ext cx="4684065" cy="2117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Прямоугольник 9"/>
          <p:cNvSpPr/>
          <p:nvPr/>
        </p:nvSpPr>
        <p:spPr>
          <a:xfrm>
            <a:off x="495242" y="5488394"/>
            <a:ext cx="588314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Conclusion: </a:t>
            </a:r>
            <a:r>
              <a:rPr lang="en-US" sz="2400" dirty="0">
                <a:solidFill>
                  <a:schemeClr val="bg1"/>
                </a:solidFill>
              </a:rPr>
              <a:t>w</a:t>
            </a:r>
            <a:r>
              <a:rPr lang="en-US" sz="2400" dirty="0" smtClean="0">
                <a:solidFill>
                  <a:schemeClr val="bg1"/>
                </a:solidFill>
              </a:rPr>
              <a:t>e see, results are better, that means that as quality increases -&gt; neural network can enhance better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7" y="2876174"/>
            <a:ext cx="2126933" cy="21269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Прямоугольник 13"/>
          <p:cNvSpPr/>
          <p:nvPr/>
        </p:nvSpPr>
        <p:spPr>
          <a:xfrm>
            <a:off x="243923" y="2244129"/>
            <a:ext cx="19850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Original 128px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2888496" y="2247363"/>
            <a:ext cx="12637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AI 256px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4873105" y="2247363"/>
            <a:ext cx="19850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Original 256px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11349788" y="6088559"/>
            <a:ext cx="84221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V3</a:t>
            </a:r>
            <a:endParaRPr lang="ru-RU" sz="4400" dirty="0">
              <a:solidFill>
                <a:schemeClr val="bg1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8967" y="2876173"/>
            <a:ext cx="2126933" cy="21269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3105" y="2876174"/>
            <a:ext cx="2126932" cy="21269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Прямоугольник 17"/>
          <p:cNvSpPr/>
          <p:nvPr/>
        </p:nvSpPr>
        <p:spPr>
          <a:xfrm>
            <a:off x="6083242" y="5488394"/>
            <a:ext cx="588314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Now, lets add more residential blocks to check, if it have affect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83771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FDF6AF63-1DBE-D11B-6DC9-B3687284A5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xmlns="" id="{C8FF4F10-97E7-7357-3F36-2286224170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4333" y="147787"/>
            <a:ext cx="10693162" cy="1143000"/>
          </a:xfrm>
        </p:spPr>
        <p:txBody>
          <a:bodyPr/>
          <a:lstStyle/>
          <a:p>
            <a:r>
              <a:rPr lang="en-US" sz="3200" b="1" kern="1200" dirty="0" smtClean="0">
                <a:solidFill>
                  <a:srgbClr val="FFFFFF"/>
                </a:solidFill>
                <a:effectLst/>
                <a:latin typeface="Calibri Light (Headings)"/>
                <a:ea typeface="Crimson Pro Bold"/>
                <a:cs typeface="+mn-cs"/>
              </a:rPr>
              <a:t>Problem</a:t>
            </a:r>
            <a:endParaRPr lang="en-US" sz="3200" b="1" dirty="0">
              <a:latin typeface="Calibri Light (Headings)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2973590" y="1781233"/>
            <a:ext cx="34724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PSNR: 28.12, SSIM: 0.8495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" name="AutoShape 2" descr="Mapping SSIM and VMAF Scores to Subjective Ratings - Streaming Learning  Cent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" name="AutoShape 4" descr="Mapping SSIM and VMAF Scores to Subjective Ratings - Streaming Learning  Center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2210" y="1340939"/>
            <a:ext cx="4684065" cy="2117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Прямоугольник 9"/>
          <p:cNvSpPr/>
          <p:nvPr/>
        </p:nvSpPr>
        <p:spPr>
          <a:xfrm>
            <a:off x="119069" y="5488394"/>
            <a:ext cx="588314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We increased number of </a:t>
            </a:r>
            <a:r>
              <a:rPr lang="en-US" sz="2000" dirty="0">
                <a:solidFill>
                  <a:schemeClr val="bg1"/>
                </a:solidFill>
              </a:rPr>
              <a:t>residual </a:t>
            </a:r>
            <a:r>
              <a:rPr lang="en-US" sz="2000" dirty="0" smtClean="0">
                <a:solidFill>
                  <a:schemeClr val="bg1"/>
                </a:solidFill>
              </a:rPr>
              <a:t> blocks from 8 to 12, and it didn’t make any change. That means, 8 blocks are enough for our image quality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7" y="2876174"/>
            <a:ext cx="2126933" cy="21269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Прямоугольник 13"/>
          <p:cNvSpPr/>
          <p:nvPr/>
        </p:nvSpPr>
        <p:spPr>
          <a:xfrm>
            <a:off x="243923" y="2244129"/>
            <a:ext cx="19850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Original 128px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2888496" y="2247363"/>
            <a:ext cx="12637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AI 256px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4873105" y="2247363"/>
            <a:ext cx="19850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Original 256px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11349788" y="6088559"/>
            <a:ext cx="84221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V4</a:t>
            </a:r>
            <a:endParaRPr lang="ru-RU" sz="4400" dirty="0">
              <a:solidFill>
                <a:schemeClr val="bg1"/>
              </a:solidFill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3105" y="2876174"/>
            <a:ext cx="2126932" cy="21269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Прямоугольник 17"/>
          <p:cNvSpPr/>
          <p:nvPr/>
        </p:nvSpPr>
        <p:spPr>
          <a:xfrm>
            <a:off x="6083242" y="5488394"/>
            <a:ext cx="588314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Lets go back to 8 blocks, increase the dataset size and learn an AI a little more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9040" y="2876174"/>
            <a:ext cx="2126932" cy="21269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060847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FDF6AF63-1DBE-D11B-6DC9-B3687284A5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xmlns="" id="{C8FF4F10-97E7-7357-3F36-2286224170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4333" y="147787"/>
            <a:ext cx="10693162" cy="1143000"/>
          </a:xfrm>
        </p:spPr>
        <p:txBody>
          <a:bodyPr/>
          <a:lstStyle/>
          <a:p>
            <a:r>
              <a:rPr lang="en-US" sz="3200" b="1" kern="1200" dirty="0" smtClean="0">
                <a:solidFill>
                  <a:srgbClr val="FFFFFF"/>
                </a:solidFill>
                <a:effectLst/>
                <a:latin typeface="Calibri Light (Headings)"/>
                <a:ea typeface="Crimson Pro Bold"/>
                <a:cs typeface="+mn-cs"/>
              </a:rPr>
              <a:t>Numerical experiments on our own neural network</a:t>
            </a:r>
            <a:r>
              <a:rPr lang="ru-RU" sz="3200" b="1" kern="1200" dirty="0" smtClean="0">
                <a:solidFill>
                  <a:srgbClr val="FFFFFF"/>
                </a:solidFill>
                <a:effectLst/>
                <a:latin typeface="Calibri Light (Headings)"/>
                <a:ea typeface="Crimson Pro Bold"/>
                <a:cs typeface="+mn-cs"/>
              </a:rPr>
              <a:t>(</a:t>
            </a:r>
            <a:r>
              <a:rPr lang="en-US" sz="3200" b="1" dirty="0">
                <a:solidFill>
                  <a:srgbClr val="FFFFFF"/>
                </a:solidFill>
                <a:latin typeface="Calibri Light (Headings)"/>
                <a:ea typeface="Crimson Pro Bold"/>
                <a:cs typeface="+mn-cs"/>
              </a:rPr>
              <a:t>3</a:t>
            </a:r>
            <a:r>
              <a:rPr lang="en-US" sz="3200" b="1" kern="1200" dirty="0" smtClean="0">
                <a:solidFill>
                  <a:srgbClr val="FFFFFF"/>
                </a:solidFill>
                <a:effectLst/>
                <a:latin typeface="Calibri Light (Headings)"/>
                <a:ea typeface="Crimson Pro Bold"/>
                <a:cs typeface="+mn-cs"/>
              </a:rPr>
              <a:t>000 photos dataset</a:t>
            </a:r>
            <a:r>
              <a:rPr lang="ru-RU" sz="3200" b="1" kern="1200" dirty="0" smtClean="0">
                <a:solidFill>
                  <a:srgbClr val="FFFFFF"/>
                </a:solidFill>
                <a:effectLst/>
                <a:latin typeface="Calibri Light (Headings)"/>
                <a:ea typeface="Crimson Pro Bold"/>
                <a:cs typeface="+mn-cs"/>
              </a:rPr>
              <a:t>)</a:t>
            </a:r>
            <a:r>
              <a:rPr lang="en-US" sz="3200" b="1" kern="1200" dirty="0" smtClean="0">
                <a:solidFill>
                  <a:srgbClr val="FFFFFF"/>
                </a:solidFill>
                <a:effectLst/>
                <a:latin typeface="Calibri Light (Headings)"/>
                <a:ea typeface="Crimson Pro Bold"/>
                <a:cs typeface="+mn-cs"/>
              </a:rPr>
              <a:t> </a:t>
            </a:r>
            <a:endParaRPr lang="en-US" sz="3200" b="1" dirty="0">
              <a:latin typeface="Calibri Light (Headings)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2973590" y="1781233"/>
            <a:ext cx="34724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PSNR: 30.18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en-US" sz="2400" dirty="0" smtClean="0">
                <a:solidFill>
                  <a:schemeClr val="bg1"/>
                </a:solidFill>
              </a:rPr>
              <a:t>SSIM: 0.8573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" name="AutoShape 2" descr="Mapping SSIM and VMAF Scores to Subjective Ratings - Streaming Learning  Cent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" name="AutoShape 4" descr="Mapping SSIM and VMAF Scores to Subjective Ratings - Streaming Learning  Center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2210" y="1340939"/>
            <a:ext cx="4684065" cy="2117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Прямоугольник 9"/>
          <p:cNvSpPr/>
          <p:nvPr/>
        </p:nvSpPr>
        <p:spPr>
          <a:xfrm>
            <a:off x="32016" y="5628421"/>
            <a:ext cx="115503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Quality increased a little bit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7" y="2876174"/>
            <a:ext cx="2126933" cy="21269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Прямоугольник 13"/>
          <p:cNvSpPr/>
          <p:nvPr/>
        </p:nvSpPr>
        <p:spPr>
          <a:xfrm>
            <a:off x="243923" y="2244129"/>
            <a:ext cx="19850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Original 128px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2888496" y="2247363"/>
            <a:ext cx="12637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AI 256px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4873105" y="2247363"/>
            <a:ext cx="19850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Original 256px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11349788" y="6088559"/>
            <a:ext cx="84221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V5</a:t>
            </a:r>
            <a:endParaRPr lang="ru-RU" sz="4400" dirty="0">
              <a:solidFill>
                <a:schemeClr val="bg1"/>
              </a:solidFill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3105" y="2876174"/>
            <a:ext cx="2126932" cy="21269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9040" y="2880359"/>
            <a:ext cx="2122748" cy="21227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435414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EF87400A-AA39-C6BD-0F50-19DF27F0BE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"/>
          <p:cNvSpPr txBox="1">
            <a:spLocks/>
          </p:cNvSpPr>
          <p:nvPr/>
        </p:nvSpPr>
        <p:spPr>
          <a:xfrm>
            <a:off x="5021183" y="170474"/>
            <a:ext cx="2377439" cy="62564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spc="3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/>
              <a:t>Results</a:t>
            </a:r>
            <a:endParaRPr lang="en-US" sz="28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" y="173736"/>
            <a:ext cx="3525160" cy="281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8805" y="929640"/>
            <a:ext cx="3582194" cy="281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5181" y="173736"/>
            <a:ext cx="3665041" cy="281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Прямоугольник 9"/>
          <p:cNvSpPr/>
          <p:nvPr/>
        </p:nvSpPr>
        <p:spPr>
          <a:xfrm>
            <a:off x="-5260" y="3163486"/>
            <a:ext cx="442406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We approached a 0.85-0.90 SSIM and 28-30 PSNR, which makes our generated photo “fair quality”. 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That is maximum that our NN(128-&gt;256) can show.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By increasing quality we can increase that metric.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Time to enhance photo from 128 to 256 pixels is 0.21 seconds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5181" y="3259889"/>
            <a:ext cx="3653155" cy="1651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4" name="Picture 6" descr="PSNR to MOS mapping and ITU-R quality and impairment scales [19] | Download  Scientific Diagram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7506" y="5083909"/>
            <a:ext cx="5540830" cy="132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7247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EF87400A-AA39-C6BD-0F50-19DF27F0BE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"/>
          <p:cNvSpPr txBox="1">
            <a:spLocks/>
          </p:cNvSpPr>
          <p:nvPr/>
        </p:nvSpPr>
        <p:spPr>
          <a:xfrm>
            <a:off x="4836160" y="156566"/>
            <a:ext cx="2377439" cy="62564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spc="3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/>
              <a:t>Results</a:t>
            </a:r>
            <a:endParaRPr lang="en-US" sz="2800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5680" y="1305560"/>
            <a:ext cx="243840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5680" y="4038600"/>
            <a:ext cx="243840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5920" y="1305560"/>
            <a:ext cx="243840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5920" y="4038600"/>
            <a:ext cx="243840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5600" y="1305560"/>
            <a:ext cx="243840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3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5600" y="4043680"/>
            <a:ext cx="243840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Прямоугольник 14"/>
          <p:cNvSpPr/>
          <p:nvPr/>
        </p:nvSpPr>
        <p:spPr>
          <a:xfrm>
            <a:off x="1872572" y="782264"/>
            <a:ext cx="19850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Original 128px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5393008" y="785498"/>
            <a:ext cx="12637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AI 256px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8202252" y="785498"/>
            <a:ext cx="19850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Original 256px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9291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EF87400A-AA39-C6BD-0F50-19DF27F0BE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4383891" y="81280"/>
            <a:ext cx="3286909" cy="65024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spc="3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/>
              <a:t>Conclusion</a:t>
            </a:r>
            <a:endParaRPr lang="en-US" sz="2000" dirty="0" smtClean="0"/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1810945" y="833120"/>
            <a:ext cx="8432800" cy="65024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spc="3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smtClean="0"/>
              <a:t>We proved that ai can enhance photo quality </a:t>
            </a:r>
            <a:endParaRPr lang="en-US" sz="1600" dirty="0" smtClean="0"/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1810945" y="1910080"/>
            <a:ext cx="8432800" cy="65024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spc="3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smtClean="0"/>
              <a:t>It takes not so much time and gives a quite-well quality, which we can increase by learning neural network on better quality images</a:t>
            </a:r>
            <a:endParaRPr lang="en-US" sz="1600" dirty="0" smtClean="0"/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1649617" y="2936240"/>
            <a:ext cx="8755455" cy="357632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spc="3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smtClean="0"/>
              <a:t>But as quality of images rises, neural networ</a:t>
            </a:r>
            <a:r>
              <a:rPr lang="en-US" sz="2000" dirty="0" smtClean="0"/>
              <a:t>k takes more and more time to learn, so to build a strong ai we need an enormous amount of resources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 smtClean="0"/>
              <a:t>AI really helped us to create a wow effect, that implementation of ai shows why it created an ai-boom in a modern world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18181533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8C579E26-FA2D-1C68-DB27-3D2C268F6B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xmlns="" id="{44A692C1-E622-D699-43E0-1ECB594040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44992" y="2857500"/>
            <a:ext cx="7502015" cy="1143000"/>
          </a:xfrm>
        </p:spPr>
        <p:txBody>
          <a:bodyPr/>
          <a:lstStyle/>
          <a:p>
            <a:r>
              <a:rPr lang="en-US" b="1" dirty="0">
                <a:solidFill>
                  <a:srgbClr val="FFFFFF"/>
                </a:solidFill>
                <a:latin typeface="Calibri Light (Headings)"/>
                <a:ea typeface="Crimson Pro Bold"/>
                <a:cs typeface="+mn-cs"/>
              </a:rPr>
              <a:t>Thank you</a:t>
            </a:r>
            <a:endParaRPr lang="en-US" b="1" dirty="0">
              <a:latin typeface="Calibri Light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4044571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xmlns="" id="{2B1821E8-F378-D74B-E865-C40990E3D4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0876" y="535857"/>
            <a:ext cx="2762865" cy="1143000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FA6ECF98-C929-063C-BFD6-AA57AAC2A02F}"/>
              </a:ext>
            </a:extLst>
          </p:cNvPr>
          <p:cNvSpPr txBox="1"/>
          <p:nvPr/>
        </p:nvSpPr>
        <p:spPr>
          <a:xfrm>
            <a:off x="1204449" y="2286000"/>
            <a:ext cx="3996814" cy="23255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ts val="2850"/>
              </a:lnSpc>
              <a:buAutoNum type="arabicPeriod"/>
            </a:pPr>
            <a:r>
              <a:rPr lang="en-US" sz="2800" dirty="0">
                <a:solidFill>
                  <a:schemeClr val="bg1"/>
                </a:solidFill>
                <a:latin typeface="Calibri Light (Headings)"/>
                <a:ea typeface="Open Sans"/>
                <a:cs typeface="Open Sans"/>
              </a:rPr>
              <a:t>Introduction</a:t>
            </a:r>
          </a:p>
          <a:p>
            <a:pPr marL="342900" indent="-342900">
              <a:lnSpc>
                <a:spcPts val="2850"/>
              </a:lnSpc>
              <a:buAutoNum type="arabicPeriod"/>
            </a:pPr>
            <a:endParaRPr lang="en-US" sz="2800" dirty="0">
              <a:solidFill>
                <a:schemeClr val="bg1"/>
              </a:solidFill>
              <a:latin typeface="Calibri Light (Headings)"/>
              <a:ea typeface="Open Sans"/>
              <a:cs typeface="Open Sans"/>
            </a:endParaRPr>
          </a:p>
          <a:p>
            <a:pPr marL="342900" indent="-342900">
              <a:lnSpc>
                <a:spcPts val="2850"/>
              </a:lnSpc>
              <a:buAutoNum type="arabicPeriod"/>
            </a:pPr>
            <a:r>
              <a:rPr lang="en-US" sz="2800" dirty="0">
                <a:solidFill>
                  <a:schemeClr val="bg1"/>
                </a:solidFill>
                <a:latin typeface="Calibri Light (Headings)"/>
                <a:ea typeface="Crimson Pro Bold" pitchFamily="34" charset="-122"/>
                <a:cs typeface="Crimson Pro Bold" pitchFamily="34" charset="-120"/>
              </a:rPr>
              <a:t>Background</a:t>
            </a:r>
          </a:p>
          <a:p>
            <a:pPr>
              <a:lnSpc>
                <a:spcPts val="2850"/>
              </a:lnSpc>
            </a:pPr>
            <a:endParaRPr lang="en-US" sz="2800" dirty="0">
              <a:solidFill>
                <a:schemeClr val="bg1"/>
              </a:solidFill>
              <a:latin typeface="Calibri Light (Headings)"/>
              <a:ea typeface="Crimson Pro Bold" pitchFamily="34" charset="-122"/>
              <a:cs typeface="Crimson Pro Bold"/>
            </a:endParaRPr>
          </a:p>
          <a:p>
            <a:pPr>
              <a:lnSpc>
                <a:spcPts val="2850"/>
              </a:lnSpc>
            </a:pPr>
            <a:r>
              <a:rPr lang="en-US" sz="2800" dirty="0">
                <a:solidFill>
                  <a:srgbClr val="FFFFFF"/>
                </a:solidFill>
                <a:latin typeface="Calibri Light (Headings)"/>
                <a:ea typeface="Crimson Pro Bold"/>
                <a:cs typeface="Crimson Pro Bold"/>
              </a:rPr>
              <a:t>3</a:t>
            </a:r>
            <a:r>
              <a:rPr lang="en-US" sz="2800" kern="1200" dirty="0">
                <a:solidFill>
                  <a:srgbClr val="FFFFFF"/>
                </a:solidFill>
                <a:effectLst/>
                <a:latin typeface="Calibri Light (Headings)"/>
                <a:ea typeface="Crimson Pro Bold"/>
                <a:cs typeface="Crimson Pro Bold"/>
              </a:rPr>
              <a:t>. Research Goal</a:t>
            </a:r>
          </a:p>
          <a:p>
            <a:pPr marL="342900" indent="-342900">
              <a:lnSpc>
                <a:spcPts val="2850"/>
              </a:lnSpc>
              <a:buAutoNum type="arabicPeriod"/>
            </a:pPr>
            <a:endParaRPr lang="en-US" sz="2800" dirty="0">
              <a:solidFill>
                <a:schemeClr val="bg1"/>
              </a:solidFill>
              <a:latin typeface="Calibri Light (Headings)"/>
              <a:ea typeface="Open Sans"/>
              <a:cs typeface="Open San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867A665E-4508-A316-4C04-8788127440A7}"/>
              </a:ext>
            </a:extLst>
          </p:cNvPr>
          <p:cNvSpPr txBox="1"/>
          <p:nvPr/>
        </p:nvSpPr>
        <p:spPr>
          <a:xfrm>
            <a:off x="6223820" y="1928851"/>
            <a:ext cx="3996814" cy="30675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7472" indent="-347472" algn="l" rtl="0" eaLnBrk="1" latinLnBrk="0" hangingPunct="1">
              <a:lnSpc>
                <a:spcPts val="2850"/>
              </a:lnSpc>
            </a:pPr>
            <a:endParaRPr lang="en-US" sz="2800" dirty="0">
              <a:effectLst/>
            </a:endParaRPr>
          </a:p>
          <a:p>
            <a:pPr marL="347472" indent="-347472" algn="l" rtl="0" eaLnBrk="1" latinLnBrk="0" hangingPunct="1">
              <a:lnSpc>
                <a:spcPts val="2850"/>
              </a:lnSpc>
            </a:pPr>
            <a:r>
              <a:rPr lang="en-US" sz="2800" dirty="0">
                <a:solidFill>
                  <a:srgbClr val="FFFFFF"/>
                </a:solidFill>
                <a:latin typeface="Calibri Light (Headings)"/>
                <a:ea typeface="Crimson Pro Bold"/>
                <a:cs typeface="Crimson Pro Bold"/>
              </a:rPr>
              <a:t>4</a:t>
            </a:r>
            <a:r>
              <a:rPr lang="en-US" sz="2800" kern="1200" dirty="0" smtClean="0">
                <a:solidFill>
                  <a:srgbClr val="FFFFFF"/>
                </a:solidFill>
                <a:effectLst/>
                <a:latin typeface="Calibri Light (Headings)"/>
                <a:ea typeface="Crimson Pro Bold"/>
                <a:cs typeface="Crimson Pro Bold"/>
              </a:rPr>
              <a:t>. </a:t>
            </a:r>
            <a:r>
              <a:rPr lang="en-US" sz="2800" kern="1200" dirty="0">
                <a:solidFill>
                  <a:srgbClr val="FFFFFF"/>
                </a:solidFill>
                <a:effectLst/>
                <a:latin typeface="Calibri Light (Headings)"/>
                <a:ea typeface="Crimson Pro Bold"/>
                <a:cs typeface="Crimson Pro Bold"/>
              </a:rPr>
              <a:t>Dataset and Tools</a:t>
            </a:r>
          </a:p>
          <a:p>
            <a:pPr marL="347472" indent="-347472" algn="l" rtl="0" eaLnBrk="1" latinLnBrk="0" hangingPunct="1">
              <a:lnSpc>
                <a:spcPts val="2850"/>
              </a:lnSpc>
            </a:pPr>
            <a:endParaRPr lang="en-US" sz="2800" dirty="0">
              <a:solidFill>
                <a:srgbClr val="FFFFFF"/>
              </a:solidFill>
              <a:latin typeface="Calibri Light (Headings)"/>
              <a:ea typeface="Crimson Pro Bold"/>
            </a:endParaRPr>
          </a:p>
          <a:p>
            <a:pPr marL="347472" indent="-347472" algn="l" rtl="0" eaLnBrk="1" latinLnBrk="0" hangingPunct="1">
              <a:lnSpc>
                <a:spcPts val="2850"/>
              </a:lnSpc>
            </a:pPr>
            <a:r>
              <a:rPr lang="en-US" sz="2800" dirty="0">
                <a:solidFill>
                  <a:srgbClr val="FFFFFF"/>
                </a:solidFill>
                <a:latin typeface="Calibri Light (Headings)"/>
                <a:ea typeface="Crimson Pro Bold"/>
              </a:rPr>
              <a:t>5</a:t>
            </a:r>
            <a:r>
              <a:rPr lang="en-US" sz="2800" dirty="0" smtClean="0">
                <a:solidFill>
                  <a:srgbClr val="FFFFFF"/>
                </a:solidFill>
                <a:effectLst/>
                <a:latin typeface="Calibri Light (Headings)"/>
                <a:ea typeface="Crimson Pro Bold"/>
              </a:rPr>
              <a:t>. </a:t>
            </a:r>
            <a:r>
              <a:rPr lang="en-US" sz="2800" dirty="0">
                <a:solidFill>
                  <a:srgbClr val="FFFFFF"/>
                </a:solidFill>
                <a:effectLst/>
                <a:latin typeface="Calibri Light (Headings)"/>
                <a:ea typeface="Crimson Pro Bold"/>
              </a:rPr>
              <a:t>Numerical experiments</a:t>
            </a:r>
          </a:p>
          <a:p>
            <a:pPr marL="347472" indent="-347472" algn="l" rtl="0" eaLnBrk="1" latinLnBrk="0" hangingPunct="1">
              <a:lnSpc>
                <a:spcPts val="2850"/>
              </a:lnSpc>
            </a:pPr>
            <a:endParaRPr lang="en-US" sz="2800" dirty="0">
              <a:solidFill>
                <a:srgbClr val="FFFFFF"/>
              </a:solidFill>
              <a:latin typeface="Calibri Light (Headings)"/>
              <a:ea typeface="Crimson Pro Bold"/>
            </a:endParaRPr>
          </a:p>
          <a:p>
            <a:pPr marL="347472" indent="-347472" algn="l" rtl="0" eaLnBrk="1" latinLnBrk="0" hangingPunct="1">
              <a:lnSpc>
                <a:spcPts val="2850"/>
              </a:lnSpc>
            </a:pPr>
            <a:r>
              <a:rPr lang="en-US" sz="2800" dirty="0">
                <a:solidFill>
                  <a:srgbClr val="FFFFFF"/>
                </a:solidFill>
                <a:latin typeface="Calibri Light (Headings)"/>
                <a:ea typeface="Crimson Pro Bold"/>
              </a:rPr>
              <a:t>6</a:t>
            </a:r>
            <a:r>
              <a:rPr lang="en-US" sz="2800" dirty="0" smtClean="0">
                <a:solidFill>
                  <a:srgbClr val="FFFFFF"/>
                </a:solidFill>
                <a:effectLst/>
                <a:latin typeface="Calibri Light (Headings)"/>
                <a:ea typeface="Crimson Pro Bold"/>
              </a:rPr>
              <a:t>. </a:t>
            </a:r>
            <a:r>
              <a:rPr lang="en-US" sz="2800" dirty="0">
                <a:solidFill>
                  <a:srgbClr val="FFFFFF"/>
                </a:solidFill>
                <a:effectLst/>
                <a:latin typeface="Calibri Light (Headings)"/>
                <a:ea typeface="Crimson Pro Bold"/>
              </a:rPr>
              <a:t>Further…</a:t>
            </a:r>
            <a:endParaRPr lang="en-US" sz="2800" dirty="0">
              <a:effectLst/>
            </a:endParaRPr>
          </a:p>
          <a:p>
            <a:pPr marL="342900" indent="-342900">
              <a:lnSpc>
                <a:spcPts val="2850"/>
              </a:lnSpc>
              <a:buAutoNum type="arabicPeriod"/>
            </a:pPr>
            <a:endParaRPr lang="en-US" sz="2800" dirty="0">
              <a:solidFill>
                <a:schemeClr val="bg1"/>
              </a:solidFill>
              <a:latin typeface="Calibri Light (Headings)"/>
              <a:ea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467869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39288295-DCAF-069C-8B1B-4576B8E372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xmlns="" id="{61F85EF1-69F5-5E4D-E911-359BF0A3DB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4733" y="526025"/>
            <a:ext cx="5590287" cy="1143000"/>
          </a:xfrm>
        </p:spPr>
        <p:txBody>
          <a:bodyPr/>
          <a:lstStyle/>
          <a:p>
            <a:r>
              <a:rPr lang="en-US" sz="4800" dirty="0">
                <a:solidFill>
                  <a:schemeClr val="bg1"/>
                </a:solidFill>
                <a:latin typeface="Calibri Light (Headings)"/>
                <a:ea typeface="Open Sans"/>
                <a:cs typeface="Open Sans"/>
              </a:rPr>
              <a:t>Introduction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F8C56A79-35B0-9EBF-8FD3-C903CBFF847D}"/>
              </a:ext>
            </a:extLst>
          </p:cNvPr>
          <p:cNvSpPr txBox="1"/>
          <p:nvPr/>
        </p:nvSpPr>
        <p:spPr>
          <a:xfrm>
            <a:off x="1133166" y="1990942"/>
            <a:ext cx="9711813" cy="19518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850"/>
              </a:lnSpc>
            </a:pPr>
            <a:r>
              <a:rPr lang="en-US" sz="2800" dirty="0">
                <a:solidFill>
                  <a:schemeClr val="bg1"/>
                </a:solidFill>
                <a:latin typeface="Calibri Light (Headings)"/>
                <a:ea typeface="Open Sans" pitchFamily="34" charset="-122"/>
                <a:cs typeface="Open Sans" pitchFamily="34" charset="-120"/>
              </a:rPr>
              <a:t>Problem: </a:t>
            </a:r>
          </a:p>
          <a:p>
            <a:pPr>
              <a:lnSpc>
                <a:spcPts val="2850"/>
              </a:lnSpc>
            </a:pPr>
            <a:endParaRPr lang="en-US" sz="2800" dirty="0">
              <a:solidFill>
                <a:schemeClr val="bg1"/>
              </a:solidFill>
              <a:latin typeface="Calibri Light (Headings)"/>
              <a:ea typeface="Open Sans" pitchFamily="34" charset="-122"/>
              <a:cs typeface="Open Sans" pitchFamily="34" charset="-120"/>
            </a:endParaRPr>
          </a:p>
          <a:p>
            <a:pPr>
              <a:lnSpc>
                <a:spcPts val="2850"/>
              </a:lnSpc>
            </a:pPr>
            <a:r>
              <a:rPr lang="en-US" sz="2800" dirty="0" smtClean="0">
                <a:solidFill>
                  <a:schemeClr val="bg1"/>
                </a:solidFill>
                <a:latin typeface="Calibri Light (Headings)"/>
                <a:ea typeface="Open Sans" pitchFamily="34" charset="-122"/>
                <a:cs typeface="Open Sans" pitchFamily="34" charset="-120"/>
              </a:rPr>
              <a:t>There are millions of images being made every day, and lots of them have poor quality</a:t>
            </a:r>
            <a:endParaRPr lang="en-US" sz="2800" dirty="0">
              <a:solidFill>
                <a:schemeClr val="bg1"/>
              </a:solidFill>
              <a:latin typeface="Calibri Light (Headings)"/>
            </a:endParaRPr>
          </a:p>
          <a:p>
            <a:pPr>
              <a:lnSpc>
                <a:spcPts val="2850"/>
              </a:lnSpc>
            </a:pPr>
            <a:endParaRPr lang="en-US" sz="2800" dirty="0">
              <a:solidFill>
                <a:schemeClr val="bg1"/>
              </a:solidFill>
              <a:latin typeface="Calibri Light (Headings)"/>
              <a:ea typeface="Open Sans"/>
              <a:cs typeface="Open San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144EF226-6026-E052-DD93-BEC3F237B30F}"/>
              </a:ext>
            </a:extLst>
          </p:cNvPr>
          <p:cNvSpPr txBox="1"/>
          <p:nvPr/>
        </p:nvSpPr>
        <p:spPr>
          <a:xfrm>
            <a:off x="1133165" y="4080296"/>
            <a:ext cx="9711813" cy="19518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850"/>
              </a:lnSpc>
            </a:pPr>
            <a:r>
              <a:rPr lang="en-US" sz="2800" b="1" dirty="0">
                <a:solidFill>
                  <a:schemeClr val="bg1"/>
                </a:solidFill>
                <a:latin typeface="Calibri Light (Headings)"/>
                <a:ea typeface="Crimson Pro Bold" pitchFamily="34" charset="-122"/>
                <a:cs typeface="Crimson Pro Bold" pitchFamily="34" charset="-120"/>
              </a:rPr>
              <a:t>Solution</a:t>
            </a:r>
            <a:r>
              <a:rPr lang="en-US" sz="2800" dirty="0">
                <a:solidFill>
                  <a:schemeClr val="bg1"/>
                </a:solidFill>
                <a:latin typeface="Calibri Light (Headings)"/>
                <a:ea typeface="Open Sans" pitchFamily="34" charset="-122"/>
                <a:cs typeface="Open Sans" pitchFamily="34" charset="-120"/>
              </a:rPr>
              <a:t>: </a:t>
            </a:r>
          </a:p>
          <a:p>
            <a:pPr>
              <a:lnSpc>
                <a:spcPts val="2850"/>
              </a:lnSpc>
            </a:pPr>
            <a:endParaRPr lang="en-US" sz="2800" dirty="0">
              <a:solidFill>
                <a:schemeClr val="bg1"/>
              </a:solidFill>
              <a:latin typeface="Calibri Light (Headings)"/>
              <a:ea typeface="Open Sans" pitchFamily="34" charset="-122"/>
              <a:cs typeface="Open Sans" pitchFamily="34" charset="-120"/>
            </a:endParaRPr>
          </a:p>
          <a:p>
            <a:pPr>
              <a:lnSpc>
                <a:spcPts val="2850"/>
              </a:lnSpc>
            </a:pPr>
            <a:r>
              <a:rPr lang="en-US" sz="2800" dirty="0" smtClean="0">
                <a:solidFill>
                  <a:srgbClr val="C00000"/>
                </a:solidFill>
                <a:latin typeface="Calibri Light (Headings)"/>
                <a:ea typeface="Open Sans" pitchFamily="34" charset="-122"/>
                <a:cs typeface="Open Sans" pitchFamily="34" charset="-120"/>
              </a:rPr>
              <a:t>AI</a:t>
            </a:r>
            <a:r>
              <a:rPr lang="ru-RU" sz="2800" dirty="0" smtClean="0">
                <a:solidFill>
                  <a:srgbClr val="C00000"/>
                </a:solidFill>
                <a:latin typeface="Calibri Light (Headings)"/>
                <a:ea typeface="Open Sans" pitchFamily="34" charset="-122"/>
                <a:cs typeface="Open Sans" pitchFamily="34" charset="-120"/>
              </a:rPr>
              <a:t>-</a:t>
            </a:r>
            <a:r>
              <a:rPr lang="en-US" sz="2800" dirty="0" smtClean="0">
                <a:solidFill>
                  <a:srgbClr val="C00000"/>
                </a:solidFill>
                <a:latin typeface="Calibri Light (Headings)"/>
                <a:ea typeface="Open Sans" pitchFamily="34" charset="-122"/>
                <a:cs typeface="Open Sans" pitchFamily="34" charset="-120"/>
              </a:rPr>
              <a:t>based enhancing </a:t>
            </a:r>
            <a:r>
              <a:rPr lang="en-US" sz="2800" dirty="0" smtClean="0">
                <a:solidFill>
                  <a:schemeClr val="bg1"/>
                </a:solidFill>
                <a:latin typeface="Calibri Light (Headings)"/>
                <a:ea typeface="Open Sans" pitchFamily="34" charset="-122"/>
                <a:cs typeface="Open Sans" pitchFamily="34" charset="-120"/>
              </a:rPr>
              <a:t>can help to increase photos and videos quality</a:t>
            </a:r>
            <a:endParaRPr lang="en-US" sz="2800" dirty="0">
              <a:solidFill>
                <a:schemeClr val="bg1"/>
              </a:solidFill>
              <a:latin typeface="Calibri Light (Headings)"/>
            </a:endParaRPr>
          </a:p>
          <a:p>
            <a:pPr>
              <a:lnSpc>
                <a:spcPts val="2850"/>
              </a:lnSpc>
            </a:pPr>
            <a:endParaRPr lang="en-US" sz="2800" dirty="0">
              <a:solidFill>
                <a:schemeClr val="bg1"/>
              </a:solidFill>
              <a:latin typeface="Calibri Light (Headings)"/>
              <a:ea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31280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953B6214-BA54-21CA-C08F-F6E6CD6F94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xmlns="" id="{D1FCF065-2D37-1687-8F8E-2906BCCE04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4733" y="526025"/>
            <a:ext cx="5201267" cy="1143000"/>
          </a:xfrm>
        </p:spPr>
        <p:txBody>
          <a:bodyPr/>
          <a:lstStyle/>
          <a:p>
            <a:r>
              <a:rPr lang="en-US" sz="4800" dirty="0">
                <a:latin typeface="Calibri Light (Headings)"/>
                <a:ea typeface="Crimson Pro Bold" pitchFamily="34" charset="-122"/>
                <a:cs typeface="Crimson Pro Bold" pitchFamily="34" charset="-120"/>
              </a:rPr>
              <a:t>Background</a:t>
            </a:r>
            <a:endParaRPr lang="en-US" dirty="0">
              <a:latin typeface="Calibri Light (Headings)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829DCAF4-0E7A-EA3D-F623-CCC0F2F22DFF}"/>
              </a:ext>
            </a:extLst>
          </p:cNvPr>
          <p:cNvSpPr txBox="1"/>
          <p:nvPr/>
        </p:nvSpPr>
        <p:spPr>
          <a:xfrm>
            <a:off x="7260301" y="2460448"/>
            <a:ext cx="4225415" cy="22980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750"/>
              </a:lnSpc>
            </a:pPr>
            <a:r>
              <a:rPr lang="ru-RU" sz="2800" dirty="0">
                <a:solidFill>
                  <a:schemeClr val="bg1"/>
                </a:solidFill>
              </a:rPr>
              <a:t>2</a:t>
            </a:r>
            <a:r>
              <a:rPr lang="ru-RU" sz="2800" dirty="0" smtClean="0">
                <a:solidFill>
                  <a:schemeClr val="bg1"/>
                </a:solidFill>
              </a:rPr>
              <a:t>)   </a:t>
            </a:r>
            <a:r>
              <a:rPr lang="en-US" sz="2800" dirty="0" smtClean="0">
                <a:solidFill>
                  <a:srgbClr val="FF0000"/>
                </a:solidFill>
              </a:rPr>
              <a:t>AI-based Enhancement</a:t>
            </a:r>
            <a:endParaRPr lang="ru-RU" sz="2800" dirty="0" smtClean="0">
              <a:solidFill>
                <a:srgbClr val="FF0000"/>
              </a:solidFill>
            </a:endParaRPr>
          </a:p>
          <a:p>
            <a:pPr marL="514350" indent="-514350">
              <a:lnSpc>
                <a:spcPts val="2750"/>
              </a:lnSpc>
              <a:buAutoNum type="arabicParenR"/>
            </a:pPr>
            <a:endParaRPr lang="en-US" sz="2800" dirty="0">
              <a:solidFill>
                <a:schemeClr val="bg1"/>
              </a:solidFill>
              <a:latin typeface="Calibri Light (Headings)"/>
            </a:endParaRPr>
          </a:p>
          <a:p>
            <a:pPr>
              <a:lnSpc>
                <a:spcPts val="2850"/>
              </a:lnSpc>
            </a:pPr>
            <a:r>
              <a:rPr lang="en-US" dirty="0">
                <a:solidFill>
                  <a:schemeClr val="bg1"/>
                </a:solidFill>
              </a:rPr>
              <a:t>Automated photo improvement using neural networks — ideal for quick </a:t>
            </a:r>
            <a:r>
              <a:rPr lang="en-US" dirty="0" err="1">
                <a:solidFill>
                  <a:schemeClr val="bg1"/>
                </a:solidFill>
              </a:rPr>
              <a:t>upscaling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deblurring</a:t>
            </a:r>
            <a:r>
              <a:rPr lang="en-US" dirty="0">
                <a:solidFill>
                  <a:schemeClr val="bg1"/>
                </a:solidFill>
              </a:rPr>
              <a:t>, and facial restoration.</a:t>
            </a:r>
            <a:endParaRPr lang="en-US" dirty="0">
              <a:solidFill>
                <a:schemeClr val="bg1"/>
              </a:solidFill>
              <a:latin typeface="Calibri Light (Headings)"/>
              <a:ea typeface="Open Sans"/>
              <a:cs typeface="Open San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C529289A-69EA-F080-93CD-30695BDBF134}"/>
              </a:ext>
            </a:extLst>
          </p:cNvPr>
          <p:cNvSpPr txBox="1"/>
          <p:nvPr/>
        </p:nvSpPr>
        <p:spPr>
          <a:xfrm>
            <a:off x="889981" y="2460448"/>
            <a:ext cx="4531359" cy="18876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750"/>
              </a:lnSpc>
            </a:pPr>
            <a:r>
              <a:rPr lang="ru-RU" sz="2800" dirty="0">
                <a:solidFill>
                  <a:schemeClr val="bg1"/>
                </a:solidFill>
              </a:rPr>
              <a:t>1</a:t>
            </a:r>
            <a:r>
              <a:rPr lang="ru-RU" sz="2800" dirty="0" smtClean="0">
                <a:solidFill>
                  <a:schemeClr val="bg1"/>
                </a:solidFill>
              </a:rPr>
              <a:t>)   </a:t>
            </a:r>
            <a:r>
              <a:rPr lang="en-US" sz="2800" dirty="0" smtClean="0">
                <a:solidFill>
                  <a:schemeClr val="bg1"/>
                </a:solidFill>
              </a:rPr>
              <a:t>Manual Editing</a:t>
            </a:r>
            <a:endParaRPr lang="ru-RU" sz="2800" dirty="0" smtClean="0">
              <a:solidFill>
                <a:schemeClr val="bg1"/>
              </a:solidFill>
            </a:endParaRPr>
          </a:p>
          <a:p>
            <a:pPr>
              <a:lnSpc>
                <a:spcPts val="2750"/>
              </a:lnSpc>
            </a:pPr>
            <a:endParaRPr lang="en-US" sz="2800" b="1" dirty="0">
              <a:solidFill>
                <a:schemeClr val="bg1"/>
              </a:solidFill>
              <a:latin typeface="Calibri Light (Headings)"/>
              <a:ea typeface="Crimson Pro Bold" pitchFamily="34" charset="-122"/>
              <a:cs typeface="Crimson Pro Bold" pitchFamily="34" charset="-120"/>
            </a:endParaRPr>
          </a:p>
          <a:p>
            <a:pPr>
              <a:lnSpc>
                <a:spcPts val="2750"/>
              </a:lnSpc>
            </a:pPr>
            <a:r>
              <a:rPr lang="en-US" dirty="0">
                <a:solidFill>
                  <a:schemeClr val="bg1"/>
                </a:solidFill>
              </a:rPr>
              <a:t>Hands-on adjustments using traditional tools — offers full control over lighting, color, and details.</a:t>
            </a:r>
            <a:endParaRPr lang="en-US" dirty="0">
              <a:solidFill>
                <a:schemeClr val="bg1"/>
              </a:solidFill>
              <a:latin typeface="Calibri Light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1345207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00AB00F2-1ABB-46F7-FBD3-B7149DCD1A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xmlns="" id="{65745319-EE7D-296C-2FFE-F56F0B6538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0876" y="535857"/>
            <a:ext cx="6590564" cy="1143000"/>
          </a:xfrm>
        </p:spPr>
        <p:txBody>
          <a:bodyPr/>
          <a:lstStyle/>
          <a:p>
            <a:r>
              <a:rPr lang="en-US" sz="4800" b="1" dirty="0">
                <a:latin typeface="Calibri Light (Headings)"/>
                <a:ea typeface="Crimson Pro Bold" pitchFamily="34" charset="-122"/>
                <a:cs typeface="Crimson Pro Bold" pitchFamily="34" charset="-120"/>
              </a:rPr>
              <a:t>Research Goal</a:t>
            </a:r>
            <a:endParaRPr lang="en-US" dirty="0">
              <a:latin typeface="Calibri Light (Headings)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6D710782-0111-EEBD-02DC-6E7ACC855995}"/>
              </a:ext>
            </a:extLst>
          </p:cNvPr>
          <p:cNvSpPr txBox="1"/>
          <p:nvPr/>
        </p:nvSpPr>
        <p:spPr>
          <a:xfrm>
            <a:off x="1391262" y="2197420"/>
            <a:ext cx="353962" cy="4660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850"/>
              </a:lnSpc>
            </a:pPr>
            <a:r>
              <a:rPr lang="en-US" sz="2800" dirty="0">
                <a:solidFill>
                  <a:schemeClr val="bg1"/>
                </a:solidFill>
                <a:latin typeface="Calibri Light (Headings)"/>
                <a:ea typeface="Open Sans"/>
                <a:cs typeface="Open Sans"/>
              </a:rPr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AE941EAD-4479-E631-4FC0-8E1DFBDB66EF}"/>
              </a:ext>
            </a:extLst>
          </p:cNvPr>
          <p:cNvSpPr txBox="1"/>
          <p:nvPr/>
        </p:nvSpPr>
        <p:spPr>
          <a:xfrm>
            <a:off x="2163098" y="2022692"/>
            <a:ext cx="4886631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ts val="2750"/>
              </a:lnSpc>
              <a:buNone/>
            </a:pPr>
            <a:r>
              <a:rPr lang="en-US" sz="2800" dirty="0">
                <a:solidFill>
                  <a:schemeClr val="bg1"/>
                </a:solidFill>
                <a:latin typeface="Calibri Light (Headings)"/>
                <a:ea typeface="Crimson Pro Bold" pitchFamily="34" charset="-122"/>
                <a:cs typeface="Crimson Pro Bold" pitchFamily="34" charset="-120"/>
              </a:rPr>
              <a:t>Develop Efficient and Adaptable </a:t>
            </a:r>
            <a:r>
              <a:rPr lang="en-US" sz="2800" dirty="0" smtClean="0">
                <a:solidFill>
                  <a:schemeClr val="bg1"/>
                </a:solidFill>
                <a:latin typeface="Calibri Light (Headings)"/>
                <a:ea typeface="Crimson Pro Bold" pitchFamily="34" charset="-122"/>
                <a:cs typeface="Crimson Pro Bold" pitchFamily="34" charset="-120"/>
              </a:rPr>
              <a:t>AI photo enhancing </a:t>
            </a:r>
            <a:r>
              <a:rPr lang="en-US" sz="2800" dirty="0">
                <a:solidFill>
                  <a:schemeClr val="bg1"/>
                </a:solidFill>
                <a:latin typeface="Calibri Light (Headings)"/>
                <a:ea typeface="Crimson Pro Bold" pitchFamily="34" charset="-122"/>
                <a:cs typeface="Crimson Pro Bold" pitchFamily="34" charset="-120"/>
              </a:rPr>
              <a:t>Techniques</a:t>
            </a:r>
            <a:endParaRPr lang="en-US" sz="2800" dirty="0">
              <a:solidFill>
                <a:schemeClr val="bg1"/>
              </a:solidFill>
              <a:latin typeface="Calibri Light (Headings)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8BE59029-112F-330F-CBC2-D013521EFC34}"/>
              </a:ext>
            </a:extLst>
          </p:cNvPr>
          <p:cNvSpPr/>
          <p:nvPr/>
        </p:nvSpPr>
        <p:spPr>
          <a:xfrm>
            <a:off x="1300312" y="2162458"/>
            <a:ext cx="535861" cy="535948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5DE46A3-2E10-F599-6F94-3604A4BB1603}"/>
              </a:ext>
            </a:extLst>
          </p:cNvPr>
          <p:cNvSpPr txBox="1"/>
          <p:nvPr/>
        </p:nvSpPr>
        <p:spPr>
          <a:xfrm>
            <a:off x="1391262" y="3498923"/>
            <a:ext cx="353962" cy="4660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850"/>
              </a:lnSpc>
            </a:pPr>
            <a:r>
              <a:rPr lang="en-US" sz="2800" dirty="0">
                <a:solidFill>
                  <a:schemeClr val="bg1"/>
                </a:solidFill>
                <a:latin typeface="Calibri Light (Headings)"/>
                <a:ea typeface="Open Sans"/>
                <a:cs typeface="Open Sans"/>
              </a:rPr>
              <a:t>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09F4D9B4-F12A-0A44-0AFA-0BFA209DAD40}"/>
              </a:ext>
            </a:extLst>
          </p:cNvPr>
          <p:cNvSpPr/>
          <p:nvPr/>
        </p:nvSpPr>
        <p:spPr>
          <a:xfrm>
            <a:off x="1300309" y="3468883"/>
            <a:ext cx="535861" cy="535948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B8F1482-E9ED-644D-56F0-2E8E230275E4}"/>
              </a:ext>
            </a:extLst>
          </p:cNvPr>
          <p:cNvSpPr txBox="1"/>
          <p:nvPr/>
        </p:nvSpPr>
        <p:spPr>
          <a:xfrm>
            <a:off x="2163098" y="3508541"/>
            <a:ext cx="3854244" cy="4564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ts val="2750"/>
              </a:lnSpc>
              <a:buNone/>
            </a:pPr>
            <a:r>
              <a:rPr lang="en-US" sz="2800" dirty="0">
                <a:solidFill>
                  <a:schemeClr val="bg1"/>
                </a:solidFill>
                <a:latin typeface="Calibri Light (Headings)"/>
                <a:ea typeface="Crimson Pro Bold" pitchFamily="34" charset="-122"/>
                <a:cs typeface="Crimson Pro Bold" pitchFamily="34" charset="-120"/>
              </a:rPr>
              <a:t>Python Implementation</a:t>
            </a:r>
            <a:endParaRPr lang="en-US" sz="2800" dirty="0">
              <a:solidFill>
                <a:schemeClr val="bg1"/>
              </a:solidFill>
              <a:latin typeface="Calibri Light (Headings)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F36FF003-B68C-97DC-B023-B640B58811FB}"/>
              </a:ext>
            </a:extLst>
          </p:cNvPr>
          <p:cNvSpPr/>
          <p:nvPr/>
        </p:nvSpPr>
        <p:spPr>
          <a:xfrm>
            <a:off x="1300309" y="4775308"/>
            <a:ext cx="535861" cy="535948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Calibri Light (Headings)"/>
              </a:rPr>
              <a:t>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23E42A81-E323-6371-B6FE-90B77C71CF1C}"/>
              </a:ext>
            </a:extLst>
          </p:cNvPr>
          <p:cNvSpPr txBox="1"/>
          <p:nvPr/>
        </p:nvSpPr>
        <p:spPr>
          <a:xfrm>
            <a:off x="2163098" y="4854849"/>
            <a:ext cx="3854244" cy="4564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ts val="2750"/>
              </a:lnSpc>
              <a:buNone/>
            </a:pPr>
            <a:r>
              <a:rPr lang="en-US" sz="2800" dirty="0">
                <a:solidFill>
                  <a:schemeClr val="bg1"/>
                </a:solidFill>
                <a:latin typeface="Calibri Light (Headings)"/>
                <a:ea typeface="Crimson Pro Bold" pitchFamily="34" charset="-122"/>
                <a:cs typeface="Crimson Pro Bold" pitchFamily="34" charset="-120"/>
              </a:rPr>
              <a:t>Performance Evaluation</a:t>
            </a:r>
            <a:endParaRPr lang="en-US" sz="2800" dirty="0">
              <a:solidFill>
                <a:schemeClr val="bg1"/>
              </a:solidFill>
              <a:latin typeface="Calibri Light (Headings)"/>
            </a:endParaRPr>
          </a:p>
        </p:txBody>
      </p:sp>
      <p:pic>
        <p:nvPicPr>
          <p:cNvPr id="12" name="Picture 11" descr="A white snake with blue eyes&#10;&#10;AI-generated content may be incorrect.">
            <a:extLst>
              <a:ext uri="{FF2B5EF4-FFF2-40B4-BE49-F238E27FC236}">
                <a16:creationId xmlns:a16="http://schemas.microsoft.com/office/drawing/2014/main" xmlns="" id="{D9DE6AA5-2528-AC56-C9A1-0E28C374E6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4478" y="3079932"/>
            <a:ext cx="2062700" cy="1304006"/>
          </a:xfrm>
          <a:prstGeom prst="rect">
            <a:avLst/>
          </a:prstGeom>
        </p:spPr>
      </p:pic>
      <p:pic>
        <p:nvPicPr>
          <p:cNvPr id="14" name="Picture 13" descr="A black background with white text&#10;&#10;AI-generated content may be incorrect.">
            <a:extLst>
              <a:ext uri="{FF2B5EF4-FFF2-40B4-BE49-F238E27FC236}">
                <a16:creationId xmlns:a16="http://schemas.microsoft.com/office/drawing/2014/main" xmlns="" id="{E5F34F0F-1868-BDDA-B7A2-4B9B8D5E70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4711" y="1793479"/>
            <a:ext cx="3188381" cy="869966"/>
          </a:xfrm>
          <a:prstGeom prst="rect">
            <a:avLst/>
          </a:prstGeom>
        </p:spPr>
      </p:pic>
      <p:pic>
        <p:nvPicPr>
          <p:cNvPr id="16" name="Picture 15" descr="A black and green symbol with a checkered pattern&#10;&#10;AI-generated content may be incorrect.">
            <a:extLst>
              <a:ext uri="{FF2B5EF4-FFF2-40B4-BE49-F238E27FC236}">
                <a16:creationId xmlns:a16="http://schemas.microsoft.com/office/drawing/2014/main" xmlns="" id="{45DD2A95-1335-EFEF-D0FB-5A8AFC7B357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8426" y="4737361"/>
            <a:ext cx="535861" cy="61184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995B517E-6B59-0EDF-176D-2C3A8DDD1E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6671" y="4854849"/>
            <a:ext cx="2484335" cy="266723"/>
          </a:xfrm>
          <a:prstGeom prst="rect">
            <a:avLst/>
          </a:prstGeom>
        </p:spPr>
      </p:pic>
      <p:pic>
        <p:nvPicPr>
          <p:cNvPr id="22" name="Picture 21" descr="A math equations and symbols&#10;&#10;AI-generated content may be incorrect.">
            <a:extLst>
              <a:ext uri="{FF2B5EF4-FFF2-40B4-BE49-F238E27FC236}">
                <a16:creationId xmlns:a16="http://schemas.microsoft.com/office/drawing/2014/main" xmlns="" id="{F5515C3C-6DE4-6DC0-C477-32381037F16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9125" y="5705309"/>
            <a:ext cx="3071126" cy="548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307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7B580C78-F914-AF3B-B3F8-86674699E7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xmlns="" id="{6C658EAB-7DAF-BE2F-A84A-38A3402BEF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2553" y="535857"/>
            <a:ext cx="5171770" cy="1143000"/>
          </a:xfrm>
        </p:spPr>
        <p:txBody>
          <a:bodyPr/>
          <a:lstStyle/>
          <a:p>
            <a:r>
              <a:rPr lang="en-US" sz="4800" b="1" dirty="0">
                <a:latin typeface="Calibri Light (Headings)"/>
                <a:ea typeface="Crimson Pro Bold" pitchFamily="34" charset="-122"/>
                <a:cs typeface="Crimson Pro Bold" pitchFamily="34" charset="-120"/>
              </a:rPr>
              <a:t>Dataset </a:t>
            </a:r>
            <a:r>
              <a:rPr lang="en-US" b="1" dirty="0">
                <a:latin typeface="Calibri Light (Headings)"/>
                <a:ea typeface="Crimson Pro Bold" pitchFamily="34" charset="-122"/>
                <a:cs typeface="Crimson Pro Bold" pitchFamily="34" charset="-120"/>
              </a:rPr>
              <a:t>&amp;</a:t>
            </a:r>
            <a:r>
              <a:rPr lang="en-US" sz="4800" b="1" dirty="0">
                <a:latin typeface="Calibri Light (Headings)"/>
                <a:ea typeface="Crimson Pro Bold" pitchFamily="34" charset="-122"/>
                <a:cs typeface="Crimson Pro Bold" pitchFamily="34" charset="-120"/>
              </a:rPr>
              <a:t> Tools</a:t>
            </a:r>
            <a:endParaRPr lang="en-US" b="1" dirty="0">
              <a:latin typeface="Calibri Light (Headings)"/>
            </a:endParaRPr>
          </a:p>
        </p:txBody>
      </p:sp>
      <p:pic>
        <p:nvPicPr>
          <p:cNvPr id="9" name="Picture 8" descr="A black background with white text&#10;&#10;AI-generated content may be incorrect.">
            <a:extLst>
              <a:ext uri="{FF2B5EF4-FFF2-40B4-BE49-F238E27FC236}">
                <a16:creationId xmlns:a16="http://schemas.microsoft.com/office/drawing/2014/main" xmlns="" id="{C4E41495-4A51-AEA7-884E-CAA49182C5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2414" y="2616343"/>
            <a:ext cx="3188381" cy="869966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55789" y="3680889"/>
            <a:ext cx="5526000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Flickr Faces Dataset </a:t>
            </a:r>
            <a:r>
              <a:rPr lang="en-US" sz="2400" dirty="0" smtClean="0">
                <a:solidFill>
                  <a:schemeClr val="bg1"/>
                </a:solidFill>
              </a:rPr>
              <a:t>Resized(52000 photos)</a:t>
            </a:r>
            <a:endParaRPr lang="en-US" sz="2400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(</a:t>
            </a:r>
            <a:r>
              <a:rPr lang="en-US" dirty="0" err="1" smtClean="0">
                <a:solidFill>
                  <a:schemeClr val="bg1"/>
                </a:solidFill>
              </a:rPr>
              <a:t>OpenSource</a:t>
            </a:r>
            <a:r>
              <a:rPr lang="en-US" dirty="0" smtClean="0">
                <a:solidFill>
                  <a:schemeClr val="bg1"/>
                </a:solidFill>
              </a:rPr>
              <a:t> faces image dataset)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8300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7B580C78-F914-AF3B-B3F8-86674699E7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xmlns="" id="{6C658EAB-7DAF-BE2F-A84A-38A3402BEF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75840" y="-121920"/>
            <a:ext cx="7660640" cy="1143000"/>
          </a:xfrm>
        </p:spPr>
        <p:txBody>
          <a:bodyPr/>
          <a:lstStyle/>
          <a:p>
            <a:r>
              <a:rPr lang="en-US" sz="3200" b="1" dirty="0" smtClean="0">
                <a:latin typeface="Calibri Light (Headings)"/>
                <a:ea typeface="Crimson Pro Bold" pitchFamily="34" charset="-122"/>
                <a:cs typeface="Crimson Pro Bold" pitchFamily="34" charset="-120"/>
              </a:rPr>
              <a:t>Architecture explanation</a:t>
            </a:r>
            <a:endParaRPr lang="en-US" sz="3200" b="1" dirty="0">
              <a:latin typeface="Calibri Light (Headings)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3068320" y="900448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SRGAN: Super-Resolution Using GAN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Objective</a:t>
            </a:r>
            <a:r>
              <a:rPr lang="en-US" dirty="0">
                <a:solidFill>
                  <a:schemeClr val="bg1"/>
                </a:solidFill>
              </a:rPr>
              <a:t>: Reconstruct fine details and realistic textures in </a:t>
            </a:r>
            <a:r>
              <a:rPr lang="en-US" dirty="0" err="1">
                <a:solidFill>
                  <a:schemeClr val="bg1"/>
                </a:solidFill>
              </a:rPr>
              <a:t>upscaled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images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72160" y="2087602"/>
            <a:ext cx="11023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Uses a </a:t>
            </a:r>
            <a:r>
              <a:rPr lang="en-US" b="1" dirty="0">
                <a:solidFill>
                  <a:schemeClr val="bg1"/>
                </a:solidFill>
              </a:rPr>
              <a:t>Generative Adversarial Network (GAN)</a:t>
            </a:r>
            <a:r>
              <a:rPr lang="en-US" dirty="0">
                <a:solidFill>
                  <a:schemeClr val="bg1"/>
                </a:solidFill>
              </a:rPr>
              <a:t> consisting of:</a:t>
            </a:r>
            <a:endParaRPr lang="ru-RU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A </a:t>
            </a:r>
            <a:r>
              <a:rPr lang="en-US" b="1" dirty="0">
                <a:solidFill>
                  <a:schemeClr val="bg1"/>
                </a:solidFill>
              </a:rPr>
              <a:t>Generator</a:t>
            </a:r>
            <a:r>
              <a:rPr lang="en-US" dirty="0">
                <a:solidFill>
                  <a:schemeClr val="bg1"/>
                </a:solidFill>
              </a:rPr>
              <a:t> that </a:t>
            </a:r>
            <a:r>
              <a:rPr lang="en-US" dirty="0" err="1">
                <a:solidFill>
                  <a:schemeClr val="bg1"/>
                </a:solidFill>
              </a:rPr>
              <a:t>upsamples</a:t>
            </a:r>
            <a:r>
              <a:rPr lang="en-US" dirty="0">
                <a:solidFill>
                  <a:schemeClr val="bg1"/>
                </a:solidFill>
              </a:rPr>
              <a:t> low-resolution images (128×128 → 256×256)</a:t>
            </a:r>
            <a:endParaRPr lang="ru-RU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A </a:t>
            </a:r>
            <a:r>
              <a:rPr lang="en-US" b="1" dirty="0">
                <a:solidFill>
                  <a:schemeClr val="bg1"/>
                </a:solidFill>
              </a:rPr>
              <a:t>Discriminator</a:t>
            </a:r>
            <a:r>
              <a:rPr lang="en-US" dirty="0">
                <a:solidFill>
                  <a:schemeClr val="bg1"/>
                </a:solidFill>
              </a:rPr>
              <a:t> that distinguishes real high-resolution images from generated ones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72160" y="3231099"/>
            <a:ext cx="398272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Trained on paired face images:</a:t>
            </a:r>
            <a:endParaRPr lang="ru-RU" dirty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Low-resolution inputs</a:t>
            </a:r>
            <a:r>
              <a:rPr lang="en-US" dirty="0">
                <a:solidFill>
                  <a:schemeClr val="bg1"/>
                </a:solidFill>
              </a:rPr>
              <a:t> (</a:t>
            </a:r>
            <a:r>
              <a:rPr lang="en-US" dirty="0" smtClean="0">
                <a:solidFill>
                  <a:schemeClr val="bg1"/>
                </a:solidFill>
              </a:rPr>
              <a:t>128×128px)</a:t>
            </a:r>
            <a:endParaRPr lang="ru-RU" dirty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High-resolution targets</a:t>
            </a:r>
            <a:r>
              <a:rPr lang="en-US" dirty="0">
                <a:solidFill>
                  <a:schemeClr val="bg1"/>
                </a:solidFill>
              </a:rPr>
              <a:t> (</a:t>
            </a:r>
            <a:r>
              <a:rPr lang="en-US" dirty="0" smtClean="0">
                <a:solidFill>
                  <a:schemeClr val="bg1"/>
                </a:solidFill>
              </a:rPr>
              <a:t>256×256px)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772160" y="4431428"/>
            <a:ext cx="362712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Loss functions include: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Perceptual loss</a:t>
            </a:r>
            <a:r>
              <a:rPr lang="en-US" dirty="0">
                <a:solidFill>
                  <a:schemeClr val="bg1"/>
                </a:solidFill>
              </a:rPr>
              <a:t> (VGG19-based)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Pixel-wise MSE loss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Color loss</a:t>
            </a:r>
            <a:r>
              <a:rPr lang="en-US" dirty="0">
                <a:solidFill>
                  <a:schemeClr val="bg1"/>
                </a:solidFill>
              </a:rPr>
              <a:t> (HSV hue)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Adversarial loss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6320" y="3258147"/>
            <a:ext cx="4250690" cy="31374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40097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7B580C78-F914-AF3B-B3F8-86674699E7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xmlns="" id="{6C658EAB-7DAF-BE2F-A84A-38A3402BEF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2583" y="-204571"/>
            <a:ext cx="2199839" cy="1143000"/>
          </a:xfrm>
        </p:spPr>
        <p:txBody>
          <a:bodyPr/>
          <a:lstStyle/>
          <a:p>
            <a:r>
              <a:rPr lang="en-US" sz="4800" b="1" dirty="0" smtClean="0">
                <a:latin typeface="Calibri Light (Headings)"/>
                <a:ea typeface="Crimson Pro Bold" pitchFamily="34" charset="-122"/>
                <a:cs typeface="Crimson Pro Bold" pitchFamily="34" charset="-120"/>
              </a:rPr>
              <a:t>Code</a:t>
            </a:r>
            <a:endParaRPr lang="en-US" b="1" dirty="0">
              <a:latin typeface="Calibri Light (Headings)"/>
            </a:endParaRP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22600"/>
            <a:ext cx="1457325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9925"/>
            <a:ext cx="4638675" cy="235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6164" y="111761"/>
            <a:ext cx="3642120" cy="53009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9885" y="111761"/>
            <a:ext cx="3692115" cy="4754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Прямоугольник 8"/>
          <p:cNvSpPr/>
          <p:nvPr/>
        </p:nvSpPr>
        <p:spPr>
          <a:xfrm>
            <a:off x="0" y="4091156"/>
            <a:ext cx="475616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Loss functions: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nn.MSELoss() for pixels difference loss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VGG19Loss </a:t>
            </a:r>
            <a:r>
              <a:rPr lang="en-US" dirty="0">
                <a:solidFill>
                  <a:schemeClr val="bg1"/>
                </a:solidFill>
              </a:rPr>
              <a:t>for perceptual </a:t>
            </a:r>
            <a:r>
              <a:rPr lang="en-US" dirty="0" smtClean="0">
                <a:solidFill>
                  <a:schemeClr val="bg1"/>
                </a:solidFill>
              </a:rPr>
              <a:t>loss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9345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FDF6AF63-1DBE-D11B-6DC9-B3687284A5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xmlns="" id="{C8FF4F10-97E7-7357-3F36-2286224170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4333" y="147787"/>
            <a:ext cx="10693162" cy="1143000"/>
          </a:xfrm>
        </p:spPr>
        <p:txBody>
          <a:bodyPr/>
          <a:lstStyle/>
          <a:p>
            <a:r>
              <a:rPr lang="en-US" sz="3200" b="1" kern="1200" dirty="0" smtClean="0">
                <a:solidFill>
                  <a:srgbClr val="FFFFFF"/>
                </a:solidFill>
                <a:effectLst/>
                <a:latin typeface="Calibri Light (Headings)"/>
                <a:ea typeface="Crimson Pro Bold"/>
                <a:cs typeface="+mn-cs"/>
              </a:rPr>
              <a:t>Numerical experiments on our own neural network</a:t>
            </a:r>
            <a:r>
              <a:rPr lang="ru-RU" sz="3200" b="1" kern="1200" dirty="0" smtClean="0">
                <a:solidFill>
                  <a:srgbClr val="FFFFFF"/>
                </a:solidFill>
                <a:effectLst/>
                <a:latin typeface="Calibri Light (Headings)"/>
                <a:ea typeface="Crimson Pro Bold"/>
                <a:cs typeface="+mn-cs"/>
              </a:rPr>
              <a:t>(</a:t>
            </a:r>
            <a:r>
              <a:rPr lang="en-US" sz="3200" b="1" kern="1200" dirty="0" smtClean="0">
                <a:solidFill>
                  <a:srgbClr val="FFFFFF"/>
                </a:solidFill>
                <a:effectLst/>
                <a:latin typeface="Calibri Light (Headings)"/>
                <a:ea typeface="Crimson Pro Bold"/>
                <a:cs typeface="+mn-cs"/>
              </a:rPr>
              <a:t>1000 photos dataset</a:t>
            </a:r>
            <a:r>
              <a:rPr lang="ru-RU" sz="3200" b="1" kern="1200" dirty="0" smtClean="0">
                <a:solidFill>
                  <a:srgbClr val="FFFFFF"/>
                </a:solidFill>
                <a:effectLst/>
                <a:latin typeface="Calibri Light (Headings)"/>
                <a:ea typeface="Crimson Pro Bold"/>
                <a:cs typeface="+mn-cs"/>
              </a:rPr>
              <a:t>)</a:t>
            </a:r>
            <a:r>
              <a:rPr lang="en-US" sz="3200" b="1" kern="1200" dirty="0" smtClean="0">
                <a:solidFill>
                  <a:srgbClr val="FFFFFF"/>
                </a:solidFill>
                <a:effectLst/>
                <a:latin typeface="Calibri Light (Headings)"/>
                <a:ea typeface="Crimson Pro Bold"/>
                <a:cs typeface="+mn-cs"/>
              </a:rPr>
              <a:t> </a:t>
            </a:r>
            <a:endParaRPr lang="en-US" sz="3200" b="1" dirty="0">
              <a:latin typeface="Calibri Light (Headings)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2973590" y="1781233"/>
            <a:ext cx="34724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PSNR: 2</a:t>
            </a:r>
            <a:r>
              <a:rPr lang="ru-RU" sz="2400" dirty="0">
                <a:solidFill>
                  <a:schemeClr val="bg1"/>
                </a:solidFill>
              </a:rPr>
              <a:t>1</a:t>
            </a:r>
            <a:r>
              <a:rPr lang="en-US" sz="2400" dirty="0">
                <a:solidFill>
                  <a:schemeClr val="bg1"/>
                </a:solidFill>
              </a:rPr>
              <a:t>.43, SSIM: 0.</a:t>
            </a:r>
            <a:r>
              <a:rPr lang="ru-RU" sz="2400" dirty="0">
                <a:solidFill>
                  <a:schemeClr val="bg1"/>
                </a:solidFill>
              </a:rPr>
              <a:t>6</a:t>
            </a:r>
            <a:r>
              <a:rPr lang="en-US" sz="2400" dirty="0">
                <a:solidFill>
                  <a:schemeClr val="bg1"/>
                </a:solidFill>
              </a:rPr>
              <a:t>0</a:t>
            </a:r>
            <a:r>
              <a:rPr lang="ru-RU" sz="2400" dirty="0">
                <a:solidFill>
                  <a:schemeClr val="bg1"/>
                </a:solidFill>
              </a:rPr>
              <a:t>4</a:t>
            </a:r>
            <a:r>
              <a:rPr lang="en-US" sz="2400" dirty="0">
                <a:solidFill>
                  <a:schemeClr val="bg1"/>
                </a:solidFill>
              </a:rPr>
              <a:t>9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" name="AutoShape 2" descr="Mapping SSIM and VMAF Scores to Subjective Ratings - Streaming Learning  Cent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" name="AutoShape 4" descr="Mapping SSIM and VMAF Scores to Subjective Ratings - Streaming Learning  Center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2210" y="1340939"/>
            <a:ext cx="4684065" cy="2117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Прямоугольник 9"/>
          <p:cNvSpPr/>
          <p:nvPr/>
        </p:nvSpPr>
        <p:spPr>
          <a:xfrm>
            <a:off x="495242" y="5488394"/>
            <a:ext cx="588314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Conclusion: </a:t>
            </a:r>
            <a:r>
              <a:rPr lang="en-US" sz="2400" dirty="0">
                <a:solidFill>
                  <a:schemeClr val="bg1"/>
                </a:solidFill>
              </a:rPr>
              <a:t>w</a:t>
            </a:r>
            <a:r>
              <a:rPr lang="en-US" sz="2400" dirty="0" smtClean="0">
                <a:solidFill>
                  <a:schemeClr val="bg1"/>
                </a:solidFill>
              </a:rPr>
              <a:t>e see, that SSIM is too small, so we added color loss function and increased residual blocks number 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3078" name="Picture 6" descr="C:\Users\grigo\OneDrive\Documents\GitHub\inf_theory_project\0000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53" y="2887229"/>
            <a:ext cx="2099945" cy="2099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0396" y="2889669"/>
            <a:ext cx="2099944" cy="20999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2187" y="2876174"/>
            <a:ext cx="2126933" cy="21269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Прямоугольник 13"/>
          <p:cNvSpPr/>
          <p:nvPr/>
        </p:nvSpPr>
        <p:spPr>
          <a:xfrm>
            <a:off x="243923" y="2244129"/>
            <a:ext cx="18296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Original 64px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2888496" y="2247363"/>
            <a:ext cx="12637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AI 128px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4873105" y="2247363"/>
            <a:ext cx="19850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Original 128px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11349788" y="6088559"/>
            <a:ext cx="84221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V1</a:t>
            </a:r>
            <a:endParaRPr lang="ru-RU" sz="4400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6492240" y="5488394"/>
            <a:ext cx="46541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Each block "refines" the image - adds details, improves structure and texture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More </a:t>
            </a:r>
            <a:r>
              <a:rPr lang="en-US" dirty="0">
                <a:solidFill>
                  <a:schemeClr val="bg1"/>
                </a:solidFill>
              </a:rPr>
              <a:t>blocks → higher ability to restore complex and realistic details.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1298268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Tech presentation">
      <a:dk1>
        <a:srgbClr val="000000"/>
      </a:dk1>
      <a:lt1>
        <a:srgbClr val="FFFFFF"/>
      </a:lt1>
      <a:dk2>
        <a:srgbClr val="435369"/>
      </a:dk2>
      <a:lt2>
        <a:srgbClr val="E8E8E8"/>
      </a:lt2>
      <a:accent1>
        <a:srgbClr val="A53F51"/>
      </a:accent1>
      <a:accent2>
        <a:srgbClr val="E89756"/>
      </a:accent2>
      <a:accent3>
        <a:srgbClr val="2F3342"/>
      </a:accent3>
      <a:accent4>
        <a:srgbClr val="2B2052"/>
      </a:accent4>
      <a:accent5>
        <a:srgbClr val="00023A"/>
      </a:accent5>
      <a:accent6>
        <a:srgbClr val="7E7E7E"/>
      </a:accent6>
      <a:hlink>
        <a:srgbClr val="467886"/>
      </a:hlink>
      <a:folHlink>
        <a:srgbClr val="96607D"/>
      </a:folHlink>
    </a:clrScheme>
    <a:fontScheme name="Custom 99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TM55661986_wac_CP_V19" id="{030227AD-26D8-46F7-B412-6532AF4DDFEA}" vid="{787E6F9C-FC70-455D-8D81-5DEDA8A08F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F2A2379-DD35-4769-BFD6-4857D72F808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F048343-1EA9-44C3-883E-652FAAF0713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5C2645A-E767-4D7E-984D-234E531E4556}">
  <ds:schemaRefs>
    <ds:schemaRef ds:uri="230e9df3-be65-4c73-a93b-d1236ebd677e"/>
    <ds:schemaRef ds:uri="http://schemas.microsoft.com/office/2006/documentManagement/types"/>
    <ds:schemaRef ds:uri="http://purl.org/dc/terms/"/>
    <ds:schemaRef ds:uri="http://purl.org/dc/elements/1.1/"/>
    <ds:schemaRef ds:uri="http://schemas.openxmlformats.org/package/2006/metadata/core-properties"/>
    <ds:schemaRef ds:uri="71af3243-3dd4-4a8d-8c0d-dd76da1f02a5"/>
    <ds:schemaRef ds:uri="http://www.w3.org/XML/1998/namespace"/>
    <ds:schemaRef ds:uri="http://purl.org/dc/dcmitype/"/>
    <ds:schemaRef ds:uri="http://schemas.microsoft.com/office/infopath/2007/PartnerControls"/>
    <ds:schemaRef ds:uri="16c05727-aa75-4e4a-9b5f-8a80a1165891"/>
    <ds:schemaRef ds:uri="http://schemas.microsoft.com/sharepoint/v3"/>
    <ds:schemaRef ds:uri="http://schemas.microsoft.com/office/2006/metadata/propertie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{94C68602-79A5-44C8-AD7C-B4FA876BA16A}tf55661986_win32</Template>
  <TotalTime>1832</TotalTime>
  <Words>726</Words>
  <Application>Microsoft Office PowerPoint</Application>
  <PresentationFormat>Произвольный</PresentationFormat>
  <Paragraphs>130</Paragraphs>
  <Slides>17</Slides>
  <Notes>16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18" baseType="lpstr">
      <vt:lpstr>Custom</vt:lpstr>
      <vt:lpstr>Photo ai enhancing: improving photo quality by implementing ai</vt:lpstr>
      <vt:lpstr>Agenda</vt:lpstr>
      <vt:lpstr>Introduction</vt:lpstr>
      <vt:lpstr>Background</vt:lpstr>
      <vt:lpstr>Research Goal</vt:lpstr>
      <vt:lpstr>Dataset &amp; Tools</vt:lpstr>
      <vt:lpstr>Architecture explanation</vt:lpstr>
      <vt:lpstr>Code</vt:lpstr>
      <vt:lpstr>Numerical experiments on our own neural network(1000 photos dataset) </vt:lpstr>
      <vt:lpstr>Numerical experiments on our own neural network(1000 photos dataset) </vt:lpstr>
      <vt:lpstr>Numerical experiments on our own neural network(1000 photos dataset) </vt:lpstr>
      <vt:lpstr>Problem</vt:lpstr>
      <vt:lpstr>Numerical experiments on our own neural network(3000 photos dataset) </vt:lpstr>
      <vt:lpstr>Презентация PowerPoint</vt:lpstr>
      <vt:lpstr>Презентация PowerPoint</vt:lpstr>
      <vt:lpstr>Презентация PowerPoint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Optimizing Data Compression Techniques: Enhancing Efficiency and Scalability for Diverse Applications by implementing AI</dc:title>
  <dc:creator>Arslan Koshimov</dc:creator>
  <cp:lastModifiedBy>Григорий Коврижных</cp:lastModifiedBy>
  <cp:revision>85</cp:revision>
  <dcterms:created xsi:type="dcterms:W3CDTF">2025-02-24T05:05:11Z</dcterms:created>
  <dcterms:modified xsi:type="dcterms:W3CDTF">2025-05-03T11:12:46Z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