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6"/>
  </p:notesMasterIdLst>
  <p:handoutMasterIdLst>
    <p:handoutMasterId r:id="rId27"/>
  </p:handoutMasterIdLst>
  <p:sldIdLst>
    <p:sldId id="281" r:id="rId5"/>
    <p:sldId id="280" r:id="rId6"/>
    <p:sldId id="284" r:id="rId7"/>
    <p:sldId id="286" r:id="rId8"/>
    <p:sldId id="287" r:id="rId9"/>
    <p:sldId id="288" r:id="rId10"/>
    <p:sldId id="292" r:id="rId11"/>
    <p:sldId id="294" r:id="rId12"/>
    <p:sldId id="290" r:id="rId13"/>
    <p:sldId id="293" r:id="rId14"/>
    <p:sldId id="300" r:id="rId15"/>
    <p:sldId id="295" r:id="rId16"/>
    <p:sldId id="296" r:id="rId17"/>
    <p:sldId id="297" r:id="rId18"/>
    <p:sldId id="298" r:id="rId19"/>
    <p:sldId id="301" r:id="rId20"/>
    <p:sldId id="302" r:id="rId21"/>
    <p:sldId id="303" r:id="rId22"/>
    <p:sldId id="304" r:id="rId23"/>
    <p:sldId id="305" r:id="rId24"/>
    <p:sldId id="291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879" autoAdjust="0"/>
  </p:normalViewPr>
  <p:slideViewPr>
    <p:cSldViewPr snapToGrid="0">
      <p:cViewPr>
        <p:scale>
          <a:sx n="66" d="100"/>
          <a:sy n="66" d="100"/>
        </p:scale>
        <p:origin x="-1330" y="-437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0178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9563512-A8BA-1764-87C7-A00C34FD03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F8D8F7F0-68B1-3C8C-3974-1CFE7D395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7893E87E-9A62-BE42-B48F-A4960F0B96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1190961-0558-0020-C7FC-07CF6AD554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8284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F15084-9E64-0732-2172-D06E24D20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CCBBEEF-0F58-7DB2-13AB-6DAFC52BE0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62C92A2-0E82-6EA1-AA1F-C125D6D8C6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F80306BD-3757-CA40-4082-AACA5F6DB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5074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413E0E2F-FB5F-19AD-18FD-02AFD3C3D2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836B388-51EF-10FA-3783-0696B2AF73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1C1FAC0-00E4-5BDB-5727-4597CCDC97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387CD11C-29A5-A450-5B49-9B2C8F5A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847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2CDD179-4403-A07F-630C-A153B2FB9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C5371C59-0780-417A-50AE-5F81ED51E3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3877DC73-D2E6-4C8A-5B32-AAE3B3DEC3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3F2668-F7D8-0DD8-090D-8D685CDFDF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84052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611B77C4-0D39-64D6-A86B-642112E29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248CF8F3-1596-3F28-5175-2E3D216F2B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8DAF0CB2-EC6B-167D-32D1-6BCC4A35A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B9C545A-1AD5-BFF5-B687-7B9BD552CC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718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01EA9D-0D8E-B3B3-3471-A72EA707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90D1D5-C864-5E4C-3C40-4D43E6C42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D9CB586-8860-3BD8-3381-DA1CEFAB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432A5-CFDC-1082-A3A3-88230315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17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E01EA9D-0D8E-B3B3-3471-A72EA7077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7B90D1D5-C864-5E4C-3C40-4D43E6C429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ED9CB586-8860-3BD8-3381-DA1CEFABC3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C0A432A5-CFDC-1082-A3A3-88230315F7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0317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5EB58F29-43BC-250B-F029-F71591A0B6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5DE86BF1-A149-E84A-3F16-6B3EA65082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CA0F34B0-7045-260E-477B-11A6EFF195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A5688479-B809-6A48-F4C5-5339F47589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436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4847B3D-F9FE-E845-0A9E-7B3E4737F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xmlns="" id="{A65C55DC-40F4-B8B2-A44F-CEE7EA9104C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xmlns="" id="{AFAEFE12-CFF9-2E00-9808-098A1D8247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85084F94-5BAE-E3B2-298D-1E3D1D48D1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534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xmlns="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xmlns="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xmlns="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43D847DE-29F2-8ABB-1718-34BED4F3771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xmlns="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xmlns="" id="{934796A3-781D-5244-DAB8-2D6EE0AC3B70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 xmlns="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xmlns="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xmlns="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50E25A87-9155-9E07-878F-CEC0B137C2D7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9577E27-B60E-C6DD-BAAF-5CCC3D59E5D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xmlns="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xmlns="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xmlns="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xmlns="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xmlns="" id="{0D8DCC6D-8B88-7BE0-7240-F743AE09EC4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xmlns="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xmlns="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2/28/2025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xmlns="" id="{F20A922B-22EC-7FD8-FA8C-2FFAC558BD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86000"/>
            <a:ext cx="9144000" cy="2286000"/>
          </a:xfrm>
        </p:spPr>
        <p:txBody>
          <a:bodyPr/>
          <a:lstStyle/>
          <a:p>
            <a:r>
              <a:rPr lang="en-US" sz="2800" b="1" dirty="0">
                <a:latin typeface="Calibri Light (Headings)"/>
                <a:ea typeface="Crimson Pro Bold"/>
                <a:cs typeface="Crimson Pro Bold" pitchFamily="34" charset="-120"/>
              </a:rPr>
              <a:t>Optimizing Data </a:t>
            </a:r>
            <a:r>
              <a:rPr lang="en-US" sz="2800" b="1" dirty="0">
                <a:solidFill>
                  <a:srgbClr val="C00000"/>
                </a:solidFill>
                <a:latin typeface="Calibri Light (Headings)"/>
                <a:ea typeface="Crimson Pro Bold"/>
                <a:cs typeface="Crimson Pro Bold" pitchFamily="34" charset="-120"/>
              </a:rPr>
              <a:t>Compression</a:t>
            </a:r>
            <a:r>
              <a:rPr lang="en-US" sz="2800" b="1" dirty="0">
                <a:latin typeface="Calibri Light (Headings)"/>
                <a:ea typeface="Crimson Pro Bold"/>
                <a:cs typeface="Crimson Pro Bold" pitchFamily="34" charset="-120"/>
              </a:rPr>
              <a:t> Techniques: Enhancing Efficiency and Scalability for Diverse Applications by implementing </a:t>
            </a:r>
            <a:r>
              <a:rPr lang="en-US" sz="2800" b="1" dirty="0">
                <a:solidFill>
                  <a:srgbClr val="C00000"/>
                </a:solidFill>
                <a:latin typeface="Calibri Light (Headings)"/>
                <a:ea typeface="Crimson Pro Bold"/>
                <a:cs typeface="Crimson Pro Bold" pitchFamily="34" charset="-120"/>
              </a:rPr>
              <a:t>AI</a:t>
            </a:r>
            <a:endParaRPr lang="en-US" sz="2800" dirty="0">
              <a:solidFill>
                <a:srgbClr val="C00000"/>
              </a:solidFill>
              <a:latin typeface="Calibri Light (Headings)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80FDA16B-36A0-D5C1-2B07-8EE49AE7A5F9}"/>
              </a:ext>
            </a:extLst>
          </p:cNvPr>
          <p:cNvSpPr txBox="1"/>
          <p:nvPr/>
        </p:nvSpPr>
        <p:spPr>
          <a:xfrm>
            <a:off x="3859161" y="4357261"/>
            <a:ext cx="5104365" cy="464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Author: </a:t>
            </a:r>
            <a:r>
              <a:rPr lang="en-US" sz="1800" dirty="0" err="1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Grigoriy</a:t>
            </a: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 </a:t>
            </a:r>
            <a:r>
              <a:rPr lang="en-US" sz="1800" dirty="0" err="1">
                <a:solidFill>
                  <a:schemeClr val="bg1"/>
                </a:solidFill>
                <a:latin typeface="Calibri Light (Headings)"/>
                <a:ea typeface="Crimson Pro Bold"/>
                <a:cs typeface="Open Sans"/>
              </a:rPr>
              <a:t>Kovrizhnykh</a:t>
            </a:r>
            <a:r>
              <a:rPr lang="en-US" sz="1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, Arslan Koshimov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DE79998-A15C-2CB6-B04B-53D589C3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31030" y="555522"/>
            <a:ext cx="4455369" cy="1143000"/>
          </a:xfrm>
        </p:spPr>
        <p:txBody>
          <a:bodyPr/>
          <a:lstStyle/>
          <a:p>
            <a:r>
              <a:rPr lang="en-US" b="1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Further…</a:t>
            </a:r>
            <a:endParaRPr lang="en-US" b="1" dirty="0">
              <a:latin typeface="Calibri Light (Headings)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879E6C82-14DA-B822-B0AD-CDBC55F93D43}"/>
              </a:ext>
            </a:extLst>
          </p:cNvPr>
          <p:cNvSpPr txBox="1"/>
          <p:nvPr/>
        </p:nvSpPr>
        <p:spPr>
          <a:xfrm>
            <a:off x="3296042" y="1609165"/>
            <a:ext cx="55847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 Light (Headings)"/>
              </a:rPr>
              <a:t>Model Development</a:t>
            </a:r>
          </a:p>
          <a:p>
            <a:pPr algn="ctr"/>
            <a:r>
              <a:rPr lang="fr-FR" sz="2800" dirty="0">
                <a:solidFill>
                  <a:schemeClr val="bg1"/>
                </a:solidFill>
                <a:latin typeface="Calibri Light (Headings)"/>
              </a:rPr>
              <a:t>d</a:t>
            </a:r>
            <a:r>
              <a:rPr lang="fr-FR" sz="2800" dirty="0" smtClean="0">
                <a:solidFill>
                  <a:schemeClr val="bg1"/>
                </a:solidFill>
                <a:latin typeface="Calibri Light (Headings)"/>
              </a:rPr>
              <a:t>evelopment </a:t>
            </a:r>
            <a:r>
              <a:rPr lang="fr-FR" sz="2800" dirty="0" smtClean="0">
                <a:solidFill>
                  <a:schemeClr val="bg1"/>
                </a:solidFill>
                <a:latin typeface="Calibri Light (Headings)"/>
              </a:rPr>
              <a:t>of the ai encoder learning methods, implementation of the information </a:t>
            </a:r>
            <a:r>
              <a:rPr lang="fr-FR" sz="2800" dirty="0">
                <a:solidFill>
                  <a:schemeClr val="bg1"/>
                </a:solidFill>
                <a:latin typeface="Calibri Light (Headings)"/>
              </a:rPr>
              <a:t>theory </a:t>
            </a:r>
            <a:r>
              <a:rPr lang="fr-FR" sz="2800" dirty="0" smtClean="0">
                <a:solidFill>
                  <a:schemeClr val="bg1"/>
                </a:solidFill>
                <a:latin typeface="Calibri Light (Headings)"/>
              </a:rPr>
              <a:t>concepts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18" name="Arc 17">
            <a:extLst>
              <a:ext uri="{FF2B5EF4-FFF2-40B4-BE49-F238E27FC236}">
                <a16:creationId xmlns:a16="http://schemas.microsoft.com/office/drawing/2014/main" xmlns="" id="{9B8D2FA6-CA42-5B24-DF6B-A4BC73628119}"/>
              </a:ext>
            </a:extLst>
          </p:cNvPr>
          <p:cNvSpPr/>
          <p:nvPr/>
        </p:nvSpPr>
        <p:spPr>
          <a:xfrm>
            <a:off x="6459510" y="2517106"/>
            <a:ext cx="3687097" cy="2566220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xmlns="" id="{1D79FC21-9495-9973-2B02-EC44707476AF}"/>
              </a:ext>
            </a:extLst>
          </p:cNvPr>
          <p:cNvSpPr txBox="1"/>
          <p:nvPr/>
        </p:nvSpPr>
        <p:spPr>
          <a:xfrm>
            <a:off x="6858002" y="3844509"/>
            <a:ext cx="558472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C00000"/>
                </a:solidFill>
                <a:latin typeface="Calibri Light (Headings)"/>
              </a:rPr>
              <a:t>Training and Validation</a:t>
            </a: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training the different kind of models on a big open source photo datasets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xmlns="" id="{D625BEE6-1977-BBA6-6801-FA5F97103C62}"/>
              </a:ext>
            </a:extLst>
          </p:cNvPr>
          <p:cNvSpPr/>
          <p:nvPr/>
        </p:nvSpPr>
        <p:spPr>
          <a:xfrm rot="7970918">
            <a:off x="4346203" y="3637052"/>
            <a:ext cx="4226615" cy="2684484"/>
          </a:xfrm>
          <a:prstGeom prst="arc">
            <a:avLst>
              <a:gd name="adj1" fmla="val 16200000"/>
              <a:gd name="adj2" fmla="val 1146422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xmlns="" id="{3C172C52-0068-4260-6B4B-32D95D57BAE3}"/>
              </a:ext>
            </a:extLst>
          </p:cNvPr>
          <p:cNvSpPr txBox="1"/>
          <p:nvPr/>
        </p:nvSpPr>
        <p:spPr>
          <a:xfrm>
            <a:off x="0" y="4071353"/>
            <a:ext cx="69596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 smtClean="0">
                <a:solidFill>
                  <a:srgbClr val="C00000"/>
                </a:solidFill>
                <a:latin typeface="Calibri Light (Headings)"/>
              </a:rPr>
              <a:t>Working on less file </a:t>
            </a:r>
            <a:r>
              <a:rPr lang="en-US" sz="2800" dirty="0" smtClean="0">
                <a:solidFill>
                  <a:srgbClr val="C00000"/>
                </a:solidFill>
                <a:latin typeface="Calibri Light (Headings)"/>
              </a:rPr>
              <a:t>size and high quality</a:t>
            </a:r>
            <a:endParaRPr lang="en-US" sz="2800" dirty="0">
              <a:solidFill>
                <a:srgbClr val="C00000"/>
              </a:solidFill>
              <a:latin typeface="Calibri Light (Headings)"/>
            </a:endParaRPr>
          </a:p>
          <a:p>
            <a:pPr algn="ctr"/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1) decreasing </a:t>
            </a:r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encoded images size to compete with </a:t>
            </a:r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jpeg</a:t>
            </a:r>
            <a:br>
              <a:rPr lang="en-US" sz="2800" dirty="0" smtClean="0">
                <a:solidFill>
                  <a:schemeClr val="bg1"/>
                </a:solidFill>
                <a:latin typeface="Calibri Light (Headings)"/>
              </a:rPr>
            </a:br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2) working on decoded image quality to be higher than </a:t>
            </a:r>
            <a:r>
              <a:rPr lang="en-US" sz="2800" dirty="0" smtClean="0">
                <a:solidFill>
                  <a:schemeClr val="bg1"/>
                </a:solidFill>
                <a:latin typeface="Calibri Light (Headings)"/>
              </a:rPr>
              <a:t>jpeg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xmlns="" id="{E9F44C23-2D8C-90B8-227F-6E591C8E4A94}"/>
              </a:ext>
            </a:extLst>
          </p:cNvPr>
          <p:cNvSpPr/>
          <p:nvPr/>
        </p:nvSpPr>
        <p:spPr>
          <a:xfrm rot="16903625">
            <a:off x="1576316" y="2920228"/>
            <a:ext cx="3372464" cy="2487513"/>
          </a:xfrm>
          <a:prstGeom prst="arc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03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DE79998-A15C-2CB6-B04B-53D589C3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910" y="0"/>
            <a:ext cx="8732730" cy="660400"/>
          </a:xfrm>
        </p:spPr>
        <p:txBody>
          <a:bodyPr/>
          <a:lstStyle/>
          <a:p>
            <a:r>
              <a:rPr lang="en-US" sz="36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Code explanation</a:t>
            </a:r>
            <a:endParaRPr lang="en-US" sz="3600" b="1" dirty="0">
              <a:latin typeface="Calibri Light (Headings)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414"/>
            <a:ext cx="1259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V1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8160" y="603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Learning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upervised </a:t>
            </a:r>
            <a:r>
              <a:rPr lang="en-US" dirty="0">
                <a:solidFill>
                  <a:schemeClr val="bg1"/>
                </a:solidFill>
              </a:rPr>
              <a:t>Learning – </a:t>
            </a:r>
            <a:r>
              <a:rPr lang="en-US" dirty="0" smtClean="0">
                <a:solidFill>
                  <a:schemeClr val="bg1"/>
                </a:solidFill>
              </a:rPr>
              <a:t>model </a:t>
            </a:r>
            <a:r>
              <a:rPr lang="en-US" dirty="0">
                <a:solidFill>
                  <a:schemeClr val="bg1"/>
                </a:solidFill>
              </a:rPr>
              <a:t>learns by minimizing reconstruction error using MSE loss.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18443" y="1695187"/>
            <a:ext cx="4084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Loss </a:t>
            </a:r>
            <a:r>
              <a:rPr lang="en-US" b="1" dirty="0" smtClean="0">
                <a:solidFill>
                  <a:schemeClr val="bg1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: Mean </a:t>
            </a:r>
            <a:r>
              <a:rPr lang="en-US" dirty="0">
                <a:solidFill>
                  <a:schemeClr val="bg1"/>
                </a:solidFill>
              </a:rPr>
              <a:t>Squared Error (MSE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1465516"/>
            <a:ext cx="24288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2537936"/>
            <a:ext cx="957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Activation </a:t>
            </a:r>
            <a:r>
              <a:rPr lang="en-US" dirty="0" smtClean="0">
                <a:solidFill>
                  <a:schemeClr val="bg1"/>
                </a:solidFill>
              </a:rPr>
              <a:t>Functions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Introduce non-linearity → Enable the model to learn complex patterns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1) </a:t>
            </a:r>
            <a:r>
              <a:rPr lang="en-US" dirty="0" err="1" smtClean="0">
                <a:solidFill>
                  <a:schemeClr val="bg1"/>
                </a:solidFill>
              </a:rPr>
              <a:t>ReLU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2) </a:t>
            </a:r>
            <a:r>
              <a:rPr lang="en-US" dirty="0" smtClean="0">
                <a:solidFill>
                  <a:schemeClr val="bg1"/>
                </a:solidFill>
              </a:rPr>
              <a:t>Sigmoid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076575"/>
            <a:ext cx="1733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476625"/>
            <a:ext cx="17335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283200" y="39806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Architecture: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Encoder</a:t>
            </a:r>
            <a:r>
              <a:rPr lang="en-US" dirty="0">
                <a:solidFill>
                  <a:schemeClr val="bg1"/>
                </a:solidFill>
              </a:rPr>
              <a:t>: Conv2D (3→32) extracts low-level features, Conv2D (32→64) captures patterns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Decoder</a:t>
            </a:r>
            <a:r>
              <a:rPr lang="en-US" dirty="0">
                <a:solidFill>
                  <a:schemeClr val="bg1"/>
                </a:solidFill>
              </a:rPr>
              <a:t>: ConvTranspose2D (64→32) </a:t>
            </a:r>
            <a:r>
              <a:rPr lang="en-US" dirty="0" err="1">
                <a:solidFill>
                  <a:schemeClr val="bg1"/>
                </a:solidFill>
              </a:rPr>
              <a:t>upsamples</a:t>
            </a:r>
            <a:r>
              <a:rPr lang="en-US" dirty="0">
                <a:solidFill>
                  <a:schemeClr val="bg1"/>
                </a:solidFill>
              </a:rPr>
              <a:t>, ConvTranspose2D (32→3, Sigmoid) reconstructs the image.</a:t>
            </a:r>
          </a:p>
        </p:txBody>
      </p:sp>
    </p:spTree>
    <p:extLst>
      <p:ext uri="{BB962C8B-B14F-4D97-AF65-F5344CB8AC3E}">
        <p14:creationId xmlns:p14="http://schemas.microsoft.com/office/powerpoint/2010/main" val="1639880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658740"/>
            <a:ext cx="1239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>
                <a:solidFill>
                  <a:schemeClr val="bg1"/>
                </a:solidFill>
              </a:rPr>
              <a:t>V1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49905" y="3657600"/>
            <a:ext cx="2378241" cy="625642"/>
          </a:xfrm>
        </p:spPr>
        <p:txBody>
          <a:bodyPr/>
          <a:lstStyle/>
          <a:p>
            <a:r>
              <a:rPr lang="ru-RU" sz="3600" dirty="0" smtClean="0"/>
              <a:t>34</a:t>
            </a:r>
            <a:r>
              <a:rPr lang="en-US" sz="3600" dirty="0" smtClean="0"/>
              <a:t>KB</a:t>
            </a:r>
            <a:endParaRPr lang="ru-RU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86" y="4938529"/>
            <a:ext cx="4673314" cy="19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4706576"/>
            <a:ext cx="4469815" cy="215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6244390" y="3687760"/>
            <a:ext cx="5372600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300 kb encoded</a:t>
            </a:r>
          </a:p>
          <a:p>
            <a:r>
              <a:rPr lang="en-US" sz="3600" dirty="0" smtClean="0"/>
              <a:t>26.4KB decoded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4459705"/>
            <a:ext cx="1874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Training time</a:t>
            </a:r>
            <a:r>
              <a:rPr lang="ru-RU" sz="2400" dirty="0" smtClean="0">
                <a:solidFill>
                  <a:schemeClr val="bg1"/>
                </a:solidFill>
              </a:rPr>
              <a:t> – 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min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igo\OneDrive\Рабочий стол\00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88" y="663348"/>
            <a:ext cx="2487839" cy="24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grigo\OneDrive\Рабочий стол\00000.png_decod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70" y="663348"/>
            <a:ext cx="2487839" cy="24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2201925" y="0"/>
            <a:ext cx="7653418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30 photos dataset(128</a:t>
            </a:r>
            <a:r>
              <a:rPr lang="en-US" sz="2800" dirty="0" smtClean="0"/>
              <a:t>x128px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3364343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658740"/>
            <a:ext cx="1876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V</a:t>
            </a:r>
            <a:r>
              <a:rPr lang="ru-RU" sz="7200" dirty="0" smtClean="0">
                <a:solidFill>
                  <a:schemeClr val="bg1"/>
                </a:solidFill>
              </a:rPr>
              <a:t>1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453081"/>
            <a:ext cx="1868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Training time</a:t>
            </a:r>
            <a:r>
              <a:rPr lang="ru-RU" sz="2400" dirty="0" smtClean="0">
                <a:solidFill>
                  <a:schemeClr val="bg1"/>
                </a:solidFill>
              </a:rPr>
              <a:t> – </a:t>
            </a:r>
            <a:r>
              <a:rPr lang="en-US" sz="2400" dirty="0" smtClean="0">
                <a:solidFill>
                  <a:schemeClr val="bg1"/>
                </a:solidFill>
              </a:rPr>
              <a:t>5 hours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201925" y="0"/>
            <a:ext cx="7653418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 52000 </a:t>
            </a:r>
            <a:r>
              <a:rPr lang="en-US" sz="2800" dirty="0"/>
              <a:t>photos dataset(128x128px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4706576"/>
            <a:ext cx="4469815" cy="215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6244390" y="3687760"/>
            <a:ext cx="5372600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300 kb encoded</a:t>
            </a:r>
          </a:p>
          <a:p>
            <a:r>
              <a:rPr lang="en-US" sz="3600" dirty="0" smtClean="0"/>
              <a:t>26.4KB decoded</a:t>
            </a:r>
            <a:endParaRPr lang="ru-RU" sz="3600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2249905" y="3657600"/>
            <a:ext cx="2378241" cy="625642"/>
          </a:xfrm>
        </p:spPr>
        <p:txBody>
          <a:bodyPr/>
          <a:lstStyle/>
          <a:p>
            <a:r>
              <a:rPr lang="ru-RU" sz="3600" dirty="0" smtClean="0"/>
              <a:t>34</a:t>
            </a:r>
            <a:r>
              <a:rPr lang="en-US" sz="3600" dirty="0" smtClean="0"/>
              <a:t>KB</a:t>
            </a:r>
            <a:endParaRPr lang="ru-RU" sz="3600" dirty="0"/>
          </a:p>
        </p:txBody>
      </p:sp>
      <p:pic>
        <p:nvPicPr>
          <p:cNvPr id="17" name="Picture 2" descr="C:\Users\grigo\OneDrive\Рабочий стол\00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88" y="663348"/>
            <a:ext cx="2487839" cy="24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4" y="4999321"/>
            <a:ext cx="4308756" cy="18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58561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658740"/>
            <a:ext cx="1876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V</a:t>
            </a:r>
            <a:r>
              <a:rPr lang="ru-RU" sz="7200" dirty="0" smtClean="0">
                <a:solidFill>
                  <a:schemeClr val="bg1"/>
                </a:solidFill>
              </a:rPr>
              <a:t>1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201925" y="173736"/>
            <a:ext cx="7653418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Results(52000 photos trained model)</a:t>
            </a:r>
            <a:endParaRPr lang="en-US" sz="2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3" y="1302803"/>
            <a:ext cx="5071033" cy="270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40" y="1302804"/>
            <a:ext cx="5296254" cy="270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47" y="4120468"/>
            <a:ext cx="4974697" cy="25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043154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658740"/>
            <a:ext cx="1876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V</a:t>
            </a:r>
            <a:r>
              <a:rPr lang="ru-RU" sz="7200" dirty="0" smtClean="0">
                <a:solidFill>
                  <a:schemeClr val="bg1"/>
                </a:solidFill>
              </a:rPr>
              <a:t>1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201925" y="173736"/>
            <a:ext cx="7653418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Conclusion and next step</a:t>
            </a:r>
            <a:endParaRPr lang="en-US" sz="2800" dirty="0"/>
          </a:p>
        </p:txBody>
      </p:sp>
      <p:sp>
        <p:nvSpPr>
          <p:cNvPr id="5" name="Заголовок 1"/>
          <p:cNvSpPr txBox="1">
            <a:spLocks/>
          </p:cNvSpPr>
          <p:nvPr/>
        </p:nvSpPr>
        <p:spPr>
          <a:xfrm>
            <a:off x="2069845" y="1565656"/>
            <a:ext cx="7653418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 smtClean="0"/>
              <a:t>We see that quality is quite high, but the encoded size of image is enormous, so we need to work on the size and make sure that quality stays high</a:t>
            </a:r>
            <a:endParaRPr lang="en-US" sz="1800" dirty="0"/>
          </a:p>
        </p:txBody>
      </p:sp>
      <p:sp>
        <p:nvSpPr>
          <p:cNvPr id="6" name="Заголовок 1"/>
          <p:cNvSpPr txBox="1">
            <a:spLocks/>
          </p:cNvSpPr>
          <p:nvPr/>
        </p:nvSpPr>
        <p:spPr>
          <a:xfrm>
            <a:off x="2069845" y="3099816"/>
            <a:ext cx="7653418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dirty="0"/>
              <a:t>The next step(V2) is to work on the neural network, implement new features, play with neural layers</a:t>
            </a:r>
            <a:r>
              <a:rPr lang="ru-RU" sz="1800" dirty="0"/>
              <a:t> </a:t>
            </a:r>
            <a:r>
              <a:rPr lang="en-US" sz="1800" dirty="0"/>
              <a:t>to reduce the size and increase the quality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566073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DE79998-A15C-2CB6-B04B-53D589C36C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5910" y="0"/>
            <a:ext cx="8732730" cy="660400"/>
          </a:xfrm>
        </p:spPr>
        <p:txBody>
          <a:bodyPr/>
          <a:lstStyle/>
          <a:p>
            <a:r>
              <a:rPr lang="en-US" sz="36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Code explanation</a:t>
            </a:r>
            <a:endParaRPr lang="en-US" sz="3600" b="1" dirty="0">
              <a:latin typeface="Calibri Light (Headings)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0" y="5661414"/>
            <a:ext cx="12598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V2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2" name="Прямоугольник 1"/>
          <p:cNvSpPr/>
          <p:nvPr/>
        </p:nvSpPr>
        <p:spPr>
          <a:xfrm>
            <a:off x="518160" y="603963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Learning </a:t>
            </a:r>
            <a:r>
              <a:rPr lang="en-US" b="1" dirty="0" smtClean="0">
                <a:solidFill>
                  <a:schemeClr val="bg1"/>
                </a:solidFill>
              </a:rPr>
              <a:t>Type</a:t>
            </a:r>
            <a:r>
              <a:rPr lang="en-US" dirty="0" smtClean="0">
                <a:solidFill>
                  <a:schemeClr val="bg1"/>
                </a:solidFill>
              </a:rPr>
              <a:t>: </a:t>
            </a:r>
            <a:r>
              <a:rPr lang="en-US" dirty="0">
                <a:solidFill>
                  <a:schemeClr val="bg1"/>
                </a:solidFill>
              </a:rPr>
              <a:t>s</a:t>
            </a:r>
            <a:r>
              <a:rPr lang="en-US" dirty="0" smtClean="0">
                <a:solidFill>
                  <a:schemeClr val="bg1"/>
                </a:solidFill>
              </a:rPr>
              <a:t>upervised </a:t>
            </a:r>
            <a:r>
              <a:rPr lang="en-US" dirty="0">
                <a:solidFill>
                  <a:schemeClr val="bg1"/>
                </a:solidFill>
              </a:rPr>
              <a:t>Learning – </a:t>
            </a:r>
            <a:r>
              <a:rPr lang="en-US" dirty="0" smtClean="0">
                <a:solidFill>
                  <a:schemeClr val="bg1"/>
                </a:solidFill>
              </a:rPr>
              <a:t>model </a:t>
            </a:r>
            <a:r>
              <a:rPr lang="en-US" dirty="0">
                <a:solidFill>
                  <a:schemeClr val="bg1"/>
                </a:solidFill>
              </a:rPr>
              <a:t>learns by minimizing reconstruction error using MSE loss.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5318443" y="1695187"/>
            <a:ext cx="408432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Loss </a:t>
            </a:r>
            <a:r>
              <a:rPr lang="en-US" b="1" dirty="0" smtClean="0">
                <a:solidFill>
                  <a:schemeClr val="bg1"/>
                </a:solidFill>
              </a:rPr>
              <a:t>Function</a:t>
            </a:r>
            <a:r>
              <a:rPr lang="en-US" dirty="0" smtClean="0">
                <a:solidFill>
                  <a:schemeClr val="bg1"/>
                </a:solidFill>
              </a:rPr>
              <a:t>: Mean </a:t>
            </a:r>
            <a:r>
              <a:rPr lang="en-US" dirty="0">
                <a:solidFill>
                  <a:schemeClr val="bg1"/>
                </a:solidFill>
              </a:rPr>
              <a:t>Squared Error (MSE</a:t>
            </a:r>
            <a:r>
              <a:rPr lang="en-US" dirty="0" smtClean="0">
                <a:solidFill>
                  <a:schemeClr val="bg1"/>
                </a:solidFill>
              </a:rPr>
              <a:t>)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2763" y="1465516"/>
            <a:ext cx="2428875" cy="828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Прямоугольник 5"/>
          <p:cNvSpPr/>
          <p:nvPr/>
        </p:nvSpPr>
        <p:spPr>
          <a:xfrm>
            <a:off x="0" y="2537936"/>
            <a:ext cx="957072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Activation </a:t>
            </a:r>
            <a:r>
              <a:rPr lang="en-US" dirty="0" smtClean="0">
                <a:solidFill>
                  <a:schemeClr val="bg1"/>
                </a:solidFill>
              </a:rPr>
              <a:t>Functions</a:t>
            </a:r>
            <a:r>
              <a:rPr lang="ru-RU" dirty="0" smtClean="0">
                <a:solidFill>
                  <a:schemeClr val="bg1"/>
                </a:solidFill>
              </a:rPr>
              <a:t>(</a:t>
            </a:r>
            <a:r>
              <a:rPr lang="en-US" dirty="0">
                <a:solidFill>
                  <a:schemeClr val="bg1"/>
                </a:solidFill>
              </a:rPr>
              <a:t>Introduce non-linearity → Enable the model to learn complex patterns</a:t>
            </a:r>
            <a:r>
              <a:rPr lang="ru-RU" dirty="0" smtClean="0">
                <a:solidFill>
                  <a:schemeClr val="bg1"/>
                </a:solidFill>
              </a:rPr>
              <a:t>)</a:t>
            </a:r>
            <a:r>
              <a:rPr lang="en-US" dirty="0" smtClean="0">
                <a:solidFill>
                  <a:schemeClr val="bg1"/>
                </a:solidFill>
              </a:rPr>
              <a:t>: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ru-RU" dirty="0" smtClean="0">
                <a:solidFill>
                  <a:schemeClr val="bg1"/>
                </a:solidFill>
              </a:rPr>
              <a:t>1) </a:t>
            </a:r>
            <a:r>
              <a:rPr lang="en-US" dirty="0" err="1" smtClean="0">
                <a:solidFill>
                  <a:schemeClr val="bg1"/>
                </a:solidFill>
              </a:rPr>
              <a:t>ReLU</a:t>
            </a: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/>
            </a:r>
            <a:br>
              <a:rPr lang="ru-RU" dirty="0" smtClean="0">
                <a:solidFill>
                  <a:schemeClr val="bg1"/>
                </a:solidFill>
              </a:rPr>
            </a:br>
            <a:r>
              <a:rPr lang="ru-RU" dirty="0" smtClean="0">
                <a:solidFill>
                  <a:schemeClr val="bg1"/>
                </a:solidFill>
              </a:rPr>
              <a:t>2) </a:t>
            </a:r>
            <a:r>
              <a:rPr lang="en-US" dirty="0" smtClean="0">
                <a:solidFill>
                  <a:schemeClr val="bg1"/>
                </a:solidFill>
              </a:rPr>
              <a:t>Sigmoid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076575"/>
            <a:ext cx="1733550" cy="4000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425" y="3476625"/>
            <a:ext cx="1733550" cy="695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Прямоугольник 7"/>
          <p:cNvSpPr/>
          <p:nvPr/>
        </p:nvSpPr>
        <p:spPr>
          <a:xfrm>
            <a:off x="5283200" y="3980656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1" dirty="0" smtClean="0">
                <a:solidFill>
                  <a:schemeClr val="bg1"/>
                </a:solidFill>
              </a:rPr>
              <a:t>Architecture:</a:t>
            </a:r>
            <a:br>
              <a:rPr lang="en-US" b="1" dirty="0" smtClean="0">
                <a:solidFill>
                  <a:schemeClr val="bg1"/>
                </a:solidFill>
              </a:rPr>
            </a:br>
            <a:endParaRPr lang="en-US" b="1" dirty="0" smtClean="0">
              <a:solidFill>
                <a:schemeClr val="bg1"/>
              </a:solidFill>
            </a:endParaRPr>
          </a:p>
          <a:p>
            <a:r>
              <a:rPr lang="en-US" b="1" dirty="0" smtClean="0">
                <a:solidFill>
                  <a:schemeClr val="bg1"/>
                </a:solidFill>
              </a:rPr>
              <a:t>Encoder</a:t>
            </a:r>
            <a:r>
              <a:rPr lang="en-US" dirty="0">
                <a:solidFill>
                  <a:schemeClr val="bg1"/>
                </a:solidFill>
              </a:rPr>
              <a:t>: Conv2D (3→32) extracts low-level features, Conv2D (32→64) captures patterns</a:t>
            </a:r>
            <a:r>
              <a:rPr lang="en-US" dirty="0" smtClean="0">
                <a:solidFill>
                  <a:schemeClr val="bg1"/>
                </a:solidFill>
              </a:rPr>
              <a:t>.</a:t>
            </a:r>
            <a:br>
              <a:rPr lang="en-US" dirty="0" smtClean="0">
                <a:solidFill>
                  <a:schemeClr val="bg1"/>
                </a:solidFill>
              </a:rPr>
            </a:br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Decoder</a:t>
            </a:r>
            <a:r>
              <a:rPr lang="en-US" dirty="0">
                <a:solidFill>
                  <a:schemeClr val="bg1"/>
                </a:solidFill>
              </a:rPr>
              <a:t>: ConvTranspose2D (64→32) </a:t>
            </a:r>
            <a:r>
              <a:rPr lang="en-US" dirty="0" err="1">
                <a:solidFill>
                  <a:schemeClr val="bg1"/>
                </a:solidFill>
              </a:rPr>
              <a:t>upsamples</a:t>
            </a:r>
            <a:r>
              <a:rPr lang="en-US" dirty="0">
                <a:solidFill>
                  <a:schemeClr val="bg1"/>
                </a:solidFill>
              </a:rPr>
              <a:t>, ConvTranspose2D (32→3, Sigmoid) reconstructs the image.</a:t>
            </a:r>
          </a:p>
        </p:txBody>
      </p:sp>
    </p:spTree>
    <p:extLst>
      <p:ext uri="{BB962C8B-B14F-4D97-AF65-F5344CB8AC3E}">
        <p14:creationId xmlns:p14="http://schemas.microsoft.com/office/powerpoint/2010/main" val="2001555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658740"/>
            <a:ext cx="12392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V2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2249905" y="3657600"/>
            <a:ext cx="2378241" cy="625642"/>
          </a:xfrm>
        </p:spPr>
        <p:txBody>
          <a:bodyPr/>
          <a:lstStyle/>
          <a:p>
            <a:r>
              <a:rPr lang="ru-RU" sz="3600" dirty="0" smtClean="0"/>
              <a:t>34</a:t>
            </a:r>
            <a:r>
              <a:rPr lang="en-US" sz="3600" dirty="0" smtClean="0"/>
              <a:t>KB</a:t>
            </a:r>
            <a:endParaRPr lang="ru-RU" sz="3600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8686" y="4938529"/>
            <a:ext cx="4673314" cy="1920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4706576"/>
            <a:ext cx="4469815" cy="215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6" name="Заголовок 1"/>
          <p:cNvSpPr txBox="1">
            <a:spLocks/>
          </p:cNvSpPr>
          <p:nvPr/>
        </p:nvSpPr>
        <p:spPr>
          <a:xfrm>
            <a:off x="6244390" y="3687760"/>
            <a:ext cx="5372600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300 kb encoded</a:t>
            </a:r>
          </a:p>
          <a:p>
            <a:r>
              <a:rPr lang="en-US" sz="3600" dirty="0" smtClean="0"/>
              <a:t>26.4KB decoded</a:t>
            </a:r>
            <a:endParaRPr lang="ru-RU" sz="3600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0" y="4459705"/>
            <a:ext cx="187483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Training time</a:t>
            </a:r>
            <a:r>
              <a:rPr lang="ru-RU" sz="2400" dirty="0" smtClean="0">
                <a:solidFill>
                  <a:schemeClr val="bg1"/>
                </a:solidFill>
              </a:rPr>
              <a:t> – </a:t>
            </a:r>
            <a:r>
              <a:rPr lang="en-US" sz="2400" dirty="0">
                <a:solidFill>
                  <a:schemeClr val="bg1"/>
                </a:solidFill>
              </a:rPr>
              <a:t>1</a:t>
            </a:r>
            <a:r>
              <a:rPr lang="en-US" sz="2400" dirty="0" smtClean="0">
                <a:solidFill>
                  <a:schemeClr val="bg1"/>
                </a:solidFill>
              </a:rPr>
              <a:t> min</a:t>
            </a:r>
            <a:endParaRPr lang="ru-RU" sz="2400" dirty="0">
              <a:solidFill>
                <a:schemeClr val="bg1"/>
              </a:solidFill>
            </a:endParaRPr>
          </a:p>
        </p:txBody>
      </p:sp>
      <p:pic>
        <p:nvPicPr>
          <p:cNvPr id="4" name="Picture 2" descr="C:\Users\grigo\OneDrive\Рабочий стол\00000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88" y="663348"/>
            <a:ext cx="2487839" cy="24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3" descr="C:\Users\grigo\OneDrive\Рабочий стол\00000.png_decoded.png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6770" y="663348"/>
            <a:ext cx="2487839" cy="24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Заголовок 1"/>
          <p:cNvSpPr txBox="1">
            <a:spLocks/>
          </p:cNvSpPr>
          <p:nvPr/>
        </p:nvSpPr>
        <p:spPr>
          <a:xfrm>
            <a:off x="2201925" y="0"/>
            <a:ext cx="7653418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30 photos dataset(128</a:t>
            </a:r>
            <a:r>
              <a:rPr lang="en-US" sz="2800" dirty="0" smtClean="0"/>
              <a:t>x128px</a:t>
            </a:r>
            <a:r>
              <a:rPr lang="en-US" sz="2800" dirty="0" smtClean="0"/>
              <a:t>)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218201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658740"/>
            <a:ext cx="1876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V</a:t>
            </a:r>
            <a:r>
              <a:rPr lang="en-US" sz="7200" dirty="0">
                <a:solidFill>
                  <a:schemeClr val="bg1"/>
                </a:solidFill>
              </a:rPr>
              <a:t>2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0" y="4453081"/>
            <a:ext cx="186842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>
                <a:solidFill>
                  <a:schemeClr val="bg1"/>
                </a:solidFill>
              </a:rPr>
              <a:t>Training time</a:t>
            </a:r>
            <a:r>
              <a:rPr lang="ru-RU" sz="2400" dirty="0" smtClean="0">
                <a:solidFill>
                  <a:schemeClr val="bg1"/>
                </a:solidFill>
              </a:rPr>
              <a:t> – </a:t>
            </a:r>
            <a:r>
              <a:rPr lang="en-US" sz="2400" dirty="0" smtClean="0">
                <a:solidFill>
                  <a:schemeClr val="bg1"/>
                </a:solidFill>
              </a:rPr>
              <a:t>5 hours</a:t>
            </a:r>
            <a:endParaRPr lang="ru-RU" sz="2400" dirty="0">
              <a:solidFill>
                <a:schemeClr val="bg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201925" y="0"/>
            <a:ext cx="7653418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 52000 </a:t>
            </a:r>
            <a:r>
              <a:rPr lang="en-US" sz="2800" dirty="0"/>
              <a:t>photos dataset(128x128px</a:t>
            </a:r>
            <a:r>
              <a:rPr lang="en-US" sz="2800" dirty="0" smtClean="0"/>
              <a:t>)</a:t>
            </a:r>
            <a:endParaRPr lang="en-US" sz="2800" dirty="0"/>
          </a:p>
        </p:txBody>
      </p:sp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238" y="4706576"/>
            <a:ext cx="4469815" cy="21524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5" name="Заголовок 1"/>
          <p:cNvSpPr txBox="1">
            <a:spLocks/>
          </p:cNvSpPr>
          <p:nvPr/>
        </p:nvSpPr>
        <p:spPr>
          <a:xfrm>
            <a:off x="6244390" y="3687760"/>
            <a:ext cx="5372600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 smtClean="0"/>
              <a:t>300 kb encoded</a:t>
            </a:r>
          </a:p>
          <a:p>
            <a:r>
              <a:rPr lang="en-US" sz="3600" dirty="0" smtClean="0"/>
              <a:t>26.4KB decoded</a:t>
            </a:r>
            <a:endParaRPr lang="ru-RU" sz="3600" dirty="0"/>
          </a:p>
        </p:txBody>
      </p:sp>
      <p:sp>
        <p:nvSpPr>
          <p:cNvPr id="16" name="Заголовок 1"/>
          <p:cNvSpPr>
            <a:spLocks noGrp="1"/>
          </p:cNvSpPr>
          <p:nvPr>
            <p:ph type="ctrTitle"/>
          </p:nvPr>
        </p:nvSpPr>
        <p:spPr>
          <a:xfrm>
            <a:off x="2249905" y="3657600"/>
            <a:ext cx="2378241" cy="625642"/>
          </a:xfrm>
        </p:spPr>
        <p:txBody>
          <a:bodyPr/>
          <a:lstStyle/>
          <a:p>
            <a:r>
              <a:rPr lang="ru-RU" sz="3600" dirty="0" smtClean="0"/>
              <a:t>34</a:t>
            </a:r>
            <a:r>
              <a:rPr lang="en-US" sz="3600" dirty="0" smtClean="0"/>
              <a:t>KB</a:t>
            </a:r>
            <a:endParaRPr lang="ru-RU" sz="3600" dirty="0"/>
          </a:p>
        </p:txBody>
      </p:sp>
      <p:pic>
        <p:nvPicPr>
          <p:cNvPr id="17" name="Picture 2" descr="C:\Users\grigo\OneDrive\Рабочий стол\00000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8588" y="663348"/>
            <a:ext cx="2487839" cy="2487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3244" y="4999321"/>
            <a:ext cx="4308756" cy="18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568464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658740"/>
            <a:ext cx="1876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V</a:t>
            </a:r>
            <a:r>
              <a:rPr lang="en-US" sz="7200" dirty="0">
                <a:solidFill>
                  <a:schemeClr val="bg1"/>
                </a:solidFill>
              </a:rPr>
              <a:t>2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201925" y="173736"/>
            <a:ext cx="7653418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Results(52000 photos trained model)</a:t>
            </a:r>
            <a:endParaRPr lang="en-US" sz="2800" dirty="0"/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3" y="1302803"/>
            <a:ext cx="5071033" cy="270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40" y="1302804"/>
            <a:ext cx="5296254" cy="270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47" y="4120468"/>
            <a:ext cx="4974697" cy="25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109345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2B1821E8-F378-D74B-E865-C40990E3D4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6" y="535857"/>
            <a:ext cx="2762865" cy="11430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A6ECF98-C929-063C-BFD6-AA57AAC2A02F}"/>
              </a:ext>
            </a:extLst>
          </p:cNvPr>
          <p:cNvSpPr txBox="1"/>
          <p:nvPr/>
        </p:nvSpPr>
        <p:spPr>
          <a:xfrm>
            <a:off x="1204449" y="2286000"/>
            <a:ext cx="3996814" cy="23255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ts val="285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Introduction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  <a:p>
            <a:pPr marL="342900" indent="-342900">
              <a:lnSpc>
                <a:spcPts val="2850"/>
              </a:lnSpc>
              <a:buAutoNum type="arabicPeriod"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Background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/>
            </a:endParaRPr>
          </a:p>
          <a:p>
            <a:pPr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3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Research Goal</a:t>
            </a: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867A665E-4508-A316-4C04-8788127440A7}"/>
              </a:ext>
            </a:extLst>
          </p:cNvPr>
          <p:cNvSpPr txBox="1"/>
          <p:nvPr/>
        </p:nvSpPr>
        <p:spPr>
          <a:xfrm>
            <a:off x="6223820" y="1928851"/>
            <a:ext cx="3996814" cy="3441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rtl="0" eaLnBrk="1" latinLnBrk="0" hangingPunct="1">
              <a:lnSpc>
                <a:spcPts val="2850"/>
              </a:lnSpc>
              <a:buClrTx/>
              <a:buSzPts val="2800"/>
            </a:pPr>
            <a:endParaRPr lang="en-US" sz="2800" dirty="0">
              <a:effectLst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4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Codebase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effectLst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latin typeface="Calibri Light (Headings)"/>
                <a:ea typeface="Crimson Pro Bold"/>
                <a:cs typeface="Crimson Pro Bold"/>
              </a:rPr>
              <a:t>5</a:t>
            </a:r>
            <a:r>
              <a:rPr lang="en-US" sz="2800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. Dataset and Tools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solidFill>
                <a:srgbClr val="FFFFFF"/>
              </a:solidFill>
              <a:latin typeface="Calibri Light (Headings)"/>
              <a:ea typeface="Crimson Pro Bold"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</a:rPr>
              <a:t>6. Numerical experiments</a:t>
            </a:r>
          </a:p>
          <a:p>
            <a:pPr marL="347472" indent="-347472" algn="l" rtl="0" eaLnBrk="1" latinLnBrk="0" hangingPunct="1">
              <a:lnSpc>
                <a:spcPts val="2850"/>
              </a:lnSpc>
            </a:pPr>
            <a:endParaRPr lang="en-US" sz="2800" dirty="0">
              <a:solidFill>
                <a:srgbClr val="FFFFFF"/>
              </a:solidFill>
              <a:latin typeface="Calibri Light (Headings)"/>
              <a:ea typeface="Crimson Pro Bold"/>
            </a:endParaRPr>
          </a:p>
          <a:p>
            <a:pPr marL="347472" indent="-347472" algn="l" rtl="0" eaLnBrk="1" latinLnBrk="0" hangingPunct="1">
              <a:lnSpc>
                <a:spcPts val="2850"/>
              </a:lnSpc>
            </a:pPr>
            <a:r>
              <a:rPr lang="en-US" sz="28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</a:rPr>
              <a:t>7. Further…</a:t>
            </a:r>
            <a:endParaRPr lang="en-US" sz="2800" dirty="0">
              <a:effectLst/>
            </a:endParaRPr>
          </a:p>
          <a:p>
            <a:pPr marL="342900" indent="-342900">
              <a:lnSpc>
                <a:spcPts val="2850"/>
              </a:lnSpc>
              <a:buAutoNum type="arabicPeriod"/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4678692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F87400A-AA39-C6BD-0F50-19DF27F0B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0" y="5658740"/>
            <a:ext cx="187692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7200" dirty="0" smtClean="0">
                <a:solidFill>
                  <a:schemeClr val="bg1"/>
                </a:solidFill>
              </a:rPr>
              <a:t>V</a:t>
            </a:r>
            <a:r>
              <a:rPr lang="en-US" sz="7200" dirty="0">
                <a:solidFill>
                  <a:schemeClr val="bg1"/>
                </a:solidFill>
              </a:rPr>
              <a:t>2</a:t>
            </a:r>
            <a:endParaRPr lang="ru-RU" sz="7200" dirty="0">
              <a:solidFill>
                <a:schemeClr val="bg1"/>
              </a:solidFill>
            </a:endParaRPr>
          </a:p>
        </p:txBody>
      </p:sp>
      <p:sp>
        <p:nvSpPr>
          <p:cNvPr id="13" name="Заголовок 1"/>
          <p:cNvSpPr txBox="1">
            <a:spLocks/>
          </p:cNvSpPr>
          <p:nvPr/>
        </p:nvSpPr>
        <p:spPr>
          <a:xfrm>
            <a:off x="2201925" y="173736"/>
            <a:ext cx="7653418" cy="62564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kern="1200" cap="all" spc="300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800" dirty="0" smtClean="0"/>
              <a:t>Conclusion and next step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1774458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C579E26-FA2D-1C68-DB27-3D2C268F6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44A692C1-E622-D699-43E0-1ECB594040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44992" y="2857500"/>
            <a:ext cx="7502015" cy="1143000"/>
          </a:xfrm>
        </p:spPr>
        <p:txBody>
          <a:bodyPr/>
          <a:lstStyle/>
          <a:p>
            <a:r>
              <a:rPr lang="en-US" b="1" dirty="0">
                <a:solidFill>
                  <a:srgbClr val="FFFFFF"/>
                </a:solidFill>
                <a:latin typeface="Calibri Light (Headings)"/>
                <a:ea typeface="Crimson Pro Bold"/>
                <a:cs typeface="+mn-cs"/>
              </a:rPr>
              <a:t>Thank you</a:t>
            </a:r>
            <a:endParaRPr lang="en-US" b="1" dirty="0"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40445712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39288295-DCAF-069C-8B1B-4576B8E37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1F85EF1-69F5-5E4D-E911-359BF0A3DB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33" y="526025"/>
            <a:ext cx="5590287" cy="1143000"/>
          </a:xfrm>
        </p:spPr>
        <p:txBody>
          <a:bodyPr/>
          <a:lstStyle/>
          <a:p>
            <a:r>
              <a:rPr lang="en-US" sz="4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Introduction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F8C56A79-35B0-9EBF-8FD3-C903CBFF847D}"/>
              </a:ext>
            </a:extLst>
          </p:cNvPr>
          <p:cNvSpPr txBox="1"/>
          <p:nvPr/>
        </p:nvSpPr>
        <p:spPr>
          <a:xfrm>
            <a:off x="1133166" y="1990942"/>
            <a:ext cx="9711813" cy="1953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Problem: 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 pitchFamily="34" charset="-122"/>
              <a:cs typeface="Open Sans" pitchFamily="34" charset="-120"/>
            </a:endParaRPr>
          </a:p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The world is generating data at an </a:t>
            </a: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unprecedented rate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, creating challenges for storage and transmission.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xmlns="" id="{144EF226-6026-E052-DD93-BEC3F237B30F}"/>
              </a:ext>
            </a:extLst>
          </p:cNvPr>
          <p:cNvSpPr txBox="1"/>
          <p:nvPr/>
        </p:nvSpPr>
        <p:spPr>
          <a:xfrm>
            <a:off x="1133165" y="4080296"/>
            <a:ext cx="9711813" cy="19536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Solution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: </a:t>
            </a: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 pitchFamily="34" charset="-122"/>
              <a:cs typeface="Open Sans" pitchFamily="34" charset="-120"/>
            </a:endParaRPr>
          </a:p>
          <a:p>
            <a:pPr marL="0" indent="0">
              <a:lnSpc>
                <a:spcPts val="2850"/>
              </a:lnSpc>
              <a:buNone/>
            </a:pP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Data compression 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reduces file sizes, enabling efficient storage and faster data transfer.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</p:spTree>
    <p:extLst>
      <p:ext uri="{BB962C8B-B14F-4D97-AF65-F5344CB8AC3E}">
        <p14:creationId xmlns:p14="http://schemas.microsoft.com/office/powerpoint/2010/main" val="1312803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953B6214-BA54-21CA-C08F-F6E6CD6F9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D1FCF065-2D37-1687-8F8E-2906BCCE0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4733" y="526025"/>
            <a:ext cx="5201267" cy="1143000"/>
          </a:xfrm>
        </p:spPr>
        <p:txBody>
          <a:bodyPr/>
          <a:lstStyle/>
          <a:p>
            <a:r>
              <a:rPr lang="en-US" sz="4800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Background</a:t>
            </a:r>
            <a:endParaRPr lang="en-US" dirty="0"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29DCAF4-0E7A-EA3D-F623-CCC0F2F22DFF}"/>
              </a:ext>
            </a:extLst>
          </p:cNvPr>
          <p:cNvSpPr txBox="1"/>
          <p:nvPr/>
        </p:nvSpPr>
        <p:spPr>
          <a:xfrm>
            <a:off x="1113501" y="2003248"/>
            <a:ext cx="4225415" cy="2261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Lossless Compression</a:t>
            </a:r>
          </a:p>
          <a:p>
            <a:pPr marL="0" indent="0">
              <a:lnSpc>
                <a:spcPts val="2750"/>
              </a:lnSpc>
              <a:buNone/>
            </a:pPr>
            <a:endParaRPr lang="en-US" sz="2800" b="1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Preserves all </a:t>
            </a: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original data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, ideal for text and databases.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>
              <a:lnSpc>
                <a:spcPts val="2850"/>
              </a:lnSpc>
            </a:pPr>
            <a:endParaRPr lang="en-US" sz="2800" dirty="0">
              <a:solidFill>
                <a:schemeClr val="bg1"/>
              </a:solidFill>
              <a:latin typeface="Calibri Light (Headings)"/>
              <a:ea typeface="Open Sans"/>
              <a:cs typeface="Open San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529289A-69EA-F080-93CD-30695BDBF134}"/>
              </a:ext>
            </a:extLst>
          </p:cNvPr>
          <p:cNvSpPr txBox="1"/>
          <p:nvPr/>
        </p:nvSpPr>
        <p:spPr>
          <a:xfrm>
            <a:off x="6096001" y="2003248"/>
            <a:ext cx="5633884" cy="1892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Lossy Compression </a:t>
            </a:r>
          </a:p>
          <a:p>
            <a:pPr marL="0" indent="0">
              <a:lnSpc>
                <a:spcPts val="2750"/>
              </a:lnSpc>
              <a:buNone/>
            </a:pPr>
            <a:endParaRPr lang="en-US" sz="2800" b="1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Removes less noticeable data, suitable for images, videos, and audio.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3C9745D3-7387-F090-C452-2E45D43F0971}"/>
              </a:ext>
            </a:extLst>
          </p:cNvPr>
          <p:cNvSpPr txBox="1"/>
          <p:nvPr/>
        </p:nvSpPr>
        <p:spPr>
          <a:xfrm>
            <a:off x="1113501" y="4333462"/>
            <a:ext cx="8504904" cy="18926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b="1" dirty="0">
                <a:solidFill>
                  <a:srgbClr val="C00000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AI-Powered</a:t>
            </a:r>
            <a:r>
              <a:rPr lang="en-US" sz="2800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 Compression</a:t>
            </a:r>
          </a:p>
          <a:p>
            <a:pPr marL="0" indent="0">
              <a:lnSpc>
                <a:spcPts val="2750"/>
              </a:lnSpc>
              <a:buNone/>
            </a:pPr>
            <a:endParaRPr lang="en-US" sz="2800" b="1" dirty="0">
              <a:solidFill>
                <a:schemeClr val="bg1"/>
              </a:solidFill>
              <a:latin typeface="Calibri Light (Headings)"/>
              <a:ea typeface="Crimson Pro Bold" pitchFamily="34" charset="-122"/>
              <a:cs typeface="Crimson Pro Bold" pitchFamily="34" charset="-120"/>
            </a:endParaRPr>
          </a:p>
          <a:p>
            <a:pPr>
              <a:lnSpc>
                <a:spcPts val="27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Machine learning models enhance compression efficiency by </a:t>
            </a:r>
            <a:r>
              <a:rPr lang="en-US" sz="2800" dirty="0">
                <a:solidFill>
                  <a:srgbClr val="C00000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recognizing patterns </a:t>
            </a: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in data.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  <a:p>
            <a:pPr marL="0" indent="0">
              <a:lnSpc>
                <a:spcPts val="2750"/>
              </a:lnSpc>
              <a:buNone/>
            </a:pP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3F9A327E-7B0F-6322-F8E7-5226A4116A9B}"/>
              </a:ext>
            </a:extLst>
          </p:cNvPr>
          <p:cNvSpPr/>
          <p:nvPr/>
        </p:nvSpPr>
        <p:spPr>
          <a:xfrm>
            <a:off x="983226" y="3895946"/>
            <a:ext cx="10225548" cy="2330214"/>
          </a:xfrm>
          <a:prstGeom prst="rect">
            <a:avLst/>
          </a:prstGeom>
          <a:solidFill>
            <a:schemeClr val="bg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2077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00AB00F2-1ABB-46F7-FBD3-B7149DCD1A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5745319-EE7D-296C-2FFE-F56F0B6538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0876" y="535857"/>
            <a:ext cx="4680156" cy="1143000"/>
          </a:xfrm>
        </p:spPr>
        <p:txBody>
          <a:bodyPr/>
          <a:lstStyle/>
          <a:p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Research Goal</a:t>
            </a:r>
            <a:endParaRPr lang="en-US" dirty="0">
              <a:latin typeface="Calibri Light (Headings)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6D710782-0111-EEBD-02DC-6E7ACC855995}"/>
              </a:ext>
            </a:extLst>
          </p:cNvPr>
          <p:cNvSpPr txBox="1"/>
          <p:nvPr/>
        </p:nvSpPr>
        <p:spPr>
          <a:xfrm>
            <a:off x="1391262" y="2197420"/>
            <a:ext cx="353962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AE941EAD-4479-E631-4FC0-8E1DFBDB66EF}"/>
              </a:ext>
            </a:extLst>
          </p:cNvPr>
          <p:cNvSpPr txBox="1"/>
          <p:nvPr/>
        </p:nvSpPr>
        <p:spPr>
          <a:xfrm>
            <a:off x="2163098" y="2022692"/>
            <a:ext cx="4886631" cy="8154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Develop Efficient and Adaptable Compression Techniques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xmlns="" id="{8BE59029-112F-330F-CBC2-D013521EFC34}"/>
              </a:ext>
            </a:extLst>
          </p:cNvPr>
          <p:cNvSpPr/>
          <p:nvPr/>
        </p:nvSpPr>
        <p:spPr>
          <a:xfrm>
            <a:off x="1300312" y="2162458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E5DE46A3-2E10-F599-6F94-3604A4BB1603}"/>
              </a:ext>
            </a:extLst>
          </p:cNvPr>
          <p:cNvSpPr txBox="1"/>
          <p:nvPr/>
        </p:nvSpPr>
        <p:spPr>
          <a:xfrm>
            <a:off x="1391262" y="3498923"/>
            <a:ext cx="353962" cy="4660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850"/>
              </a:lnSpc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Open Sans"/>
                <a:cs typeface="Open Sans"/>
              </a:rPr>
              <a:t>2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09F4D9B4-F12A-0A44-0AFA-0BFA209DAD40}"/>
              </a:ext>
            </a:extLst>
          </p:cNvPr>
          <p:cNvSpPr/>
          <p:nvPr/>
        </p:nvSpPr>
        <p:spPr>
          <a:xfrm>
            <a:off x="1300309" y="3468883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4B8F1482-E9ED-644D-56F0-2E8E230275E4}"/>
              </a:ext>
            </a:extLst>
          </p:cNvPr>
          <p:cNvSpPr txBox="1"/>
          <p:nvPr/>
        </p:nvSpPr>
        <p:spPr>
          <a:xfrm>
            <a:off x="2163098" y="3508541"/>
            <a:ext cx="3854244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Python Implementation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xmlns="" id="{F36FF003-B68C-97DC-B023-B640B58811FB}"/>
              </a:ext>
            </a:extLst>
          </p:cNvPr>
          <p:cNvSpPr/>
          <p:nvPr/>
        </p:nvSpPr>
        <p:spPr>
          <a:xfrm>
            <a:off x="1300309" y="4775308"/>
            <a:ext cx="535861" cy="535948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Calibri Light (Headings)"/>
              </a:rPr>
              <a:t>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23E42A81-E323-6371-B6FE-90B77C71CF1C}"/>
              </a:ext>
            </a:extLst>
          </p:cNvPr>
          <p:cNvSpPr txBox="1"/>
          <p:nvPr/>
        </p:nvSpPr>
        <p:spPr>
          <a:xfrm>
            <a:off x="2163098" y="4854849"/>
            <a:ext cx="3854244" cy="456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50"/>
              </a:lnSpc>
              <a:buNone/>
            </a:pPr>
            <a:r>
              <a:rPr lang="en-US" sz="2800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Performance Evaluation</a:t>
            </a:r>
            <a:endParaRPr lang="en-US" sz="2800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12" name="Picture 11" descr="A white snake with blue eyes&#10;&#10;AI-generated content may be incorrect.">
            <a:extLst>
              <a:ext uri="{FF2B5EF4-FFF2-40B4-BE49-F238E27FC236}">
                <a16:creationId xmlns:a16="http://schemas.microsoft.com/office/drawing/2014/main" xmlns="" id="{D9DE6AA5-2528-AC56-C9A1-0E28C374E6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478" y="3079932"/>
            <a:ext cx="2062700" cy="1304006"/>
          </a:xfrm>
          <a:prstGeom prst="rect">
            <a:avLst/>
          </a:prstGeom>
        </p:spPr>
      </p:pic>
      <p:pic>
        <p:nvPicPr>
          <p:cNvPr id="14" name="Picture 13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xmlns="" id="{E5F34F0F-1868-BDDA-B7A2-4B9B8D5E70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4711" y="1793479"/>
            <a:ext cx="3188381" cy="869966"/>
          </a:xfrm>
          <a:prstGeom prst="rect">
            <a:avLst/>
          </a:prstGeom>
        </p:spPr>
      </p:pic>
      <p:pic>
        <p:nvPicPr>
          <p:cNvPr id="16" name="Picture 15" descr="A black and green symbol with a checkered pattern&#10;&#10;AI-generated content may be incorrect.">
            <a:extLst>
              <a:ext uri="{FF2B5EF4-FFF2-40B4-BE49-F238E27FC236}">
                <a16:creationId xmlns:a16="http://schemas.microsoft.com/office/drawing/2014/main" xmlns="" id="{45DD2A95-1335-EFEF-D0FB-5A8AFC7B35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98426" y="4737361"/>
            <a:ext cx="535861" cy="611842"/>
          </a:xfrm>
          <a:prstGeom prst="rect">
            <a:avLst/>
          </a:prstGeom>
        </p:spPr>
      </p:pic>
      <p:pic>
        <p:nvPicPr>
          <p:cNvPr id="18" name="Picture 17" descr="A purple rectangular object with white text&#10;&#10;AI-generated content may be incorrect.">
            <a:extLst>
              <a:ext uri="{FF2B5EF4-FFF2-40B4-BE49-F238E27FC236}">
                <a16:creationId xmlns:a16="http://schemas.microsoft.com/office/drawing/2014/main" xmlns="" id="{748AF984-AFF8-25B6-3929-06533135F86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54619" y="5635296"/>
            <a:ext cx="536945" cy="688714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xmlns="" id="{995B517E-6B59-0EDF-176D-2C3A8DDD1E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76671" y="4854849"/>
            <a:ext cx="2484335" cy="266723"/>
          </a:xfrm>
          <a:prstGeom prst="rect">
            <a:avLst/>
          </a:prstGeom>
        </p:spPr>
      </p:pic>
      <p:pic>
        <p:nvPicPr>
          <p:cNvPr id="22" name="Picture 21" descr="A math equations and symbols&#10;&#10;AI-generated content may be incorrect.">
            <a:extLst>
              <a:ext uri="{FF2B5EF4-FFF2-40B4-BE49-F238E27FC236}">
                <a16:creationId xmlns:a16="http://schemas.microsoft.com/office/drawing/2014/main" xmlns="" id="{F5515C3C-6DE4-6DC0-C477-32381037F16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9125" y="5705309"/>
            <a:ext cx="3071126" cy="548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307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BE5E39A-F5D5-D29E-5B7F-DCFE051AA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B4656742-F44E-DEB8-0DE2-46FE8A3B48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2" y="535857"/>
            <a:ext cx="4403689" cy="1143000"/>
          </a:xfrm>
        </p:spPr>
        <p:txBody>
          <a:bodyPr/>
          <a:lstStyle/>
          <a:p>
            <a:r>
              <a:rPr lang="en-US" sz="4800" b="1" kern="1200" dirty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Crimson Pro Bold"/>
              </a:rPr>
              <a:t>Codebase</a:t>
            </a:r>
            <a:endParaRPr lang="en-US" b="1" dirty="0"/>
          </a:p>
        </p:txBody>
      </p:sp>
      <p:sp>
        <p:nvSpPr>
          <p:cNvPr id="24" name="Text 1">
            <a:extLst>
              <a:ext uri="{FF2B5EF4-FFF2-40B4-BE49-F238E27FC236}">
                <a16:creationId xmlns:a16="http://schemas.microsoft.com/office/drawing/2014/main" xmlns="" id="{472BFC16-825E-73E4-9596-F2CA527F48EA}"/>
              </a:ext>
            </a:extLst>
          </p:cNvPr>
          <p:cNvSpPr/>
          <p:nvPr/>
        </p:nvSpPr>
        <p:spPr>
          <a:xfrm>
            <a:off x="1314900" y="303116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/src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5" name="Text 2">
            <a:extLst>
              <a:ext uri="{FF2B5EF4-FFF2-40B4-BE49-F238E27FC236}">
                <a16:creationId xmlns:a16="http://schemas.microsoft.com/office/drawing/2014/main" xmlns="" id="{0ED9AA18-9EE7-D709-C4C3-818089404EA4}"/>
              </a:ext>
            </a:extLst>
          </p:cNvPr>
          <p:cNvSpPr/>
          <p:nvPr/>
        </p:nvSpPr>
        <p:spPr>
          <a:xfrm>
            <a:off x="1314900" y="3521578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Python scripts for the algorithms, methods.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26" name="Image 1">
            <a:extLst>
              <a:ext uri="{FF2B5EF4-FFF2-40B4-BE49-F238E27FC236}">
                <a16:creationId xmlns:a16="http://schemas.microsoft.com/office/drawing/2014/main" xmlns="" id="{3AA18FAE-20E6-DD3E-8389-A3A3C5E5F0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00" y="2321983"/>
            <a:ext cx="566976" cy="566976"/>
          </a:xfrm>
          <a:prstGeom prst="rect">
            <a:avLst/>
          </a:prstGeom>
        </p:spPr>
      </p:pic>
      <p:pic>
        <p:nvPicPr>
          <p:cNvPr id="27" name="Image 3">
            <a:extLst>
              <a:ext uri="{FF2B5EF4-FFF2-40B4-BE49-F238E27FC236}">
                <a16:creationId xmlns:a16="http://schemas.microsoft.com/office/drawing/2014/main" xmlns="" id="{0C8D0B1D-8793-388D-0ADB-907B849DA2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8911" y="3830240"/>
            <a:ext cx="566976" cy="566976"/>
          </a:xfrm>
          <a:prstGeom prst="rect">
            <a:avLst/>
          </a:prstGeom>
          <a:solidFill>
            <a:schemeClr val="tx1"/>
          </a:solidFill>
          <a:ln>
            <a:noFill/>
          </a:ln>
        </p:spPr>
      </p:pic>
      <p:sp>
        <p:nvSpPr>
          <p:cNvPr id="28" name="Text 5">
            <a:extLst>
              <a:ext uri="{FF2B5EF4-FFF2-40B4-BE49-F238E27FC236}">
                <a16:creationId xmlns:a16="http://schemas.microsoft.com/office/drawing/2014/main" xmlns="" id="{6FEBA9B4-92F8-1783-D199-984E9BD35FE4}"/>
              </a:ext>
            </a:extLst>
          </p:cNvPr>
          <p:cNvSpPr/>
          <p:nvPr/>
        </p:nvSpPr>
        <p:spPr>
          <a:xfrm>
            <a:off x="7268911" y="462403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/docs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29" name="Text 6">
            <a:extLst>
              <a:ext uri="{FF2B5EF4-FFF2-40B4-BE49-F238E27FC236}">
                <a16:creationId xmlns:a16="http://schemas.microsoft.com/office/drawing/2014/main" xmlns="" id="{A01B7A0E-C486-C1C0-401D-9E6A0598F71F}"/>
              </a:ext>
            </a:extLst>
          </p:cNvPr>
          <p:cNvSpPr/>
          <p:nvPr/>
        </p:nvSpPr>
        <p:spPr>
          <a:xfrm>
            <a:off x="7268911" y="5114448"/>
            <a:ext cx="360807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Documentation including installation instructions, tutorials, and integration guides.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pic>
        <p:nvPicPr>
          <p:cNvPr id="30" name="Image 2">
            <a:extLst>
              <a:ext uri="{FF2B5EF4-FFF2-40B4-BE49-F238E27FC236}">
                <a16:creationId xmlns:a16="http://schemas.microsoft.com/office/drawing/2014/main" xmlns="" id="{4699EAB3-B451-FA65-3003-7F72825EBD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8911" y="1025009"/>
            <a:ext cx="566976" cy="566976"/>
          </a:xfrm>
          <a:prstGeom prst="rect">
            <a:avLst/>
          </a:prstGeom>
        </p:spPr>
      </p:pic>
      <p:sp>
        <p:nvSpPr>
          <p:cNvPr id="31" name="Text 3">
            <a:extLst>
              <a:ext uri="{FF2B5EF4-FFF2-40B4-BE49-F238E27FC236}">
                <a16:creationId xmlns:a16="http://schemas.microsoft.com/office/drawing/2014/main" xmlns="" id="{3317EA26-C890-3AA8-57C6-07F0D9D86A26}"/>
              </a:ext>
            </a:extLst>
          </p:cNvPr>
          <p:cNvSpPr/>
          <p:nvPr/>
        </p:nvSpPr>
        <p:spPr>
          <a:xfrm>
            <a:off x="7268911" y="18187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750"/>
              </a:lnSpc>
              <a:buNone/>
            </a:pPr>
            <a:r>
              <a:rPr lang="en-US" b="1" dirty="0">
                <a:solidFill>
                  <a:schemeClr val="bg1"/>
                </a:solidFill>
                <a:latin typeface="Calibri Light (Headings)"/>
                <a:ea typeface="Crimson Pro Bold" pitchFamily="34" charset="-122"/>
                <a:cs typeface="Crimson Pro Bold" pitchFamily="34" charset="-120"/>
              </a:rPr>
              <a:t>/examples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  <p:sp>
        <p:nvSpPr>
          <p:cNvPr id="32" name="Text 4">
            <a:extLst>
              <a:ext uri="{FF2B5EF4-FFF2-40B4-BE49-F238E27FC236}">
                <a16:creationId xmlns:a16="http://schemas.microsoft.com/office/drawing/2014/main" xmlns="" id="{2F075863-C6D6-3DCA-EAB9-909D73EE40B1}"/>
              </a:ext>
            </a:extLst>
          </p:cNvPr>
          <p:cNvSpPr/>
          <p:nvPr/>
        </p:nvSpPr>
        <p:spPr>
          <a:xfrm>
            <a:off x="7268911" y="2309217"/>
            <a:ext cx="3608189" cy="1009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dirty="0">
                <a:solidFill>
                  <a:schemeClr val="bg1"/>
                </a:solidFill>
                <a:latin typeface="Calibri Light (Headings)"/>
                <a:ea typeface="Open Sans" pitchFamily="34" charset="-122"/>
                <a:cs typeface="Open Sans" pitchFamily="34" charset="-120"/>
              </a:rPr>
              <a:t>Ready-to-run examples demonstrating compression of images.</a:t>
            </a:r>
            <a:endParaRPr lang="en-US" dirty="0">
              <a:solidFill>
                <a:schemeClr val="bg1"/>
              </a:solidFill>
              <a:latin typeface="Calibri Light (Headings)"/>
            </a:endParaRPr>
          </a:p>
        </p:txBody>
      </p:sp>
    </p:spTree>
    <p:extLst>
      <p:ext uri="{BB962C8B-B14F-4D97-AF65-F5344CB8AC3E}">
        <p14:creationId xmlns:p14="http://schemas.microsoft.com/office/powerpoint/2010/main" val="28605152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580C78-F914-AF3B-B3F8-86674699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658EAB-7DAF-BE2F-A84A-38A3402BE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2553" y="535857"/>
            <a:ext cx="5171770" cy="1143000"/>
          </a:xfrm>
        </p:spPr>
        <p:txBody>
          <a:bodyPr/>
          <a:lstStyle/>
          <a:p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Dataset </a:t>
            </a:r>
            <a:r>
              <a:rPr lang="en-US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&amp;</a:t>
            </a:r>
            <a:r>
              <a:rPr lang="en-US" sz="4800" b="1" dirty="0">
                <a:latin typeface="Calibri Light (Headings)"/>
                <a:ea typeface="Crimson Pro Bold" pitchFamily="34" charset="-122"/>
                <a:cs typeface="Crimson Pro Bold" pitchFamily="34" charset="-120"/>
              </a:rPr>
              <a:t> Tools</a:t>
            </a:r>
            <a:endParaRPr lang="en-US" b="1" dirty="0">
              <a:latin typeface="Calibri Light (Headings)"/>
            </a:endParaRPr>
          </a:p>
        </p:txBody>
      </p:sp>
      <p:pic>
        <p:nvPicPr>
          <p:cNvPr id="9" name="Picture 8" descr="A black background with white text&#10;&#10;AI-generated content may be incorrect.">
            <a:extLst>
              <a:ext uri="{FF2B5EF4-FFF2-40B4-BE49-F238E27FC236}">
                <a16:creationId xmlns:a16="http://schemas.microsoft.com/office/drawing/2014/main" xmlns="" id="{C4E41495-4A51-AEA7-884E-CAA49182C5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92414" y="2616343"/>
            <a:ext cx="3188381" cy="869966"/>
          </a:xfrm>
          <a:prstGeom prst="rect">
            <a:avLst/>
          </a:prstGeom>
        </p:spPr>
      </p:pic>
      <p:sp>
        <p:nvSpPr>
          <p:cNvPr id="2" name="Прямоугольник 1"/>
          <p:cNvSpPr/>
          <p:nvPr/>
        </p:nvSpPr>
        <p:spPr>
          <a:xfrm>
            <a:off x="708189" y="4260009"/>
            <a:ext cx="3626249" cy="7386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Flickr Faces Dataset </a:t>
            </a:r>
            <a:r>
              <a:rPr lang="en-US" sz="2400" dirty="0" smtClean="0">
                <a:solidFill>
                  <a:schemeClr val="bg1"/>
                </a:solidFill>
              </a:rPr>
              <a:t>Resized</a:t>
            </a:r>
          </a:p>
          <a:p>
            <a:r>
              <a:rPr lang="en-US" dirty="0" smtClean="0">
                <a:solidFill>
                  <a:schemeClr val="bg1"/>
                </a:solidFill>
              </a:rPr>
              <a:t>(</a:t>
            </a:r>
            <a:r>
              <a:rPr lang="en-US" dirty="0" err="1" smtClean="0">
                <a:solidFill>
                  <a:schemeClr val="bg1"/>
                </a:solidFill>
              </a:rPr>
              <a:t>OpenSource</a:t>
            </a:r>
            <a:r>
              <a:rPr lang="en-US" dirty="0" smtClean="0">
                <a:solidFill>
                  <a:schemeClr val="bg1"/>
                </a:solidFill>
              </a:rPr>
              <a:t> faces image dataset)</a:t>
            </a:r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83003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7B580C78-F914-AF3B-B3F8-86674699E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6C658EAB-7DAF-BE2F-A84A-38A3402BEF3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2583" y="-163931"/>
            <a:ext cx="2199839" cy="1143000"/>
          </a:xfrm>
        </p:spPr>
        <p:txBody>
          <a:bodyPr/>
          <a:lstStyle/>
          <a:p>
            <a:r>
              <a:rPr lang="en-US" sz="4800" b="1" dirty="0" smtClean="0">
                <a:latin typeface="Calibri Light (Headings)"/>
                <a:ea typeface="Crimson Pro Bold" pitchFamily="34" charset="-122"/>
                <a:cs typeface="Crimson Pro Bold" pitchFamily="34" charset="-120"/>
              </a:rPr>
              <a:t>Code</a:t>
            </a:r>
            <a:endParaRPr lang="en-US" b="1" dirty="0">
              <a:latin typeface="Calibri Light (Headings)"/>
            </a:endParaRPr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289" y="5486400"/>
            <a:ext cx="4883711" cy="13157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44130" y="0"/>
            <a:ext cx="6547870" cy="46597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10114"/>
            <a:ext cx="4730142" cy="16197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70430"/>
            <a:ext cx="5644130" cy="36738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Прямоугольник 11"/>
          <p:cNvSpPr/>
          <p:nvPr/>
        </p:nvSpPr>
        <p:spPr>
          <a:xfrm>
            <a:off x="0" y="6067814"/>
            <a:ext cx="842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400" dirty="0">
                <a:solidFill>
                  <a:schemeClr val="bg1"/>
                </a:solidFill>
              </a:rPr>
              <a:t>V1</a:t>
            </a:r>
            <a:endParaRPr lang="ru-RU" sz="4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00979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DF6AF63-1DBE-D11B-6DC9-B3687284A5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C8FF4F10-97E7-7357-3F36-2286224170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44333" y="147787"/>
            <a:ext cx="10693162" cy="1143000"/>
          </a:xfrm>
        </p:spPr>
        <p:txBody>
          <a:bodyPr/>
          <a:lstStyle/>
          <a:p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Numerical experiments on our own neural network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(30 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photos dataset</a:t>
            </a:r>
            <a:r>
              <a:rPr lang="ru-RU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)</a:t>
            </a:r>
            <a:r>
              <a:rPr lang="en-US" sz="3200" b="1" kern="1200" dirty="0" smtClean="0">
                <a:solidFill>
                  <a:srgbClr val="FFFFFF"/>
                </a:solidFill>
                <a:effectLst/>
                <a:latin typeface="Calibri Light (Headings)"/>
                <a:ea typeface="Crimson Pro Bold"/>
                <a:cs typeface="+mn-cs"/>
              </a:rPr>
              <a:t> </a:t>
            </a:r>
            <a:endParaRPr lang="en-US" sz="3200" b="1" dirty="0">
              <a:latin typeface="Calibri Light (Headings)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7063" y="1302803"/>
            <a:ext cx="5071033" cy="270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7340" y="1302804"/>
            <a:ext cx="5296254" cy="27053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0747" y="4120468"/>
            <a:ext cx="4974697" cy="25986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1129826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C2645A-E767-4D7E-984D-234E531E4556}">
  <ds:schemaRefs>
    <ds:schemaRef ds:uri="230e9df3-be65-4c73-a93b-d1236ebd677e"/>
    <ds:schemaRef ds:uri="http://schemas.microsoft.com/office/2006/documentManagement/types"/>
    <ds:schemaRef ds:uri="http://purl.org/dc/terms/"/>
    <ds:schemaRef ds:uri="http://purl.org/dc/elements/1.1/"/>
    <ds:schemaRef ds:uri="http://schemas.openxmlformats.org/package/2006/metadata/core-properties"/>
    <ds:schemaRef ds:uri="71af3243-3dd4-4a8d-8c0d-dd76da1f02a5"/>
    <ds:schemaRef ds:uri="http://www.w3.org/XML/1998/namespace"/>
    <ds:schemaRef ds:uri="http://purl.org/dc/dcmitype/"/>
    <ds:schemaRef ds:uri="http://schemas.microsoft.com/office/infopath/2007/PartnerControls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{94C68602-79A5-44C8-AD7C-B4FA876BA16A}tf55661986_win32</Template>
  <TotalTime>576</TotalTime>
  <Words>518</Words>
  <Application>Microsoft Office PowerPoint</Application>
  <PresentationFormat>Произвольный</PresentationFormat>
  <Paragraphs>133</Paragraphs>
  <Slides>21</Slides>
  <Notes>20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2" baseType="lpstr">
      <vt:lpstr>Custom</vt:lpstr>
      <vt:lpstr>Optimizing Data Compression Techniques: Enhancing Efficiency and Scalability for Diverse Applications by implementing AI</vt:lpstr>
      <vt:lpstr>Agenda</vt:lpstr>
      <vt:lpstr>Introduction</vt:lpstr>
      <vt:lpstr>Background</vt:lpstr>
      <vt:lpstr>Research Goal</vt:lpstr>
      <vt:lpstr>Codebase</vt:lpstr>
      <vt:lpstr>Dataset &amp; Tools</vt:lpstr>
      <vt:lpstr>Code</vt:lpstr>
      <vt:lpstr>Numerical experiments on our own neural network(30 photos dataset) </vt:lpstr>
      <vt:lpstr>Further…</vt:lpstr>
      <vt:lpstr>Code explanation</vt:lpstr>
      <vt:lpstr>34KB</vt:lpstr>
      <vt:lpstr>34KB</vt:lpstr>
      <vt:lpstr>Презентация PowerPoint</vt:lpstr>
      <vt:lpstr>Презентация PowerPoint</vt:lpstr>
      <vt:lpstr>Code explanation</vt:lpstr>
      <vt:lpstr>34KB</vt:lpstr>
      <vt:lpstr>34KB</vt:lpstr>
      <vt:lpstr>Презентация PowerPoint</vt:lpstr>
      <vt:lpstr>Презентация PowerPoint</vt:lpstr>
      <vt:lpstr>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Optimizing Data Compression Techniques: Enhancing Efficiency and Scalability for Diverse Applications by implementing AI</dc:title>
  <dc:creator>Arslan Koshimov</dc:creator>
  <cp:lastModifiedBy>Григорий Коврижных</cp:lastModifiedBy>
  <cp:revision>29</cp:revision>
  <dcterms:created xsi:type="dcterms:W3CDTF">2025-02-24T05:05:11Z</dcterms:created>
  <dcterms:modified xsi:type="dcterms:W3CDTF">2025-02-28T18:18:12Z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