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81" r:id="rId5"/>
    <p:sldId id="280" r:id="rId6"/>
    <p:sldId id="284" r:id="rId7"/>
    <p:sldId id="286" r:id="rId8"/>
    <p:sldId id="287" r:id="rId9"/>
    <p:sldId id="288" r:id="rId10"/>
    <p:sldId id="292" r:id="rId11"/>
    <p:sldId id="294" r:id="rId12"/>
    <p:sldId id="290" r:id="rId13"/>
    <p:sldId id="293" r:id="rId14"/>
    <p:sldId id="300" r:id="rId15"/>
    <p:sldId id="295" r:id="rId16"/>
    <p:sldId id="296" r:id="rId17"/>
    <p:sldId id="297" r:id="rId18"/>
    <p:sldId id="298" r:id="rId19"/>
    <p:sldId id="301" r:id="rId20"/>
    <p:sldId id="302" r:id="rId21"/>
    <p:sldId id="303" r:id="rId22"/>
    <p:sldId id="304" r:id="rId23"/>
    <p:sldId id="305"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p:scale>
          <a:sx n="66" d="100"/>
          <a:sy n="66" d="100"/>
        </p:scale>
        <p:origin x="-1330" y="-437"/>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3/1/2025</a:t>
            </a:fld>
            <a:endParaRPr lang="en-US"/>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563512-A8BA-1764-87C7-A00C34FD0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8D8F7F0-68B1-3C8C-3974-1CFE7D3952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893E87E-9A62-BE42-B48F-A4960F0B96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61190961-0558-0020-C7FC-07CF6AD55449}"/>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1302382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F15084-9E64-0732-2172-D06E24D20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CCBBEEF-0F58-7DB2-13AB-6DAFC52BE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62C92A2-0E82-6EA1-AA1F-C125D6D8C6A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F80306BD-3757-CA40-4082-AACA5F6DB656}"/>
              </a:ext>
            </a:extLst>
          </p:cNvPr>
          <p:cNvSpPr>
            <a:spLocks noGrp="1"/>
          </p:cNvSpPr>
          <p:nvPr>
            <p:ph type="sldNum" sz="quarter" idx="5"/>
          </p:nvPr>
        </p:nvSpPr>
        <p:spPr/>
        <p:txBody>
          <a:bodyPr/>
          <a:lstStyle/>
          <a:p>
            <a:fld id="{55247812-3409-784D-BAE7-ABE53735D59F}" type="slidenum">
              <a:rPr lang="en-US" smtClean="0"/>
              <a:t>21</a:t>
            </a:fld>
            <a:endParaRPr lang="en-US"/>
          </a:p>
        </p:txBody>
      </p:sp>
    </p:spTree>
    <p:extLst>
      <p:ext uri="{BB962C8B-B14F-4D97-AF65-F5344CB8AC3E}">
        <p14:creationId xmlns:p14="http://schemas.microsoft.com/office/powerpoint/2010/main" val="211350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13E0E2F-FB5F-19AD-18FD-02AFD3C3D2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836B388-51EF-10FA-3783-0696B2AF73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1C1FAC0-00E4-5BDB-5727-4597CCDC97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387CD11C-29A5-A450-5B49-9B2C8F5A483A}"/>
              </a:ext>
            </a:extLst>
          </p:cNvPr>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9468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2CDD179-4403-A07F-630C-A153B2FB94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5371C59-0780-417A-50AE-5F81ED51E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877DC73-D2E6-4C8A-5B32-AAE3B3DEC3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A53F2668-F7D8-0DD8-090D-8D685CDFDF82}"/>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28840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11B77C4-0D39-64D6-A86B-642112E296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48CF8F3-1596-3F28-5175-2E3D216F2B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DAF0CB2-EC6B-167D-32D1-6BCC4A35A0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4B9C545A-1AD5-BFF5-B687-7B9BD552CC0D}"/>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809571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90D1D5-C864-5E4C-3C40-4D43E6C429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C0A432A5-CFDC-1082-A3A3-88230315F764}"/>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90D1D5-C864-5E4C-3C40-4D43E6C429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C0A432A5-CFDC-1082-A3A3-88230315F764}"/>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B58F29-43BC-250B-F029-F71591A0B6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DE86BF1-A149-E84A-3F16-6B3EA6508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A0F34B0-7045-260E-477B-11A6EFF195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A5688479-B809-6A48-F4C5-5339F475891A}"/>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424943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189953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xmlns=""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xmlns=""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43D847DE-29F2-8ABB-1718-34BED4F37718}"/>
              </a:ext>
              <a:ext uri="{C183D7F6-B498-43B3-948B-1728B52AA6E4}">
                <adec:decorative xmlns:adec="http://schemas.microsoft.com/office/drawing/2017/decorative" xmlns=""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3/1/2025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t>3/1/2025</a:t>
            </a:fld>
            <a:endParaRPr lang="en-US"/>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xmlns=""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xmlns=""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xmlns="" id="{934796A3-781D-5244-DAB8-2D6EE0AC3B70}"/>
              </a:ext>
              <a:ext uri="{C183D7F6-B498-43B3-948B-1728B52AA6E4}">
                <adec:decorative xmlns:adec="http://schemas.microsoft.com/office/drawing/2017/decorative" xmlns=""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xmlns=""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xmlns="" id="{50E25A87-9155-9E07-878F-CEC0B137C2D7}"/>
              </a:ext>
              <a:ext uri="{C183D7F6-B498-43B3-948B-1728B52AA6E4}">
                <adec:decorative xmlns:adec="http://schemas.microsoft.com/office/drawing/2017/decorative" xmlns=""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9577E27-B60E-C6DD-BAAF-5CCC3D59E5D5}"/>
              </a:ext>
              <a:ext uri="{C183D7F6-B498-43B3-948B-1728B52AA6E4}">
                <adec:decorative xmlns:adec="http://schemas.microsoft.com/office/drawing/2017/decorative" xmlns=""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xmlns=""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xmlns=""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3/1/2025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xmlns=""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xmlns=""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3/1/2025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xmlns=""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xmlns=""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xmlns="" id="{0D8DCC6D-8B88-7BE0-7240-F743AE09EC48}"/>
              </a:ext>
              <a:ext uri="{C183D7F6-B498-43B3-948B-1728B52AA6E4}">
                <adec:decorative xmlns:adec="http://schemas.microsoft.com/office/drawing/2017/decorative" xmlns=""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xmlns=""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3/1/2025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3/1/2025</a:t>
            </a:fld>
            <a:endParaRPr lang="en-US"/>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20A922B-22EC-7FD8-FA8C-2FFAC558BD66}"/>
              </a:ext>
            </a:extLst>
          </p:cNvPr>
          <p:cNvSpPr>
            <a:spLocks noGrp="1"/>
          </p:cNvSpPr>
          <p:nvPr>
            <p:ph type="ctrTitle"/>
          </p:nvPr>
        </p:nvSpPr>
        <p:spPr>
          <a:xfrm>
            <a:off x="1524000" y="2286000"/>
            <a:ext cx="9144000" cy="2286000"/>
          </a:xfrm>
        </p:spPr>
        <p:txBody>
          <a:bodyPr/>
          <a:lstStyle/>
          <a:p>
            <a:r>
              <a:rPr lang="en-US" sz="2800" b="1" dirty="0">
                <a:latin typeface="Calibri Light (Headings)"/>
                <a:ea typeface="Crimson Pro Bold"/>
                <a:cs typeface="Crimson Pro Bold" pitchFamily="34" charset="-120"/>
              </a:rPr>
              <a:t>Optimizing Data </a:t>
            </a:r>
            <a:r>
              <a:rPr lang="en-US" sz="2800" b="1" dirty="0">
                <a:solidFill>
                  <a:srgbClr val="C00000"/>
                </a:solidFill>
                <a:latin typeface="Calibri Light (Headings)"/>
                <a:ea typeface="Crimson Pro Bold"/>
                <a:cs typeface="Crimson Pro Bold" pitchFamily="34" charset="-120"/>
              </a:rPr>
              <a:t>Compression</a:t>
            </a:r>
            <a:r>
              <a:rPr lang="en-US" sz="2800" b="1" dirty="0">
                <a:latin typeface="Calibri Light (Headings)"/>
                <a:ea typeface="Crimson Pro Bold"/>
                <a:cs typeface="Crimson Pro Bold" pitchFamily="34" charset="-120"/>
              </a:rPr>
              <a:t> Techniques: Enhancing Efficiency and Scalability for Diverse Applications by implementing </a:t>
            </a:r>
            <a:r>
              <a:rPr lang="en-US" sz="2800" b="1" dirty="0">
                <a:solidFill>
                  <a:srgbClr val="C00000"/>
                </a:solidFill>
                <a:latin typeface="Calibri Light (Headings)"/>
                <a:ea typeface="Crimson Pro Bold"/>
                <a:cs typeface="Crimson Pro Bold" pitchFamily="34" charset="-120"/>
              </a:rPr>
              <a:t>AI</a:t>
            </a:r>
            <a:endParaRPr lang="en-US" sz="2800" dirty="0">
              <a:solidFill>
                <a:srgbClr val="C00000"/>
              </a:solidFill>
              <a:latin typeface="Calibri Light (Headings)"/>
            </a:endParaRPr>
          </a:p>
        </p:txBody>
      </p:sp>
      <p:sp>
        <p:nvSpPr>
          <p:cNvPr id="7" name="TextBox 6">
            <a:extLst>
              <a:ext uri="{FF2B5EF4-FFF2-40B4-BE49-F238E27FC236}">
                <a16:creationId xmlns:a16="http://schemas.microsoft.com/office/drawing/2014/main" xmlns="" id="{80FDA16B-36A0-D5C1-2B07-8EE49AE7A5F9}"/>
              </a:ext>
            </a:extLst>
          </p:cNvPr>
          <p:cNvSpPr txBox="1"/>
          <p:nvPr/>
        </p:nvSpPr>
        <p:spPr>
          <a:xfrm>
            <a:off x="3859161" y="4357261"/>
            <a:ext cx="5104365" cy="464230"/>
          </a:xfrm>
          <a:prstGeom prst="rect">
            <a:avLst/>
          </a:prstGeom>
          <a:noFill/>
        </p:spPr>
        <p:txBody>
          <a:bodyPr wrap="square">
            <a:spAutoFit/>
          </a:bodyPr>
          <a:lstStyle/>
          <a:p>
            <a:pPr>
              <a:lnSpc>
                <a:spcPts val="2850"/>
              </a:lnSpc>
            </a:pPr>
            <a:r>
              <a:rPr lang="en-US" sz="1800" dirty="0">
                <a:solidFill>
                  <a:schemeClr val="bg1"/>
                </a:solidFill>
                <a:latin typeface="Calibri Light (Headings)"/>
                <a:ea typeface="Open Sans"/>
                <a:cs typeface="Open Sans"/>
              </a:rPr>
              <a:t>Author: </a:t>
            </a:r>
            <a:r>
              <a:rPr lang="en-US" sz="1800" dirty="0" err="1">
                <a:solidFill>
                  <a:schemeClr val="bg1"/>
                </a:solidFill>
                <a:latin typeface="Calibri Light (Headings)"/>
                <a:ea typeface="Open Sans"/>
                <a:cs typeface="Open Sans"/>
              </a:rPr>
              <a:t>Grigoriy</a:t>
            </a:r>
            <a:r>
              <a:rPr lang="en-US" sz="1800" dirty="0">
                <a:solidFill>
                  <a:schemeClr val="bg1"/>
                </a:solidFill>
                <a:latin typeface="Calibri Light (Headings)"/>
                <a:ea typeface="Open Sans"/>
                <a:cs typeface="Open Sans"/>
              </a:rPr>
              <a:t> </a:t>
            </a:r>
            <a:r>
              <a:rPr lang="en-US" sz="1800" dirty="0" err="1">
                <a:solidFill>
                  <a:schemeClr val="bg1"/>
                </a:solidFill>
                <a:latin typeface="Calibri Light (Headings)"/>
                <a:ea typeface="Crimson Pro Bold"/>
                <a:cs typeface="Open Sans"/>
              </a:rPr>
              <a:t>Kovrizhnykh</a:t>
            </a:r>
            <a:r>
              <a:rPr lang="en-US" sz="1800" dirty="0">
                <a:solidFill>
                  <a:schemeClr val="bg1"/>
                </a:solidFill>
                <a:latin typeface="Calibri Light (Headings)"/>
                <a:ea typeface="Open Sans"/>
                <a:cs typeface="Open Sans"/>
              </a:rPr>
              <a:t>, Arslan Koshimov</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031030" y="555522"/>
            <a:ext cx="4455369" cy="1143000"/>
          </a:xfrm>
        </p:spPr>
        <p:txBody>
          <a:bodyPr/>
          <a:lstStyle/>
          <a:p>
            <a:r>
              <a:rPr lang="en-US" b="1" kern="1200" dirty="0">
                <a:solidFill>
                  <a:srgbClr val="FFFFFF"/>
                </a:solidFill>
                <a:effectLst/>
                <a:latin typeface="Calibri Light (Headings)"/>
                <a:ea typeface="Crimson Pro Bold"/>
                <a:cs typeface="+mn-cs"/>
              </a:rPr>
              <a:t>Further…</a:t>
            </a:r>
            <a:endParaRPr lang="en-US" b="1" dirty="0">
              <a:latin typeface="Calibri Light (Headings)"/>
            </a:endParaRPr>
          </a:p>
        </p:txBody>
      </p:sp>
      <p:sp>
        <p:nvSpPr>
          <p:cNvPr id="4" name="TextBox 3">
            <a:extLst>
              <a:ext uri="{FF2B5EF4-FFF2-40B4-BE49-F238E27FC236}">
                <a16:creationId xmlns:a16="http://schemas.microsoft.com/office/drawing/2014/main" xmlns="" id="{879E6C82-14DA-B822-B0AD-CDBC55F93D43}"/>
              </a:ext>
            </a:extLst>
          </p:cNvPr>
          <p:cNvSpPr txBox="1"/>
          <p:nvPr/>
        </p:nvSpPr>
        <p:spPr>
          <a:xfrm>
            <a:off x="3296042" y="1609165"/>
            <a:ext cx="5584722" cy="1815882"/>
          </a:xfrm>
          <a:prstGeom prst="rect">
            <a:avLst/>
          </a:prstGeom>
          <a:noFill/>
        </p:spPr>
        <p:txBody>
          <a:bodyPr wrap="square">
            <a:spAutoFit/>
          </a:bodyPr>
          <a:lstStyle/>
          <a:p>
            <a:pPr algn="ctr"/>
            <a:r>
              <a:rPr lang="en-US" sz="2800" dirty="0">
                <a:solidFill>
                  <a:srgbClr val="C00000"/>
                </a:solidFill>
                <a:latin typeface="Calibri Light (Headings)"/>
              </a:rPr>
              <a:t>Model Development</a:t>
            </a:r>
          </a:p>
          <a:p>
            <a:pPr algn="ctr"/>
            <a:r>
              <a:rPr lang="fr-FR" sz="2800" dirty="0">
                <a:solidFill>
                  <a:schemeClr val="bg1"/>
                </a:solidFill>
                <a:latin typeface="Calibri Light (Headings)"/>
              </a:rPr>
              <a:t>d</a:t>
            </a:r>
            <a:r>
              <a:rPr lang="fr-FR" sz="2800" dirty="0" smtClean="0">
                <a:solidFill>
                  <a:schemeClr val="bg1"/>
                </a:solidFill>
                <a:latin typeface="Calibri Light (Headings)"/>
              </a:rPr>
              <a:t>evelopment of the ai encoder learning methods, implementation of the information </a:t>
            </a:r>
            <a:r>
              <a:rPr lang="fr-FR" sz="2800" dirty="0">
                <a:solidFill>
                  <a:schemeClr val="bg1"/>
                </a:solidFill>
                <a:latin typeface="Calibri Light (Headings)"/>
              </a:rPr>
              <a:t>theory </a:t>
            </a:r>
            <a:r>
              <a:rPr lang="fr-FR" sz="2800" dirty="0" smtClean="0">
                <a:solidFill>
                  <a:schemeClr val="bg1"/>
                </a:solidFill>
                <a:latin typeface="Calibri Light (Headings)"/>
              </a:rPr>
              <a:t>concepts</a:t>
            </a:r>
            <a:endParaRPr lang="en-US" sz="2800" dirty="0">
              <a:solidFill>
                <a:schemeClr val="bg1"/>
              </a:solidFill>
              <a:latin typeface="Calibri Light (Headings)"/>
            </a:endParaRPr>
          </a:p>
        </p:txBody>
      </p:sp>
      <p:sp>
        <p:nvSpPr>
          <p:cNvPr id="18" name="Arc 17">
            <a:extLst>
              <a:ext uri="{FF2B5EF4-FFF2-40B4-BE49-F238E27FC236}">
                <a16:creationId xmlns:a16="http://schemas.microsoft.com/office/drawing/2014/main" xmlns="" id="{9B8D2FA6-CA42-5B24-DF6B-A4BC73628119}"/>
              </a:ext>
            </a:extLst>
          </p:cNvPr>
          <p:cNvSpPr/>
          <p:nvPr/>
        </p:nvSpPr>
        <p:spPr>
          <a:xfrm>
            <a:off x="6459510" y="2517106"/>
            <a:ext cx="3687097" cy="256622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xmlns="" id="{1D79FC21-9495-9973-2B02-EC44707476AF}"/>
              </a:ext>
            </a:extLst>
          </p:cNvPr>
          <p:cNvSpPr txBox="1"/>
          <p:nvPr/>
        </p:nvSpPr>
        <p:spPr>
          <a:xfrm>
            <a:off x="6858002" y="3844509"/>
            <a:ext cx="5584722" cy="1815882"/>
          </a:xfrm>
          <a:prstGeom prst="rect">
            <a:avLst/>
          </a:prstGeom>
          <a:noFill/>
        </p:spPr>
        <p:txBody>
          <a:bodyPr wrap="square">
            <a:spAutoFit/>
          </a:bodyPr>
          <a:lstStyle/>
          <a:p>
            <a:pPr algn="ctr"/>
            <a:r>
              <a:rPr lang="en-US" sz="2800" dirty="0">
                <a:solidFill>
                  <a:srgbClr val="C00000"/>
                </a:solidFill>
                <a:latin typeface="Calibri Light (Headings)"/>
              </a:rPr>
              <a:t>Training and Validation</a:t>
            </a:r>
          </a:p>
          <a:p>
            <a:pPr algn="ctr"/>
            <a:r>
              <a:rPr lang="en-US" sz="2800" dirty="0" smtClean="0">
                <a:solidFill>
                  <a:schemeClr val="bg1"/>
                </a:solidFill>
                <a:latin typeface="Calibri Light (Headings)"/>
              </a:rPr>
              <a:t>training the different kind of models on a big open source photo datasets</a:t>
            </a:r>
            <a:endParaRPr lang="en-US" sz="2800" dirty="0">
              <a:solidFill>
                <a:schemeClr val="bg1"/>
              </a:solidFill>
              <a:latin typeface="Calibri Light (Headings)"/>
            </a:endParaRPr>
          </a:p>
        </p:txBody>
      </p:sp>
      <p:sp>
        <p:nvSpPr>
          <p:cNvPr id="21" name="Arc 20">
            <a:extLst>
              <a:ext uri="{FF2B5EF4-FFF2-40B4-BE49-F238E27FC236}">
                <a16:creationId xmlns:a16="http://schemas.microsoft.com/office/drawing/2014/main" xmlns="" id="{D625BEE6-1977-BBA6-6801-FA5F97103C62}"/>
              </a:ext>
            </a:extLst>
          </p:cNvPr>
          <p:cNvSpPr/>
          <p:nvPr/>
        </p:nvSpPr>
        <p:spPr>
          <a:xfrm rot="7970918">
            <a:off x="4346203" y="3637052"/>
            <a:ext cx="4226615" cy="2684484"/>
          </a:xfrm>
          <a:prstGeom prst="arc">
            <a:avLst>
              <a:gd name="adj1" fmla="val 16200000"/>
              <a:gd name="adj2" fmla="val 114642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xmlns="" id="{3C172C52-0068-4260-6B4B-32D95D57BAE3}"/>
              </a:ext>
            </a:extLst>
          </p:cNvPr>
          <p:cNvSpPr txBox="1"/>
          <p:nvPr/>
        </p:nvSpPr>
        <p:spPr>
          <a:xfrm>
            <a:off x="0" y="4071353"/>
            <a:ext cx="6959600" cy="2246769"/>
          </a:xfrm>
          <a:prstGeom prst="rect">
            <a:avLst/>
          </a:prstGeom>
          <a:noFill/>
        </p:spPr>
        <p:txBody>
          <a:bodyPr wrap="square">
            <a:spAutoFit/>
          </a:bodyPr>
          <a:lstStyle/>
          <a:p>
            <a:pPr algn="ctr"/>
            <a:r>
              <a:rPr lang="en-US" sz="2800" dirty="0" smtClean="0">
                <a:solidFill>
                  <a:srgbClr val="C00000"/>
                </a:solidFill>
                <a:latin typeface="Calibri Light (Headings)"/>
              </a:rPr>
              <a:t>Working on less file size and high quality</a:t>
            </a:r>
            <a:endParaRPr lang="en-US" sz="2800" dirty="0">
              <a:solidFill>
                <a:srgbClr val="C00000"/>
              </a:solidFill>
              <a:latin typeface="Calibri Light (Headings)"/>
            </a:endParaRPr>
          </a:p>
          <a:p>
            <a:pPr algn="ctr"/>
            <a:r>
              <a:rPr lang="en-US" sz="2800" dirty="0" smtClean="0">
                <a:solidFill>
                  <a:schemeClr val="bg1"/>
                </a:solidFill>
                <a:latin typeface="Calibri Light (Headings)"/>
              </a:rPr>
              <a:t>1) decreasing encoded images size to compete with jpeg</a:t>
            </a:r>
            <a:br>
              <a:rPr lang="en-US" sz="2800" dirty="0" smtClean="0">
                <a:solidFill>
                  <a:schemeClr val="bg1"/>
                </a:solidFill>
                <a:latin typeface="Calibri Light (Headings)"/>
              </a:rPr>
            </a:br>
            <a:r>
              <a:rPr lang="en-US" sz="2800" dirty="0" smtClean="0">
                <a:solidFill>
                  <a:schemeClr val="bg1"/>
                </a:solidFill>
                <a:latin typeface="Calibri Light (Headings)"/>
              </a:rPr>
              <a:t>2) working on decoded image quality to be higher than jpeg</a:t>
            </a:r>
            <a:endParaRPr lang="en-US" sz="2800" dirty="0">
              <a:solidFill>
                <a:schemeClr val="bg1"/>
              </a:solidFill>
              <a:latin typeface="Calibri Light (Headings)"/>
            </a:endParaRPr>
          </a:p>
        </p:txBody>
      </p:sp>
      <p:sp>
        <p:nvSpPr>
          <p:cNvPr id="23" name="Arc 22">
            <a:extLst>
              <a:ext uri="{FF2B5EF4-FFF2-40B4-BE49-F238E27FC236}">
                <a16:creationId xmlns:a16="http://schemas.microsoft.com/office/drawing/2014/main" xmlns="" id="{E9F44C23-2D8C-90B8-227F-6E591C8E4A94}"/>
              </a:ext>
            </a:extLst>
          </p:cNvPr>
          <p:cNvSpPr/>
          <p:nvPr/>
        </p:nvSpPr>
        <p:spPr>
          <a:xfrm rot="16903625">
            <a:off x="1576316" y="2920228"/>
            <a:ext cx="3372464" cy="248751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967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2031325"/>
          </a:xfrm>
          <a:prstGeom prst="rect">
            <a:avLst/>
          </a:prstGeom>
        </p:spPr>
        <p:txBody>
          <a:bodyPr>
            <a:spAutoFit/>
          </a:bodyPr>
          <a:lstStyle/>
          <a:p>
            <a:r>
              <a:rPr lang="en-US" b="1" dirty="0" smtClean="0">
                <a:solidFill>
                  <a:schemeClr val="bg1"/>
                </a:solidFill>
              </a:rPr>
              <a:t>Architecture:</a:t>
            </a:r>
            <a:br>
              <a:rPr lang="en-US" b="1" dirty="0" smtClean="0">
                <a:solidFill>
                  <a:schemeClr val="bg1"/>
                </a:solidFill>
              </a:rPr>
            </a:br>
            <a:endParaRPr lang="en-US" b="1" dirty="0" smtClean="0">
              <a:solidFill>
                <a:schemeClr val="bg1"/>
              </a:solidFill>
            </a:endParaRPr>
          </a:p>
          <a:p>
            <a:r>
              <a:rPr lang="en-US" b="1" dirty="0" smtClean="0">
                <a:solidFill>
                  <a:schemeClr val="bg1"/>
                </a:solidFill>
              </a:rPr>
              <a:t>Encoder</a:t>
            </a:r>
            <a:r>
              <a:rPr lang="en-US" dirty="0">
                <a:solidFill>
                  <a:schemeClr val="bg1"/>
                </a:solidFill>
              </a:rPr>
              <a:t>: Conv2D (3→32) extracts low-level features, Conv2D (32→64) captures patterns</a:t>
            </a:r>
            <a:r>
              <a:rPr lang="en-US" dirty="0" smtClean="0">
                <a:solidFill>
                  <a:schemeClr val="bg1"/>
                </a:solidFill>
              </a:rPr>
              <a:t>.</a:t>
            </a:r>
            <a:br>
              <a:rPr lang="en-US" dirty="0" smtClean="0">
                <a:solidFill>
                  <a:schemeClr val="bg1"/>
                </a:solidFill>
              </a:rPr>
            </a:br>
            <a:endParaRPr lang="en-US" dirty="0">
              <a:solidFill>
                <a:schemeClr val="bg1"/>
              </a:solidFill>
            </a:endParaRPr>
          </a:p>
          <a:p>
            <a:r>
              <a:rPr lang="en-US" b="1" dirty="0">
                <a:solidFill>
                  <a:schemeClr val="bg1"/>
                </a:solidFill>
              </a:rPr>
              <a:t>Decoder</a:t>
            </a:r>
            <a:r>
              <a:rPr lang="en-US" dirty="0">
                <a:solidFill>
                  <a:schemeClr val="bg1"/>
                </a:solidFill>
              </a:rPr>
              <a:t>: ConvTranspose2D (64→32) </a:t>
            </a:r>
            <a:r>
              <a:rPr lang="en-US" dirty="0" err="1">
                <a:solidFill>
                  <a:schemeClr val="bg1"/>
                </a:solidFill>
              </a:rPr>
              <a:t>upsamples</a:t>
            </a:r>
            <a:r>
              <a:rPr lang="en-US" dirty="0">
                <a:solidFill>
                  <a:schemeClr val="bg1"/>
                </a:solidFill>
              </a:rPr>
              <a:t>, ConvTranspose2D (32→3, Sigmoid) reconstructs the image.</a:t>
            </a:r>
          </a:p>
        </p:txBody>
      </p:sp>
    </p:spTree>
    <p:extLst>
      <p:ext uri="{BB962C8B-B14F-4D97-AF65-F5344CB8AC3E}">
        <p14:creationId xmlns:p14="http://schemas.microsoft.com/office/powerpoint/2010/main" val="163988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300 kb encoded</a:t>
            </a:r>
          </a:p>
          <a:p>
            <a:r>
              <a:rPr lang="en-US" sz="3600" dirty="0" smtClean="0"/>
              <a:t>26.4KB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grigo\OneDrive\Рабочий стол\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345"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spTree>
    <p:extLst>
      <p:ext uri="{BB962C8B-B14F-4D97-AF65-F5344CB8AC3E}">
        <p14:creationId xmlns:p14="http://schemas.microsoft.com/office/powerpoint/2010/main" val="333643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170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391 kb encoded</a:t>
            </a:r>
          </a:p>
          <a:p>
            <a:r>
              <a:rPr lang="en-US" sz="3600" dirty="0" smtClean="0"/>
              <a:t>30KB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876"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6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27" y="1284734"/>
            <a:ext cx="4918919"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34" y="1284734"/>
            <a:ext cx="5106705"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4532" y="4232198"/>
            <a:ext cx="4337571" cy="241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31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5" name="Заголовок 1"/>
          <p:cNvSpPr txBox="1">
            <a:spLocks/>
          </p:cNvSpPr>
          <p:nvPr/>
        </p:nvSpPr>
        <p:spPr>
          <a:xfrm>
            <a:off x="2069845" y="156565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smtClean="0"/>
              <a:t>We see that quality of decoded image is better, than JPEG, but the encoded size of image is enormous, so we need to work on the size and make sure that quality stays high. The quality doesn’t matter, if the decoded size is bigger than the original, there is no reason to use it.</a:t>
            </a:r>
            <a:endParaRPr lang="en-US" sz="1800" dirty="0"/>
          </a:p>
        </p:txBody>
      </p:sp>
      <p:sp>
        <p:nvSpPr>
          <p:cNvPr id="6" name="Заголовок 1"/>
          <p:cNvSpPr txBox="1">
            <a:spLocks/>
          </p:cNvSpPr>
          <p:nvPr/>
        </p:nvSpPr>
        <p:spPr>
          <a:xfrm>
            <a:off x="2069845" y="309981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a:t>The next step(V2) is to work on the neural network, implement new features, play with neural layers</a:t>
            </a:r>
            <a:r>
              <a:rPr lang="ru-RU" sz="1800" dirty="0"/>
              <a:t> </a:t>
            </a:r>
            <a:r>
              <a:rPr lang="en-US" sz="1800" dirty="0"/>
              <a:t>to reduce the size and increase the quality</a:t>
            </a:r>
          </a:p>
        </p:txBody>
      </p:sp>
    </p:spTree>
    <p:extLst>
      <p:ext uri="{BB962C8B-B14F-4D97-AF65-F5344CB8AC3E}">
        <p14:creationId xmlns:p14="http://schemas.microsoft.com/office/powerpoint/2010/main" val="285660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2031325"/>
          </a:xfrm>
          <a:prstGeom prst="rect">
            <a:avLst/>
          </a:prstGeom>
        </p:spPr>
        <p:txBody>
          <a:bodyPr>
            <a:spAutoFit/>
          </a:bodyPr>
          <a:lstStyle/>
          <a:p>
            <a:r>
              <a:rPr lang="en-US" b="1" dirty="0" smtClean="0">
                <a:solidFill>
                  <a:schemeClr val="bg1"/>
                </a:solidFill>
              </a:rPr>
              <a:t>Architecture:</a:t>
            </a:r>
            <a:br>
              <a:rPr lang="en-US" b="1" dirty="0" smtClean="0">
                <a:solidFill>
                  <a:schemeClr val="bg1"/>
                </a:solidFill>
              </a:rPr>
            </a:br>
            <a:endParaRPr lang="en-US" b="1" dirty="0" smtClean="0">
              <a:solidFill>
                <a:schemeClr val="bg1"/>
              </a:solidFill>
            </a:endParaRPr>
          </a:p>
          <a:p>
            <a:r>
              <a:rPr lang="en-US" b="1" dirty="0" smtClean="0">
                <a:solidFill>
                  <a:schemeClr val="bg1"/>
                </a:solidFill>
              </a:rPr>
              <a:t>Encoder</a:t>
            </a:r>
            <a:r>
              <a:rPr lang="en-US" dirty="0">
                <a:solidFill>
                  <a:schemeClr val="bg1"/>
                </a:solidFill>
              </a:rPr>
              <a:t>: Conv2D (3→32) extracts low-level features, Conv2D (32→64) captures patterns</a:t>
            </a:r>
            <a:r>
              <a:rPr lang="en-US" dirty="0" smtClean="0">
                <a:solidFill>
                  <a:schemeClr val="bg1"/>
                </a:solidFill>
              </a:rPr>
              <a:t>.</a:t>
            </a:r>
            <a:br>
              <a:rPr lang="en-US" dirty="0" smtClean="0">
                <a:solidFill>
                  <a:schemeClr val="bg1"/>
                </a:solidFill>
              </a:rPr>
            </a:br>
            <a:endParaRPr lang="en-US" dirty="0">
              <a:solidFill>
                <a:schemeClr val="bg1"/>
              </a:solidFill>
            </a:endParaRPr>
          </a:p>
          <a:p>
            <a:r>
              <a:rPr lang="en-US" b="1" dirty="0">
                <a:solidFill>
                  <a:schemeClr val="bg1"/>
                </a:solidFill>
              </a:rPr>
              <a:t>Decoder</a:t>
            </a:r>
            <a:r>
              <a:rPr lang="en-US" dirty="0">
                <a:solidFill>
                  <a:schemeClr val="bg1"/>
                </a:solidFill>
              </a:rPr>
              <a:t>: ConvTranspose2D (64→32) </a:t>
            </a:r>
            <a:r>
              <a:rPr lang="en-US" dirty="0" err="1">
                <a:solidFill>
                  <a:schemeClr val="bg1"/>
                </a:solidFill>
              </a:rPr>
              <a:t>upsamples</a:t>
            </a:r>
            <a:r>
              <a:rPr lang="en-US" dirty="0">
                <a:solidFill>
                  <a:schemeClr val="bg1"/>
                </a:solidFill>
              </a:rPr>
              <a:t>, ConvTranspose2D (32→3, Sigmoid) reconstructs the image.</a:t>
            </a:r>
          </a:p>
        </p:txBody>
      </p:sp>
    </p:spTree>
    <p:extLst>
      <p:ext uri="{BB962C8B-B14F-4D97-AF65-F5344CB8AC3E}">
        <p14:creationId xmlns:p14="http://schemas.microsoft.com/office/powerpoint/2010/main" val="200155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12.6</a:t>
            </a:r>
            <a:r>
              <a:rPr lang="en-US" sz="3600" dirty="0" smtClean="0"/>
              <a:t> </a:t>
            </a:r>
            <a:r>
              <a:rPr lang="en-US" sz="3600" dirty="0" smtClean="0"/>
              <a:t>kb encoded</a:t>
            </a:r>
          </a:p>
          <a:p>
            <a:r>
              <a:rPr lang="ru-RU" sz="3600" dirty="0" smtClean="0"/>
              <a:t>31.6</a:t>
            </a:r>
            <a:r>
              <a:rPr lang="en-US" sz="3600" dirty="0" smtClean="0"/>
              <a:t>KB </a:t>
            </a:r>
            <a:r>
              <a:rPr lang="en-US" sz="3600" dirty="0" smtClean="0"/>
              <a:t>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ru-RU" sz="2400" dirty="0" smtClean="0">
                <a:solidFill>
                  <a:schemeClr val="bg1"/>
                </a:solidFill>
              </a:rPr>
              <a:t>30 </a:t>
            </a:r>
            <a:r>
              <a:rPr lang="en-US" sz="2400" smtClean="0">
                <a:solidFill>
                  <a:schemeClr val="bg1"/>
                </a:solidFill>
              </a:rPr>
              <a:t>seconds</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2050"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6770" y="663347"/>
            <a:ext cx="2487840" cy="248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2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9" name="Прямоугольник 8"/>
          <p:cNvSpPr/>
          <p:nvPr/>
        </p:nvSpPr>
        <p:spPr>
          <a:xfrm>
            <a:off x="0" y="4453081"/>
            <a:ext cx="1868424"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5 hours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9099" y="4977114"/>
            <a:ext cx="4622901" cy="188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84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63" y="1302803"/>
            <a:ext cx="5071033"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340" y="1302804"/>
            <a:ext cx="5296254"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747" y="4120468"/>
            <a:ext cx="4974697" cy="259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93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B1821E8-F378-D74B-E865-C40990E3D41F}"/>
              </a:ext>
            </a:extLst>
          </p:cNvPr>
          <p:cNvSpPr>
            <a:spLocks noGrp="1"/>
          </p:cNvSpPr>
          <p:nvPr>
            <p:ph type="ctrTitle"/>
          </p:nvPr>
        </p:nvSpPr>
        <p:spPr>
          <a:xfrm>
            <a:off x="1120876" y="535857"/>
            <a:ext cx="2762865" cy="1143000"/>
          </a:xfrm>
        </p:spPr>
        <p:txBody>
          <a:bodyPr/>
          <a:lstStyle/>
          <a:p>
            <a:r>
              <a:rPr lang="en-US" dirty="0"/>
              <a:t>Agenda</a:t>
            </a:r>
          </a:p>
        </p:txBody>
      </p:sp>
      <p:sp>
        <p:nvSpPr>
          <p:cNvPr id="8" name="TextBox 7">
            <a:extLst>
              <a:ext uri="{FF2B5EF4-FFF2-40B4-BE49-F238E27FC236}">
                <a16:creationId xmlns:a16="http://schemas.microsoft.com/office/drawing/2014/main" xmlns="" id="{FA6ECF98-C929-063C-BFD6-AA57AAC2A02F}"/>
              </a:ext>
            </a:extLst>
          </p:cNvPr>
          <p:cNvSpPr txBox="1"/>
          <p:nvPr/>
        </p:nvSpPr>
        <p:spPr>
          <a:xfrm>
            <a:off x="1204449" y="2286000"/>
            <a:ext cx="3996814" cy="2325508"/>
          </a:xfrm>
          <a:prstGeom prst="rect">
            <a:avLst/>
          </a:prstGeom>
          <a:noFill/>
        </p:spPr>
        <p:txBody>
          <a:bodyPr wrap="square">
            <a:spAutoFit/>
          </a:bodyPr>
          <a:lstStyle/>
          <a:p>
            <a:pPr marL="342900" indent="-342900">
              <a:lnSpc>
                <a:spcPts val="2850"/>
              </a:lnSpc>
              <a:buAutoNum type="arabicPeriod"/>
            </a:pPr>
            <a:r>
              <a:rPr lang="en-US" sz="2800" dirty="0">
                <a:solidFill>
                  <a:schemeClr val="bg1"/>
                </a:solidFill>
                <a:latin typeface="Calibri Light (Headings)"/>
                <a:ea typeface="Open Sans"/>
                <a:cs typeface="Open Sans"/>
              </a:rPr>
              <a:t>Introduction</a:t>
            </a:r>
          </a:p>
          <a:p>
            <a:pPr marL="342900" indent="-342900">
              <a:lnSpc>
                <a:spcPts val="2850"/>
              </a:lnSpc>
              <a:buAutoNum type="arabicPeriod"/>
            </a:pPr>
            <a:endParaRPr lang="en-US" sz="2800" dirty="0">
              <a:solidFill>
                <a:schemeClr val="bg1"/>
              </a:solidFill>
              <a:latin typeface="Calibri Light (Headings)"/>
              <a:ea typeface="Open Sans"/>
              <a:cs typeface="Open Sans"/>
            </a:endParaRPr>
          </a:p>
          <a:p>
            <a:pPr marL="342900" indent="-342900">
              <a:lnSpc>
                <a:spcPts val="2850"/>
              </a:lnSpc>
              <a:buAutoNum type="arabicPeriod"/>
            </a:pPr>
            <a:r>
              <a:rPr lang="en-US" sz="2800" dirty="0">
                <a:solidFill>
                  <a:schemeClr val="bg1"/>
                </a:solidFill>
                <a:latin typeface="Calibri Light (Headings)"/>
                <a:ea typeface="Crimson Pro Bold" pitchFamily="34" charset="-122"/>
                <a:cs typeface="Crimson Pro Bold" pitchFamily="34" charset="-120"/>
              </a:rPr>
              <a:t>Background</a:t>
            </a:r>
          </a:p>
          <a:p>
            <a:pPr>
              <a:lnSpc>
                <a:spcPts val="2850"/>
              </a:lnSpc>
            </a:pPr>
            <a:endParaRPr lang="en-US" sz="2800" dirty="0">
              <a:solidFill>
                <a:schemeClr val="bg1"/>
              </a:solidFill>
              <a:latin typeface="Calibri Light (Headings)"/>
              <a:ea typeface="Crimson Pro Bold" pitchFamily="34" charset="-122"/>
              <a:cs typeface="Crimson Pro Bold"/>
            </a:endParaRPr>
          </a:p>
          <a:p>
            <a:pPr>
              <a:lnSpc>
                <a:spcPts val="2850"/>
              </a:lnSpc>
            </a:pPr>
            <a:r>
              <a:rPr lang="en-US" sz="2800" dirty="0">
                <a:solidFill>
                  <a:srgbClr val="FFFFFF"/>
                </a:solidFill>
                <a:latin typeface="Calibri Light (Headings)"/>
                <a:ea typeface="Crimson Pro Bold"/>
                <a:cs typeface="Crimson Pro Bold"/>
              </a:rPr>
              <a:t>3</a:t>
            </a:r>
            <a:r>
              <a:rPr lang="en-US" sz="2800" kern="1200" dirty="0">
                <a:solidFill>
                  <a:srgbClr val="FFFFFF"/>
                </a:solidFill>
                <a:effectLst/>
                <a:latin typeface="Calibri Light (Headings)"/>
                <a:ea typeface="Crimson Pro Bold"/>
                <a:cs typeface="Crimson Pro Bold"/>
              </a:rPr>
              <a:t>. Research Goal</a:t>
            </a: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
        <p:nvSpPr>
          <p:cNvPr id="9" name="TextBox 8">
            <a:extLst>
              <a:ext uri="{FF2B5EF4-FFF2-40B4-BE49-F238E27FC236}">
                <a16:creationId xmlns:a16="http://schemas.microsoft.com/office/drawing/2014/main" xmlns="" id="{867A665E-4508-A316-4C04-8788127440A7}"/>
              </a:ext>
            </a:extLst>
          </p:cNvPr>
          <p:cNvSpPr txBox="1"/>
          <p:nvPr/>
        </p:nvSpPr>
        <p:spPr>
          <a:xfrm>
            <a:off x="6223820" y="1928851"/>
            <a:ext cx="3996814" cy="3441198"/>
          </a:xfrm>
          <a:prstGeom prst="rect">
            <a:avLst/>
          </a:prstGeom>
          <a:noFill/>
        </p:spPr>
        <p:txBody>
          <a:bodyPr wrap="square">
            <a:spAutoFit/>
          </a:bodyPr>
          <a:lstStyle/>
          <a:p>
            <a:pPr algn="l" rtl="0" eaLnBrk="1" latinLnBrk="0" hangingPunct="1">
              <a:lnSpc>
                <a:spcPts val="2850"/>
              </a:lnSpc>
              <a:buClrTx/>
              <a:buSzPts val="2800"/>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4</a:t>
            </a:r>
            <a:r>
              <a:rPr lang="en-US" sz="2800" kern="1200" dirty="0">
                <a:solidFill>
                  <a:srgbClr val="FFFFFF"/>
                </a:solidFill>
                <a:effectLst/>
                <a:latin typeface="Calibri Light (Headings)"/>
                <a:ea typeface="Crimson Pro Bold"/>
                <a:cs typeface="Crimson Pro Bold"/>
              </a:rPr>
              <a:t>. Codebase</a:t>
            </a:r>
          </a:p>
          <a:p>
            <a:pPr marL="347472" indent="-347472" algn="l" rtl="0" eaLnBrk="1" latinLnBrk="0" hangingPunct="1">
              <a:lnSpc>
                <a:spcPts val="2850"/>
              </a:lnSpc>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5</a:t>
            </a:r>
            <a:r>
              <a:rPr lang="en-US" sz="2800" kern="1200" dirty="0">
                <a:solidFill>
                  <a:srgbClr val="FFFFFF"/>
                </a:solidFill>
                <a:effectLst/>
                <a:latin typeface="Calibri Light (Headings)"/>
                <a:ea typeface="Crimson Pro Bold"/>
                <a:cs typeface="Crimson Pro Bold"/>
              </a:rPr>
              <a:t>. Dataset and Tools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6. Numerical experiments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7. Further…</a:t>
            </a:r>
            <a:endParaRPr lang="en-US" sz="2800" dirty="0">
              <a:effectLst/>
            </a:endParaRP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46786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Tree>
    <p:extLst>
      <p:ext uri="{BB962C8B-B14F-4D97-AF65-F5344CB8AC3E}">
        <p14:creationId xmlns:p14="http://schemas.microsoft.com/office/powerpoint/2010/main" val="117744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C579E26-FA2D-1C68-DB27-3D2C268F6B2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44A692C1-E622-D699-43E0-1ECB59404096}"/>
              </a:ext>
            </a:extLst>
          </p:cNvPr>
          <p:cNvSpPr>
            <a:spLocks noGrp="1"/>
          </p:cNvSpPr>
          <p:nvPr>
            <p:ph type="ctrTitle"/>
          </p:nvPr>
        </p:nvSpPr>
        <p:spPr>
          <a:xfrm>
            <a:off x="2344992" y="2857500"/>
            <a:ext cx="7502015" cy="1143000"/>
          </a:xfrm>
        </p:spPr>
        <p:txBody>
          <a:bodyPr/>
          <a:lstStyle/>
          <a:p>
            <a:r>
              <a:rPr lang="en-US" b="1" dirty="0">
                <a:solidFill>
                  <a:srgbClr val="FFFFFF"/>
                </a:solidFill>
                <a:latin typeface="Calibri Light (Headings)"/>
                <a:ea typeface="Crimson Pro Bold"/>
                <a:cs typeface="+mn-cs"/>
              </a:rPr>
              <a:t>Thank you</a:t>
            </a:r>
            <a:endParaRPr lang="en-US" b="1" dirty="0">
              <a:latin typeface="Calibri Light (Headings)"/>
            </a:endParaRPr>
          </a:p>
        </p:txBody>
      </p:sp>
    </p:spTree>
    <p:extLst>
      <p:ext uri="{BB962C8B-B14F-4D97-AF65-F5344CB8AC3E}">
        <p14:creationId xmlns:p14="http://schemas.microsoft.com/office/powerpoint/2010/main" val="404457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288295-DCAF-069C-8B1B-4576B8E372B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1F85EF1-69F5-5E4D-E911-359BF0A3DBF3}"/>
              </a:ext>
            </a:extLst>
          </p:cNvPr>
          <p:cNvSpPr>
            <a:spLocks noGrp="1"/>
          </p:cNvSpPr>
          <p:nvPr>
            <p:ph type="ctrTitle"/>
          </p:nvPr>
        </p:nvSpPr>
        <p:spPr>
          <a:xfrm>
            <a:off x="894733" y="526025"/>
            <a:ext cx="5590287" cy="1143000"/>
          </a:xfrm>
        </p:spPr>
        <p:txBody>
          <a:bodyPr/>
          <a:lstStyle/>
          <a:p>
            <a:r>
              <a:rPr lang="en-US" sz="4800" dirty="0">
                <a:solidFill>
                  <a:schemeClr val="bg1"/>
                </a:solidFill>
                <a:latin typeface="Calibri Light (Headings)"/>
                <a:ea typeface="Open Sans"/>
                <a:cs typeface="Open Sans"/>
              </a:rPr>
              <a:t>Introduction</a:t>
            </a:r>
            <a:endParaRPr lang="en-US" dirty="0"/>
          </a:p>
        </p:txBody>
      </p:sp>
      <p:sp>
        <p:nvSpPr>
          <p:cNvPr id="8" name="TextBox 7">
            <a:extLst>
              <a:ext uri="{FF2B5EF4-FFF2-40B4-BE49-F238E27FC236}">
                <a16:creationId xmlns:a16="http://schemas.microsoft.com/office/drawing/2014/main" xmlns="" id="{F8C56A79-35B0-9EBF-8FD3-C903CBFF847D}"/>
              </a:ext>
            </a:extLst>
          </p:cNvPr>
          <p:cNvSpPr txBox="1"/>
          <p:nvPr/>
        </p:nvSpPr>
        <p:spPr>
          <a:xfrm>
            <a:off x="1133166" y="1990942"/>
            <a:ext cx="9711813" cy="1953612"/>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pitchFamily="34" charset="-122"/>
                <a:cs typeface="Open Sans" pitchFamily="34" charset="-120"/>
              </a:rPr>
              <a:t>Problem: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a:lnSpc>
                <a:spcPts val="2850"/>
              </a:lnSpc>
            </a:pPr>
            <a:r>
              <a:rPr lang="en-US" sz="2800" dirty="0">
                <a:solidFill>
                  <a:schemeClr val="bg1"/>
                </a:solidFill>
                <a:latin typeface="Calibri Light (Headings)"/>
                <a:ea typeface="Open Sans" pitchFamily="34" charset="-122"/>
                <a:cs typeface="Open Sans" pitchFamily="34" charset="-120"/>
              </a:rPr>
              <a:t>The world is generating data at an </a:t>
            </a:r>
            <a:r>
              <a:rPr lang="en-US" sz="2800" dirty="0">
                <a:solidFill>
                  <a:srgbClr val="C00000"/>
                </a:solidFill>
                <a:latin typeface="Calibri Light (Headings)"/>
                <a:ea typeface="Open Sans" pitchFamily="34" charset="-122"/>
                <a:cs typeface="Open Sans" pitchFamily="34" charset="-120"/>
              </a:rPr>
              <a:t>unprecedented rate</a:t>
            </a:r>
            <a:r>
              <a:rPr lang="en-US" sz="2800" dirty="0">
                <a:solidFill>
                  <a:schemeClr val="bg1"/>
                </a:solidFill>
                <a:latin typeface="Calibri Light (Headings)"/>
                <a:ea typeface="Open Sans" pitchFamily="34" charset="-122"/>
                <a:cs typeface="Open Sans" pitchFamily="34" charset="-120"/>
              </a:rPr>
              <a:t>, creating challenges for storage and transmission.</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2" name="TextBox 1">
            <a:extLst>
              <a:ext uri="{FF2B5EF4-FFF2-40B4-BE49-F238E27FC236}">
                <a16:creationId xmlns:a16="http://schemas.microsoft.com/office/drawing/2014/main" xmlns="" id="{144EF226-6026-E052-DD93-BEC3F237B30F}"/>
              </a:ext>
            </a:extLst>
          </p:cNvPr>
          <p:cNvSpPr txBox="1"/>
          <p:nvPr/>
        </p:nvSpPr>
        <p:spPr>
          <a:xfrm>
            <a:off x="1133165" y="4080296"/>
            <a:ext cx="9711813" cy="1953612"/>
          </a:xfrm>
          <a:prstGeom prst="rect">
            <a:avLst/>
          </a:prstGeom>
          <a:noFill/>
        </p:spPr>
        <p:txBody>
          <a:bodyPr wrap="square">
            <a:spAutoFit/>
          </a:bodyPr>
          <a:lstStyle/>
          <a:p>
            <a:pPr>
              <a:lnSpc>
                <a:spcPts val="2850"/>
              </a:lnSpc>
            </a:pPr>
            <a:r>
              <a:rPr lang="en-US" sz="2800" b="1" dirty="0">
                <a:solidFill>
                  <a:schemeClr val="bg1"/>
                </a:solidFill>
                <a:latin typeface="Calibri Light (Headings)"/>
                <a:ea typeface="Crimson Pro Bold" pitchFamily="34" charset="-122"/>
                <a:cs typeface="Crimson Pro Bold" pitchFamily="34" charset="-120"/>
              </a:rPr>
              <a:t>Solution</a:t>
            </a:r>
            <a:r>
              <a:rPr lang="en-US" sz="2800" dirty="0">
                <a:solidFill>
                  <a:schemeClr val="bg1"/>
                </a:solidFill>
                <a:latin typeface="Calibri Light (Headings)"/>
                <a:ea typeface="Open Sans" pitchFamily="34" charset="-122"/>
                <a:cs typeface="Open Sans" pitchFamily="34" charset="-120"/>
              </a:rPr>
              <a:t>: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marL="0" indent="0">
              <a:lnSpc>
                <a:spcPts val="2850"/>
              </a:lnSpc>
              <a:buNone/>
            </a:pPr>
            <a:r>
              <a:rPr lang="en-US" sz="2800" dirty="0">
                <a:solidFill>
                  <a:srgbClr val="C00000"/>
                </a:solidFill>
                <a:latin typeface="Calibri Light (Headings)"/>
                <a:ea typeface="Open Sans" pitchFamily="34" charset="-122"/>
                <a:cs typeface="Open Sans" pitchFamily="34" charset="-120"/>
              </a:rPr>
              <a:t>Data compression </a:t>
            </a:r>
            <a:r>
              <a:rPr lang="en-US" sz="2800" dirty="0">
                <a:solidFill>
                  <a:schemeClr val="bg1"/>
                </a:solidFill>
                <a:latin typeface="Calibri Light (Headings)"/>
                <a:ea typeface="Open Sans" pitchFamily="34" charset="-122"/>
                <a:cs typeface="Open Sans" pitchFamily="34" charset="-120"/>
              </a:rPr>
              <a:t>reduces file sizes, enabling efficient storage and faster data transfer.</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13128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53B6214-BA54-21CA-C08F-F6E6CD6F947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1FCF065-2D37-1687-8F8E-2906BCCE04C9}"/>
              </a:ext>
            </a:extLst>
          </p:cNvPr>
          <p:cNvSpPr>
            <a:spLocks noGrp="1"/>
          </p:cNvSpPr>
          <p:nvPr>
            <p:ph type="ctrTitle"/>
          </p:nvPr>
        </p:nvSpPr>
        <p:spPr>
          <a:xfrm>
            <a:off x="894733" y="526025"/>
            <a:ext cx="5201267" cy="1143000"/>
          </a:xfrm>
        </p:spPr>
        <p:txBody>
          <a:bodyPr/>
          <a:lstStyle/>
          <a:p>
            <a:r>
              <a:rPr lang="en-US" sz="4800" dirty="0">
                <a:latin typeface="Calibri Light (Headings)"/>
                <a:ea typeface="Crimson Pro Bold" pitchFamily="34" charset="-122"/>
                <a:cs typeface="Crimson Pro Bold" pitchFamily="34" charset="-120"/>
              </a:rPr>
              <a:t>Background</a:t>
            </a:r>
            <a:endParaRPr lang="en-US" dirty="0">
              <a:latin typeface="Calibri Light (Headings)"/>
            </a:endParaRPr>
          </a:p>
        </p:txBody>
      </p:sp>
      <p:sp>
        <p:nvSpPr>
          <p:cNvPr id="8" name="TextBox 7">
            <a:extLst>
              <a:ext uri="{FF2B5EF4-FFF2-40B4-BE49-F238E27FC236}">
                <a16:creationId xmlns:a16="http://schemas.microsoft.com/office/drawing/2014/main" xmlns="" id="{829DCAF4-0E7A-EA3D-F623-CCC0F2F22DFF}"/>
              </a:ext>
            </a:extLst>
          </p:cNvPr>
          <p:cNvSpPr txBox="1"/>
          <p:nvPr/>
        </p:nvSpPr>
        <p:spPr>
          <a:xfrm>
            <a:off x="1113501" y="2003248"/>
            <a:ext cx="4225415" cy="226138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Lossless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Preserves all </a:t>
            </a:r>
            <a:r>
              <a:rPr lang="en-US" sz="2800" dirty="0">
                <a:solidFill>
                  <a:srgbClr val="C00000"/>
                </a:solidFill>
                <a:latin typeface="Calibri Light (Headings)"/>
                <a:ea typeface="Open Sans" pitchFamily="34" charset="-122"/>
                <a:cs typeface="Open Sans" pitchFamily="34" charset="-120"/>
              </a:rPr>
              <a:t>original data</a:t>
            </a:r>
            <a:r>
              <a:rPr lang="en-US" sz="2800" dirty="0">
                <a:solidFill>
                  <a:schemeClr val="bg1"/>
                </a:solidFill>
                <a:latin typeface="Calibri Light (Headings)"/>
                <a:ea typeface="Open Sans" pitchFamily="34" charset="-122"/>
                <a:cs typeface="Open Sans" pitchFamily="34" charset="-120"/>
              </a:rPr>
              <a:t>, ideal for text and databases.</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3" name="TextBox 2">
            <a:extLst>
              <a:ext uri="{FF2B5EF4-FFF2-40B4-BE49-F238E27FC236}">
                <a16:creationId xmlns:a16="http://schemas.microsoft.com/office/drawing/2014/main" xmlns="" id="{C529289A-69EA-F080-93CD-30695BDBF134}"/>
              </a:ext>
            </a:extLst>
          </p:cNvPr>
          <p:cNvSpPr txBox="1"/>
          <p:nvPr/>
        </p:nvSpPr>
        <p:spPr>
          <a:xfrm>
            <a:off x="6096001" y="2003248"/>
            <a:ext cx="5633884" cy="189269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Lossy Compression </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Removes less noticeable data, suitable for images, videos, and audio.</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6" name="TextBox 5">
            <a:extLst>
              <a:ext uri="{FF2B5EF4-FFF2-40B4-BE49-F238E27FC236}">
                <a16:creationId xmlns:a16="http://schemas.microsoft.com/office/drawing/2014/main" xmlns="" id="{3C9745D3-7387-F090-C452-2E45D43F0971}"/>
              </a:ext>
            </a:extLst>
          </p:cNvPr>
          <p:cNvSpPr txBox="1"/>
          <p:nvPr/>
        </p:nvSpPr>
        <p:spPr>
          <a:xfrm>
            <a:off x="1113501" y="4333462"/>
            <a:ext cx="8504904" cy="1892698"/>
          </a:xfrm>
          <a:prstGeom prst="rect">
            <a:avLst/>
          </a:prstGeom>
          <a:noFill/>
        </p:spPr>
        <p:txBody>
          <a:bodyPr wrap="square">
            <a:spAutoFit/>
          </a:bodyPr>
          <a:lstStyle/>
          <a:p>
            <a:pPr marL="0" indent="0">
              <a:lnSpc>
                <a:spcPts val="2750"/>
              </a:lnSpc>
              <a:buNone/>
            </a:pPr>
            <a:r>
              <a:rPr lang="en-US" sz="2800" b="1" dirty="0">
                <a:solidFill>
                  <a:srgbClr val="C00000"/>
                </a:solidFill>
                <a:latin typeface="Calibri Light (Headings)"/>
                <a:ea typeface="Crimson Pro Bold" pitchFamily="34" charset="-122"/>
                <a:cs typeface="Crimson Pro Bold" pitchFamily="34" charset="-120"/>
              </a:rPr>
              <a:t>AI-Powered</a:t>
            </a:r>
            <a:r>
              <a:rPr lang="en-US" sz="2800" b="1" dirty="0">
                <a:solidFill>
                  <a:schemeClr val="bg1"/>
                </a:solidFill>
                <a:latin typeface="Calibri Light (Headings)"/>
                <a:ea typeface="Crimson Pro Bold" pitchFamily="34" charset="-122"/>
                <a:cs typeface="Crimson Pro Bold" pitchFamily="34" charset="-120"/>
              </a:rPr>
              <a:t>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Machine learning models enhance compression efficiency by </a:t>
            </a:r>
            <a:r>
              <a:rPr lang="en-US" sz="2800" dirty="0">
                <a:solidFill>
                  <a:srgbClr val="C00000"/>
                </a:solidFill>
                <a:latin typeface="Calibri Light (Headings)"/>
                <a:ea typeface="Open Sans" pitchFamily="34" charset="-122"/>
                <a:cs typeface="Open Sans" pitchFamily="34" charset="-120"/>
              </a:rPr>
              <a:t>recognizing patterns </a:t>
            </a:r>
            <a:r>
              <a:rPr lang="en-US" sz="2800" dirty="0">
                <a:solidFill>
                  <a:schemeClr val="bg1"/>
                </a:solidFill>
                <a:latin typeface="Calibri Light (Headings)"/>
                <a:ea typeface="Open Sans" pitchFamily="34" charset="-122"/>
                <a:cs typeface="Open Sans" pitchFamily="34" charset="-120"/>
              </a:rPr>
              <a:t>in data.</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9" name="Rectangle 8">
            <a:extLst>
              <a:ext uri="{FF2B5EF4-FFF2-40B4-BE49-F238E27FC236}">
                <a16:creationId xmlns:a16="http://schemas.microsoft.com/office/drawing/2014/main" xmlns="" id="{3F9A327E-7B0F-6322-F8E7-5226A4116A9B}"/>
              </a:ext>
            </a:extLst>
          </p:cNvPr>
          <p:cNvSpPr/>
          <p:nvPr/>
        </p:nvSpPr>
        <p:spPr>
          <a:xfrm>
            <a:off x="983226" y="3895946"/>
            <a:ext cx="10225548" cy="2330214"/>
          </a:xfrm>
          <a:prstGeom prst="rect">
            <a:avLst/>
          </a:prstGeom>
          <a:solidFill>
            <a:schemeClr val="bg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520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AB00F2-1ABB-46F7-FBD3-B7149DCD1A5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5745319-EE7D-296C-2FFE-F56F0B6538A0}"/>
              </a:ext>
            </a:extLst>
          </p:cNvPr>
          <p:cNvSpPr>
            <a:spLocks noGrp="1"/>
          </p:cNvSpPr>
          <p:nvPr>
            <p:ph type="ctrTitle"/>
          </p:nvPr>
        </p:nvSpPr>
        <p:spPr>
          <a:xfrm>
            <a:off x="1120876" y="535857"/>
            <a:ext cx="4680156" cy="1143000"/>
          </a:xfrm>
        </p:spPr>
        <p:txBody>
          <a:bodyPr/>
          <a:lstStyle/>
          <a:p>
            <a:r>
              <a:rPr lang="en-US" sz="4800" b="1" dirty="0">
                <a:latin typeface="Calibri Light (Headings)"/>
                <a:ea typeface="Crimson Pro Bold" pitchFamily="34" charset="-122"/>
                <a:cs typeface="Crimson Pro Bold" pitchFamily="34" charset="-120"/>
              </a:rPr>
              <a:t>Research Goal</a:t>
            </a:r>
            <a:endParaRPr lang="en-US" dirty="0">
              <a:latin typeface="Calibri Light (Headings)"/>
            </a:endParaRPr>
          </a:p>
        </p:txBody>
      </p:sp>
      <p:sp>
        <p:nvSpPr>
          <p:cNvPr id="8" name="TextBox 7">
            <a:extLst>
              <a:ext uri="{FF2B5EF4-FFF2-40B4-BE49-F238E27FC236}">
                <a16:creationId xmlns:a16="http://schemas.microsoft.com/office/drawing/2014/main" xmlns="" id="{6D710782-0111-EEBD-02DC-6E7ACC855995}"/>
              </a:ext>
            </a:extLst>
          </p:cNvPr>
          <p:cNvSpPr txBox="1"/>
          <p:nvPr/>
        </p:nvSpPr>
        <p:spPr>
          <a:xfrm>
            <a:off x="1391262" y="2197420"/>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1</a:t>
            </a:r>
          </a:p>
        </p:txBody>
      </p:sp>
      <p:sp>
        <p:nvSpPr>
          <p:cNvPr id="9" name="TextBox 8">
            <a:extLst>
              <a:ext uri="{FF2B5EF4-FFF2-40B4-BE49-F238E27FC236}">
                <a16:creationId xmlns:a16="http://schemas.microsoft.com/office/drawing/2014/main" xmlns="" id="{AE941EAD-4479-E631-4FC0-8E1DFBDB66EF}"/>
              </a:ext>
            </a:extLst>
          </p:cNvPr>
          <p:cNvSpPr txBox="1"/>
          <p:nvPr/>
        </p:nvSpPr>
        <p:spPr>
          <a:xfrm>
            <a:off x="2163098" y="2022692"/>
            <a:ext cx="4886631" cy="815480"/>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Develop Efficient and Adaptable Compression Techniques</a:t>
            </a:r>
            <a:endParaRPr lang="en-US" sz="2800" dirty="0">
              <a:solidFill>
                <a:schemeClr val="bg1"/>
              </a:solidFill>
              <a:latin typeface="Calibri Light (Headings)"/>
            </a:endParaRPr>
          </a:p>
        </p:txBody>
      </p:sp>
      <p:sp>
        <p:nvSpPr>
          <p:cNvPr id="2" name="Rectangle 1">
            <a:extLst>
              <a:ext uri="{FF2B5EF4-FFF2-40B4-BE49-F238E27FC236}">
                <a16:creationId xmlns:a16="http://schemas.microsoft.com/office/drawing/2014/main" xmlns="" id="{8BE59029-112F-330F-CBC2-D013521EFC34}"/>
              </a:ext>
            </a:extLst>
          </p:cNvPr>
          <p:cNvSpPr/>
          <p:nvPr/>
        </p:nvSpPr>
        <p:spPr>
          <a:xfrm>
            <a:off x="1300312" y="216245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E5DE46A3-2E10-F599-6F94-3604A4BB1603}"/>
              </a:ext>
            </a:extLst>
          </p:cNvPr>
          <p:cNvSpPr txBox="1"/>
          <p:nvPr/>
        </p:nvSpPr>
        <p:spPr>
          <a:xfrm>
            <a:off x="1391262" y="3498923"/>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2</a:t>
            </a:r>
          </a:p>
        </p:txBody>
      </p:sp>
      <p:sp>
        <p:nvSpPr>
          <p:cNvPr id="4" name="Rectangle 3">
            <a:extLst>
              <a:ext uri="{FF2B5EF4-FFF2-40B4-BE49-F238E27FC236}">
                <a16:creationId xmlns:a16="http://schemas.microsoft.com/office/drawing/2014/main" xmlns="" id="{09F4D9B4-F12A-0A44-0AFA-0BFA209DAD40}"/>
              </a:ext>
            </a:extLst>
          </p:cNvPr>
          <p:cNvSpPr/>
          <p:nvPr/>
        </p:nvSpPr>
        <p:spPr>
          <a:xfrm>
            <a:off x="1300309" y="3468883"/>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4B8F1482-E9ED-644D-56F0-2E8E230275E4}"/>
              </a:ext>
            </a:extLst>
          </p:cNvPr>
          <p:cNvSpPr txBox="1"/>
          <p:nvPr/>
        </p:nvSpPr>
        <p:spPr>
          <a:xfrm>
            <a:off x="2163098" y="3508541"/>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Python Implementation</a:t>
            </a:r>
            <a:endParaRPr lang="en-US" sz="2800" dirty="0">
              <a:solidFill>
                <a:schemeClr val="bg1"/>
              </a:solidFill>
              <a:latin typeface="Calibri Light (Headings)"/>
            </a:endParaRPr>
          </a:p>
        </p:txBody>
      </p:sp>
      <p:sp>
        <p:nvSpPr>
          <p:cNvPr id="6" name="Rectangle 5">
            <a:extLst>
              <a:ext uri="{FF2B5EF4-FFF2-40B4-BE49-F238E27FC236}">
                <a16:creationId xmlns:a16="http://schemas.microsoft.com/office/drawing/2014/main" xmlns="" id="{F36FF003-B68C-97DC-B023-B640B58811FB}"/>
              </a:ext>
            </a:extLst>
          </p:cNvPr>
          <p:cNvSpPr/>
          <p:nvPr/>
        </p:nvSpPr>
        <p:spPr>
          <a:xfrm>
            <a:off x="1300309" y="477530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Light (Headings)"/>
              </a:rPr>
              <a:t>3</a:t>
            </a:r>
          </a:p>
        </p:txBody>
      </p:sp>
      <p:sp>
        <p:nvSpPr>
          <p:cNvPr id="10" name="TextBox 9">
            <a:extLst>
              <a:ext uri="{FF2B5EF4-FFF2-40B4-BE49-F238E27FC236}">
                <a16:creationId xmlns:a16="http://schemas.microsoft.com/office/drawing/2014/main" xmlns="" id="{23E42A81-E323-6371-B6FE-90B77C71CF1C}"/>
              </a:ext>
            </a:extLst>
          </p:cNvPr>
          <p:cNvSpPr txBox="1"/>
          <p:nvPr/>
        </p:nvSpPr>
        <p:spPr>
          <a:xfrm>
            <a:off x="2163098" y="4854849"/>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Performance Evaluation</a:t>
            </a:r>
            <a:endParaRPr lang="en-US" sz="2800" dirty="0">
              <a:solidFill>
                <a:schemeClr val="bg1"/>
              </a:solidFill>
              <a:latin typeface="Calibri Light (Headings)"/>
            </a:endParaRPr>
          </a:p>
        </p:txBody>
      </p:sp>
      <p:pic>
        <p:nvPicPr>
          <p:cNvPr id="12" name="Picture 11" descr="A white snake with blue eyes&#10;&#10;AI-generated content may be incorrect.">
            <a:extLst>
              <a:ext uri="{FF2B5EF4-FFF2-40B4-BE49-F238E27FC236}">
                <a16:creationId xmlns:a16="http://schemas.microsoft.com/office/drawing/2014/main" xmlns="" id="{D9DE6AA5-2528-AC56-C9A1-0E28C374E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478" y="3079932"/>
            <a:ext cx="2062700" cy="1304006"/>
          </a:xfrm>
          <a:prstGeom prst="rect">
            <a:avLst/>
          </a:prstGeom>
        </p:spPr>
      </p:pic>
      <p:pic>
        <p:nvPicPr>
          <p:cNvPr id="14" name="Picture 13" descr="A black background with white text&#10;&#10;AI-generated content may be incorrect.">
            <a:extLst>
              <a:ext uri="{FF2B5EF4-FFF2-40B4-BE49-F238E27FC236}">
                <a16:creationId xmlns:a16="http://schemas.microsoft.com/office/drawing/2014/main" xmlns="" id="{E5F34F0F-1868-BDDA-B7A2-4B9B8D5E7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4711" y="1793479"/>
            <a:ext cx="3188381" cy="869966"/>
          </a:xfrm>
          <a:prstGeom prst="rect">
            <a:avLst/>
          </a:prstGeom>
        </p:spPr>
      </p:pic>
      <p:pic>
        <p:nvPicPr>
          <p:cNvPr id="16" name="Picture 15" descr="A black and green symbol with a checkered pattern&#10;&#10;AI-generated content may be incorrect.">
            <a:extLst>
              <a:ext uri="{FF2B5EF4-FFF2-40B4-BE49-F238E27FC236}">
                <a16:creationId xmlns:a16="http://schemas.microsoft.com/office/drawing/2014/main" xmlns="" id="{45DD2A95-1335-EFEF-D0FB-5A8AFC7B35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426" y="4737361"/>
            <a:ext cx="535861" cy="611842"/>
          </a:xfrm>
          <a:prstGeom prst="rect">
            <a:avLst/>
          </a:prstGeom>
        </p:spPr>
      </p:pic>
      <p:pic>
        <p:nvPicPr>
          <p:cNvPr id="18" name="Picture 17" descr="A purple rectangular object with white text&#10;&#10;AI-generated content may be incorrect.">
            <a:extLst>
              <a:ext uri="{FF2B5EF4-FFF2-40B4-BE49-F238E27FC236}">
                <a16:creationId xmlns:a16="http://schemas.microsoft.com/office/drawing/2014/main" xmlns="" id="{748AF984-AFF8-25B6-3929-06533135F8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54619" y="5635296"/>
            <a:ext cx="536945" cy="688714"/>
          </a:xfrm>
          <a:prstGeom prst="rect">
            <a:avLst/>
          </a:prstGeom>
        </p:spPr>
      </p:pic>
      <p:pic>
        <p:nvPicPr>
          <p:cNvPr id="20" name="Picture 19">
            <a:extLst>
              <a:ext uri="{FF2B5EF4-FFF2-40B4-BE49-F238E27FC236}">
                <a16:creationId xmlns:a16="http://schemas.microsoft.com/office/drawing/2014/main" xmlns="" id="{995B517E-6B59-0EDF-176D-2C3A8DDD1E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6671" y="4854849"/>
            <a:ext cx="2484335" cy="266723"/>
          </a:xfrm>
          <a:prstGeom prst="rect">
            <a:avLst/>
          </a:prstGeom>
        </p:spPr>
      </p:pic>
      <p:pic>
        <p:nvPicPr>
          <p:cNvPr id="22" name="Picture 21" descr="A math equations and symbols&#10;&#10;AI-generated content may be incorrect.">
            <a:extLst>
              <a:ext uri="{FF2B5EF4-FFF2-40B4-BE49-F238E27FC236}">
                <a16:creationId xmlns:a16="http://schemas.microsoft.com/office/drawing/2014/main" xmlns="" id="{F5515C3C-6DE4-6DC0-C477-32381037F1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9125" y="5705309"/>
            <a:ext cx="3071126" cy="548688"/>
          </a:xfrm>
          <a:prstGeom prst="rect">
            <a:avLst/>
          </a:prstGeom>
        </p:spPr>
      </p:pic>
    </p:spTree>
    <p:extLst>
      <p:ext uri="{BB962C8B-B14F-4D97-AF65-F5344CB8AC3E}">
        <p14:creationId xmlns:p14="http://schemas.microsoft.com/office/powerpoint/2010/main" val="20173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BE5E39A-F5D5-D29E-5B7F-DCFE051AAE1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B4656742-F44E-DEB8-0DE2-46FE8A3B4872}"/>
              </a:ext>
            </a:extLst>
          </p:cNvPr>
          <p:cNvSpPr>
            <a:spLocks noGrp="1"/>
          </p:cNvSpPr>
          <p:nvPr>
            <p:ph type="ctrTitle"/>
          </p:nvPr>
        </p:nvSpPr>
        <p:spPr>
          <a:xfrm>
            <a:off x="1022552" y="535857"/>
            <a:ext cx="4403689" cy="1143000"/>
          </a:xfrm>
        </p:spPr>
        <p:txBody>
          <a:bodyPr/>
          <a:lstStyle/>
          <a:p>
            <a:r>
              <a:rPr lang="en-US" sz="4800" b="1" kern="1200" dirty="0">
                <a:solidFill>
                  <a:srgbClr val="FFFFFF"/>
                </a:solidFill>
                <a:effectLst/>
                <a:latin typeface="Calibri Light (Headings)"/>
                <a:ea typeface="Crimson Pro Bold"/>
                <a:cs typeface="Crimson Pro Bold"/>
              </a:rPr>
              <a:t>Codebase</a:t>
            </a:r>
            <a:endParaRPr lang="en-US" b="1" dirty="0"/>
          </a:p>
        </p:txBody>
      </p:sp>
      <p:sp>
        <p:nvSpPr>
          <p:cNvPr id="24" name="Text 1">
            <a:extLst>
              <a:ext uri="{FF2B5EF4-FFF2-40B4-BE49-F238E27FC236}">
                <a16:creationId xmlns:a16="http://schemas.microsoft.com/office/drawing/2014/main" xmlns="" id="{472BFC16-825E-73E4-9596-F2CA527F48EA}"/>
              </a:ext>
            </a:extLst>
          </p:cNvPr>
          <p:cNvSpPr/>
          <p:nvPr/>
        </p:nvSpPr>
        <p:spPr>
          <a:xfrm>
            <a:off x="1314900" y="303116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/src</a:t>
            </a:r>
            <a:endParaRPr lang="en-US" dirty="0">
              <a:solidFill>
                <a:schemeClr val="bg1"/>
              </a:solidFill>
              <a:latin typeface="Calibri Light (Headings)"/>
            </a:endParaRPr>
          </a:p>
        </p:txBody>
      </p:sp>
      <p:sp>
        <p:nvSpPr>
          <p:cNvPr id="25" name="Text 2">
            <a:extLst>
              <a:ext uri="{FF2B5EF4-FFF2-40B4-BE49-F238E27FC236}">
                <a16:creationId xmlns:a16="http://schemas.microsoft.com/office/drawing/2014/main" xmlns="" id="{0ED9AA18-9EE7-D709-C4C3-818089404EA4}"/>
              </a:ext>
            </a:extLst>
          </p:cNvPr>
          <p:cNvSpPr/>
          <p:nvPr/>
        </p:nvSpPr>
        <p:spPr>
          <a:xfrm>
            <a:off x="1314900" y="352157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Python scripts for the algorithms, methods.</a:t>
            </a:r>
            <a:endParaRPr lang="en-US" dirty="0">
              <a:solidFill>
                <a:schemeClr val="bg1"/>
              </a:solidFill>
              <a:latin typeface="Calibri Light (Headings)"/>
            </a:endParaRPr>
          </a:p>
        </p:txBody>
      </p:sp>
      <p:pic>
        <p:nvPicPr>
          <p:cNvPr id="26" name="Image 1">
            <a:extLst>
              <a:ext uri="{FF2B5EF4-FFF2-40B4-BE49-F238E27FC236}">
                <a16:creationId xmlns:a16="http://schemas.microsoft.com/office/drawing/2014/main" xmlns="" id="{3AA18FAE-20E6-DD3E-8389-A3A3C5E5F02F}"/>
              </a:ext>
            </a:extLst>
          </p:cNvPr>
          <p:cNvPicPr>
            <a:picLocks noChangeAspect="1"/>
          </p:cNvPicPr>
          <p:nvPr/>
        </p:nvPicPr>
        <p:blipFill>
          <a:blip r:embed="rId3"/>
          <a:stretch>
            <a:fillRect/>
          </a:stretch>
        </p:blipFill>
        <p:spPr>
          <a:xfrm>
            <a:off x="1314900" y="2321983"/>
            <a:ext cx="566976" cy="566976"/>
          </a:xfrm>
          <a:prstGeom prst="rect">
            <a:avLst/>
          </a:prstGeom>
        </p:spPr>
      </p:pic>
      <p:pic>
        <p:nvPicPr>
          <p:cNvPr id="27" name="Image 3">
            <a:extLst>
              <a:ext uri="{FF2B5EF4-FFF2-40B4-BE49-F238E27FC236}">
                <a16:creationId xmlns:a16="http://schemas.microsoft.com/office/drawing/2014/main" xmlns="" id="{0C8D0B1D-8793-388D-0ADB-907B849DA21A}"/>
              </a:ext>
            </a:extLst>
          </p:cNvPr>
          <p:cNvPicPr>
            <a:picLocks noChangeAspect="1"/>
          </p:cNvPicPr>
          <p:nvPr/>
        </p:nvPicPr>
        <p:blipFill>
          <a:blip r:embed="rId4"/>
          <a:stretch>
            <a:fillRect/>
          </a:stretch>
        </p:blipFill>
        <p:spPr>
          <a:xfrm>
            <a:off x="7268911" y="3830240"/>
            <a:ext cx="566976" cy="566976"/>
          </a:xfrm>
          <a:prstGeom prst="rect">
            <a:avLst/>
          </a:prstGeom>
          <a:solidFill>
            <a:schemeClr val="tx1"/>
          </a:solidFill>
          <a:ln>
            <a:noFill/>
          </a:ln>
        </p:spPr>
      </p:pic>
      <p:sp>
        <p:nvSpPr>
          <p:cNvPr id="28" name="Text 5">
            <a:extLst>
              <a:ext uri="{FF2B5EF4-FFF2-40B4-BE49-F238E27FC236}">
                <a16:creationId xmlns:a16="http://schemas.microsoft.com/office/drawing/2014/main" xmlns="" id="{6FEBA9B4-92F8-1783-D199-984E9BD35FE4}"/>
              </a:ext>
            </a:extLst>
          </p:cNvPr>
          <p:cNvSpPr/>
          <p:nvPr/>
        </p:nvSpPr>
        <p:spPr>
          <a:xfrm>
            <a:off x="7268911" y="462403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/docs</a:t>
            </a:r>
            <a:endParaRPr lang="en-US" dirty="0">
              <a:solidFill>
                <a:schemeClr val="bg1"/>
              </a:solidFill>
              <a:latin typeface="Calibri Light (Headings)"/>
            </a:endParaRPr>
          </a:p>
        </p:txBody>
      </p:sp>
      <p:sp>
        <p:nvSpPr>
          <p:cNvPr id="29" name="Text 6">
            <a:extLst>
              <a:ext uri="{FF2B5EF4-FFF2-40B4-BE49-F238E27FC236}">
                <a16:creationId xmlns:a16="http://schemas.microsoft.com/office/drawing/2014/main" xmlns="" id="{A01B7A0E-C486-C1C0-401D-9E6A0598F71F}"/>
              </a:ext>
            </a:extLst>
          </p:cNvPr>
          <p:cNvSpPr/>
          <p:nvPr/>
        </p:nvSpPr>
        <p:spPr>
          <a:xfrm>
            <a:off x="7268911" y="511444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Documentation including installation instructions, tutorials, and integration guides.</a:t>
            </a:r>
            <a:endParaRPr lang="en-US" dirty="0">
              <a:solidFill>
                <a:schemeClr val="bg1"/>
              </a:solidFill>
              <a:latin typeface="Calibri Light (Headings)"/>
            </a:endParaRPr>
          </a:p>
        </p:txBody>
      </p:sp>
      <p:pic>
        <p:nvPicPr>
          <p:cNvPr id="30" name="Image 2">
            <a:extLst>
              <a:ext uri="{FF2B5EF4-FFF2-40B4-BE49-F238E27FC236}">
                <a16:creationId xmlns:a16="http://schemas.microsoft.com/office/drawing/2014/main" xmlns="" id="{4699EAB3-B451-FA65-3003-7F72825EBD8F}"/>
              </a:ext>
            </a:extLst>
          </p:cNvPr>
          <p:cNvPicPr>
            <a:picLocks noChangeAspect="1"/>
          </p:cNvPicPr>
          <p:nvPr/>
        </p:nvPicPr>
        <p:blipFill>
          <a:blip r:embed="rId5"/>
          <a:stretch>
            <a:fillRect/>
          </a:stretch>
        </p:blipFill>
        <p:spPr>
          <a:xfrm>
            <a:off x="7268911" y="1025009"/>
            <a:ext cx="566976" cy="566976"/>
          </a:xfrm>
          <a:prstGeom prst="rect">
            <a:avLst/>
          </a:prstGeom>
        </p:spPr>
      </p:pic>
      <p:sp>
        <p:nvSpPr>
          <p:cNvPr id="31" name="Text 3">
            <a:extLst>
              <a:ext uri="{FF2B5EF4-FFF2-40B4-BE49-F238E27FC236}">
                <a16:creationId xmlns:a16="http://schemas.microsoft.com/office/drawing/2014/main" xmlns="" id="{3317EA26-C890-3AA8-57C6-07F0D9D86A26}"/>
              </a:ext>
            </a:extLst>
          </p:cNvPr>
          <p:cNvSpPr/>
          <p:nvPr/>
        </p:nvSpPr>
        <p:spPr>
          <a:xfrm>
            <a:off x="7268911" y="1818799"/>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/examples</a:t>
            </a:r>
            <a:endParaRPr lang="en-US" dirty="0">
              <a:solidFill>
                <a:schemeClr val="bg1"/>
              </a:solidFill>
              <a:latin typeface="Calibri Light (Headings)"/>
            </a:endParaRPr>
          </a:p>
        </p:txBody>
      </p:sp>
      <p:sp>
        <p:nvSpPr>
          <p:cNvPr id="32" name="Text 4">
            <a:extLst>
              <a:ext uri="{FF2B5EF4-FFF2-40B4-BE49-F238E27FC236}">
                <a16:creationId xmlns:a16="http://schemas.microsoft.com/office/drawing/2014/main" xmlns="" id="{2F075863-C6D6-3DCA-EAB9-909D73EE40B1}"/>
              </a:ext>
            </a:extLst>
          </p:cNvPr>
          <p:cNvSpPr/>
          <p:nvPr/>
        </p:nvSpPr>
        <p:spPr>
          <a:xfrm>
            <a:off x="7268911" y="2309217"/>
            <a:ext cx="3608189" cy="1009293"/>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Ready-to-run examples demonstrating compression of images.</a:t>
            </a:r>
            <a:endParaRPr lang="en-US" dirty="0">
              <a:solidFill>
                <a:schemeClr val="bg1"/>
              </a:solidFill>
              <a:latin typeface="Calibri Light (Headings)"/>
            </a:endParaRPr>
          </a:p>
        </p:txBody>
      </p:sp>
    </p:spTree>
    <p:extLst>
      <p:ext uri="{BB962C8B-B14F-4D97-AF65-F5344CB8AC3E}">
        <p14:creationId xmlns:p14="http://schemas.microsoft.com/office/powerpoint/2010/main" val="286051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B580C78-F914-AF3B-B3F8-86674699E7E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C658EAB-7DAF-BE2F-A84A-38A3402BEF3F}"/>
              </a:ext>
            </a:extLst>
          </p:cNvPr>
          <p:cNvSpPr>
            <a:spLocks noGrp="1"/>
          </p:cNvSpPr>
          <p:nvPr>
            <p:ph type="ctrTitle"/>
          </p:nvPr>
        </p:nvSpPr>
        <p:spPr>
          <a:xfrm>
            <a:off x="1022553" y="535857"/>
            <a:ext cx="5171770" cy="1143000"/>
          </a:xfrm>
        </p:spPr>
        <p:txBody>
          <a:bodyPr/>
          <a:lstStyle/>
          <a:p>
            <a:r>
              <a:rPr lang="en-US" sz="4800" b="1" dirty="0">
                <a:latin typeface="Calibri Light (Headings)"/>
                <a:ea typeface="Crimson Pro Bold" pitchFamily="34" charset="-122"/>
                <a:cs typeface="Crimson Pro Bold" pitchFamily="34" charset="-120"/>
              </a:rPr>
              <a:t>Dataset </a:t>
            </a:r>
            <a:r>
              <a:rPr lang="en-US" b="1" dirty="0">
                <a:latin typeface="Calibri Light (Headings)"/>
                <a:ea typeface="Crimson Pro Bold" pitchFamily="34" charset="-122"/>
                <a:cs typeface="Crimson Pro Bold" pitchFamily="34" charset="-120"/>
              </a:rPr>
              <a:t>&amp;</a:t>
            </a:r>
            <a:r>
              <a:rPr lang="en-US" sz="4800" b="1" dirty="0">
                <a:latin typeface="Calibri Light (Headings)"/>
                <a:ea typeface="Crimson Pro Bold" pitchFamily="34" charset="-122"/>
                <a:cs typeface="Crimson Pro Bold" pitchFamily="34" charset="-120"/>
              </a:rPr>
              <a:t> Tools</a:t>
            </a:r>
            <a:endParaRPr lang="en-US" b="1" dirty="0">
              <a:latin typeface="Calibri Light (Headings)"/>
            </a:endParaRPr>
          </a:p>
        </p:txBody>
      </p:sp>
      <p:pic>
        <p:nvPicPr>
          <p:cNvPr id="9" name="Picture 8" descr="A black background with white text&#10;&#10;AI-generated content may be incorrect.">
            <a:extLst>
              <a:ext uri="{FF2B5EF4-FFF2-40B4-BE49-F238E27FC236}">
                <a16:creationId xmlns:a16="http://schemas.microsoft.com/office/drawing/2014/main" xmlns="" id="{C4E41495-4A51-AEA7-884E-CAA49182C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414" y="2616343"/>
            <a:ext cx="3188381" cy="869966"/>
          </a:xfrm>
          <a:prstGeom prst="rect">
            <a:avLst/>
          </a:prstGeom>
        </p:spPr>
      </p:pic>
      <p:sp>
        <p:nvSpPr>
          <p:cNvPr id="2" name="Прямоугольник 1"/>
          <p:cNvSpPr/>
          <p:nvPr/>
        </p:nvSpPr>
        <p:spPr>
          <a:xfrm>
            <a:off x="708189" y="4260009"/>
            <a:ext cx="3626249" cy="738664"/>
          </a:xfrm>
          <a:prstGeom prst="rect">
            <a:avLst/>
          </a:prstGeom>
        </p:spPr>
        <p:txBody>
          <a:bodyPr wrap="none">
            <a:spAutoFit/>
          </a:bodyPr>
          <a:lstStyle/>
          <a:p>
            <a:r>
              <a:rPr lang="en-US" sz="2400" dirty="0">
                <a:solidFill>
                  <a:schemeClr val="bg1"/>
                </a:solidFill>
              </a:rPr>
              <a:t>Flickr Faces Dataset </a:t>
            </a:r>
            <a:r>
              <a:rPr lang="en-US" sz="2400" dirty="0" smtClean="0">
                <a:solidFill>
                  <a:schemeClr val="bg1"/>
                </a:solidFill>
              </a:rPr>
              <a:t>Resized</a:t>
            </a:r>
          </a:p>
          <a:p>
            <a:r>
              <a:rPr lang="en-US" dirty="0" smtClean="0">
                <a:solidFill>
                  <a:schemeClr val="bg1"/>
                </a:solidFill>
              </a:rPr>
              <a:t>(</a:t>
            </a:r>
            <a:r>
              <a:rPr lang="en-US" dirty="0" err="1" smtClean="0">
                <a:solidFill>
                  <a:schemeClr val="bg1"/>
                </a:solidFill>
              </a:rPr>
              <a:t>OpenSource</a:t>
            </a:r>
            <a:r>
              <a:rPr lang="en-US" dirty="0" smtClean="0">
                <a:solidFill>
                  <a:schemeClr val="bg1"/>
                </a:solidFill>
              </a:rPr>
              <a:t> faces image dataset)</a:t>
            </a:r>
            <a:endParaRPr lang="ru-RU" dirty="0">
              <a:solidFill>
                <a:schemeClr val="bg1"/>
              </a:solidFill>
            </a:endParaRPr>
          </a:p>
        </p:txBody>
      </p:sp>
    </p:spTree>
    <p:extLst>
      <p:ext uri="{BB962C8B-B14F-4D97-AF65-F5344CB8AC3E}">
        <p14:creationId xmlns:p14="http://schemas.microsoft.com/office/powerpoint/2010/main" val="250830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B580C78-F914-AF3B-B3F8-86674699E7E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C658EAB-7DAF-BE2F-A84A-38A3402BEF3F}"/>
              </a:ext>
            </a:extLst>
          </p:cNvPr>
          <p:cNvSpPr>
            <a:spLocks noGrp="1"/>
          </p:cNvSpPr>
          <p:nvPr>
            <p:ph type="ctrTitle"/>
          </p:nvPr>
        </p:nvSpPr>
        <p:spPr>
          <a:xfrm>
            <a:off x="302583" y="-163931"/>
            <a:ext cx="2199839" cy="1143000"/>
          </a:xfrm>
        </p:spPr>
        <p:txBody>
          <a:bodyPr/>
          <a:lstStyle/>
          <a:p>
            <a:r>
              <a:rPr lang="en-US" sz="4800" b="1" dirty="0" smtClean="0">
                <a:latin typeface="Calibri Light (Headings)"/>
                <a:ea typeface="Crimson Pro Bold" pitchFamily="34" charset="-122"/>
                <a:cs typeface="Crimson Pro Bold" pitchFamily="34" charset="-120"/>
              </a:rPr>
              <a:t>Code</a:t>
            </a:r>
            <a:endParaRPr lang="en-US" b="1" dirty="0">
              <a:latin typeface="Calibri Light (Headings)"/>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289" y="5486400"/>
            <a:ext cx="4883711" cy="131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4130" y="0"/>
            <a:ext cx="6547870" cy="465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10114"/>
            <a:ext cx="4730142" cy="161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70430"/>
            <a:ext cx="5644130" cy="36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0" y="6067814"/>
            <a:ext cx="842212" cy="769441"/>
          </a:xfrm>
          <a:prstGeom prst="rect">
            <a:avLst/>
          </a:prstGeom>
        </p:spPr>
        <p:txBody>
          <a:bodyPr wrap="square">
            <a:spAutoFit/>
          </a:bodyPr>
          <a:lstStyle/>
          <a:p>
            <a:r>
              <a:rPr lang="en-US" sz="4400" dirty="0">
                <a:solidFill>
                  <a:schemeClr val="bg1"/>
                </a:solidFill>
              </a:rPr>
              <a:t>V1</a:t>
            </a:r>
            <a:endParaRPr lang="ru-RU" sz="4400" dirty="0">
              <a:solidFill>
                <a:schemeClr val="bg1"/>
              </a:solidFill>
            </a:endParaRPr>
          </a:p>
        </p:txBody>
      </p:sp>
    </p:spTree>
    <p:extLst>
      <p:ext uri="{BB962C8B-B14F-4D97-AF65-F5344CB8AC3E}">
        <p14:creationId xmlns:p14="http://schemas.microsoft.com/office/powerpoint/2010/main" val="84009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DF6AF63-1DBE-D11B-6DC9-B3687284A56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C8FF4F10-97E7-7357-3F36-228622417091}"/>
              </a:ext>
            </a:extLst>
          </p:cNvPr>
          <p:cNvSpPr>
            <a:spLocks noGrp="1"/>
          </p:cNvSpPr>
          <p:nvPr>
            <p:ph type="ctrTitle"/>
          </p:nvPr>
        </p:nvSpPr>
        <p:spPr>
          <a:xfrm>
            <a:off x="544333" y="147787"/>
            <a:ext cx="10693162" cy="1143000"/>
          </a:xfrm>
        </p:spPr>
        <p:txBody>
          <a:bodyPr/>
          <a:lstStyle/>
          <a:p>
            <a:r>
              <a:rPr lang="en-US" sz="3200" b="1" kern="1200" dirty="0" smtClean="0">
                <a:solidFill>
                  <a:srgbClr val="FFFFFF"/>
                </a:solidFill>
                <a:effectLst/>
                <a:latin typeface="Calibri Light (Headings)"/>
                <a:ea typeface="Crimson Pro Bold"/>
                <a:cs typeface="+mn-cs"/>
              </a:rPr>
              <a:t>Numerical experiments on our own neural network</a:t>
            </a:r>
            <a:r>
              <a:rPr lang="ru-RU" sz="3200" b="1" kern="1200" dirty="0" smtClean="0">
                <a:solidFill>
                  <a:srgbClr val="FFFFFF"/>
                </a:solidFill>
                <a:effectLst/>
                <a:latin typeface="Calibri Light (Headings)"/>
                <a:ea typeface="Crimson Pro Bold"/>
                <a:cs typeface="+mn-cs"/>
              </a:rPr>
              <a:t>(30 </a:t>
            </a:r>
            <a:r>
              <a:rPr lang="en-US" sz="3200" b="1" kern="1200" dirty="0" smtClean="0">
                <a:solidFill>
                  <a:srgbClr val="FFFFFF"/>
                </a:solidFill>
                <a:effectLst/>
                <a:latin typeface="Calibri Light (Headings)"/>
                <a:ea typeface="Crimson Pro Bold"/>
                <a:cs typeface="+mn-cs"/>
              </a:rPr>
              <a:t>photos dataset</a:t>
            </a:r>
            <a:r>
              <a:rPr lang="ru-RU" sz="3200" b="1" kern="1200" dirty="0" smtClean="0">
                <a:solidFill>
                  <a:srgbClr val="FFFFFF"/>
                </a:solidFill>
                <a:effectLst/>
                <a:latin typeface="Calibri Light (Headings)"/>
                <a:ea typeface="Crimson Pro Bold"/>
                <a:cs typeface="+mn-cs"/>
              </a:rPr>
              <a:t>)</a:t>
            </a:r>
            <a:r>
              <a:rPr lang="en-US" sz="3200" b="1" kern="1200" dirty="0" smtClean="0">
                <a:solidFill>
                  <a:srgbClr val="FFFFFF"/>
                </a:solidFill>
                <a:effectLst/>
                <a:latin typeface="Calibri Light (Headings)"/>
                <a:ea typeface="Crimson Pro Bold"/>
                <a:cs typeface="+mn-cs"/>
              </a:rPr>
              <a:t> </a:t>
            </a:r>
            <a:endParaRPr lang="en-US" sz="3200" b="1" dirty="0">
              <a:latin typeface="Calibri Light (Heading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63" y="1302803"/>
            <a:ext cx="5071033"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340" y="1302804"/>
            <a:ext cx="5296254"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747" y="4120468"/>
            <a:ext cx="4974697" cy="259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298268"/>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C2645A-E767-4D7E-984D-234E531E4556}">
  <ds:schemaRefs>
    <ds:schemaRef ds:uri="230e9df3-be65-4c73-a93b-d1236ebd677e"/>
    <ds:schemaRef ds:uri="http://schemas.microsoft.com/office/2006/documentManagement/types"/>
    <ds:schemaRef ds:uri="http://purl.org/dc/terms/"/>
    <ds:schemaRef ds:uri="http://purl.org/dc/elements/1.1/"/>
    <ds:schemaRef ds:uri="http://schemas.openxmlformats.org/package/2006/metadata/core-properties"/>
    <ds:schemaRef ds:uri="71af3243-3dd4-4a8d-8c0d-dd76da1f02a5"/>
    <ds:schemaRef ds:uri="http://www.w3.org/XML/1998/namespace"/>
    <ds:schemaRef ds:uri="http://purl.org/dc/dcmitype/"/>
    <ds:schemaRef ds:uri="http://schemas.microsoft.com/office/infopath/2007/PartnerControls"/>
    <ds:schemaRef ds:uri="16c05727-aa75-4e4a-9b5f-8a80a1165891"/>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{94C68602-79A5-44C8-AD7C-B4FA876BA16A}tf55661986_win32</Template>
  <TotalTime>610</TotalTime>
  <Words>544</Words>
  <Application>Microsoft Office PowerPoint</Application>
  <PresentationFormat>Произвольный</PresentationFormat>
  <Paragraphs>132</Paragraphs>
  <Slides>21</Slides>
  <Notes>20</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Custom</vt:lpstr>
      <vt:lpstr>Optimizing Data Compression Techniques: Enhancing Efficiency and Scalability for Diverse Applications by implementing AI</vt:lpstr>
      <vt:lpstr>Agenda</vt:lpstr>
      <vt:lpstr>Introduction</vt:lpstr>
      <vt:lpstr>Background</vt:lpstr>
      <vt:lpstr>Research Goal</vt:lpstr>
      <vt:lpstr>Codebase</vt:lpstr>
      <vt:lpstr>Dataset &amp; Tools</vt:lpstr>
      <vt:lpstr>Code</vt:lpstr>
      <vt:lpstr>Numerical experiments on our own neural network(30 photos dataset) </vt:lpstr>
      <vt:lpstr>Further…</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Data Compression Techniques: Enhancing Efficiency and Scalability for Diverse Applications by implementing AI</dc:title>
  <dc:creator>Arslan Koshimov</dc:creator>
  <cp:lastModifiedBy>Григорий Коврижных</cp:lastModifiedBy>
  <cp:revision>32</cp:revision>
  <dcterms:created xsi:type="dcterms:W3CDTF">2025-02-24T05:05:11Z</dcterms:created>
  <dcterms:modified xsi:type="dcterms:W3CDTF">2025-03-01T06:29:10Z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