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0" r:id="rId6"/>
    <p:sldId id="284" r:id="rId7"/>
    <p:sldId id="286" r:id="rId8"/>
    <p:sldId id="287" r:id="rId9"/>
    <p:sldId id="288" r:id="rId10"/>
    <p:sldId id="292" r:id="rId11"/>
    <p:sldId id="294" r:id="rId12"/>
    <p:sldId id="290" r:id="rId13"/>
    <p:sldId id="29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>
        <p:scale>
          <a:sx n="63" d="100"/>
          <a:sy n="63" d="100"/>
        </p:scale>
        <p:origin x="-1426" y="-4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F15084-9E64-0732-2172-D06E24D2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CCBBEEF-0F58-7DB2-13AB-6DAFC52BE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62C92A2-0E82-6EA1-AA1F-C125D6D8C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0306BD-3757-CA40-4082-AACA5F6D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563512-A8BA-1764-87C7-A00C34FD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8D8F7F0-68B1-3C8C-3974-1CFE7D39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93E87E-9A62-BE42-B48F-A4960F0B9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961-0558-0020-C7FC-07CF6AD55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3E0E2F-FB5F-19AD-18FD-02AFD3C3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836B388-51EF-10FA-3783-0696B2AF7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1C1FAC0-00E4-5BDB-5727-4597CCDC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CD11C-29A5-A450-5B49-9B2C8F5A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2CDD179-4403-A07F-630C-A153B2FB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5371C59-0780-417A-50AE-5F81ED51E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877DC73-D2E6-4C8A-5B32-AAE3B3DEC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F2668-F7D8-0DD8-090D-8D685CDFD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1B77C4-0D39-64D6-A86B-642112E2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48CF8F3-1596-3F28-5175-2E3D216F2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DAF0CB2-EC6B-167D-32D1-6BCC4A35A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9C545A-1AD5-BFF5-B687-7B9BD552C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847DE-29F2-8ABB-1718-34BED4F37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4796A3-781D-5244-DAB8-2D6EE0AC3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E25A87-9155-9E07-878F-CEC0B137C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577E27-B60E-C6DD-BAAF-5CCC3D59E5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8DCC6D-8B88-7BE0-7240-F743AE09E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sz="2800" b="1" dirty="0">
                <a:latin typeface="Calibri Light (Headings)"/>
                <a:ea typeface="Crimson Pro Bold"/>
                <a:cs typeface="Crimson Pro Bold" pitchFamily="34" charset="-120"/>
              </a:rPr>
              <a:t>Optimizing Data </a:t>
            </a: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/>
                <a:cs typeface="Crimson Pro Bold" pitchFamily="34" charset="-120"/>
              </a:rPr>
              <a:t>Compression</a:t>
            </a:r>
            <a:r>
              <a:rPr lang="en-US" sz="2800" b="1" dirty="0">
                <a:latin typeface="Calibri Light (Headings)"/>
                <a:ea typeface="Crimson Pro Bold"/>
                <a:cs typeface="Crimson Pro Bold" pitchFamily="34" charset="-120"/>
              </a:rPr>
              <a:t> Techniques: Enhancing Efficiency and Scalability for Diverse Applications by implementing </a:t>
            </a: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/>
                <a:cs typeface="Crimson Pro Bold" pitchFamily="34" charset="-120"/>
              </a:rPr>
              <a:t>AI</a:t>
            </a:r>
            <a:endParaRPr lang="en-US" sz="2800" dirty="0">
              <a:solidFill>
                <a:srgbClr val="C00000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FDA16B-36A0-D5C1-2B07-8EE49AE7A5F9}"/>
              </a:ext>
            </a:extLst>
          </p:cNvPr>
          <p:cNvSpPr txBox="1"/>
          <p:nvPr/>
        </p:nvSpPr>
        <p:spPr>
          <a:xfrm>
            <a:off x="3859161" y="4357261"/>
            <a:ext cx="5104365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Author: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Grigoriy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Crimson Pro Bold"/>
                <a:cs typeface="Open Sans"/>
              </a:rPr>
              <a:t>Kovrizhnykh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, Arslan Koshimov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DE79998-A15C-2CB6-B04B-53D589C3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030" y="555522"/>
            <a:ext cx="4455369" cy="1143000"/>
          </a:xfrm>
        </p:spPr>
        <p:txBody>
          <a:bodyPr/>
          <a:lstStyle/>
          <a:p>
            <a:r>
              <a:rPr lang="en-US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Further…</a:t>
            </a:r>
            <a:endParaRPr lang="en-US" b="1" dirty="0"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9E6C82-14DA-B822-B0AD-CDBC55F93D43}"/>
              </a:ext>
            </a:extLst>
          </p:cNvPr>
          <p:cNvSpPr txBox="1"/>
          <p:nvPr/>
        </p:nvSpPr>
        <p:spPr>
          <a:xfrm>
            <a:off x="3296042" y="1609165"/>
            <a:ext cx="5584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Model Development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Development of the ai encoder learning methods, implementation of the information </a:t>
            </a:r>
            <a:r>
              <a:rPr lang="fr-FR" sz="2800" dirty="0">
                <a:solidFill>
                  <a:schemeClr val="bg1"/>
                </a:solidFill>
                <a:latin typeface="Calibri Light (Headings)"/>
              </a:rPr>
              <a:t>theory </a:t>
            </a:r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concepts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9B8D2FA6-CA42-5B24-DF6B-A4BC73628119}"/>
              </a:ext>
            </a:extLst>
          </p:cNvPr>
          <p:cNvSpPr/>
          <p:nvPr/>
        </p:nvSpPr>
        <p:spPr>
          <a:xfrm>
            <a:off x="6459510" y="2517106"/>
            <a:ext cx="3687097" cy="25662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79FC21-9495-9973-2B02-EC44707476AF}"/>
              </a:ext>
            </a:extLst>
          </p:cNvPr>
          <p:cNvSpPr txBox="1"/>
          <p:nvPr/>
        </p:nvSpPr>
        <p:spPr>
          <a:xfrm>
            <a:off x="6858002" y="3844509"/>
            <a:ext cx="5584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Training and Validation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training the different kind of models on a big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open source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photo datasets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D625BEE6-1977-BBA6-6801-FA5F97103C62}"/>
              </a:ext>
            </a:extLst>
          </p:cNvPr>
          <p:cNvSpPr/>
          <p:nvPr/>
        </p:nvSpPr>
        <p:spPr>
          <a:xfrm rot="7970918">
            <a:off x="4346203" y="3637052"/>
            <a:ext cx="4226615" cy="2684484"/>
          </a:xfrm>
          <a:prstGeom prst="arc">
            <a:avLst>
              <a:gd name="adj1" fmla="val 16200000"/>
              <a:gd name="adj2" fmla="val 11464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C172C52-0068-4260-6B4B-32D95D57BAE3}"/>
              </a:ext>
            </a:extLst>
          </p:cNvPr>
          <p:cNvSpPr txBox="1"/>
          <p:nvPr/>
        </p:nvSpPr>
        <p:spPr>
          <a:xfrm>
            <a:off x="0" y="4071353"/>
            <a:ext cx="55847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 Light (Headings)"/>
              </a:rPr>
              <a:t>Working on less file size</a:t>
            </a:r>
            <a:endParaRPr lang="en-US" sz="2800" dirty="0">
              <a:solidFill>
                <a:srgbClr val="C00000"/>
              </a:solidFill>
              <a:latin typeface="Calibri Light (Headings)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decreasing encoded images size to compete with jpeg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xmlns="" id="{E9F44C23-2D8C-90B8-227F-6E591C8E4A94}"/>
              </a:ext>
            </a:extLst>
          </p:cNvPr>
          <p:cNvSpPr/>
          <p:nvPr/>
        </p:nvSpPr>
        <p:spPr>
          <a:xfrm rot="16903625">
            <a:off x="1576316" y="2920228"/>
            <a:ext cx="3372464" cy="248751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0" y="6067814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V1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C579E26-FA2D-1C68-DB27-3D2C268F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4A692C1-E622-D699-43E0-1ECB594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992" y="2857500"/>
            <a:ext cx="7502015" cy="11430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Calibri Light (Headings)"/>
                <a:ea typeface="Crimson Pro Bold"/>
                <a:cs typeface="+mn-cs"/>
              </a:rPr>
              <a:t>Thank you</a:t>
            </a:r>
            <a:endParaRPr lang="en-US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445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B1821E8-F378-D74B-E865-C40990E3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2762865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6ECF98-C929-063C-BFD6-AA57AAC2A02F}"/>
              </a:ext>
            </a:extLst>
          </p:cNvPr>
          <p:cNvSpPr txBox="1"/>
          <p:nvPr/>
        </p:nvSpPr>
        <p:spPr>
          <a:xfrm>
            <a:off x="1204449" y="2286000"/>
            <a:ext cx="3996814" cy="232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3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Research Goal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7A665E-4508-A316-4C04-8788127440A7}"/>
              </a:ext>
            </a:extLst>
          </p:cNvPr>
          <p:cNvSpPr txBox="1"/>
          <p:nvPr/>
        </p:nvSpPr>
        <p:spPr>
          <a:xfrm>
            <a:off x="6223820" y="1928851"/>
            <a:ext cx="3996814" cy="344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ts val="2850"/>
              </a:lnSpc>
              <a:buClrTx/>
              <a:buSzPts val="2800"/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4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Codebase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5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Dataset and Tools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6. Numerical experiments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7. Further…</a:t>
            </a:r>
            <a:endParaRPr lang="en-US" sz="2800" dirty="0">
              <a:effectLst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288295-DCAF-069C-8B1B-4576B8E3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1F85EF1-69F5-5E4D-E911-359BF0A3D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590287" cy="11430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C56A79-35B0-9EBF-8FD3-C903CBFF847D}"/>
              </a:ext>
            </a:extLst>
          </p:cNvPr>
          <p:cNvSpPr txBox="1"/>
          <p:nvPr/>
        </p:nvSpPr>
        <p:spPr>
          <a:xfrm>
            <a:off x="1133166" y="1990942"/>
            <a:ext cx="9711813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Problem: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The world is generating data at an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unprecedented rate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, creating challenges for storage and transmission.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4EF226-6026-E052-DD93-BEC3F237B30F}"/>
              </a:ext>
            </a:extLst>
          </p:cNvPr>
          <p:cNvSpPr txBox="1"/>
          <p:nvPr/>
        </p:nvSpPr>
        <p:spPr>
          <a:xfrm>
            <a:off x="1133165" y="4080296"/>
            <a:ext cx="9711813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Solution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Data compression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reduces file sizes, enabling efficient storage and faster data transfer.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2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53B6214-BA54-21CA-C08F-F6E6CD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1FCF065-2D37-1687-8F8E-2906BCCE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201267" cy="1143000"/>
          </a:xfrm>
        </p:spPr>
        <p:txBody>
          <a:bodyPr/>
          <a:lstStyle/>
          <a:p>
            <a:r>
              <a:rPr lang="en-US" sz="4800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9DCAF4-0E7A-EA3D-F623-CCC0F2F22DFF}"/>
              </a:ext>
            </a:extLst>
          </p:cNvPr>
          <p:cNvSpPr txBox="1"/>
          <p:nvPr/>
        </p:nvSpPr>
        <p:spPr>
          <a:xfrm>
            <a:off x="1113501" y="2003248"/>
            <a:ext cx="4225415" cy="2261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Lossless Compression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Preserves all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original data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, ideal for text and databases.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29289A-69EA-F080-93CD-30695BDBF134}"/>
              </a:ext>
            </a:extLst>
          </p:cNvPr>
          <p:cNvSpPr txBox="1"/>
          <p:nvPr/>
        </p:nvSpPr>
        <p:spPr>
          <a:xfrm>
            <a:off x="6096001" y="2003248"/>
            <a:ext cx="5633884" cy="189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Lossy Compression 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Removes less noticeable data, suitable for images, videos, and audio.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9745D3-7387-F090-C452-2E45D43F0971}"/>
              </a:ext>
            </a:extLst>
          </p:cNvPr>
          <p:cNvSpPr txBox="1"/>
          <p:nvPr/>
        </p:nvSpPr>
        <p:spPr>
          <a:xfrm>
            <a:off x="1113501" y="4333462"/>
            <a:ext cx="8504904" cy="189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AI-Powered</a:t>
            </a: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 Compression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Machine learning models enhance compression efficiency by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recognizing patterns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in data.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9A327E-7B0F-6322-F8E7-5226A4116A9B}"/>
              </a:ext>
            </a:extLst>
          </p:cNvPr>
          <p:cNvSpPr/>
          <p:nvPr/>
        </p:nvSpPr>
        <p:spPr>
          <a:xfrm>
            <a:off x="983226" y="3895946"/>
            <a:ext cx="10225548" cy="233021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AB00F2-1ABB-46F7-FBD3-B7149DCD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5745319-EE7D-296C-2FFE-F56F0B65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4680156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Research Goal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710782-0111-EEBD-02DC-6E7ACC855995}"/>
              </a:ext>
            </a:extLst>
          </p:cNvPr>
          <p:cNvSpPr txBox="1"/>
          <p:nvPr/>
        </p:nvSpPr>
        <p:spPr>
          <a:xfrm>
            <a:off x="1391262" y="2197420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941EAD-4479-E631-4FC0-8E1DFBDB66EF}"/>
              </a:ext>
            </a:extLst>
          </p:cNvPr>
          <p:cNvSpPr txBox="1"/>
          <p:nvPr/>
        </p:nvSpPr>
        <p:spPr>
          <a:xfrm>
            <a:off x="2163098" y="2022692"/>
            <a:ext cx="4886631" cy="81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Develop Efficient and Adaptable Compression Techniques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E59029-112F-330F-CBC2-D013521EFC34}"/>
              </a:ext>
            </a:extLst>
          </p:cNvPr>
          <p:cNvSpPr/>
          <p:nvPr/>
        </p:nvSpPr>
        <p:spPr>
          <a:xfrm>
            <a:off x="1300312" y="216245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DE46A3-2E10-F599-6F94-3604A4BB1603}"/>
              </a:ext>
            </a:extLst>
          </p:cNvPr>
          <p:cNvSpPr txBox="1"/>
          <p:nvPr/>
        </p:nvSpPr>
        <p:spPr>
          <a:xfrm>
            <a:off x="1391262" y="3498923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F4D9B4-F12A-0A44-0AFA-0BFA209DAD40}"/>
              </a:ext>
            </a:extLst>
          </p:cNvPr>
          <p:cNvSpPr/>
          <p:nvPr/>
        </p:nvSpPr>
        <p:spPr>
          <a:xfrm>
            <a:off x="1300309" y="3468883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8F1482-E9ED-644D-56F0-2E8E230275E4}"/>
              </a:ext>
            </a:extLst>
          </p:cNvPr>
          <p:cNvSpPr txBox="1"/>
          <p:nvPr/>
        </p:nvSpPr>
        <p:spPr>
          <a:xfrm>
            <a:off x="2163098" y="3508541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Python Implementation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6FF003-B68C-97DC-B023-B640B58811FB}"/>
              </a:ext>
            </a:extLst>
          </p:cNvPr>
          <p:cNvSpPr/>
          <p:nvPr/>
        </p:nvSpPr>
        <p:spPr>
          <a:xfrm>
            <a:off x="1300309" y="477530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 Light (Headings)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E42A81-E323-6371-B6FE-90B77C71CF1C}"/>
              </a:ext>
            </a:extLst>
          </p:cNvPr>
          <p:cNvSpPr txBox="1"/>
          <p:nvPr/>
        </p:nvSpPr>
        <p:spPr>
          <a:xfrm>
            <a:off x="2163098" y="4854849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Performance Evaluation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12" name="Picture 11" descr="A white snake with blue eyes&#10;&#10;AI-generated content may be incorrect.">
            <a:extLst>
              <a:ext uri="{FF2B5EF4-FFF2-40B4-BE49-F238E27FC236}">
                <a16:creationId xmlns:a16="http://schemas.microsoft.com/office/drawing/2014/main" xmlns="" id="{D9DE6AA5-2528-AC56-C9A1-0E28C374E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78" y="3079932"/>
            <a:ext cx="2062700" cy="1304006"/>
          </a:xfrm>
          <a:prstGeom prst="rect">
            <a:avLst/>
          </a:prstGeom>
        </p:spPr>
      </p:pic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E5F34F0F-1868-BDDA-B7A2-4B9B8D5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11" y="1793479"/>
            <a:ext cx="3188381" cy="869966"/>
          </a:xfrm>
          <a:prstGeom prst="rect">
            <a:avLst/>
          </a:prstGeom>
        </p:spPr>
      </p:pic>
      <p:pic>
        <p:nvPicPr>
          <p:cNvPr id="16" name="Picture 15" descr="A black and green symbol with a checkered pattern&#10;&#10;AI-generated content may be incorrect.">
            <a:extLst>
              <a:ext uri="{FF2B5EF4-FFF2-40B4-BE49-F238E27FC236}">
                <a16:creationId xmlns:a16="http://schemas.microsoft.com/office/drawing/2014/main" xmlns="" id="{45DD2A95-1335-EFEF-D0FB-5A8AFC7B3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26" y="4737361"/>
            <a:ext cx="535861" cy="611842"/>
          </a:xfrm>
          <a:prstGeom prst="rect">
            <a:avLst/>
          </a:prstGeom>
        </p:spPr>
      </p:pic>
      <p:pic>
        <p:nvPicPr>
          <p:cNvPr id="18" name="Picture 17" descr="A purple rectangular object with white text&#10;&#10;AI-generated content may be incorrect.">
            <a:extLst>
              <a:ext uri="{FF2B5EF4-FFF2-40B4-BE49-F238E27FC236}">
                <a16:creationId xmlns:a16="http://schemas.microsoft.com/office/drawing/2014/main" xmlns="" id="{748AF984-AFF8-25B6-3929-06533135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619" y="5635296"/>
            <a:ext cx="536945" cy="688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95B517E-6B59-0EDF-176D-2C3A8DDD1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71" y="4854849"/>
            <a:ext cx="2484335" cy="266723"/>
          </a:xfrm>
          <a:prstGeom prst="rect">
            <a:avLst/>
          </a:prstGeom>
        </p:spPr>
      </p:pic>
      <p:pic>
        <p:nvPicPr>
          <p:cNvPr id="22" name="Picture 21" descr="A math equations and symbols&#10;&#10;AI-generated content may be incorrect.">
            <a:extLst>
              <a:ext uri="{FF2B5EF4-FFF2-40B4-BE49-F238E27FC236}">
                <a16:creationId xmlns:a16="http://schemas.microsoft.com/office/drawing/2014/main" xmlns="" id="{F5515C3C-6DE4-6DC0-C477-32381037F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25" y="5705309"/>
            <a:ext cx="307112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E5E39A-F5D5-D29E-5B7F-DCFE051A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4656742-F44E-DEB8-0DE2-46FE8A3B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2" y="535857"/>
            <a:ext cx="4403689" cy="1143000"/>
          </a:xfrm>
        </p:spPr>
        <p:txBody>
          <a:bodyPr/>
          <a:lstStyle/>
          <a:p>
            <a:r>
              <a:rPr lang="en-US" sz="4800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Codebase</a:t>
            </a:r>
            <a:endParaRPr lang="en-US" b="1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xmlns="" id="{472BFC16-825E-73E4-9596-F2CA527F48EA}"/>
              </a:ext>
            </a:extLst>
          </p:cNvPr>
          <p:cNvSpPr/>
          <p:nvPr/>
        </p:nvSpPr>
        <p:spPr>
          <a:xfrm>
            <a:off x="1314900" y="3031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/src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xmlns="" id="{0ED9AA18-9EE7-D709-C4C3-818089404EA4}"/>
              </a:ext>
            </a:extLst>
          </p:cNvPr>
          <p:cNvSpPr/>
          <p:nvPr/>
        </p:nvSpPr>
        <p:spPr>
          <a:xfrm>
            <a:off x="1314900" y="352157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Python scripts for the algorithms, methods.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26" name="Image 1">
            <a:extLst>
              <a:ext uri="{FF2B5EF4-FFF2-40B4-BE49-F238E27FC236}">
                <a16:creationId xmlns:a16="http://schemas.microsoft.com/office/drawing/2014/main" xmlns="" id="{3AA18FAE-20E6-DD3E-8389-A3A3C5E5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00" y="2321983"/>
            <a:ext cx="566976" cy="566976"/>
          </a:xfrm>
          <a:prstGeom prst="rect">
            <a:avLst/>
          </a:prstGeom>
        </p:spPr>
      </p:pic>
      <p:pic>
        <p:nvPicPr>
          <p:cNvPr id="27" name="Image 3">
            <a:extLst>
              <a:ext uri="{FF2B5EF4-FFF2-40B4-BE49-F238E27FC236}">
                <a16:creationId xmlns:a16="http://schemas.microsoft.com/office/drawing/2014/main" xmlns="" id="{0C8D0B1D-8793-388D-0ADB-907B849D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11" y="3830240"/>
            <a:ext cx="566976" cy="56697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8" name="Text 5">
            <a:extLst>
              <a:ext uri="{FF2B5EF4-FFF2-40B4-BE49-F238E27FC236}">
                <a16:creationId xmlns:a16="http://schemas.microsoft.com/office/drawing/2014/main" xmlns="" id="{6FEBA9B4-92F8-1783-D199-984E9BD35FE4}"/>
              </a:ext>
            </a:extLst>
          </p:cNvPr>
          <p:cNvSpPr/>
          <p:nvPr/>
        </p:nvSpPr>
        <p:spPr>
          <a:xfrm>
            <a:off x="7268911" y="4624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/docs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xmlns="" id="{A01B7A0E-C486-C1C0-401D-9E6A0598F71F}"/>
              </a:ext>
            </a:extLst>
          </p:cNvPr>
          <p:cNvSpPr/>
          <p:nvPr/>
        </p:nvSpPr>
        <p:spPr>
          <a:xfrm>
            <a:off x="7268911" y="511444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Documentation including installation instructions, tutorials, and integration guides.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30" name="Image 2">
            <a:extLst>
              <a:ext uri="{FF2B5EF4-FFF2-40B4-BE49-F238E27FC236}">
                <a16:creationId xmlns:a16="http://schemas.microsoft.com/office/drawing/2014/main" xmlns="" id="{4699EAB3-B451-FA65-3003-7F72825EB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911" y="1025009"/>
            <a:ext cx="566976" cy="566976"/>
          </a:xfrm>
          <a:prstGeom prst="rect">
            <a:avLst/>
          </a:prstGeom>
        </p:spPr>
      </p:pic>
      <p:sp>
        <p:nvSpPr>
          <p:cNvPr id="31" name="Text 3">
            <a:extLst>
              <a:ext uri="{FF2B5EF4-FFF2-40B4-BE49-F238E27FC236}">
                <a16:creationId xmlns:a16="http://schemas.microsoft.com/office/drawing/2014/main" xmlns="" id="{3317EA26-C890-3AA8-57C6-07F0D9D86A26}"/>
              </a:ext>
            </a:extLst>
          </p:cNvPr>
          <p:cNvSpPr/>
          <p:nvPr/>
        </p:nvSpPr>
        <p:spPr>
          <a:xfrm>
            <a:off x="7268911" y="1818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/examples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xmlns="" id="{2F075863-C6D6-3DCA-EAB9-909D73EE40B1}"/>
              </a:ext>
            </a:extLst>
          </p:cNvPr>
          <p:cNvSpPr/>
          <p:nvPr/>
        </p:nvSpPr>
        <p:spPr>
          <a:xfrm>
            <a:off x="7268911" y="2309217"/>
            <a:ext cx="3608189" cy="1009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Ready-to-run examples demonstrating compression of images.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605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3" y="535857"/>
            <a:ext cx="5171770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Dataset </a:t>
            </a:r>
            <a:r>
              <a:rPr lang="en-US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&amp;</a:t>
            </a:r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 Tools</a:t>
            </a:r>
            <a:endParaRPr lang="en-US" b="1" dirty="0">
              <a:latin typeface="Calibri Light (Headings)"/>
            </a:endParaRPr>
          </a:p>
        </p:txBody>
      </p:sp>
      <p:pic>
        <p:nvPicPr>
          <p:cNvPr id="5" name="Picture 4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xmlns="" id="{6F24CAEB-A637-EE86-3F90-26D1E11D4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5" y="2616343"/>
            <a:ext cx="2997032" cy="812657"/>
          </a:xfrm>
          <a:prstGeom prst="rect">
            <a:avLst/>
          </a:prstGeom>
        </p:spPr>
      </p:pic>
      <p:pic>
        <p:nvPicPr>
          <p:cNvPr id="8" name="Picture 7" descr="A collage of different images of a tree&#10;&#10;AI-generated content may be incorrect.">
            <a:extLst>
              <a:ext uri="{FF2B5EF4-FFF2-40B4-BE49-F238E27FC236}">
                <a16:creationId xmlns:a16="http://schemas.microsoft.com/office/drawing/2014/main" xmlns="" id="{05879ABD-6C50-1292-708B-EFDDC0F2D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30" y="4366486"/>
            <a:ext cx="3639746" cy="1459082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C4E41495-4A51-AEA7-884E-CAA49182C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4" y="2616343"/>
            <a:ext cx="3188381" cy="8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83" y="-163931"/>
            <a:ext cx="2199839" cy="1143000"/>
          </a:xfrm>
        </p:spPr>
        <p:txBody>
          <a:bodyPr/>
          <a:lstStyle/>
          <a:p>
            <a:r>
              <a:rPr lang="en-US" sz="4800" b="1" dirty="0" smtClean="0">
                <a:latin typeface="Calibri Light (Headings)"/>
                <a:ea typeface="Crimson Pro Bold" pitchFamily="34" charset="-122"/>
                <a:cs typeface="Crimson Pro Bold" pitchFamily="34" charset="-120"/>
              </a:rPr>
              <a:t>Code</a:t>
            </a:r>
            <a:endParaRPr lang="en-US" b="1" dirty="0">
              <a:latin typeface="Calibri Light (Headings)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89" y="5486400"/>
            <a:ext cx="4883711" cy="131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30" y="0"/>
            <a:ext cx="6547870" cy="46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0114"/>
            <a:ext cx="4730142" cy="161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0430"/>
            <a:ext cx="5644130" cy="36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0" y="6067814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V1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9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experiments on our own neural network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(30 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photos dataset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)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 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79" y="6073047"/>
            <a:ext cx="794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V1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3" y="1302803"/>
            <a:ext cx="5071033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40" y="1302804"/>
            <a:ext cx="5296254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47" y="4120468"/>
            <a:ext cx="4974697" cy="25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230e9df3-be65-4c73-a93b-d1236ebd677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{94C68602-79A5-44C8-AD7C-B4FA876BA16A}tf55661986_win32</Template>
  <TotalTime>366</TotalTime>
  <Words>250</Words>
  <Application>Microsoft Office PowerPoint</Application>
  <PresentationFormat>Произвольный</PresentationFormat>
  <Paragraphs>71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Custom</vt:lpstr>
      <vt:lpstr>Optimizing Data Compression Techniques: Enhancing Efficiency and Scalability for Diverse Applications by implementing AI</vt:lpstr>
      <vt:lpstr>Agenda</vt:lpstr>
      <vt:lpstr>Introduction</vt:lpstr>
      <vt:lpstr>Background</vt:lpstr>
      <vt:lpstr>Research Goal</vt:lpstr>
      <vt:lpstr>Codebase</vt:lpstr>
      <vt:lpstr>Dataset &amp; Tools</vt:lpstr>
      <vt:lpstr>Code</vt:lpstr>
      <vt:lpstr>Numerical experiments on our own neural network(30 photos dataset) </vt:lpstr>
      <vt:lpstr>Further…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Data Compression Techniques: Enhancing Efficiency and Scalability for Diverse Applications by implementing AI</dc:title>
  <dc:creator>Arslan Koshimov</dc:creator>
  <cp:lastModifiedBy>Григорий Коврижных</cp:lastModifiedBy>
  <cp:revision>8</cp:revision>
  <dcterms:created xsi:type="dcterms:W3CDTF">2025-02-24T05:05:11Z</dcterms:created>
  <dcterms:modified xsi:type="dcterms:W3CDTF">2025-02-24T13:46:36Z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