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handoutMasterIdLst>
    <p:handoutMasterId r:id="rId31"/>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29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66" d="100"/>
          <a:sy n="66" d="100"/>
        </p:scale>
        <p:origin x="-1330" y="-437"/>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3/2/2025</a:t>
            </a:fld>
            <a:endParaRPr lang="en-US"/>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8D8F7F0-68B1-3C8C-3974-1CFE7D3952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CCBBEEF-0F58-7DB2-13AB-6DAFC52BE0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F80306BD-3757-CA40-4082-AACA5F6DB65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836B388-51EF-10FA-3783-0696B2AF73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C5371C59-0780-417A-50AE-5F81ED51E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48CF8F3-1596-3F28-5175-2E3D216F2B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7B90D1D5-C864-5E4C-3C40-4D43E6C42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5DE86BF1-A149-E84A-3F16-6B3EA65082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xmlns=""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65C55DC-40F4-B8B2-A44F-CEE7EA910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xmlns=""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xmlns=""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xmlns=""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xmlns=""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xmlns="" id="{43D847DE-29F2-8ABB-1718-34BED4F37718}"/>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xmlns=""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xmlns=""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xmlns="" id="{934796A3-781D-5244-DAB8-2D6EE0AC3B70}"/>
              </a:ext>
              <a:ext uri="{C183D7F6-B498-43B3-948B-1728B52AA6E4}">
                <adec:decorative xmlns:adec="http://schemas.microsoft.com/office/drawing/2017/decorative" xmlns=""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xmlns="">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xmlns=""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xmlns=""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xmlns="" id="{50E25A87-9155-9E07-878F-CEC0B137C2D7}"/>
              </a:ext>
              <a:ext uri="{C183D7F6-B498-43B3-948B-1728B52AA6E4}">
                <adec:decorative xmlns:adec="http://schemas.microsoft.com/office/drawing/2017/decorative" xmlns=""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29577E27-B60E-C6DD-BAAF-5CCC3D59E5D5}"/>
              </a:ext>
              <a:ext uri="{C183D7F6-B498-43B3-948B-1728B52AA6E4}">
                <adec:decorative xmlns:adec="http://schemas.microsoft.com/office/drawing/2017/decorative" xmlns=""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xmlns=""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xmlns=""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xmlns=""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xmlns=""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xmlns=""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xmlns=""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xmlns="" id="{0D8DCC6D-8B88-7BE0-7240-F743AE09EC48}"/>
              </a:ext>
              <a:ext uri="{C183D7F6-B498-43B3-948B-1728B52AA6E4}">
                <adec:decorative xmlns:adec="http://schemas.microsoft.com/office/drawing/2017/decorative" xmlns=""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xmlns=""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3/2/2025</a:t>
            </a:fld>
            <a:endParaRPr lang="en-US"/>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3.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a16="http://schemas.microsoft.com/office/drawing/2014/main" xmlns=""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a16="http://schemas.microsoft.com/office/drawing/2014/main" xmlns=""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a16="http://schemas.microsoft.com/office/drawing/2014/main" xmlns=""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xmlns=""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a16="http://schemas.microsoft.com/office/drawing/2014/main" xmlns=""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xmlns=""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a16="http://schemas.microsoft.com/office/drawing/2014/main" xmlns=""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2031325"/>
          </a:xfrm>
          <a:prstGeom prst="rect">
            <a:avLst/>
          </a:prstGeom>
        </p:spPr>
        <p:txBody>
          <a:bodyPr>
            <a:spAutoFit/>
          </a:bodyPr>
          <a:lstStyle/>
          <a:p>
            <a:r>
              <a:rPr lang="en-US" b="1" dirty="0" smtClean="0">
                <a:solidFill>
                  <a:schemeClr val="bg1"/>
                </a:solidFill>
              </a:rPr>
              <a:t>Architecture(2 layers):</a:t>
            </a:r>
            <a:r>
              <a:rPr lang="en-US" b="1" dirty="0" smtClean="0">
                <a:solidFill>
                  <a:schemeClr val="bg1"/>
                </a:solidFill>
              </a:rPr>
              <a:t/>
            </a:r>
            <a:br>
              <a:rPr lang="en-US" b="1" dirty="0" smtClean="0">
                <a:solidFill>
                  <a:schemeClr val="bg1"/>
                </a:solidFill>
              </a:rPr>
            </a:br>
            <a:endParaRPr lang="en-US" b="1" dirty="0" smtClean="0">
              <a:solidFill>
                <a:schemeClr val="bg1"/>
              </a:solidFill>
            </a:endParaRPr>
          </a:p>
          <a:p>
            <a:r>
              <a:rPr lang="en-US" b="1" dirty="0" smtClean="0">
                <a:solidFill>
                  <a:schemeClr val="bg1"/>
                </a:solidFill>
              </a:rPr>
              <a:t>Encoder</a:t>
            </a:r>
            <a:r>
              <a:rPr lang="en-US" dirty="0" smtClean="0">
                <a:solidFill>
                  <a:schemeClr val="bg1"/>
                </a:solidFill>
              </a:rPr>
              <a:t>: Conv2D (3→32) extracts low-level features, Conv2D (32→64) captures patterns.</a:t>
            </a:r>
            <a:br>
              <a:rPr lang="en-US" dirty="0" smtClean="0">
                <a:solidFill>
                  <a:schemeClr val="bg1"/>
                </a:solidFill>
              </a:rPr>
            </a:br>
            <a:endParaRPr lang="en-US" dirty="0" smtClean="0">
              <a:solidFill>
                <a:schemeClr val="bg1"/>
              </a:solidFill>
            </a:endParaRPr>
          </a:p>
          <a:p>
            <a:r>
              <a:rPr lang="en-US" b="1" dirty="0" smtClean="0">
                <a:solidFill>
                  <a:schemeClr val="bg1"/>
                </a:solidFill>
              </a:rPr>
              <a:t>Decoder</a:t>
            </a:r>
            <a:r>
              <a:rPr lang="en-US" dirty="0" smtClean="0">
                <a:solidFill>
                  <a:schemeClr val="bg1"/>
                </a:solidFill>
              </a:rPr>
              <a:t>: ConvTranspose2D (64→32) </a:t>
            </a:r>
            <a:r>
              <a:rPr lang="en-US" dirty="0" err="1" smtClean="0">
                <a:solidFill>
                  <a:schemeClr val="bg1"/>
                </a:solidFill>
              </a:rPr>
              <a:t>upsamples</a:t>
            </a:r>
            <a:r>
              <a:rPr lang="en-US" dirty="0" smtClean="0">
                <a:solidFill>
                  <a:schemeClr val="bg1"/>
                </a:solidFill>
              </a:rPr>
              <a:t>, ConvTranspose2D (32→3, Sigmoid) reconstructs the image.</a:t>
            </a:r>
            <a:endParaRPr lang="en-US"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2585323"/>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a:solidFill>
                  <a:schemeClr val="bg1"/>
                </a:solidFill>
              </a:rPr>
              <a:t>Encoder: Conv2D (3→16) extracts low-level features, Conv2D (16→32) captures patterns, Conv2D (32→32) refines representation.</a:t>
            </a:r>
            <a:endParaRPr lang="ru-RU" dirty="0">
              <a:solidFill>
                <a:schemeClr val="bg1"/>
              </a:solidFill>
            </a:endParaRPr>
          </a:p>
          <a:p>
            <a:r>
              <a:rPr lang="en-US" dirty="0">
                <a:solidFill>
                  <a:schemeClr val="bg1"/>
                </a:solidFill>
              </a:rPr>
              <a:t/>
            </a:r>
            <a:br>
              <a:rPr lang="en-US" dirty="0">
                <a:solidFill>
                  <a:schemeClr val="bg1"/>
                </a:solidFill>
              </a:rPr>
            </a:br>
            <a:r>
              <a:rPr lang="en-US" dirty="0">
                <a:solidFill>
                  <a:schemeClr val="bg1"/>
                </a:solidFill>
              </a:rPr>
              <a:t>Decoder: ConvTranspose2D (32→32) </a:t>
            </a:r>
            <a:r>
              <a:rPr lang="en-US" dirty="0" err="1">
                <a:solidFill>
                  <a:schemeClr val="bg1"/>
                </a:solidFill>
              </a:rPr>
              <a:t>upsamples</a:t>
            </a:r>
            <a:r>
              <a:rPr lang="en-US" dirty="0">
                <a:solidFill>
                  <a:schemeClr val="bg1"/>
                </a:solidFill>
              </a:rPr>
              <a:t>, ConvTranspose2D (32→16) restores details, ConvTranspose2D (16→3, Sigmoid) reconstructs the image.</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a16="http://schemas.microsoft.com/office/drawing/2014/main" xmlns=""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a16="http://schemas.microsoft.com/office/drawing/2014/main" xmlns=""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2585323"/>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a:solidFill>
                  <a:schemeClr val="bg1"/>
                </a:solidFill>
              </a:rPr>
              <a:t>Encoder: Conv2D (3→16) extracts low-level features, Conv2D (16→32) captures patterns, Conv2D (32→32) refines representation.</a:t>
            </a:r>
            <a:endParaRPr lang="ru-RU" dirty="0">
              <a:solidFill>
                <a:schemeClr val="bg1"/>
              </a:solidFill>
            </a:endParaRPr>
          </a:p>
          <a:p>
            <a:r>
              <a:rPr lang="en-US" dirty="0">
                <a:solidFill>
                  <a:schemeClr val="bg1"/>
                </a:solidFill>
              </a:rPr>
              <a:t/>
            </a:r>
            <a:br>
              <a:rPr lang="en-US" dirty="0">
                <a:solidFill>
                  <a:schemeClr val="bg1"/>
                </a:solidFill>
              </a:rPr>
            </a:br>
            <a:r>
              <a:rPr lang="en-US" dirty="0">
                <a:solidFill>
                  <a:schemeClr val="bg1"/>
                </a:solidFill>
              </a:rPr>
              <a:t>Decoder: ConvTranspose2D (32→32) </a:t>
            </a:r>
            <a:r>
              <a:rPr lang="en-US" dirty="0" err="1">
                <a:solidFill>
                  <a:schemeClr val="bg1"/>
                </a:solidFill>
              </a:rPr>
              <a:t>upsamples</a:t>
            </a:r>
            <a:r>
              <a:rPr lang="en-US" dirty="0">
                <a:solidFill>
                  <a:schemeClr val="bg1"/>
                </a:solidFill>
              </a:rPr>
              <a:t>, ConvTranspose2D (32→16) restores details, ConvTranspose2D (16→3, Sigmoid) reconstructs the image.</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69082" y="4545901"/>
            <a:ext cx="2670671" cy="2225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C579E26-FA2D-1C68-DB27-3D2C268F6B28}"/>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288295-DCAF-069C-8B1B-4576B8E372B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a16="http://schemas.microsoft.com/office/drawing/2014/main" xmlns=""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a16="http://schemas.microsoft.com/office/drawing/2014/main" xmlns=""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53B6214-BA54-21CA-C08F-F6E6CD6F947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a16="http://schemas.microsoft.com/office/drawing/2014/main" xmlns=""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a16="http://schemas.microsoft.com/office/drawing/2014/main" xmlns=""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a16="http://schemas.microsoft.com/office/drawing/2014/main" xmlns=""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a16="http://schemas.microsoft.com/office/drawing/2014/main" xmlns=""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0AB00F2-1ABB-46F7-FBD3-B7149DCD1A5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a16="http://schemas.microsoft.com/office/drawing/2014/main" xmlns=""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a16="http://schemas.microsoft.com/office/drawing/2014/main" xmlns=""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a16="http://schemas.microsoft.com/office/drawing/2014/main" xmlns=""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xmlns=""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a16="http://schemas.microsoft.com/office/drawing/2014/main" xmlns=""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xmlns=""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a16="http://schemas.microsoft.com/office/drawing/2014/main" xmlns=""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a16="http://schemas.microsoft.com/office/drawing/2014/main" xmlns=""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a16="http://schemas.microsoft.com/office/drawing/2014/main" xmlns=""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a16="http://schemas.microsoft.com/office/drawing/2014/main" xmlns=""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a16="http://schemas.microsoft.com/office/drawing/2014/main" xmlns=""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a16="http://schemas.microsoft.com/office/drawing/2014/main" xmlns=""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a16="http://schemas.microsoft.com/office/drawing/2014/main" xmlns=""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a16="http://schemas.microsoft.com/office/drawing/2014/main" xmlns=""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BE5E39A-F5D5-D29E-5B7F-DCFE051AAE1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a16="http://schemas.microsoft.com/office/drawing/2014/main" xmlns=""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a16="http://schemas.microsoft.com/office/drawing/2014/main" xmlns=""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a16="http://schemas.microsoft.com/office/drawing/2014/main" xmlns=""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a16="http://schemas.microsoft.com/office/drawing/2014/main" xmlns=""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a16="http://schemas.microsoft.com/office/drawing/2014/main" xmlns=""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a16="http://schemas.microsoft.com/office/drawing/2014/main" xmlns=""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a16="http://schemas.microsoft.com/office/drawing/2014/main" xmlns=""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a16="http://schemas.microsoft.com/office/drawing/2014/main" xmlns=""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a16="http://schemas.microsoft.com/office/drawing/2014/main" xmlns=""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a16="http://schemas.microsoft.com/office/drawing/2014/main" xmlns=""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B580C78-F914-AF3B-B3F8-86674699E7E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F6AF63-1DBE-D11B-6DC9-B3687284A56C}"/>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xmlns=""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2.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1081</TotalTime>
  <Words>642</Words>
  <Application>Microsoft Office PowerPoint</Application>
  <PresentationFormat>Произвольный</PresentationFormat>
  <Paragraphs>160</Paragraphs>
  <Slides>25</Slides>
  <Notes>24</Notes>
  <HiddenSlides>0</HiddenSlides>
  <MMClips>0</MMClips>
  <ScaleCrop>false</ScaleCrop>
  <HeadingPairs>
    <vt:vector size="4" baseType="variant">
      <vt:variant>
        <vt:lpstr>Тема</vt:lpstr>
      </vt:variant>
      <vt:variant>
        <vt:i4>1</vt:i4>
      </vt:variant>
      <vt:variant>
        <vt:lpstr>Заголовки слайдов</vt:lpstr>
      </vt:variant>
      <vt:variant>
        <vt:i4>25</vt:i4>
      </vt:variant>
    </vt:vector>
  </HeadingPairs>
  <TitlesOfParts>
    <vt:vector size="26"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38</cp:revision>
  <dcterms:created xsi:type="dcterms:W3CDTF">2025-02-24T05:05:11Z</dcterms:created>
  <dcterms:modified xsi:type="dcterms:W3CDTF">2025-03-02T05:24:51Z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