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314" r:id="rId32"/>
    <p:sldId id="315" r:id="rId33"/>
    <p:sldId id="291"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187"/>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3/5/2025</a:t>
            </a:fld>
            <a:endParaRPr lang="en-US"/>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8D8F7F0-68B1-3C8C-3974-1CFE7D3952A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CCBBEEF-0F58-7DB2-13AB-6DAFC52BE07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F80306BD-3757-CA40-4082-AACA5F6DB656}"/>
              </a:ext>
            </a:extLst>
          </p:cNvPr>
          <p:cNvSpPr>
            <a:spLocks noGrp="1"/>
          </p:cNvSpPr>
          <p:nvPr>
            <p:ph type="sldNum" sz="quarter" idx="5"/>
          </p:nvPr>
        </p:nvSpPr>
        <p:spPr/>
        <p:txBody>
          <a:bodyPr/>
          <a:lstStyle/>
          <a:p>
            <a:fld id="{55247812-3409-784D-BAE7-ABE53735D59F}" type="slidenum">
              <a:rPr lang="en-US" smtClean="0"/>
              <a:t>30</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836B388-51EF-10FA-3783-0696B2AF7329}"/>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5371C59-0780-417A-50AE-5F81ED51E3D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48CF8F3-1596-3F28-5175-2E3D216F2B3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DE86BF1-A149-E84A-3F16-6B3EA650825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43D847DE-29F2-8ABB-1718-34BED4F37718}"/>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 xmlns:a16="http://schemas.microsoft.com/office/drawing/2014/main" id="{934796A3-781D-5244-DAB8-2D6EE0AC3B70}"/>
              </a:ext>
              <a:ext uri="{C183D7F6-B498-43B3-948B-1728B52AA6E4}">
                <adec:decorative xmlns=""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 xmlns:a16="http://schemas.microsoft.com/office/drawing/2014/main" id="{50E25A87-9155-9E07-878F-CEC0B137C2D7}"/>
              </a:ext>
              <a:ext uri="{C183D7F6-B498-43B3-948B-1728B52AA6E4}">
                <adec:decorative xmlns=""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9577E27-B60E-C6DD-BAAF-5CCC3D59E5D5}"/>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 xmlns:a16="http://schemas.microsoft.com/office/drawing/2014/main" id="{0D8DCC6D-8B88-7BE0-7240-F743AE09EC48}"/>
              </a:ext>
              <a:ext uri="{C183D7F6-B498-43B3-948B-1728B52AA6E4}">
                <adec:decorative xmlns=""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3/5/2025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3/5/2025</a:t>
            </a:fld>
            <a:endParaRPr lang="en-US"/>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 xmlns:a16="http://schemas.microsoft.com/office/drawing/2014/main"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 xmlns:a16="http://schemas.microsoft.com/office/drawing/2014/main"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 xmlns:a16="http://schemas.microsoft.com/office/drawing/2014/main"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 xmlns:a16="http://schemas.microsoft.com/office/drawing/2014/main"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 xmlns:a16="http://schemas.microsoft.com/office/drawing/2014/main"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 xmlns:a16="http://schemas.microsoft.com/office/drawing/2014/main"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 xmlns:a16="http://schemas.microsoft.com/office/drawing/2014/main"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 xmlns:a16="http://schemas.microsoft.com/office/drawing/2014/main"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Skip Connections (U-Net Style</a:t>
            </a:r>
            <a:r>
              <a:rPr lang="en-US" sz="2400" dirty="0" smtClean="0"/>
              <a:t>)</a:t>
            </a:r>
          </a:p>
          <a:p>
            <a:pPr algn="l"/>
            <a:r>
              <a:rPr lang="en-US" sz="2400" dirty="0" smtClean="0"/>
              <a:t>Training time: 9 hours</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0.0007</a:t>
            </a:r>
            <a:r>
              <a:rPr lang="en-US" sz="2800" dirty="0" smtClean="0"/>
              <a:t>)</a:t>
            </a:r>
            <a:endParaRPr lang="en-US" sz="2800" dirty="0"/>
          </a:p>
        </p:txBody>
      </p:sp>
      <p:sp>
        <p:nvSpPr>
          <p:cNvPr id="10" name="Заголовок 1"/>
          <p:cNvSpPr txBox="1">
            <a:spLocks/>
          </p:cNvSpPr>
          <p:nvPr/>
        </p:nvSpPr>
        <p:spPr>
          <a:xfrm>
            <a:off x="1545490"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4327"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446607" y="0"/>
            <a:ext cx="3745393" cy="2108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1</a:t>
            </a:r>
            <a:r>
              <a:rPr lang="ru-RU" sz="2800" dirty="0" smtClean="0"/>
              <a:t> </a:t>
            </a:r>
            <a:r>
              <a:rPr lang="en-US" sz="2800" dirty="0" smtClean="0"/>
              <a:t>hypothesis</a:t>
            </a:r>
            <a:endParaRPr lang="en-US" sz="2800"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2</a:t>
            </a:r>
            <a:r>
              <a:rPr lang="ru-RU" sz="2800" dirty="0" smtClean="0"/>
              <a:t> </a:t>
            </a:r>
            <a:r>
              <a:rPr lang="en-US" sz="2800" dirty="0" smtClean="0"/>
              <a:t>hypothesis</a:t>
            </a:r>
            <a:endParaRPr lang="en-US" sz="2800" dirty="0"/>
          </a:p>
        </p:txBody>
      </p:sp>
      <p:sp>
        <p:nvSpPr>
          <p:cNvPr id="4" name="Заголовок 1"/>
          <p:cNvSpPr txBox="1">
            <a:spLocks/>
          </p:cNvSpPr>
          <p:nvPr/>
        </p:nvSpPr>
        <p:spPr>
          <a:xfrm>
            <a:off x="0" y="625642"/>
            <a:ext cx="12192000" cy="162188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err="1" smtClean="0"/>
              <a:t>LeakyReLU</a:t>
            </a:r>
            <a:r>
              <a:rPr lang="en-US" sz="2400" dirty="0"/>
              <a:t> </a:t>
            </a:r>
            <a:r>
              <a:rPr lang="en-US" sz="2400" dirty="0" smtClean="0"/>
              <a:t>instead of </a:t>
            </a:r>
            <a:r>
              <a:rPr lang="en-US" sz="2400" dirty="0" err="1" smtClean="0"/>
              <a:t>relu</a:t>
            </a:r>
            <a:r>
              <a:rPr lang="en-US" sz="2400" dirty="0"/>
              <a:t>, </a:t>
            </a:r>
            <a:r>
              <a:rPr lang="en-US" sz="2400" dirty="0" smtClean="0"/>
              <a:t>add Batch Normalization, make learning rate dynamic, not </a:t>
            </a:r>
            <a:r>
              <a:rPr lang="en-US" sz="2400" dirty="0" smtClean="0"/>
              <a:t>static</a:t>
            </a:r>
          </a:p>
        </p:txBody>
      </p:sp>
      <p:sp>
        <p:nvSpPr>
          <p:cNvPr id="10" name="Заголовок 1"/>
          <p:cNvSpPr txBox="1">
            <a:spLocks/>
          </p:cNvSpPr>
          <p:nvPr/>
        </p:nvSpPr>
        <p:spPr>
          <a:xfrm>
            <a:off x="0" y="3213043"/>
            <a:ext cx="121920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Quality increased, but Decoded image size increased, because that methods save more artifacts than simple </a:t>
            </a:r>
            <a:r>
              <a:rPr lang="en-US" sz="2800" dirty="0" err="1" smtClean="0"/>
              <a:t>relu</a:t>
            </a:r>
            <a:r>
              <a:rPr lang="en-US" sz="2800" dirty="0" smtClean="0"/>
              <a:t>, so we returned to first hypothesis code</a:t>
            </a:r>
            <a:endParaRPr lang="en-US" sz="2800" dirty="0"/>
          </a:p>
        </p:txBody>
      </p:sp>
    </p:spTree>
    <p:extLst>
      <p:ext uri="{BB962C8B-B14F-4D97-AF65-F5344CB8AC3E}">
        <p14:creationId xmlns:p14="http://schemas.microsoft.com/office/powerpoint/2010/main" val="1804435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4" name="Заголовок 1"/>
          <p:cNvSpPr txBox="1">
            <a:spLocks/>
          </p:cNvSpPr>
          <p:nvPr/>
        </p:nvSpPr>
        <p:spPr>
          <a:xfrm>
            <a:off x="0" y="904240"/>
            <a:ext cx="8446607"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en-US" sz="2400" dirty="0"/>
              <a:t>Use </a:t>
            </a:r>
            <a:r>
              <a:rPr lang="en-US" sz="2400" dirty="0" smtClean="0"/>
              <a:t>smart learning rate and more learning epochs(40 instead of 30)</a:t>
            </a:r>
            <a:endParaRPr lang="ru-RU" sz="2400" dirty="0" smtClean="0"/>
          </a:p>
          <a:p>
            <a:pPr algn="l"/>
            <a:r>
              <a:rPr lang="en-US" sz="2400" dirty="0" smtClean="0"/>
              <a:t>Training time: </a:t>
            </a:r>
            <a:r>
              <a:rPr lang="en-US" sz="2400" dirty="0" smtClean="0"/>
              <a:t>400 minutes</a:t>
            </a:r>
            <a:endParaRPr lang="en-US" sz="2400" dirty="0"/>
          </a:p>
        </p:txBody>
      </p:sp>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a:t>
            </a:r>
            <a:r>
              <a:rPr lang="en-US" sz="2800" dirty="0" smtClean="0"/>
              <a:t>07)</a:t>
            </a:r>
            <a:endParaRPr lang="en-US" sz="2800" dirty="0"/>
          </a:p>
        </p:txBody>
      </p:sp>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a:t>
            </a:r>
            <a:r>
              <a:rPr lang="en-US" sz="2800" dirty="0" smtClean="0"/>
              <a:t>– </a:t>
            </a:r>
            <a:r>
              <a:rPr lang="en-US" sz="2800" dirty="0" smtClean="0">
                <a:solidFill>
                  <a:srgbClr val="FF0000"/>
                </a:solidFill>
              </a:rPr>
              <a:t>0.0004</a:t>
            </a:r>
            <a:r>
              <a:rPr lang="en-US" sz="2800" dirty="0" smtClean="0"/>
              <a:t>)</a:t>
            </a:r>
            <a:endParaRPr lang="en-US" sz="2800" dirty="0"/>
          </a:p>
        </p:txBody>
      </p:sp>
      <p:sp>
        <p:nvSpPr>
          <p:cNvPr id="10" name="Заголовок 1"/>
          <p:cNvSpPr txBox="1">
            <a:spLocks/>
          </p:cNvSpPr>
          <p:nvPr/>
        </p:nvSpPr>
        <p:spPr>
          <a:xfrm>
            <a:off x="1545489" y="594608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153" y="3745261"/>
            <a:ext cx="3503613" cy="1924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Заголовок 1"/>
          <p:cNvSpPr txBox="1">
            <a:spLocks/>
          </p:cNvSpPr>
          <p:nvPr/>
        </p:nvSpPr>
        <p:spPr>
          <a:xfrm>
            <a:off x="6990080" y="2363024"/>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600" i="1" dirty="0" smtClean="0"/>
              <a:t>Now our AI works better than jpeg and take less size, but let`s try some more changes to increase the quality</a:t>
            </a:r>
            <a:endParaRPr lang="en-US" sz="1600" i="1" dirty="0"/>
          </a:p>
        </p:txBody>
      </p:sp>
      <p:sp>
        <p:nvSpPr>
          <p:cNvPr id="15"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3</a:t>
            </a:r>
            <a:r>
              <a:rPr lang="ru-RU" sz="2800" dirty="0" smtClean="0"/>
              <a:t> </a:t>
            </a:r>
            <a:r>
              <a:rPr lang="en-US" sz="2800" dirty="0" smtClean="0"/>
              <a:t>hypothesis</a:t>
            </a:r>
            <a:endParaRPr lang="en-US" sz="2800" dirty="0"/>
          </a:p>
        </p:txBody>
      </p:sp>
      <p:pic>
        <p:nvPicPr>
          <p:cNvPr id="2"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4327" y="3748553"/>
            <a:ext cx="3580650" cy="1925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446606" y="0"/>
            <a:ext cx="3745393" cy="1999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54451" y="5268532"/>
            <a:ext cx="3937548" cy="780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32138" y="6050270"/>
            <a:ext cx="6059862" cy="808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9018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288295-DCAF-069C-8B1B-4576B8E372B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 xmlns:a16="http://schemas.microsoft.com/office/drawing/2014/main"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 xmlns:a16="http://schemas.microsoft.com/office/drawing/2014/main"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579E26-FA2D-1C68-DB27-3D2C268F6B28}"/>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3B6214-BA54-21CA-C08F-F6E6CD6F9476}"/>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 xmlns:a16="http://schemas.microsoft.com/office/drawing/2014/main"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 xmlns:a16="http://schemas.microsoft.com/office/drawing/2014/main"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 xmlns:a16="http://schemas.microsoft.com/office/drawing/2014/main"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 xmlns:a16="http://schemas.microsoft.com/office/drawing/2014/main"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AB00F2-1ABB-46F7-FBD3-B7149DCD1A5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 xmlns:a16="http://schemas.microsoft.com/office/drawing/2014/main"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 xmlns:a16="http://schemas.microsoft.com/office/drawing/2014/main"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 xmlns:a16="http://schemas.microsoft.com/office/drawing/2014/main"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 xmlns:a16="http://schemas.microsoft.com/office/drawing/2014/main"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 xmlns:a16="http://schemas.microsoft.com/office/drawing/2014/main"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 xmlns:a16="http://schemas.microsoft.com/office/drawing/2014/main"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 xmlns:a16="http://schemas.microsoft.com/office/drawing/2014/main"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 xmlns:a16="http://schemas.microsoft.com/office/drawing/2014/main"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 xmlns:a16="http://schemas.microsoft.com/office/drawing/2014/main"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 xmlns:a16="http://schemas.microsoft.com/office/drawing/2014/main"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 xmlns:a16="http://schemas.microsoft.com/office/drawing/2014/main"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 xmlns:a16="http://schemas.microsoft.com/office/drawing/2014/main"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BE5E39A-F5D5-D29E-5B7F-DCFE051AAE1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 xmlns:a16="http://schemas.microsoft.com/office/drawing/2014/main"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 xmlns:a16="http://schemas.microsoft.com/office/drawing/2014/main"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 xmlns:a16="http://schemas.microsoft.com/office/drawing/2014/main"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 xmlns:a16="http://schemas.microsoft.com/office/drawing/2014/main"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 xmlns:a16="http://schemas.microsoft.com/office/drawing/2014/main"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 xmlns:a16="http://schemas.microsoft.com/office/drawing/2014/main"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 xmlns:a16="http://schemas.microsoft.com/office/drawing/2014/main"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 xmlns:a16="http://schemas.microsoft.com/office/drawing/2014/main"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 xmlns:a16="http://schemas.microsoft.com/office/drawing/2014/main"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 xmlns:a16="http://schemas.microsoft.com/office/drawing/2014/main"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DF6AF63-1DBE-D11B-6DC9-B3687284A56C}"/>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1577</TotalTime>
  <Words>940</Words>
  <Application>Microsoft Office PowerPoint</Application>
  <PresentationFormat>Произвольный</PresentationFormat>
  <Paragraphs>201</Paragraphs>
  <Slides>30</Slides>
  <Notes>29</Notes>
  <HiddenSlides>0</HiddenSlides>
  <MMClips>0</MMClips>
  <ScaleCrop>false</ScaleCrop>
  <HeadingPairs>
    <vt:vector size="4" baseType="variant">
      <vt:variant>
        <vt:lpstr>Тема</vt:lpstr>
      </vt:variant>
      <vt:variant>
        <vt:i4>1</vt:i4>
      </vt:variant>
      <vt:variant>
        <vt:lpstr>Заголовки слайдов</vt:lpstr>
      </vt:variant>
      <vt:variant>
        <vt:i4>30</vt:i4>
      </vt:variant>
    </vt:vector>
  </HeadingPairs>
  <TitlesOfParts>
    <vt:vector size="31"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60</cp:revision>
  <dcterms:created xsi:type="dcterms:W3CDTF">2025-02-24T05:05:11Z</dcterms:created>
  <dcterms:modified xsi:type="dcterms:W3CDTF">2025-03-05T07:18:52Z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