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773C4-91B5-408B-B484-D9C3D6939726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3FDC1-3F84-4C22-B9C5-49C51E86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6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FDC1-3F84-4C22-B9C5-49C51E86574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6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6CCF-94AE-4BBF-8EC8-19811E8F1DBA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9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BCF-7E83-4565-91F0-261BB07576F8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5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4972-44E9-4165-A358-5B8E2CD5CA49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40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99BB-5B13-4C21-9723-35DF53744E58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8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C543-F644-444D-8341-79FC998284D3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8FA7-1B3C-4C44-804D-DD14E09790E6}" type="datetime1">
              <a:rPr lang="en-IN" smtClean="0"/>
              <a:t>01-05-2017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2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21A3-0C08-41F2-A6FE-DF10389753AD}" type="datetime1">
              <a:rPr lang="en-IN" smtClean="0"/>
              <a:t>01-05-2017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8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7EFF-3816-46F4-B229-11004586CFC4}" type="datetime1">
              <a:rPr lang="en-IN" smtClean="0"/>
              <a:t>01-05-2017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62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F342-CCD8-40EA-B0DE-36F8CC288116}" type="datetime1">
              <a:rPr lang="en-IN" smtClean="0"/>
              <a:t>01-05-2017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87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8E4A-9C0E-40B3-9B8D-46FF2221E7E6}" type="datetime1">
              <a:rPr lang="en-IN" smtClean="0"/>
              <a:t>01-05-2017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8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6B5-2AE0-44C4-ACAF-B9F2DDA0A721}" type="datetime1">
              <a:rPr lang="en-IN" smtClean="0"/>
              <a:t>01-05-2017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3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779F-625F-4528-A960-68A967D15C19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0831-7253-4ADD-8FB4-5E174ACDD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6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ysionet.org/cgi-bin/atm/A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9820"/>
            <a:ext cx="9144000" cy="1191766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Noise and Artefact Removal from ECG using</a:t>
            </a:r>
            <a:br>
              <a:rPr lang="en-IN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Variants of Empirical Mode Decomposition</a:t>
            </a:r>
            <a:endParaRPr lang="en-IN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7858"/>
            <a:ext cx="9144000" cy="461962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Supervised Research Exposition</a:t>
            </a:r>
            <a:endParaRPr lang="en-IN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83668" y="5173402"/>
            <a:ext cx="9144000" cy="118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Dharmashloka Debashis (13D070053)</a:t>
            </a:r>
          </a:p>
          <a:p>
            <a:r>
              <a:rPr lang="en-IN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Guide: Dr. Rajbabu Velmurugan</a:t>
            </a:r>
            <a:endParaRPr lang="en-IN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178F-A269-4425-9862-9AD7D6119A17}" type="datetime1">
              <a:rPr lang="en-IN" smtClean="0"/>
              <a:t>01-05-2017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1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1" y="254411"/>
            <a:ext cx="1325719" cy="12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Sifting to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Obtain IMFs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10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838199" y="1825625"/>
                <a:ext cx="5482880" cy="3848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signal is decomposed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" sz="240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" sz="2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" sz="24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" sz="2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" sz="240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" sz="24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" sz="240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" sz="24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𝑟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final residue.</a:t>
                </a:r>
              </a:p>
              <a:p>
                <a:r>
                  <a:rPr lang="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Fig.3, we see,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𝐼𝑀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𝐹</m:t>
                        </m:r>
                      </m:e>
                      <m:sub>
                        <m:r>
                          <a:rPr lang="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</m:t>
                    </m:r>
                    <m:r>
                      <a:rPr lang="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𝐼𝑀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𝐹</m:t>
                        </m:r>
                      </m:e>
                      <m:sub>
                        <m:r>
                          <a:rPr lang="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</m:t>
                    </m:r>
                    <m:r>
                      <a:rPr lang="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𝐼𝑀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𝐹</m:t>
                        </m:r>
                      </m:e>
                      <m:sub>
                        <m:r>
                          <a:rPr lang="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, in terms of how rapidly oscillating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𝐼𝑀𝐹</m:t>
                    </m:r>
                  </m:oMath>
                </a14:m>
                <a:r>
                  <a:rPr lang="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is.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5482880" cy="3848218"/>
              </a:xfrm>
              <a:prstGeom prst="rect">
                <a:avLst/>
              </a:prstGeom>
              <a:blipFill rotWithShape="0">
                <a:blip r:embed="rId2"/>
                <a:stretch>
                  <a:fillRect l="-1444" t="-2057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321079" y="5480276"/>
            <a:ext cx="5032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Fig.3. A signal and its IMFs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9569"/>
            <a:ext cx="5649436" cy="4237077"/>
          </a:xfrm>
        </p:spPr>
      </p:pic>
    </p:spTree>
    <p:extLst>
      <p:ext uri="{BB962C8B-B14F-4D97-AF65-F5344CB8AC3E}">
        <p14:creationId xmlns:p14="http://schemas.microsoft.com/office/powerpoint/2010/main" val="38200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Problem of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“Mode Mixing”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11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93" y="1365159"/>
            <a:ext cx="6470130" cy="4391697"/>
          </a:xfrm>
        </p:spPr>
      </p:pic>
      <p:sp>
        <p:nvSpPr>
          <p:cNvPr id="7" name="TextBox 6"/>
          <p:cNvSpPr txBox="1"/>
          <p:nvPr/>
        </p:nvSpPr>
        <p:spPr>
          <a:xfrm>
            <a:off x="3349279" y="5736950"/>
            <a:ext cx="5032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Fig.4. Demonstration of mode mixing problem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Improvements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upon EMD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12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Ensemble EMD (EEMD)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Complementary EEMD (CEEMD)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Complete EEMD with Adaptive noise (CEEMDAN)</a:t>
            </a:r>
          </a:p>
          <a:p>
            <a:pPr marL="0" indent="0">
              <a:buNone/>
            </a:pPr>
            <a:endParaRPr lang="en-IN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Ensemble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EMD (EEMD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b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(Wu, et al., Ensemble empirical mode decomposition: a </a:t>
            </a:r>
            <a:r>
              <a:rPr lang="en-IN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noise-assisted</a:t>
            </a:r>
            <a:r>
              <a:rPr lang="en-IN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IN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analysis </a:t>
            </a:r>
            <a:r>
              <a:rPr lang="en-IN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method, 2009)</a:t>
            </a:r>
            <a:endParaRPr lang="en-IN" sz="20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13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3090" cy="4351338"/>
          </a:xfrm>
        </p:spPr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 white Gaussian noise to signal, perform EMD to obtain IMFs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 multiple noise realizations to obtain different versions of IMFs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Average corresponding IMFs</a:t>
            </a:r>
          </a:p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added noise populates the signal, thus making the signal not intermittent. Alleviates mode mixing problem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every noise realization, we also add the negative (complementary) of that noise. Less ensembles are needed to cancel out noise in IMFs.</a:t>
            </a:r>
          </a:p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Complementary </a:t>
            </a:r>
            <a:r>
              <a:rPr lang="en-IN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EEMD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(CEEMD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b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IN" sz="20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Yeh</a:t>
            </a:r>
            <a:r>
              <a:rPr lang="en-IN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et al., Complementary ensemble </a:t>
            </a:r>
            <a:r>
              <a:rPr lang="en-IN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empirical mode </a:t>
            </a:r>
            <a:r>
              <a:rPr lang="en-IN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decomposition: a novel noise enhanced data analysis </a:t>
            </a:r>
            <a:r>
              <a:rPr lang="en-IN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method, 2010)</a:t>
            </a:r>
            <a:endParaRPr lang="en-IN" sz="20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14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3090" cy="4351338"/>
          </a:xfrm>
        </p:spPr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every noise realization, we also add the negative (complementary) of that noise to calculate another set of IMFs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 ensembles are needed to cancel out noise in IMFs</a:t>
            </a:r>
          </a:p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Problems: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Number of IMFs may not match across realizations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Thus, hard to find correspondences among IMFs while averaging</a:t>
            </a:r>
          </a:p>
          <a:p>
            <a:pPr marL="0" indent="0">
              <a:buNone/>
            </a:pPr>
            <a:endParaRPr lang="en-IN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Complete EEMD with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Adaptive Noise (CEEMDAN)</a:t>
            </a:r>
            <a:b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000" i="1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IN" sz="2000" i="1" dirty="0" err="1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Colominas</a:t>
            </a:r>
            <a:r>
              <a:rPr lang="en-IN" sz="2000" i="1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et al</a:t>
            </a:r>
            <a: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., </a:t>
            </a:r>
            <a: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Improved complete ensemble EMD: A suitable tool for </a:t>
            </a:r>
            <a: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biomedical signal processing, 2014)</a:t>
            </a:r>
            <a:endParaRPr lang="en-IN" sz="20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15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309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Some 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notations:</a:t>
                </a:r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(.)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: operation to obtain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IMF using EMD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realization of a zero-mean white Gaussian noise with unit variance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Coefficient that decides the variance of noise realizations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round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: signal for which IMFs are obtained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residue</a:t>
                </a:r>
              </a:p>
              <a:p>
                <a:pPr lvl="1"/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Total number of noise realizations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Half the noise realizations are the negative (complement) of the other half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endParaRPr lang="en-IN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3090" cy="4351338"/>
              </a:xfrm>
              <a:blipFill rotWithShape="0">
                <a:blip r:embed="rId2"/>
                <a:stretch>
                  <a:fillRect l="-1171" t="-3361" r="-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6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Steps for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CEEMDAN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309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</m:oMath>
                </a14:m>
                <a:endParaRPr lang="en-IN" b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b="0" dirty="0" smtClean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b="0" dirty="0" smtClean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IN" b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b="0" dirty="0" smtClean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Stop when last residue is either a monotonic function or has just one extremum </a:t>
                </a:r>
              </a:p>
              <a:p>
                <a:endParaRPr lang="en-IN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3090" cy="4351338"/>
              </a:xfrm>
              <a:blipFill rotWithShape="0">
                <a:blip r:embed="rId2"/>
                <a:stretch>
                  <a:fillRect l="-1394" t="-2381" r="-12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3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Baseline Wander </a:t>
            </a: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emoval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CEEMDAN</a:t>
            </a:r>
            <a:b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000" i="1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IN" sz="2000" i="1" dirty="0" err="1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Weiwei</a:t>
            </a:r>
            <a:r>
              <a:rPr lang="en-IN" sz="2000" i="1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 al., </a:t>
            </a:r>
            <a: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ECG Baseline Wander Correction Based on </a:t>
            </a:r>
            <a: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Ensemble </a:t>
            </a:r>
            <a: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Empirical Mode</a:t>
            </a:r>
            <a:b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Decomposition with </a:t>
            </a:r>
            <a: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Complementary </a:t>
            </a:r>
            <a: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Adaptive Noise</a:t>
            </a:r>
            <a:r>
              <a:rPr lang="en-IN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2015)</a:t>
            </a:r>
            <a:endParaRPr lang="en-IN" sz="20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17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3090" cy="435133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Higher order IMFs are slow-oscillating</a:t>
                </a:r>
              </a:p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Reconstruct signal by adding all IMFs except for last few IMFs and the residue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IN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(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Zero-Crossing </a:t>
                </a: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ate (ZCR) is used as proxy for degree of oscillation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𝐿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first IMF (starting from last IMF)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ZCR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&lt;1.5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(Empirical result)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3090" cy="4351338"/>
              </a:xfrm>
              <a:blipFill rotWithShape="0">
                <a:blip r:embed="rId2"/>
                <a:stretch>
                  <a:fillRect l="-1004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8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High Frequency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Noise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Removal</a:t>
            </a:r>
            <a:b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(Blanco-Velasco, et al., ECG signal </a:t>
            </a:r>
            <a:r>
              <a:rPr lang="en-IN" sz="22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denoising</a:t>
            </a:r>
            <a:r>
              <a:rPr lang="en-IN" sz="2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2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IN" sz="2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baseline wander </a:t>
            </a:r>
            <a:r>
              <a:rPr lang="en-IN" sz="2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correction based </a:t>
            </a:r>
            <a:r>
              <a:rPr lang="en-IN" sz="2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 the empirical mode </a:t>
            </a:r>
            <a:r>
              <a:rPr lang="en-IN" sz="2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decomposition, 2008)</a:t>
            </a:r>
            <a:endParaRPr lang="en-IN" sz="2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18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309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Steps for HF noise removal using CEEMDAN decomposition:</a:t>
                </a:r>
              </a:p>
              <a:p>
                <a:pPr marL="0" indent="0">
                  <a:buNone/>
                </a:pPr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Obtain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"</m:t>
                    </m:r>
                    <m:r>
                      <a:rPr lang="en-IN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"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positions of the ECG signal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Extraction of QRS complex and proper windowing.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 t-test to obtain the IMFs that contribute to noise.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Partial reconstruction of 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signal</a:t>
                </a:r>
                <a:endParaRPr lang="en-IN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3090" cy="4351338"/>
              </a:xfrm>
              <a:blipFill rotWithShape="0">
                <a:blip r:embed="rId2"/>
                <a:stretch>
                  <a:fillRect l="-1394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6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Obtaining “R”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Positions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19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309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Amplitude threshold,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𝑇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=0.4×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))</m:t>
                        </m:r>
                      </m:e>
                    </m:func>
                  </m:oMath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b="0" dirty="0" smtClean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clipped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𝑇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𝑇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</m:sub>
                    </m:sSub>
                  </m:oMath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Derivative,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≔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IN" b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Derivative threshold,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𝑇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=7.2/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𝐹𝑠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𝐹𝑠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sampling frequency)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𝑇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</m:t>
                    </m:r>
                    <m:r>
                      <a:rPr lang="en-IN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𝑇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onset of “R” peak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Don’t check for another onset in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+120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𝑚𝑠</m:t>
                    </m:r>
                  </m:oMath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“R” position is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maximum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b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Run this algorithm over the entire signal to find all “R” positions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3090" cy="4351338"/>
              </a:xfrm>
              <a:blipFill rotWithShape="0">
                <a:blip r:embed="rId2"/>
                <a:stretch>
                  <a:fillRect l="-1394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8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Things in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Store…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263389" cy="4214567"/>
          </a:xfrm>
        </p:spPr>
        <p:txBody>
          <a:bodyPr>
            <a:normAutofit lnSpcReduction="10000"/>
          </a:bodyPr>
          <a:lstStyle/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ECG Introduction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Challenges in noise removal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Empirical Mode Decomposition (EMD)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Variations of EMD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Baseline wander removal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High frequency noise removal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Experiments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</a:p>
          <a:p>
            <a:endParaRPr lang="en-IN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Extraction of </a:t>
            </a:r>
            <a:r>
              <a:rPr lang="en-IN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QRS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Complex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7145"/>
            <a:ext cx="6096000" cy="4572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20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1389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QRS complex has high frequency components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Sum first three IMFs a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</a:t>
                </a: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 “R” position, a “Q” onset is obtained as the first zero-crossing to the left of the first local minimum 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from “R”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 “S” offset </a:t>
                </a: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obtained as the first 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zero-crossing to </a:t>
                </a: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right of the first local minimum from 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“R”</a:t>
                </a:r>
                <a:endParaRPr lang="en-IN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1389" cy="4351338"/>
              </a:xfrm>
              <a:blipFill rotWithShape="0">
                <a:blip r:embed="rId3"/>
                <a:stretch>
                  <a:fillRect l="-2680" t="-3501" r="-2680" b="-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627639" y="5704500"/>
            <a:ext cx="5032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Fig.5. Extraction of QRS complex. Red circles show the onset of Q (left) and offset of S (right).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5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Extraction of </a:t>
            </a:r>
            <a:r>
              <a:rPr lang="en-IN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QRS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Complex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21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1389" cy="435133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Now a Tukey window is applied on each of the QRS complexes</a:t>
                </a:r>
              </a:p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𝜏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</m:t>
                        </m:r>
                      </m:den>
                    </m:f>
                  </m:oMath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=0.3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chosen for the first IMF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×0.3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IMF</a:t>
                </a:r>
              </a:p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window spreads with higher order IMFs, as they contain less amount of 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HF noise</a:t>
                </a: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IN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1389" cy="4351338"/>
              </a:xfrm>
              <a:blipFill rotWithShape="0">
                <a:blip r:embed="rId2"/>
                <a:stretch>
                  <a:fillRect l="-1929" t="-2381" r="-11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4" y="1773021"/>
            <a:ext cx="4765144" cy="38491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0044" y="5650704"/>
            <a:ext cx="5032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Fig.6. Tukey window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IMF Order </a:t>
            </a:r>
            <a:r>
              <a:rPr lang="en-IN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t-test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22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323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𝑃𝑆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IN" b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Null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mean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𝑃𝑆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𝑀</m:t>
                            </m:r>
                          </m:sup>
                        </m:sSub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=0</m:t>
                    </m:r>
                  </m:oMath>
                </a14:m>
                <a:endParaRPr lang="en-IN" b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Alternate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mean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𝑃𝑆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𝑀</m:t>
                            </m:r>
                          </m:sup>
                        </m:sSub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≠</m:t>
                    </m:r>
                    <m:r>
                      <a:rPr lang="en-IN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</m:oMath>
                </a14:m>
                <a:endParaRPr lang="en-IN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value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P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&gt;|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</m:acc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|)</m:t>
                    </m:r>
                  </m:oMath>
                </a14:m>
                <a:endParaRPr lang="en-IN" b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IN" b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mean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𝑃𝑆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s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standard deviation of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𝑃𝑆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length of signal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𝑃𝑆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a t-distribution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−1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degrees of freedom</a:t>
                </a:r>
                <a:endParaRPr lang="en-IN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3237" cy="4351338"/>
              </a:xfrm>
              <a:blipFill rotWithShape="0">
                <a:blip r:embed="rId2"/>
                <a:stretch>
                  <a:fillRect l="-1079" r="-19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8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IMF Order </a:t>
            </a:r>
            <a:r>
              <a:rPr lang="en-IN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t-test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23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323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value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rejected in favour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The significance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𝛼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chosen appropriately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𝑃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max IMF number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not rejected</a:t>
                </a:r>
              </a:p>
              <a:p>
                <a:pPr marL="0" indent="0">
                  <a:buNone/>
                </a:pPr>
                <a:endParaRPr lang="en-IN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3237" cy="4351338"/>
              </a:xfrm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5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Partial 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Reconstruction </a:t>
            </a: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of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ECG Signal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39" y="4903832"/>
            <a:ext cx="8717924" cy="11715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24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323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𝜓</m:t>
                              </m:r>
                            </m:e>
                          </m:acc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b="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</a:t>
                </a: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signal corresponding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IMF 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with support </a:t>
                </a:r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only at the Tukey-windowed QRS complexes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𝜓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=1−</m:t>
                    </m:r>
                    <m:r>
                      <a:rPr lang="en-IN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0&lt;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&lt;1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(chosen as 0.1 in our experiments)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3237" cy="4351338"/>
              </a:xfrm>
              <a:blipFill rotWithShape="0">
                <a:blip r:embed="rId3"/>
                <a:stretch>
                  <a:fillRect r="-6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1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BW Removal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Experiments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21" y="1852947"/>
            <a:ext cx="6465195" cy="374292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25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15346"/>
                <a:ext cx="5511085" cy="27511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Artificial baseline wader signal,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𝑤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is added to ECG signal from MIT-BIH database</a:t>
                </a:r>
              </a:p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SNR after adding BW = 7 dB</a:t>
                </a:r>
              </a:p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SNR after processing = 9.52 dB</a:t>
                </a:r>
              </a:p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SNR in [7] = 9.68 dB </a:t>
                </a:r>
              </a:p>
              <a:p>
                <a:pPr marL="0" indent="0">
                  <a:buNone/>
                </a:pPr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15346"/>
                <a:ext cx="5511085" cy="2751183"/>
              </a:xfrm>
              <a:blipFill rotWithShape="0">
                <a:blip r:embed="rId3"/>
                <a:stretch>
                  <a:fillRect l="-1991" t="-5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 txBox="1">
                <a:spLocks/>
              </p:cNvSpPr>
              <p:nvPr/>
            </p:nvSpPr>
            <p:spPr>
              <a:xfrm>
                <a:off x="-486982" y="1524270"/>
                <a:ext cx="10309001" cy="13291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I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) = 50</m:t>
                      </m:r>
                      <m:r>
                        <m:rPr>
                          <m:sty m:val="p"/>
                        </m:rPr>
                        <a:rPr lang="en-IN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) + 40</m:t>
                      </m:r>
                      <m:r>
                        <m:rPr>
                          <m:sty m:val="p"/>
                        </m:rPr>
                        <a:rPr lang="en-IN" i="1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⁡(0.6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) + 20</m:t>
                      </m:r>
                      <m:r>
                        <m:rPr>
                          <m:sty m:val="p"/>
                        </m:rPr>
                        <a:rPr lang="en-IN" i="1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⁡(0.2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9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6982" y="1524270"/>
                <a:ext cx="10309001" cy="13291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96000" y="5437501"/>
            <a:ext cx="5589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Fig.7.</a:t>
            </a:r>
            <a:r>
              <a:rPr lang="en-IN" sz="1600" dirty="0"/>
              <a:t> BW correction results for the 16272 signal from the MIT-BIH </a:t>
            </a:r>
            <a:r>
              <a:rPr lang="en-IN" sz="1600" dirty="0" smtClean="0"/>
              <a:t>Normal Sinus </a:t>
            </a:r>
            <a:r>
              <a:rPr lang="en-IN" sz="1600" dirty="0"/>
              <a:t>Rhythm </a:t>
            </a:r>
            <a:r>
              <a:rPr lang="en-IN" sz="1600" dirty="0" smtClean="0"/>
              <a:t>Database</a:t>
            </a:r>
            <a:r>
              <a:rPr lang="en-IN" sz="1600" dirty="0"/>
              <a:t>. (a) </a:t>
            </a:r>
            <a:r>
              <a:rPr lang="en-IN" sz="1600" dirty="0" smtClean="0"/>
              <a:t>Signal corrupted </a:t>
            </a:r>
            <a:r>
              <a:rPr lang="en-IN" sz="1600" dirty="0"/>
              <a:t>with BW. (b) The blue plot is </a:t>
            </a:r>
            <a:r>
              <a:rPr lang="en-IN" sz="1600" dirty="0" smtClean="0"/>
              <a:t>the estimated BW and </a:t>
            </a:r>
            <a:r>
              <a:rPr lang="en-IN" sz="1600" dirty="0"/>
              <a:t>the red plot is actual BW. (c) Signal after BW </a:t>
            </a:r>
            <a:r>
              <a:rPr lang="en-IN" sz="1600" dirty="0" smtClean="0"/>
              <a:t>correction</a:t>
            </a:r>
            <a:r>
              <a:rPr lang="en-IN" sz="1600" dirty="0"/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HF Noise Removal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Experiments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26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White Gaussian noise is added clean ECG signal from MIT-BIH database</a:t>
                </a:r>
              </a:p>
              <a:p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 (Signal to Error Ratio) values are obtained for different SNR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𝑆𝐸𝑅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clean ECG signal,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</m:acc>
                    <m:r>
                      <a:rPr lang="en-IN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IN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IN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IN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reconstructed signal</a:t>
                </a:r>
                <a:r>
                  <a:rPr lang="en-IN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endParaRPr lang="en-IN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8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HF Noise Removal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Experiments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27</a:t>
            </a:fld>
            <a:endParaRPr lang="en-IN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312739"/>
              </p:ext>
            </p:extLst>
          </p:nvPr>
        </p:nvGraphicFramePr>
        <p:xfrm>
          <a:off x="2484320" y="2315548"/>
          <a:ext cx="5346035" cy="2002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3" imgW="3076532" imgH="1152618" progId="Excel.Sheet.12">
                  <p:embed/>
                </p:oleObj>
              </mc:Choice>
              <mc:Fallback>
                <p:oleObj name="Worksheet" r:id="rId3" imgW="3076532" imgH="11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320" y="2315548"/>
                        <a:ext cx="5346035" cy="2002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7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2" y="1027906"/>
            <a:ext cx="7382158" cy="5536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HF Noise Removal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Experiments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28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877577" y="4540468"/>
            <a:ext cx="3476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Fig.8. Comparison </a:t>
            </a:r>
            <a:r>
              <a:rPr lang="en-IN" sz="1600" dirty="0"/>
              <a:t>of HF noise removal results for EMD method </a:t>
            </a:r>
            <a:r>
              <a:rPr lang="en-IN" sz="1600" dirty="0" smtClean="0"/>
              <a:t>and improved </a:t>
            </a:r>
            <a:r>
              <a:rPr lang="en-IN" sz="1600" dirty="0"/>
              <a:t>CEEMDAN method for obtaining IMFs. (a) </a:t>
            </a:r>
            <a:r>
              <a:rPr lang="en-IN" sz="1600" dirty="0" smtClean="0"/>
              <a:t>Signal corrupted with intermittent </a:t>
            </a:r>
            <a:r>
              <a:rPr lang="en-IN" sz="1600" dirty="0"/>
              <a:t>AWGN. (b) Reconstructed signal for CEEMDAN. (c) </a:t>
            </a:r>
            <a:r>
              <a:rPr lang="en-IN" sz="1600" dirty="0" smtClean="0"/>
              <a:t>Reconstructed signal </a:t>
            </a:r>
            <a:r>
              <a:rPr lang="en-IN" sz="1600" dirty="0"/>
              <a:t>for EMD.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29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CEEMDAN performs slightly better for intermittent HF noise in our experiments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lot of parameter tuning is need to achieve good noise removal using CEEMDAN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Best thing about EMD based techniques, is the extraction of the QRS complex (no parameter tuning needed!)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After Extraction of QRS complex, other signal processing techniques can be used for noise/artefact removal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is ECG?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Do </a:t>
            </a:r>
            <a:r>
              <a:rPr lang="en-IN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</a:t>
            </a:r>
            <a:r>
              <a:rPr lang="en-IN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are?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18656" cy="421456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Electrocardiogram (ECG) signal – Electrical activity of heart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Analysed to diagnose heart diseases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80" y="1690688"/>
            <a:ext cx="4864496" cy="4029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1889" y="5869192"/>
            <a:ext cx="5529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 source: https://en.wikipedia.org/wiki/Electrocardiography</a:t>
            </a:r>
            <a:endParaRPr lang="en-IN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30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Friesen, G. M., et al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., “A 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 of the Noise Sensitivity of Nine QRS Detection </a:t>
            </a:r>
            <a:r>
              <a:rPr lang="en-IN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Algorithms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,”IEEE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Trans. Biomed. Eng., Vol. 37, No. 1, pp. 85–98, 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1990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N.E. Huang, Z. Shen, S.R. Long, M.C. Wu, H.H. Shih, Q. Zheng, 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N.C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Yen, C.C. Tung, H.H. Liu, The empirical mode decomposition 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Hilbert 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spectrum for nonlinear and nonstationary time series 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analysis, Proc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R. Soc. London 454  903–995, 1998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Z. Wu, N.E. Huang, Ensemble empirical mode decomposition: a 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noise-assisted data 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method, Adv. Adapt. Data Anal. 1 (1) 1–41, 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2009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J.-R.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Yeh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J.-S. Shieh, N.E. Huang, Complementary ensemble empirical mode decomposition: a novel noise enhanced data analysis method, Adv.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Adap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Data Anal. 2 (02) 135–156, 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2010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M.E. Torres, M.A.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Colominas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G.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Schlotthauer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P.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Flandrin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 complete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ensem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ble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empirical mode decomposition with adaptive noise, in: Proc. 36th IEEE Int. Conf. on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Acoust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., Speech and Signal Process, Prague, Czech Republic, 2011, pp. 4144–4147, ICASSP 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2011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“Improved complete ensemble EMD: A suitable tool for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biomedicalsignal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processing” M.A.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Colominas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 al. / Biomedical Signal Processing and Control 14 19–29, 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2014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“ECG Baseline Wander Correction Based on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En-semble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Empirical Mode Decomposition with Com-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plementary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Adaptive Noise” Journal of Medical Imaging and Health Informatics Vol. 5, 1–4, 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2015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Manuel Blanco-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Velascoa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Binwei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Wengb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Kenneth E.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Barnerc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"ECG signal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denoising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baselinewan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-der correction based on the empirical mode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decompo-sition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Computers in Biology and Medicine 38 1–13, 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2008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“Empirical mode decomposition based ECG enhancement and QRS detection” S. Pal, M.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Mitra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/ Computers in Biology and Medicine 42 83–92, 2012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www.physionet.org/cgi-bin/atm/ATM</a:t>
            </a:r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[Available online]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Noise/artefact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Problem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379299" cy="421456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Practically, ECG signals are corrupted with noise/artefacts</a:t>
            </a:r>
          </a:p>
          <a:p>
            <a:pPr lvl="1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Noise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A persistent contamination</a:t>
            </a:r>
          </a:p>
          <a:p>
            <a:pPr lvl="1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Artefact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A transient contamination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Types of noise/artefacts:</a:t>
            </a:r>
          </a:p>
          <a:p>
            <a:pPr lvl="1"/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Electromyography (EMG</a:t>
            </a: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) noise due to muscle 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contraction</a:t>
            </a:r>
          </a:p>
          <a:p>
            <a:pPr lvl="1"/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Baseline </a:t>
            </a: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wander (BW) due to respiration of the patient</a:t>
            </a:r>
          </a:p>
          <a:p>
            <a:pPr lvl="1"/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50 Hz powerline interference</a:t>
            </a:r>
          </a:p>
          <a:p>
            <a:pPr lvl="1"/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Motion </a:t>
            </a: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artefacts due to movement of patient</a:t>
            </a:r>
          </a:p>
          <a:p>
            <a:pPr lvl="1"/>
            <a:endParaRPr lang="en-IN" dirty="0" smtClean="0"/>
          </a:p>
          <a:p>
            <a:pPr lvl="1"/>
            <a:endParaRPr lang="en-IN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9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Noise/artefact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Problem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379299" cy="421456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Our focus is on:</a:t>
            </a:r>
          </a:p>
          <a:p>
            <a:pPr lvl="1"/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EMG noise (A high-frequency noise)</a:t>
            </a:r>
          </a:p>
          <a:p>
            <a:pPr lvl="1"/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Baseline wander (A low frequency noise)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dirty="0" smtClean="0"/>
          </a:p>
          <a:p>
            <a:pPr lvl="1"/>
            <a:endParaRPr lang="en-IN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Will Bandpass </a:t>
            </a:r>
            <a:r>
              <a:rPr lang="en-IN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iltering Work?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379299" cy="421456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ECG signals are non-stationary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Bandpass filtering won’t work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Popular techniques:</a:t>
            </a:r>
          </a:p>
          <a:p>
            <a:pPr lvl="1"/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Adaptive filtering</a:t>
            </a:r>
          </a:p>
          <a:p>
            <a:pPr lvl="1"/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Wavelet transform</a:t>
            </a:r>
          </a:p>
          <a:p>
            <a:pPr lvl="1"/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Empirical Mode Decomposition (EMD)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dirty="0" smtClean="0"/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 explore EMD </a:t>
            </a:r>
          </a:p>
          <a:p>
            <a:endParaRPr lang="en-IN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Empirical Mode Decomposition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(EMD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b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(Huang, et al</a:t>
            </a:r>
            <a:r>
              <a:rPr lang="en-IN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., The empirical mode decomposition and Hilbert</a:t>
            </a:r>
            <a:br>
              <a:rPr lang="en-IN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spectrum for nonlinear and nonstationary time series </a:t>
            </a:r>
            <a:r>
              <a:rPr lang="en-IN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analysis, 1998</a:t>
            </a:r>
            <a:r>
              <a:rPr lang="en-IN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IN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379299" cy="4214567"/>
          </a:xfrm>
        </p:spPr>
        <p:txBody>
          <a:bodyPr>
            <a:normAutofit lnSpcReduction="10000"/>
          </a:bodyPr>
          <a:lstStyle/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Decomposes a signal into Intrinsic Mode Functions (IMFs)</a:t>
            </a:r>
          </a:p>
          <a:p>
            <a:r>
              <a:rPr lang="en-IN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IMF properties:</a:t>
            </a:r>
          </a:p>
          <a:p>
            <a:pPr lvl="1"/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Exactly one extremum between zero-crossings</a:t>
            </a:r>
          </a:p>
          <a:p>
            <a:pPr lvl="1"/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nvelope of the local maxima and that of the local minima are symmetric around zero.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Lower order IMFs: Rapidly varying signal components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Higher order IMFs: Slowly varying signal components</a:t>
            </a:r>
          </a:p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IMFs do not belong to a family of basis functions, unlike Fourier transform and wavelet transform, but are extracted from the data.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SRE, Spring 2017, IIT Bombay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Sifting to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Obtain IMFs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4996355" cy="421456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a signal </a:t>
                </a:r>
                <a14:m>
                  <m:oMath xmlns:m="http://schemas.openxmlformats.org/officeDocument/2006/math">
                    <m:r>
                      <a:rPr lang="" sz="240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obtain </a:t>
                </a:r>
                <a:r>
                  <a:rPr lang="en-I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envelops of local maxima </a:t>
                </a:r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and local </a:t>
                </a:r>
                <a:r>
                  <a:rPr lang="en-I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minima by cubic spline </a:t>
                </a:r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interpolation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" sz="24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" sz="24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mean of the envelopes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d>
                      <m:dPr>
                        <m:ctrlPr>
                          <a:rPr lang="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" sz="2400">
                        <a:latin typeface="Cambria Math" panose="02040503050406030204" pitchFamily="18" charset="0"/>
                      </a:rPr>
                      <m:t>:=</m:t>
                    </m:r>
                    <m:r>
                      <a:rPr lang="" sz="24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" sz="24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considered as signal and repeat steps 1-3 until stopping criteria achieved</a:t>
                </a:r>
              </a:p>
              <a:p>
                <a:endParaRPr lang="en-IN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IN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4996355" cy="4214567"/>
              </a:xfrm>
              <a:blipFill rotWithShape="0">
                <a:blip r:embed="rId2"/>
                <a:stretch>
                  <a:fillRect l="-2195" t="-2890" r="-31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55" y="1202225"/>
            <a:ext cx="5874062" cy="4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Sifting to </a:t>
            </a:r>
            <a:r>
              <a:rPr lang="en-IN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Obtain IMFs</a:t>
            </a:r>
            <a:endParaRPr lang="en-IN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4892899" cy="42145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Stopping Criteria: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SD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" sz="24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" sz="240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" sz="24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" sz="240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"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IN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" sz="24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IN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" sz="240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" sz="240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" sz="24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" sz="24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" sz="24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IN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Stop when SD&lt;threshold</a:t>
                </a:r>
              </a:p>
              <a:p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First IMF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now obtained</a:t>
                </a:r>
              </a:p>
              <a:p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now undergoes sifting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IN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so on</a:t>
                </a:r>
              </a:p>
              <a:p>
                <a:r>
                  <a:rPr lang="en-I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Stop when last residue is either a monotonic function or has just one extremum </a:t>
                </a:r>
              </a:p>
              <a:p>
                <a:endParaRPr lang="en-IN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4892899" cy="4214567"/>
              </a:xfrm>
              <a:blipFill rotWithShape="0">
                <a:blip r:embed="rId2"/>
                <a:stretch>
                  <a:fillRect l="-1868" t="-2746" r="-3362" b="-20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5BF1-B238-4A61-B000-3AF956DE4683}" type="datetime1">
              <a:rPr lang="en-IN" smtClean="0"/>
              <a:t>01-05-2017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SRE, Spring 2017, IIT Bombay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0831-7253-4ADD-8FB4-5E174ACDD222}" type="slidenum">
              <a:rPr lang="en-IN" smtClean="0"/>
              <a:t>9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9" y="1509465"/>
            <a:ext cx="6225877" cy="1901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8" y="3557005"/>
            <a:ext cx="6143798" cy="18760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77831" y="159833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(a)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877831" y="372674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(b)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55233" y="5525372"/>
                <a:ext cx="5032721" cy="61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Fig.2. (a) The first IMF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I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(b) The residue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I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I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33" y="5525372"/>
                <a:ext cx="5032721" cy="619400"/>
              </a:xfrm>
              <a:prstGeom prst="rect">
                <a:avLst/>
              </a:prstGeom>
              <a:blipFill rotWithShape="0">
                <a:blip r:embed="rId5"/>
                <a:stretch>
                  <a:fillRect l="-726" t="-2941" b="-8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1570</Words>
  <Application>Microsoft Office PowerPoint</Application>
  <PresentationFormat>Widescreen</PresentationFormat>
  <Paragraphs>284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Segoe UI Light</vt:lpstr>
      <vt:lpstr>Office Theme</vt:lpstr>
      <vt:lpstr>Worksheet</vt:lpstr>
      <vt:lpstr>Noise and Artefact Removal from ECG using Variants of Empirical Mode Decomposition</vt:lpstr>
      <vt:lpstr>Things in Store…</vt:lpstr>
      <vt:lpstr>What is ECG? Why Do We Care?</vt:lpstr>
      <vt:lpstr>Noise/artefact is a Problem</vt:lpstr>
      <vt:lpstr>Noise/artefact is a Problem</vt:lpstr>
      <vt:lpstr>Will Bandpass Filtering Work?</vt:lpstr>
      <vt:lpstr>Empirical Mode Decomposition (EMD)  (Huang, et al., The empirical mode decomposition and Hilbert spectrum for nonlinear and nonstationary time series analysis, 1998)</vt:lpstr>
      <vt:lpstr>Sifting to Obtain IMFs</vt:lpstr>
      <vt:lpstr>Sifting to Obtain IMFs</vt:lpstr>
      <vt:lpstr>Sifting to Obtain IMFs</vt:lpstr>
      <vt:lpstr>Problem of “Mode Mixing”</vt:lpstr>
      <vt:lpstr>Improvements upon EMD</vt:lpstr>
      <vt:lpstr>Ensemble EMD (EEMD) (Wu, et al., Ensemble empirical mode decomposition: a noise-assisted data analysis method, 2009)</vt:lpstr>
      <vt:lpstr>Complementary EEMD (CEEMD) (Yeh, et al., Complementary ensemble empirical mode decomposition: a novel noise enhanced data analysis method, 2010)</vt:lpstr>
      <vt:lpstr>Complete EEMD with Adaptive Noise (CEEMDAN) (Colominas, et al., Improved complete ensemble EMD: A suitable tool for biomedical signal processing, 2014)</vt:lpstr>
      <vt:lpstr>Steps for CEEMDAN</vt:lpstr>
      <vt:lpstr>Baseline Wander Removal using CEEMDAN (Weiwei, et al., ECG Baseline Wander Correction Based on Ensemble Empirical Mode Decomposition with Complementary Adaptive Noise, 2015)</vt:lpstr>
      <vt:lpstr>High Frequency Noise Removal (Blanco-Velasco, et al., ECG signal denoising and baseline wander correction based on the empirical mode decomposition, 2008)</vt:lpstr>
      <vt:lpstr>Obtaining “R” Positions</vt:lpstr>
      <vt:lpstr>Extraction of QRS Complex</vt:lpstr>
      <vt:lpstr>Extraction of QRS Complex</vt:lpstr>
      <vt:lpstr>IMF Order using t-test</vt:lpstr>
      <vt:lpstr>IMF Order using t-test</vt:lpstr>
      <vt:lpstr>Partial Reconstruction of ECG Signal</vt:lpstr>
      <vt:lpstr>BW Removal Experiments</vt:lpstr>
      <vt:lpstr>HF Noise Removal Experiments</vt:lpstr>
      <vt:lpstr>HF Noise Removal Experiments</vt:lpstr>
      <vt:lpstr>HF Noise Removal Experiments</vt:lpstr>
      <vt:lpstr>Conclusions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and Artefact Removal from ECG using Variants of Empirical Mode Decomposition</dc:title>
  <dc:creator>Dharmashloka Debashis</dc:creator>
  <cp:lastModifiedBy>Dharmashloka Debashis</cp:lastModifiedBy>
  <cp:revision>161</cp:revision>
  <dcterms:created xsi:type="dcterms:W3CDTF">2017-04-30T13:39:24Z</dcterms:created>
  <dcterms:modified xsi:type="dcterms:W3CDTF">2017-05-01T05:19:34Z</dcterms:modified>
</cp:coreProperties>
</file>