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73" r:id="rId7"/>
    <p:sldId id="266" r:id="rId8"/>
    <p:sldId id="262" r:id="rId9"/>
    <p:sldId id="268" r:id="rId10"/>
    <p:sldId id="263" r:id="rId11"/>
    <p:sldId id="274" r:id="rId12"/>
    <p:sldId id="275" r:id="rId13"/>
    <p:sldId id="269" r:id="rId14"/>
    <p:sldId id="270" r:id="rId15"/>
    <p:sldId id="271" r:id="rId16"/>
    <p:sldId id="264" r:id="rId17"/>
    <p:sldId id="272" r:id="rId18"/>
    <p:sldId id="265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008B-EF2D-48BF-BE12-1A6316F6A71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106F-808F-40E5-ACDA-2748412E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8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106F-808F-40E5-ACDA-2748412E2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6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180" y="1447800"/>
            <a:ext cx="7772400" cy="993775"/>
          </a:xfrm>
        </p:spPr>
        <p:txBody>
          <a:bodyPr>
            <a:normAutofit/>
          </a:bodyPr>
          <a:lstStyle/>
          <a:p>
            <a:pPr algn="l"/>
            <a:r>
              <a:rPr kumimoji="1" lang="en-US" sz="3200" b="1" dirty="0">
                <a:solidFill>
                  <a:srgbClr val="B61698"/>
                </a:solidFill>
                <a:latin typeface="Arial"/>
              </a:rPr>
              <a:t>Final </a:t>
            </a:r>
            <a:r>
              <a:rPr kumimoji="1" lang="en-US" sz="3200" b="1" dirty="0" smtClean="0">
                <a:solidFill>
                  <a:srgbClr val="B61698"/>
                </a:solidFill>
                <a:latin typeface="Arial"/>
              </a:rPr>
              <a:t>presentation</a:t>
            </a:r>
            <a:br>
              <a:rPr kumimoji="1" lang="en-US" sz="3200" b="1" dirty="0" smtClean="0">
                <a:solidFill>
                  <a:srgbClr val="B61698"/>
                </a:solidFill>
                <a:latin typeface="Arial"/>
              </a:rPr>
            </a:br>
            <a:r>
              <a:rPr kumimoji="1" lang="en-US" sz="1800" i="1" dirty="0" smtClean="0">
                <a:solidFill>
                  <a:srgbClr val="B61698"/>
                </a:solidFill>
                <a:latin typeface="Arial"/>
              </a:rPr>
              <a:t>Supervised Research Exposition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6781800" cy="838200"/>
          </a:xfrm>
        </p:spPr>
        <p:txBody>
          <a:bodyPr/>
          <a:lstStyle/>
          <a:p>
            <a:pPr algn="l"/>
            <a:r>
              <a:rPr kumimoji="1" lang="en-US" altLang="ja-JP" sz="2400" dirty="0" smtClean="0">
                <a:solidFill>
                  <a:srgbClr val="B61698"/>
                </a:solidFill>
                <a:latin typeface="Arial"/>
                <a:ea typeface="メイリオ"/>
                <a:cs typeface="+mj-cs"/>
              </a:rPr>
              <a:t>Redundancy in cloud systems to efficiently reduce latency </a:t>
            </a:r>
          </a:p>
          <a:p>
            <a:pPr algn="l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962400"/>
            <a:ext cx="4572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057">
              <a:spcBef>
                <a:spcPct val="20000"/>
              </a:spcBef>
            </a:pPr>
            <a:r>
              <a:rPr kumimoji="1" lang="en-US" dirty="0" err="1">
                <a:solidFill>
                  <a:srgbClr val="464646"/>
                </a:solidFill>
                <a:latin typeface="Arial"/>
                <a:ea typeface="メイリオ"/>
              </a:rPr>
              <a:t>Aditya</a:t>
            </a:r>
            <a:r>
              <a:rPr kumimoji="1" lang="en-US" dirty="0">
                <a:solidFill>
                  <a:srgbClr val="464646"/>
                </a:solidFill>
                <a:latin typeface="Arial"/>
                <a:ea typeface="メイリオ"/>
              </a:rPr>
              <a:t> </a:t>
            </a:r>
            <a:r>
              <a:rPr kumimoji="1" lang="en-US" dirty="0" smtClean="0">
                <a:solidFill>
                  <a:srgbClr val="464646"/>
                </a:solidFill>
                <a:latin typeface="Arial"/>
                <a:ea typeface="メイリオ"/>
              </a:rPr>
              <a:t>Mate</a:t>
            </a:r>
            <a:endParaRPr kumimoji="1" lang="en-US" dirty="0">
              <a:solidFill>
                <a:srgbClr val="464646"/>
              </a:solidFill>
              <a:latin typeface="Arial"/>
              <a:ea typeface="メイリオ"/>
            </a:endParaRPr>
          </a:p>
          <a:p>
            <a:pPr lvl="0" defTabSz="914057">
              <a:spcBef>
                <a:spcPct val="20000"/>
              </a:spcBef>
            </a:pPr>
            <a:r>
              <a:rPr kumimoji="1" lang="en-US" sz="1400" dirty="0" smtClean="0">
                <a:solidFill>
                  <a:srgbClr val="464646"/>
                </a:solidFill>
                <a:latin typeface="Arial"/>
                <a:ea typeface="メイリオ"/>
              </a:rPr>
              <a:t>Fourth </a:t>
            </a:r>
            <a:r>
              <a:rPr kumimoji="1" lang="en-US" sz="1400" dirty="0">
                <a:solidFill>
                  <a:srgbClr val="464646"/>
                </a:solidFill>
                <a:latin typeface="Arial"/>
                <a:ea typeface="メイリオ"/>
              </a:rPr>
              <a:t>year undergraduate, IIT </a:t>
            </a:r>
            <a:r>
              <a:rPr kumimoji="1" lang="en-US" sz="1400" dirty="0" smtClean="0">
                <a:solidFill>
                  <a:srgbClr val="464646"/>
                </a:solidFill>
                <a:latin typeface="Arial"/>
                <a:ea typeface="メイリオ"/>
              </a:rPr>
              <a:t>Bombay</a:t>
            </a:r>
            <a:br>
              <a:rPr kumimoji="1" lang="en-US" sz="1400" dirty="0" smtClean="0">
                <a:solidFill>
                  <a:srgbClr val="464646"/>
                </a:solidFill>
                <a:latin typeface="Arial"/>
                <a:ea typeface="メイリオ"/>
              </a:rPr>
            </a:br>
            <a:r>
              <a:rPr kumimoji="1" lang="en-US" sz="1400" dirty="0" smtClean="0">
                <a:solidFill>
                  <a:srgbClr val="464646"/>
                </a:solidFill>
                <a:latin typeface="Arial"/>
                <a:ea typeface="メイリオ"/>
              </a:rPr>
              <a:t>(</a:t>
            </a:r>
            <a:r>
              <a:rPr kumimoji="1" lang="en-US" sz="1400" i="1" dirty="0" smtClean="0">
                <a:solidFill>
                  <a:srgbClr val="464646"/>
                </a:solidFill>
                <a:latin typeface="Arial"/>
                <a:ea typeface="メイリオ"/>
              </a:rPr>
              <a:t>Guide: Dr. </a:t>
            </a:r>
            <a:r>
              <a:rPr kumimoji="1" lang="en-US" sz="1400" i="1" dirty="0" err="1" smtClean="0">
                <a:solidFill>
                  <a:srgbClr val="464646"/>
                </a:solidFill>
                <a:latin typeface="Arial"/>
                <a:ea typeface="メイリオ"/>
              </a:rPr>
              <a:t>Sharayu</a:t>
            </a:r>
            <a:r>
              <a:rPr kumimoji="1" lang="en-US" sz="1400" i="1" dirty="0">
                <a:solidFill>
                  <a:srgbClr val="464646"/>
                </a:solidFill>
                <a:latin typeface="Arial"/>
                <a:ea typeface="メイリオ"/>
              </a:rPr>
              <a:t> </a:t>
            </a:r>
            <a:r>
              <a:rPr kumimoji="1" lang="en-US" sz="1400" i="1" dirty="0" err="1" smtClean="0">
                <a:solidFill>
                  <a:srgbClr val="464646"/>
                </a:solidFill>
                <a:latin typeface="Arial"/>
                <a:ea typeface="メイリオ"/>
              </a:rPr>
              <a:t>Moharir</a:t>
            </a:r>
            <a:r>
              <a:rPr kumimoji="1" lang="en-US" sz="1400" i="1" dirty="0" smtClean="0">
                <a:solidFill>
                  <a:srgbClr val="464646"/>
                </a:solidFill>
                <a:latin typeface="Arial"/>
                <a:ea typeface="メイリオ"/>
              </a:rPr>
              <a:t>) </a:t>
            </a:r>
            <a:r>
              <a:rPr kumimoji="1" lang="en-US" dirty="0" smtClean="0">
                <a:solidFill>
                  <a:srgbClr val="464646"/>
                </a:solidFill>
                <a:latin typeface="Arial"/>
                <a:ea typeface="メイリオ"/>
              </a:rPr>
              <a:t> </a:t>
            </a:r>
            <a:endParaRPr kumimoji="1" lang="en-US" dirty="0">
              <a:solidFill>
                <a:srgbClr val="464646"/>
              </a:solidFill>
              <a:latin typeface="Arial"/>
              <a:ea typeface="メイリオ"/>
            </a:endParaRPr>
          </a:p>
        </p:txBody>
      </p:sp>
      <p:pic>
        <p:nvPicPr>
          <p:cNvPr id="10" name="Picture 3" descr="C:\Users\9004042252\Desktop\pics_final\20160510_173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10874" y="2307346"/>
            <a:ext cx="2609165" cy="19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85799" y="5060752"/>
            <a:ext cx="4743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057">
              <a:spcBef>
                <a:spcPct val="20000"/>
              </a:spcBef>
            </a:pPr>
            <a:r>
              <a:rPr kumimoji="1" lang="en-US" sz="1600" dirty="0" smtClean="0">
                <a:solidFill>
                  <a:srgbClr val="464646"/>
                </a:solidFill>
                <a:latin typeface="Arial"/>
                <a:ea typeface="メイリオ"/>
              </a:rPr>
              <a:t>Department of Electrical Engineering, IIT Bombay </a:t>
            </a:r>
            <a:endParaRPr kumimoji="1" lang="en-US" sz="1600" dirty="0">
              <a:solidFill>
                <a:srgbClr val="464646"/>
              </a:solidFill>
              <a:latin typeface="Arial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936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599" y="2018667"/>
            <a:ext cx="1143001" cy="3040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5334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Single-Fork Policy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2209800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200" y="2209800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2659595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1999" y="2660228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1998" y="3126320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3126953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1997" y="3576748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199" y="3577381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4046226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19200" y="4046226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9200" y="4496021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999" y="4496654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" name="Picture 60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46" y="2396914"/>
            <a:ext cx="470170" cy="500364"/>
          </a:xfrm>
          <a:prstGeom prst="rect">
            <a:avLst/>
          </a:prstGeom>
        </p:spPr>
      </p:pic>
      <p:pic>
        <p:nvPicPr>
          <p:cNvPr id="62" name="Picture 61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46" y="3088042"/>
            <a:ext cx="470170" cy="500364"/>
          </a:xfrm>
          <a:prstGeom prst="rect">
            <a:avLst/>
          </a:prstGeom>
        </p:spPr>
      </p:pic>
      <p:pic>
        <p:nvPicPr>
          <p:cNvPr id="63" name="Picture 62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71" y="3764110"/>
            <a:ext cx="470170" cy="500364"/>
          </a:xfrm>
          <a:prstGeom prst="rect">
            <a:avLst/>
          </a:prstGeom>
        </p:spPr>
      </p:pic>
      <p:pic>
        <p:nvPicPr>
          <p:cNvPr id="64" name="Picture 63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71" y="4489918"/>
            <a:ext cx="470170" cy="500364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4358041" y="195768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373616" y="2629944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358040" y="400751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358039" y="3336964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358041" y="4750476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69" y="1709436"/>
            <a:ext cx="470170" cy="50036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019800" y="1748135"/>
            <a:ext cx="2286000" cy="7078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Launch all ‘n’ tasks in parallel at t=0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019800" y="3410552"/>
            <a:ext cx="22860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 a fraction, ‘p’ of all the tasks to be ‘straggling tasks’.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8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26997 -0.0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-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26997 -0.037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-187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26164 -0.0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0.26997 0.028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4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26997 0.060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5334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Single-Fork Policy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1717886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0400" y="2426111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0399" y="3033823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0398" y="3764495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4552986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00397" y="3772577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" name="Picture 60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46" y="2396914"/>
            <a:ext cx="470170" cy="500364"/>
          </a:xfrm>
          <a:prstGeom prst="rect">
            <a:avLst/>
          </a:prstGeom>
        </p:spPr>
      </p:pic>
      <p:pic>
        <p:nvPicPr>
          <p:cNvPr id="62" name="Picture 61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46" y="3088042"/>
            <a:ext cx="470170" cy="500364"/>
          </a:xfrm>
          <a:prstGeom prst="rect">
            <a:avLst/>
          </a:prstGeom>
        </p:spPr>
      </p:pic>
      <p:pic>
        <p:nvPicPr>
          <p:cNvPr id="63" name="Picture 62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71" y="3764110"/>
            <a:ext cx="470170" cy="500364"/>
          </a:xfrm>
          <a:prstGeom prst="rect">
            <a:avLst/>
          </a:prstGeom>
        </p:spPr>
      </p:pic>
      <p:pic>
        <p:nvPicPr>
          <p:cNvPr id="64" name="Picture 63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71" y="4489918"/>
            <a:ext cx="470170" cy="500364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4358041" y="195768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373616" y="2629944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358040" y="400751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358039" y="3336964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358041" y="4750476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69" y="1709436"/>
            <a:ext cx="470170" cy="5003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1638300"/>
            <a:ext cx="2286000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Wait for the earliest n.(1-p) fraction of tasks to finish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" y="2798399"/>
            <a:ext cx="228600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Now create ‘r’ new replicas of each straggling task </a:t>
            </a:r>
            <a:br>
              <a:rPr lang="en-US" dirty="0" smtClean="0"/>
            </a:br>
            <a:r>
              <a:rPr lang="en-US" dirty="0" smtClean="0"/>
              <a:t>(Here r=1)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8667" y="4248218"/>
            <a:ext cx="2286000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original copy can be killed and re-launched (</a:t>
            </a:r>
            <a:r>
              <a:rPr lang="en-US" i="1" dirty="0" smtClean="0"/>
              <a:t>l=0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OR </a:t>
            </a:r>
            <a:br>
              <a:rPr lang="en-US" dirty="0" smtClean="0"/>
            </a:br>
            <a:r>
              <a:rPr lang="en-US" dirty="0" smtClean="0"/>
              <a:t>The original copy may be retained (</a:t>
            </a:r>
            <a:r>
              <a:rPr lang="en-US" i="1" dirty="0" smtClean="0"/>
              <a:t>l=1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68663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23" y="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68663 -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23" y="-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68663 0.00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23" y="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0.69497 0.0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40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81 L 5.55112E-17 -0.106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9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  <p:bldP spid="24" grpId="0" animBg="1"/>
      <p:bldP spid="27" grpId="0" animBg="1"/>
      <p:bldP spid="2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5334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Single-Fork Policy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4513" y="3033823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" name="Picture 60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46" y="2396914"/>
            <a:ext cx="470170" cy="500364"/>
          </a:xfrm>
          <a:prstGeom prst="rect">
            <a:avLst/>
          </a:prstGeom>
        </p:spPr>
      </p:pic>
      <p:pic>
        <p:nvPicPr>
          <p:cNvPr id="62" name="Picture 61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46" y="3088042"/>
            <a:ext cx="470170" cy="500364"/>
          </a:xfrm>
          <a:prstGeom prst="rect">
            <a:avLst/>
          </a:prstGeom>
        </p:spPr>
      </p:pic>
      <p:pic>
        <p:nvPicPr>
          <p:cNvPr id="63" name="Picture 62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71" y="3764110"/>
            <a:ext cx="470170" cy="500364"/>
          </a:xfrm>
          <a:prstGeom prst="rect">
            <a:avLst/>
          </a:prstGeom>
        </p:spPr>
      </p:pic>
      <p:pic>
        <p:nvPicPr>
          <p:cNvPr id="64" name="Picture 63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71" y="4489918"/>
            <a:ext cx="470170" cy="500364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4358041" y="195768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373616" y="2629944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358040" y="400751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358039" y="3336964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358041" y="4750476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69" y="1709436"/>
            <a:ext cx="470170" cy="50036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200399" y="3820405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38300"/>
            <a:ext cx="205740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now wait for the earliest copy of each straggling task to finish.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71997 -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9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Expected latency and cost</a:t>
            </a: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dirty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dirty="0" smtClean="0">
              <a:latin typeface="Arial"/>
              <a:ea typeface="メイリオ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/>
            </a:r>
            <a:br>
              <a:rPr lang="en-US" dirty="0" smtClean="0">
                <a:latin typeface="Arial"/>
                <a:ea typeface="メイリオ"/>
              </a:rPr>
            </a:br>
            <a:endParaRPr lang="en-US" dirty="0" smtClean="0">
              <a:latin typeface="Arial"/>
              <a:ea typeface="メイリオ"/>
            </a:endParaRPr>
          </a:p>
          <a:p>
            <a:pPr lvl="1"/>
            <a:endParaRPr lang="en-US" sz="1800" i="1" dirty="0" smtClean="0">
              <a:latin typeface="Arial"/>
              <a:ea typeface="メイリオ"/>
            </a:endParaRPr>
          </a:p>
          <a:p>
            <a:pPr lvl="1"/>
            <a:r>
              <a:rPr lang="en-US" sz="1800" i="1" dirty="0" smtClean="0">
                <a:solidFill>
                  <a:srgbClr val="990099"/>
                </a:solidFill>
                <a:latin typeface="Arial"/>
                <a:ea typeface="メイリオ"/>
              </a:rPr>
              <a:t>X </a:t>
            </a:r>
            <a:r>
              <a:rPr lang="en-US" sz="1800" dirty="0">
                <a:solidFill>
                  <a:srgbClr val="990099"/>
                </a:solidFill>
                <a:latin typeface="Arial"/>
                <a:ea typeface="メイリオ"/>
              </a:rPr>
              <a:t>(</a:t>
            </a:r>
            <a:r>
              <a:rPr lang="en-US" sz="1800" dirty="0" smtClean="0">
                <a:solidFill>
                  <a:srgbClr val="990099"/>
                </a:solidFill>
                <a:latin typeface="Arial"/>
                <a:ea typeface="メイリオ"/>
              </a:rPr>
              <a:t>random variable) denotes the service time of a task on a server</a:t>
            </a:r>
          </a:p>
          <a:p>
            <a:pPr lvl="1"/>
            <a:r>
              <a:rPr lang="en-US" sz="1800" i="1" dirty="0" smtClean="0">
                <a:solidFill>
                  <a:srgbClr val="990099"/>
                </a:solidFill>
                <a:latin typeface="Arial"/>
                <a:ea typeface="メイリオ"/>
              </a:rPr>
              <a:t>Y </a:t>
            </a:r>
            <a:r>
              <a:rPr lang="en-US" sz="1800" dirty="0" smtClean="0">
                <a:solidFill>
                  <a:srgbClr val="990099"/>
                </a:solidFill>
                <a:latin typeface="Arial"/>
                <a:ea typeface="メイリオ"/>
              </a:rPr>
              <a:t>(random variable) denotes the service time for a straggling task after replication</a:t>
            </a:r>
          </a:p>
          <a:p>
            <a:pPr lvl="1"/>
            <a:r>
              <a:rPr lang="en-US" sz="1800" dirty="0" smtClean="0">
                <a:solidFill>
                  <a:srgbClr val="990099"/>
                </a:solidFill>
                <a:latin typeface="Arial"/>
                <a:ea typeface="メイリオ"/>
              </a:rPr>
              <a:t>The policy parameters are: (p, r, l)</a:t>
            </a:r>
            <a:endParaRPr lang="en-US" sz="1800" dirty="0">
              <a:solidFill>
                <a:srgbClr val="990099"/>
              </a:solidFill>
              <a:latin typeface="Arial"/>
              <a:ea typeface="メイリオ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/>
            </a:r>
            <a:br>
              <a:rPr lang="en-US" dirty="0" smtClean="0">
                <a:latin typeface="Arial"/>
                <a:ea typeface="メイリオ"/>
              </a:rPr>
            </a:b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7675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Single-Fork Policy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6515100" cy="59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6524603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Residual straggler</a:t>
            </a: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 execution time</a:t>
            </a: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dirty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b="1" i="0" u="none" strike="noStrike" kern="1200" cap="none" spc="0" normalizeH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b="1" i="0" u="none" strike="noStrike" kern="1200" cap="none" spc="0" normalizeH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Proof  Sketch</a:t>
            </a:r>
          </a:p>
          <a:p>
            <a:pPr lvl="1"/>
            <a:endParaRPr lang="en-US" sz="1800" dirty="0" smtClean="0">
              <a:latin typeface="Arial"/>
            </a:endParaRPr>
          </a:p>
          <a:p>
            <a:pPr lvl="1"/>
            <a:r>
              <a:rPr lang="en-US" sz="1800" dirty="0" smtClean="0">
                <a:latin typeface="Arial"/>
              </a:rPr>
              <a:t>For every newly launched replica,          will give the distribution</a:t>
            </a:r>
          </a:p>
          <a:p>
            <a:pPr marL="457029" lvl="1" indent="0">
              <a:buNone/>
            </a:pPr>
            <a:endParaRPr lang="en-US" sz="1800" dirty="0" smtClean="0">
              <a:latin typeface="Arial"/>
            </a:endParaRPr>
          </a:p>
          <a:p>
            <a:pPr lvl="1"/>
            <a:r>
              <a:rPr lang="en-US" sz="1800" dirty="0" smtClean="0">
                <a:latin typeface="Arial"/>
              </a:rPr>
              <a:t>For the original copy, we add the time until the forking point to one of the terms and use same analysis as before, for other ‘r’ terms. </a:t>
            </a:r>
            <a:endParaRPr lang="en-US" sz="1800" dirty="0">
              <a:latin typeface="Arial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  </a:t>
            </a:r>
            <a:endParaRPr kumimoji="1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Single-Fork Policy 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" y="2133600"/>
            <a:ext cx="7124700" cy="104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42" y="4286611"/>
            <a:ext cx="597958" cy="28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System model (service time distribution) may not be known in real systems</a:t>
            </a: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Generate an estimate</a:t>
            </a:r>
          </a:p>
          <a:p>
            <a:pPr lvl="1"/>
            <a:r>
              <a:rPr lang="en-US" sz="1800" dirty="0" smtClean="0">
                <a:solidFill>
                  <a:srgbClr val="990099"/>
                </a:solidFill>
                <a:latin typeface="Arial"/>
              </a:rPr>
              <a:t>Estimate by experimentally measuring the service time large number of times</a:t>
            </a:r>
            <a:endParaRPr lang="en-US" dirty="0" smtClean="0">
              <a:solidFill>
                <a:srgbClr val="990099"/>
              </a:solidFill>
              <a:latin typeface="Arial"/>
              <a:ea typeface="メイリオ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Try all combinations of </a:t>
            </a:r>
            <a:r>
              <a:rPr lang="en-US" i="1" dirty="0" smtClean="0">
                <a:latin typeface="Arial"/>
                <a:ea typeface="メイリオ"/>
              </a:rPr>
              <a:t>(</a:t>
            </a:r>
            <a:r>
              <a:rPr lang="en-US" i="1" dirty="0" err="1" smtClean="0">
                <a:latin typeface="Arial"/>
                <a:ea typeface="メイリオ"/>
              </a:rPr>
              <a:t>p,r,l</a:t>
            </a:r>
            <a:r>
              <a:rPr lang="en-US" i="1" dirty="0" smtClean="0">
                <a:latin typeface="Arial"/>
                <a:ea typeface="メイリオ"/>
              </a:rPr>
              <a:t>)</a:t>
            </a:r>
            <a:r>
              <a:rPr lang="en-US" dirty="0" smtClean="0">
                <a:latin typeface="Arial"/>
                <a:ea typeface="メイリオ"/>
              </a:rPr>
              <a:t> for estimate</a:t>
            </a:r>
          </a:p>
          <a:p>
            <a:pPr lvl="1"/>
            <a:r>
              <a:rPr lang="en-US" sz="1800" dirty="0" smtClean="0">
                <a:solidFill>
                  <a:srgbClr val="990099"/>
                </a:solidFill>
                <a:latin typeface="Arial"/>
              </a:rPr>
              <a:t>Gradient </a:t>
            </a:r>
            <a:r>
              <a:rPr lang="en-US" sz="1800" dirty="0">
                <a:solidFill>
                  <a:srgbClr val="990099"/>
                </a:solidFill>
                <a:latin typeface="Arial"/>
              </a:rPr>
              <a:t>descent</a:t>
            </a:r>
            <a:r>
              <a:rPr lang="en-US" sz="1800" dirty="0" smtClean="0">
                <a:solidFill>
                  <a:srgbClr val="990099"/>
                </a:solidFill>
                <a:latin typeface="Arial"/>
              </a:rPr>
              <a:t> on ‘</a:t>
            </a:r>
            <a:r>
              <a:rPr lang="en-US" sz="1800" i="1" dirty="0" smtClean="0">
                <a:solidFill>
                  <a:srgbClr val="990099"/>
                </a:solidFill>
                <a:latin typeface="Arial"/>
              </a:rPr>
              <a:t>p’ </a:t>
            </a:r>
            <a:r>
              <a:rPr lang="en-US" sz="1800" dirty="0" smtClean="0">
                <a:solidFill>
                  <a:srgbClr val="990099"/>
                </a:solidFill>
                <a:latin typeface="Arial"/>
              </a:rPr>
              <a:t>to minimize the objective function, if it converges</a:t>
            </a:r>
            <a:endParaRPr lang="en-US" sz="1800" dirty="0">
              <a:solidFill>
                <a:srgbClr val="990099"/>
              </a:solidFill>
              <a:latin typeface="Arial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Heuristic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noProof="0" dirty="0" smtClean="0">
                <a:latin typeface="Arial"/>
                <a:ea typeface="メイリオ"/>
              </a:rPr>
              <a:t>Experimental simulation setup</a:t>
            </a:r>
          </a:p>
          <a:p>
            <a:pPr lvl="1"/>
            <a:r>
              <a:rPr lang="en-US" sz="1800" dirty="0">
                <a:solidFill>
                  <a:srgbClr val="990099"/>
                </a:solidFill>
                <a:latin typeface="Arial"/>
              </a:rPr>
              <a:t>Implementation of above algorithm using Python IDE</a:t>
            </a:r>
          </a:p>
          <a:p>
            <a:pPr lvl="1"/>
            <a:r>
              <a:rPr lang="en-US" sz="1800" dirty="0">
                <a:solidFill>
                  <a:srgbClr val="990099"/>
                </a:solidFill>
                <a:latin typeface="Arial"/>
              </a:rPr>
              <a:t>System model assumed to be Hyper-exponential</a:t>
            </a:r>
          </a:p>
          <a:p>
            <a:pPr lvl="1"/>
            <a:r>
              <a:rPr lang="en-US" sz="1800" dirty="0">
                <a:solidFill>
                  <a:srgbClr val="990099"/>
                </a:solidFill>
                <a:latin typeface="Arial"/>
              </a:rPr>
              <a:t>Method developed to estimate the best forking </a:t>
            </a:r>
            <a:r>
              <a:rPr lang="en-US" sz="1800" dirty="0" smtClean="0">
                <a:solidFill>
                  <a:srgbClr val="990099"/>
                </a:solidFill>
                <a:latin typeface="Arial"/>
              </a:rPr>
              <a:t>policy</a:t>
            </a:r>
            <a:r>
              <a:rPr lang="en-US" sz="1800" dirty="0" smtClean="0">
                <a:latin typeface="Arial"/>
              </a:rPr>
              <a:t/>
            </a:r>
            <a:br>
              <a:rPr lang="en-US" sz="1800" dirty="0" smtClean="0">
                <a:latin typeface="Arial"/>
              </a:rPr>
            </a:b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Dependence of </a:t>
            </a:r>
            <a:r>
              <a:rPr lang="en-US" i="1" dirty="0" smtClean="0">
                <a:latin typeface="Arial"/>
                <a:ea typeface="メイリオ"/>
              </a:rPr>
              <a:t>p </a:t>
            </a:r>
            <a:r>
              <a:rPr lang="en-US" dirty="0" smtClean="0">
                <a:latin typeface="Arial"/>
                <a:ea typeface="メイリオ"/>
              </a:rPr>
              <a:t>on hyper-exponential parameter </a:t>
            </a:r>
            <a:r>
              <a:rPr lang="en-US" i="1" dirty="0" smtClean="0">
                <a:latin typeface="Arial"/>
                <a:ea typeface="メイリオ"/>
              </a:rPr>
              <a:t>(q)</a:t>
            </a:r>
            <a:r>
              <a:rPr lang="en-US" dirty="0" smtClean="0">
                <a:latin typeface="Arial"/>
                <a:ea typeface="メイリオ"/>
              </a:rPr>
              <a:t> </a:t>
            </a:r>
            <a:br>
              <a:rPr lang="en-US" dirty="0" smtClean="0">
                <a:latin typeface="Arial"/>
                <a:ea typeface="メイリオ"/>
              </a:rPr>
            </a:b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Intuitive guess: </a:t>
            </a:r>
            <a:r>
              <a:rPr lang="en-US" i="1" dirty="0" smtClean="0">
                <a:latin typeface="Arial"/>
                <a:ea typeface="メイリオ"/>
              </a:rPr>
              <a:t>p = q? </a:t>
            </a:r>
            <a:r>
              <a:rPr lang="en-US" dirty="0" smtClean="0">
                <a:latin typeface="Arial"/>
                <a:ea typeface="メイリオ"/>
              </a:rPr>
              <a:t> </a:t>
            </a:r>
            <a:r>
              <a:rPr lang="en-US" dirty="0" smtClean="0">
                <a:latin typeface="Arial"/>
                <a:ea typeface="メイリオ"/>
              </a:rPr>
              <a:t>Why?</a:t>
            </a:r>
            <a:r>
              <a:rPr lang="en-US" dirty="0" smtClean="0">
                <a:latin typeface="Arial"/>
                <a:ea typeface="メイリオ"/>
              </a:rPr>
              <a:t/>
            </a:r>
            <a:br>
              <a:rPr lang="en-US" dirty="0" smtClean="0">
                <a:latin typeface="Arial"/>
                <a:ea typeface="メイリオ"/>
              </a:rPr>
            </a:b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3D graphs to investigate the dependence</a:t>
            </a:r>
            <a:endParaRPr lang="en-US" dirty="0">
              <a:latin typeface="Arial"/>
              <a:ea typeface="メイリオ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noProof="0" dirty="0" smtClean="0">
              <a:latin typeface="Arial"/>
              <a:ea typeface="メイリオ"/>
            </a:endParaRPr>
          </a:p>
          <a:p>
            <a:pPr marL="457029" lvl="1" indent="0">
              <a:buNone/>
            </a:pPr>
            <a:r>
              <a:rPr lang="en-US" sz="1800" dirty="0" smtClean="0">
                <a:latin typeface="Arial"/>
              </a:rPr>
              <a:t> </a:t>
            </a: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Additional 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3D Plots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580467" cy="261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79744"/>
            <a:ext cx="4672012" cy="280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1228288"/>
            <a:ext cx="3048000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Figure 1. 3D plot of objective function against p-axis and r-axis with </a:t>
            </a:r>
            <a:r>
              <a:rPr lang="en-IN" i="1" dirty="0" smtClean="0"/>
              <a:t>l=0 </a:t>
            </a:r>
            <a:r>
              <a:rPr lang="en-IN" dirty="0" smtClean="0"/>
              <a:t>(i.e</a:t>
            </a:r>
            <a:r>
              <a:rPr lang="en-IN" dirty="0"/>
              <a:t>. termination of original copy of straggling task). Warmer </a:t>
            </a:r>
            <a:r>
              <a:rPr lang="en-IN" dirty="0" smtClean="0"/>
              <a:t>colours indicate</a:t>
            </a:r>
            <a:endParaRPr lang="en-IN" dirty="0"/>
          </a:p>
          <a:p>
            <a:r>
              <a:rPr lang="en-IN" dirty="0"/>
              <a:t>higher value of objective function. We choose the blue point, with the lowest</a:t>
            </a:r>
          </a:p>
          <a:p>
            <a:r>
              <a:rPr lang="en-US" dirty="0"/>
              <a:t>value of objective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4114800"/>
            <a:ext cx="3048000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3D plot of objective function for </a:t>
            </a:r>
            <a:r>
              <a:rPr lang="en-IN" i="1" dirty="0"/>
              <a:t>l = 0 </a:t>
            </a:r>
            <a:r>
              <a:rPr lang="en-IN" dirty="0"/>
              <a:t>case when viewed </a:t>
            </a:r>
            <a:r>
              <a:rPr lang="en-IN" dirty="0" smtClean="0"/>
              <a:t>from </a:t>
            </a:r>
            <a:r>
              <a:rPr lang="en-US" dirty="0" smtClean="0"/>
              <a:t>top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Scheduling policy to efficiently introduce redundancy to reduce latency is described</a:t>
            </a:r>
            <a:br>
              <a:rPr lang="en-US" dirty="0" smtClean="0">
                <a:latin typeface="Arial"/>
                <a:ea typeface="メイリオ"/>
              </a:rPr>
            </a:b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Analytical</a:t>
            </a: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 expression for cost/latency under this scheduling policy is analyzed</a:t>
            </a:r>
            <a:b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</a:br>
            <a:endParaRPr kumimoji="1" lang="en-US" b="1" i="0" u="none" strike="noStrike" kern="1200" cap="none" spc="0" normalizeH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Heuristic algorithm to implement this policy even in real scenarios is described</a:t>
            </a:r>
            <a:br>
              <a:rPr lang="en-US" dirty="0" smtClean="0">
                <a:latin typeface="Arial"/>
                <a:ea typeface="メイリオ"/>
              </a:rPr>
            </a:b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Replication study of algorithm carried out</a:t>
            </a: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Conclusions and </a:t>
            </a:r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Discussion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Dr. </a:t>
            </a:r>
            <a:r>
              <a:rPr kumimoji="1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Sharayu</a:t>
            </a: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 </a:t>
            </a:r>
            <a:r>
              <a:rPr kumimoji="1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Moharir</a:t>
            </a: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, Supervisor </a:t>
            </a: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dirty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All friends, for immense support! </a:t>
            </a:r>
            <a:endParaRPr kumimoji="1" lang="en-US" b="1" i="0" u="none" strike="noStrike" kern="1200" cap="none" spc="0" normalizeH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THANK YOU!!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Background</a:t>
            </a:r>
          </a:p>
          <a:p>
            <a:pPr lvl="1"/>
            <a:r>
              <a:rPr lang="en-US" sz="1800" noProof="0" dirty="0" smtClean="0">
                <a:latin typeface="Arial"/>
              </a:rPr>
              <a:t>Introduction and key idea</a:t>
            </a:r>
          </a:p>
          <a:p>
            <a:pPr marL="457029" lvl="1" indent="0">
              <a:buNone/>
            </a:pPr>
            <a:endParaRPr kumimoji="1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Scheduling policy analysis</a:t>
            </a:r>
          </a:p>
          <a:p>
            <a:pPr lvl="1"/>
            <a:r>
              <a:rPr lang="en-US" sz="1800" dirty="0" smtClean="0">
                <a:latin typeface="Arial"/>
              </a:rPr>
              <a:t>Problem description</a:t>
            </a:r>
          </a:p>
          <a:p>
            <a:pPr lvl="1"/>
            <a:r>
              <a:rPr lang="en-US" sz="1800" dirty="0" smtClean="0">
                <a:latin typeface="Arial"/>
              </a:rPr>
              <a:t>Performance metrics</a:t>
            </a:r>
          </a:p>
          <a:p>
            <a:pPr lvl="1"/>
            <a:r>
              <a:rPr lang="en-US" sz="1800" dirty="0" smtClean="0">
                <a:latin typeface="Arial"/>
              </a:rPr>
              <a:t>Single Fork Policy analysis </a:t>
            </a:r>
            <a:br>
              <a:rPr lang="en-US" sz="1800" dirty="0" smtClean="0">
                <a:latin typeface="Arial"/>
              </a:rPr>
            </a:b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dirty="0" smtClean="0">
                <a:latin typeface="Arial"/>
                <a:ea typeface="メイリオ"/>
              </a:rPr>
              <a:t>Further additions</a:t>
            </a:r>
          </a:p>
          <a:p>
            <a:pPr lvl="1"/>
            <a:r>
              <a:rPr lang="en-US" sz="1800" dirty="0" smtClean="0">
                <a:latin typeface="Arial"/>
              </a:rPr>
              <a:t>Simulations </a:t>
            </a:r>
          </a:p>
          <a:p>
            <a:pPr lvl="1"/>
            <a:r>
              <a:rPr lang="en-US" sz="1800" dirty="0" smtClean="0">
                <a:latin typeface="Arial"/>
              </a:rPr>
              <a:t>Implementation results</a:t>
            </a:r>
            <a:endParaRPr lang="en-US" sz="1800" dirty="0">
              <a:latin typeface="Arial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>
                <a:solidFill>
                  <a:srgbClr val="B61698"/>
                </a:solidFill>
                <a:latin typeface="Arial"/>
                <a:ea typeface="メイリオ"/>
              </a:rPr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Objective</a:t>
            </a:r>
          </a:p>
          <a:p>
            <a:pPr marL="457029" lvl="1" indent="0">
              <a:buNone/>
            </a:pPr>
            <a:r>
              <a:rPr lang="en-US" sz="1800" dirty="0" smtClean="0">
                <a:solidFill>
                  <a:srgbClr val="B61698"/>
                </a:solidFill>
              </a:rPr>
              <a:t>To carry out literature study of current research being carried out by familiarizing with concepts described in relevant research papers. </a:t>
            </a:r>
          </a:p>
          <a:p>
            <a:pPr marL="457029" lvl="1" indent="0">
              <a:buNone/>
            </a:pPr>
            <a:endParaRPr lang="en-US" dirty="0" smtClean="0">
              <a:solidFill>
                <a:srgbClr val="B61698"/>
              </a:solidFill>
            </a:endParaRPr>
          </a:p>
          <a:p>
            <a:r>
              <a:rPr lang="en-US" sz="2400" dirty="0" smtClean="0"/>
              <a:t>Scope &amp; process</a:t>
            </a:r>
          </a:p>
          <a:p>
            <a:pPr marL="457029" lvl="1" indent="0">
              <a:buNone/>
            </a:pPr>
            <a:r>
              <a:rPr lang="en-US" sz="1800" dirty="0" smtClean="0">
                <a:solidFill>
                  <a:srgbClr val="B61698"/>
                </a:solidFill>
              </a:rPr>
              <a:t>Papers by quite a few authors were used for reference. Focus was laid on [1] </a:t>
            </a:r>
            <a:r>
              <a:rPr lang="en-US" sz="1800" dirty="0">
                <a:solidFill>
                  <a:srgbClr val="B61698"/>
                </a:solidFill>
              </a:rPr>
              <a:t>a</a:t>
            </a:r>
            <a:r>
              <a:rPr lang="en-US" sz="1800" dirty="0" smtClean="0">
                <a:solidFill>
                  <a:srgbClr val="B61698"/>
                </a:solidFill>
              </a:rPr>
              <a:t>nd replication study was carried out by implementing the described algorithm.</a:t>
            </a:r>
            <a:endParaRPr lang="en-US" sz="1800" dirty="0"/>
          </a:p>
          <a:p>
            <a:endParaRPr lang="en-US" sz="2400" dirty="0" smtClean="0"/>
          </a:p>
          <a:p>
            <a:r>
              <a:rPr lang="en-US" sz="2400" dirty="0" smtClean="0"/>
              <a:t>Results </a:t>
            </a:r>
            <a:r>
              <a:rPr lang="en-US" sz="2400" dirty="0"/>
              <a:t>&amp; Conclusion</a:t>
            </a:r>
          </a:p>
          <a:p>
            <a:pPr marL="457029" lvl="1" indent="0">
              <a:buNone/>
            </a:pPr>
            <a:r>
              <a:rPr lang="en-US" sz="1800" dirty="0" smtClean="0">
                <a:solidFill>
                  <a:srgbClr val="B61698"/>
                </a:solidFill>
              </a:rPr>
              <a:t>Replication results on lines of paper were obtained  </a:t>
            </a:r>
            <a:endParaRPr lang="en-US" sz="1800" dirty="0">
              <a:solidFill>
                <a:srgbClr val="B61698"/>
              </a:solidFill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dirty="0">
              <a:latin typeface="Arial"/>
              <a:ea typeface="メイリオ"/>
            </a:endParaRPr>
          </a:p>
          <a:p>
            <a:pPr marL="0" indent="0">
              <a:buNone/>
            </a:pPr>
            <a:r>
              <a:rPr kumimoji="1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</a:rPr>
              <a:t>[1]- </a:t>
            </a:r>
            <a:r>
              <a:rPr lang="en-IN" sz="1600" b="0" i="1" dirty="0"/>
              <a:t>Da Wang, </a:t>
            </a:r>
            <a:r>
              <a:rPr lang="en-IN" sz="1600" b="0" i="1" dirty="0" err="1"/>
              <a:t>Gauri</a:t>
            </a:r>
            <a:r>
              <a:rPr lang="en-IN" sz="1600" b="0" i="1" dirty="0"/>
              <a:t> Joshi and Gregory </a:t>
            </a:r>
            <a:r>
              <a:rPr lang="en-IN" sz="1600" b="0" i="1" dirty="0" err="1"/>
              <a:t>Wornell</a:t>
            </a:r>
            <a:r>
              <a:rPr lang="en-IN" sz="1600" b="0" i="1" dirty="0"/>
              <a:t>, Using Straggler </a:t>
            </a:r>
            <a:r>
              <a:rPr lang="en-IN" sz="1600" b="0" i="1" dirty="0" smtClean="0"/>
              <a:t>Replication to </a:t>
            </a:r>
            <a:r>
              <a:rPr lang="en-IN" sz="1600" b="0" i="1" dirty="0"/>
              <a:t>Reduce Latency in Large-scale Parallel Computing</a:t>
            </a:r>
            <a:endParaRPr kumimoji="1" lang="en-US" sz="1600" b="1" i="1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61373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sz="2400" dirty="0" smtClean="0">
                <a:latin typeface="Arial"/>
                <a:ea typeface="メイリオ"/>
              </a:rPr>
              <a:t>Cloud based systems</a:t>
            </a:r>
          </a:p>
          <a:p>
            <a:pPr lvl="1"/>
            <a:r>
              <a:rPr lang="en-US" sz="2000" dirty="0" smtClean="0">
                <a:latin typeface="Arial"/>
              </a:rPr>
              <a:t>Applications: </a:t>
            </a:r>
            <a:r>
              <a:rPr lang="en-US" sz="2000" dirty="0" err="1" smtClean="0">
                <a:latin typeface="Arial"/>
              </a:rPr>
              <a:t>Dropbox</a:t>
            </a:r>
            <a:r>
              <a:rPr lang="en-US" sz="2000" dirty="0" smtClean="0">
                <a:latin typeface="Arial"/>
              </a:rPr>
              <a:t>, </a:t>
            </a:r>
            <a:r>
              <a:rPr lang="en-US" sz="2000" dirty="0" smtClean="0">
                <a:latin typeface="Arial"/>
              </a:rPr>
              <a:t>Google</a:t>
            </a:r>
          </a:p>
          <a:p>
            <a:pPr marL="457029" lvl="1" indent="0">
              <a:buNone/>
            </a:pPr>
            <a:endParaRPr lang="en-US" dirty="0" smtClean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sz="2400" dirty="0" smtClean="0">
                <a:latin typeface="Arial"/>
                <a:ea typeface="メイリオ"/>
              </a:rPr>
              <a:t>Cloud computing services</a:t>
            </a:r>
          </a:p>
          <a:p>
            <a:pPr lvl="1"/>
            <a:r>
              <a:rPr lang="en-US" sz="2000" dirty="0" smtClean="0">
                <a:latin typeface="Arial"/>
                <a:ea typeface="メイリオ"/>
              </a:rPr>
              <a:t>Servers given out on rent </a:t>
            </a:r>
          </a:p>
          <a:p>
            <a:pPr lvl="1"/>
            <a:r>
              <a:rPr lang="en-US" sz="2000" dirty="0" smtClean="0">
                <a:latin typeface="Arial"/>
                <a:ea typeface="メイリオ"/>
              </a:rPr>
              <a:t>Cost  =  ₹ per server per unit </a:t>
            </a:r>
            <a:r>
              <a:rPr lang="en-US" sz="2000" dirty="0" smtClean="0">
                <a:latin typeface="Arial"/>
                <a:ea typeface="メイリオ"/>
              </a:rPr>
              <a:t>time</a:t>
            </a:r>
          </a:p>
          <a:p>
            <a:pPr marL="457029" lvl="1" indent="0">
              <a:buNone/>
            </a:pPr>
            <a:endParaRPr lang="en-US" sz="1800" dirty="0">
              <a:latin typeface="Arial"/>
              <a:ea typeface="メイリオ"/>
            </a:endParaRPr>
          </a:p>
          <a:p>
            <a:pPr lvl="0"/>
            <a:r>
              <a:rPr lang="en-US" sz="2400" dirty="0" smtClean="0">
                <a:latin typeface="Arial"/>
              </a:rPr>
              <a:t>Objective</a:t>
            </a:r>
          </a:p>
          <a:p>
            <a:pPr lvl="1"/>
            <a:r>
              <a:rPr lang="en-US" sz="2000" dirty="0" smtClean="0">
                <a:latin typeface="Arial"/>
              </a:rPr>
              <a:t>Minimize the waiting time (execution time) for a job while keeping the computational cost in check!</a:t>
            </a:r>
            <a:endParaRPr lang="en-US" sz="2000" dirty="0">
              <a:latin typeface="Arial"/>
            </a:endParaRPr>
          </a:p>
          <a:p>
            <a:pPr marL="399900" lvl="1" indent="0">
              <a:buNone/>
            </a:pPr>
            <a:endParaRPr kumimoji="1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Introduction </a:t>
            </a:r>
            <a:endParaRPr lang="en-US" dirty="0"/>
          </a:p>
        </p:txBody>
      </p:sp>
      <p:pic>
        <p:nvPicPr>
          <p:cNvPr id="11" name="Picture 10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0" y="5423950"/>
            <a:ext cx="505824" cy="538308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151180" y="5423950"/>
            <a:ext cx="1676400" cy="532938"/>
          </a:xfrm>
          <a:custGeom>
            <a:avLst/>
            <a:gdLst>
              <a:gd name="connsiteX0" fmla="*/ 11339 w 2018455"/>
              <a:gd name="connsiteY0" fmla="*/ 22681 h 567011"/>
              <a:gd name="connsiteX1" fmla="*/ 1995776 w 2018455"/>
              <a:gd name="connsiteY1" fmla="*/ 0 h 567011"/>
              <a:gd name="connsiteX2" fmla="*/ 2018455 w 2018455"/>
              <a:gd name="connsiteY2" fmla="*/ 555671 h 567011"/>
              <a:gd name="connsiteX3" fmla="*/ 0 w 2018455"/>
              <a:gd name="connsiteY3" fmla="*/ 567011 h 567011"/>
              <a:gd name="connsiteX0" fmla="*/ 11339 w 2007116"/>
              <a:gd name="connsiteY0" fmla="*/ 22681 h 567011"/>
              <a:gd name="connsiteX1" fmla="*/ 1995776 w 2007116"/>
              <a:gd name="connsiteY1" fmla="*/ 0 h 567011"/>
              <a:gd name="connsiteX2" fmla="*/ 2007116 w 2007116"/>
              <a:gd name="connsiteY2" fmla="*/ 543071 h 567011"/>
              <a:gd name="connsiteX3" fmla="*/ 0 w 2007116"/>
              <a:gd name="connsiteY3" fmla="*/ 567011 h 567011"/>
              <a:gd name="connsiteX0" fmla="*/ 11339 w 2007116"/>
              <a:gd name="connsiteY0" fmla="*/ 22681 h 567034"/>
              <a:gd name="connsiteX1" fmla="*/ 1995776 w 2007116"/>
              <a:gd name="connsiteY1" fmla="*/ 0 h 567034"/>
              <a:gd name="connsiteX2" fmla="*/ 2007116 w 2007116"/>
              <a:gd name="connsiteY2" fmla="*/ 543071 h 567034"/>
              <a:gd name="connsiteX3" fmla="*/ 9668 w 2007116"/>
              <a:gd name="connsiteY3" fmla="*/ 553918 h 567034"/>
              <a:gd name="connsiteX4" fmla="*/ 0 w 2007116"/>
              <a:gd name="connsiteY4" fmla="*/ 567011 h 567034"/>
              <a:gd name="connsiteX0" fmla="*/ 20410 w 2016187"/>
              <a:gd name="connsiteY0" fmla="*/ 22681 h 553918"/>
              <a:gd name="connsiteX1" fmla="*/ 2004847 w 2016187"/>
              <a:gd name="connsiteY1" fmla="*/ 0 h 553918"/>
              <a:gd name="connsiteX2" fmla="*/ 2016187 w 2016187"/>
              <a:gd name="connsiteY2" fmla="*/ 543071 h 553918"/>
              <a:gd name="connsiteX3" fmla="*/ 18739 w 2016187"/>
              <a:gd name="connsiteY3" fmla="*/ 553918 h 553918"/>
              <a:gd name="connsiteX4" fmla="*/ 0 w 2016187"/>
              <a:gd name="connsiteY4" fmla="*/ 546853 h 553918"/>
              <a:gd name="connsiteX0" fmla="*/ 20410 w 2016187"/>
              <a:gd name="connsiteY0" fmla="*/ 22681 h 546876"/>
              <a:gd name="connsiteX1" fmla="*/ 2004847 w 2016187"/>
              <a:gd name="connsiteY1" fmla="*/ 0 h 546876"/>
              <a:gd name="connsiteX2" fmla="*/ 2016187 w 2016187"/>
              <a:gd name="connsiteY2" fmla="*/ 543071 h 546876"/>
              <a:gd name="connsiteX3" fmla="*/ 9668 w 2016187"/>
              <a:gd name="connsiteY3" fmla="*/ 533760 h 546876"/>
              <a:gd name="connsiteX4" fmla="*/ 0 w 2016187"/>
              <a:gd name="connsiteY4" fmla="*/ 546853 h 546876"/>
              <a:gd name="connsiteX0" fmla="*/ 20410 w 2016187"/>
              <a:gd name="connsiteY0" fmla="*/ 22681 h 572058"/>
              <a:gd name="connsiteX1" fmla="*/ 2004847 w 2016187"/>
              <a:gd name="connsiteY1" fmla="*/ 0 h 572058"/>
              <a:gd name="connsiteX2" fmla="*/ 2016187 w 2016187"/>
              <a:gd name="connsiteY2" fmla="*/ 543071 h 572058"/>
              <a:gd name="connsiteX3" fmla="*/ 9668 w 2016187"/>
              <a:gd name="connsiteY3" fmla="*/ 533760 h 572058"/>
              <a:gd name="connsiteX4" fmla="*/ 0 w 2016187"/>
              <a:gd name="connsiteY4" fmla="*/ 572050 h 572058"/>
              <a:gd name="connsiteX0" fmla="*/ 20410 w 2016187"/>
              <a:gd name="connsiteY0" fmla="*/ 22681 h 584157"/>
              <a:gd name="connsiteX1" fmla="*/ 2004847 w 2016187"/>
              <a:gd name="connsiteY1" fmla="*/ 0 h 584157"/>
              <a:gd name="connsiteX2" fmla="*/ 2016187 w 2016187"/>
              <a:gd name="connsiteY2" fmla="*/ 543071 h 584157"/>
              <a:gd name="connsiteX3" fmla="*/ 23275 w 2016187"/>
              <a:gd name="connsiteY3" fmla="*/ 584157 h 584157"/>
              <a:gd name="connsiteX4" fmla="*/ 0 w 2016187"/>
              <a:gd name="connsiteY4" fmla="*/ 572050 h 584157"/>
              <a:gd name="connsiteX0" fmla="*/ 20410 w 2016187"/>
              <a:gd name="connsiteY0" fmla="*/ 22681 h 572073"/>
              <a:gd name="connsiteX1" fmla="*/ 2004847 w 2016187"/>
              <a:gd name="connsiteY1" fmla="*/ 0 h 572073"/>
              <a:gd name="connsiteX2" fmla="*/ 2016187 w 2016187"/>
              <a:gd name="connsiteY2" fmla="*/ 543071 h 572073"/>
              <a:gd name="connsiteX3" fmla="*/ 23275 w 2016187"/>
              <a:gd name="connsiteY3" fmla="*/ 558958 h 572073"/>
              <a:gd name="connsiteX4" fmla="*/ 0 w 2016187"/>
              <a:gd name="connsiteY4" fmla="*/ 572050 h 572073"/>
              <a:gd name="connsiteX0" fmla="*/ 24946 w 2016187"/>
              <a:gd name="connsiteY0" fmla="*/ 0 h 574590"/>
              <a:gd name="connsiteX1" fmla="*/ 2004847 w 2016187"/>
              <a:gd name="connsiteY1" fmla="*/ 2517 h 574590"/>
              <a:gd name="connsiteX2" fmla="*/ 2016187 w 2016187"/>
              <a:gd name="connsiteY2" fmla="*/ 545588 h 574590"/>
              <a:gd name="connsiteX3" fmla="*/ 23275 w 2016187"/>
              <a:gd name="connsiteY3" fmla="*/ 561475 h 574590"/>
              <a:gd name="connsiteX4" fmla="*/ 0 w 2016187"/>
              <a:gd name="connsiteY4" fmla="*/ 574567 h 574590"/>
              <a:gd name="connsiteX0" fmla="*/ 24946 w 2016187"/>
              <a:gd name="connsiteY0" fmla="*/ 0 h 561476"/>
              <a:gd name="connsiteX1" fmla="*/ 2004847 w 2016187"/>
              <a:gd name="connsiteY1" fmla="*/ 2517 h 561476"/>
              <a:gd name="connsiteX2" fmla="*/ 2016187 w 2016187"/>
              <a:gd name="connsiteY2" fmla="*/ 545588 h 561476"/>
              <a:gd name="connsiteX3" fmla="*/ 23275 w 2016187"/>
              <a:gd name="connsiteY3" fmla="*/ 561475 h 561476"/>
              <a:gd name="connsiteX4" fmla="*/ 0 w 2016187"/>
              <a:gd name="connsiteY4" fmla="*/ 549369 h 561476"/>
              <a:gd name="connsiteX0" fmla="*/ 1671 w 1992912"/>
              <a:gd name="connsiteY0" fmla="*/ 0 h 561475"/>
              <a:gd name="connsiteX1" fmla="*/ 1981572 w 1992912"/>
              <a:gd name="connsiteY1" fmla="*/ 2517 h 561475"/>
              <a:gd name="connsiteX2" fmla="*/ 1992912 w 1992912"/>
              <a:gd name="connsiteY2" fmla="*/ 545588 h 561475"/>
              <a:gd name="connsiteX3" fmla="*/ 0 w 1992912"/>
              <a:gd name="connsiteY3" fmla="*/ 561475 h 561475"/>
              <a:gd name="connsiteX0" fmla="*/ 0 w 1991241"/>
              <a:gd name="connsiteY0" fmla="*/ 0 h 546356"/>
              <a:gd name="connsiteX1" fmla="*/ 1979901 w 1991241"/>
              <a:gd name="connsiteY1" fmla="*/ 2517 h 546356"/>
              <a:gd name="connsiteX2" fmla="*/ 1991241 w 1991241"/>
              <a:gd name="connsiteY2" fmla="*/ 545588 h 546356"/>
              <a:gd name="connsiteX3" fmla="*/ 2865 w 1991241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4 w 1979901"/>
              <a:gd name="connsiteY2" fmla="*/ 535509 h 546356"/>
              <a:gd name="connsiteX3" fmla="*/ 2865 w 1979901"/>
              <a:gd name="connsiteY3" fmla="*/ 546356 h 546356"/>
              <a:gd name="connsiteX0" fmla="*/ 0 w 1995800"/>
              <a:gd name="connsiteY0" fmla="*/ 0 h 546356"/>
              <a:gd name="connsiteX1" fmla="*/ 1979901 w 1995800"/>
              <a:gd name="connsiteY1" fmla="*/ 2517 h 546356"/>
              <a:gd name="connsiteX2" fmla="*/ 1995777 w 1995800"/>
              <a:gd name="connsiteY2" fmla="*/ 530470 h 546356"/>
              <a:gd name="connsiteX3" fmla="*/ 2865 w 1995800"/>
              <a:gd name="connsiteY3" fmla="*/ 546356 h 546356"/>
              <a:gd name="connsiteX0" fmla="*/ 0 w 1986753"/>
              <a:gd name="connsiteY0" fmla="*/ 0 h 546356"/>
              <a:gd name="connsiteX1" fmla="*/ 1979901 w 1986753"/>
              <a:gd name="connsiteY1" fmla="*/ 2517 h 546356"/>
              <a:gd name="connsiteX2" fmla="*/ 1986705 w 1986753"/>
              <a:gd name="connsiteY2" fmla="*/ 520390 h 546356"/>
              <a:gd name="connsiteX3" fmla="*/ 2865 w 1986753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3 w 1979901"/>
              <a:gd name="connsiteY2" fmla="*/ 530469 h 546356"/>
              <a:gd name="connsiteX3" fmla="*/ 2865 w 1979901"/>
              <a:gd name="connsiteY3" fmla="*/ 546356 h 546356"/>
              <a:gd name="connsiteX0" fmla="*/ 0 w 1995798"/>
              <a:gd name="connsiteY0" fmla="*/ 0 h 546356"/>
              <a:gd name="connsiteX1" fmla="*/ 1979901 w 1995798"/>
              <a:gd name="connsiteY1" fmla="*/ 2517 h 546356"/>
              <a:gd name="connsiteX2" fmla="*/ 1995775 w 1995798"/>
              <a:gd name="connsiteY2" fmla="*/ 535509 h 546356"/>
              <a:gd name="connsiteX3" fmla="*/ 2865 w 1995798"/>
              <a:gd name="connsiteY3" fmla="*/ 546356 h 546356"/>
              <a:gd name="connsiteX0" fmla="*/ 0 w 1982268"/>
              <a:gd name="connsiteY0" fmla="*/ 0 h 546356"/>
              <a:gd name="connsiteX1" fmla="*/ 1979901 w 1982268"/>
              <a:gd name="connsiteY1" fmla="*/ 2517 h 546356"/>
              <a:gd name="connsiteX2" fmla="*/ 1982168 w 1982268"/>
              <a:gd name="connsiteY2" fmla="*/ 540549 h 546356"/>
              <a:gd name="connsiteX3" fmla="*/ 2865 w 1982268"/>
              <a:gd name="connsiteY3" fmla="*/ 546356 h 5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268" h="546356">
                <a:moveTo>
                  <a:pt x="0" y="0"/>
                </a:moveTo>
                <a:lnTo>
                  <a:pt x="1979901" y="2517"/>
                </a:lnTo>
                <a:cubicBezTo>
                  <a:pt x="1979145" y="180181"/>
                  <a:pt x="1982924" y="362885"/>
                  <a:pt x="1982168" y="540549"/>
                </a:cubicBezTo>
                <a:lnTo>
                  <a:pt x="2865" y="546356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6555" y="5503305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2556" y="5503305"/>
            <a:ext cx="396887" cy="374228"/>
          </a:xfrm>
          <a:prstGeom prst="rect">
            <a:avLst/>
          </a:prstGeom>
          <a:solidFill>
            <a:srgbClr val="0070C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89280" y="5503305"/>
            <a:ext cx="396887" cy="374228"/>
          </a:xfrm>
          <a:prstGeom prst="rect">
            <a:avLst/>
          </a:prstGeom>
          <a:solidFill>
            <a:srgbClr val="FFC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27210" y="5680191"/>
            <a:ext cx="48617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9338" y="1450955"/>
            <a:ext cx="8712968" cy="12192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Key idea:</a:t>
            </a: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 </a:t>
            </a:r>
          </a:p>
          <a:p>
            <a:pPr marL="399900" lvl="1" indent="0">
              <a:buNone/>
            </a:pPr>
            <a:r>
              <a:rPr lang="en-US" sz="2000" baseline="0" dirty="0" smtClean="0">
                <a:solidFill>
                  <a:schemeClr val="tx1"/>
                </a:solidFill>
                <a:latin typeface="Arial"/>
                <a:ea typeface="メイリオ"/>
              </a:rPr>
              <a:t>Launch multiple copies of every job and wait for the earliest copy to finish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メイリオ"/>
              </a:rPr>
              <a:t>. Then terminate the other copies!  </a:t>
            </a:r>
            <a:endParaRPr kumimoji="1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/>
          </a:bodyPr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Introduction</a:t>
            </a:r>
            <a:endParaRPr lang="en-US" dirty="0"/>
          </a:p>
        </p:txBody>
      </p:sp>
      <p:pic>
        <p:nvPicPr>
          <p:cNvPr id="4" name="Picture 3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41890"/>
            <a:ext cx="505824" cy="53830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671880" y="4641890"/>
            <a:ext cx="1676400" cy="532938"/>
          </a:xfrm>
          <a:custGeom>
            <a:avLst/>
            <a:gdLst>
              <a:gd name="connsiteX0" fmla="*/ 11339 w 2018455"/>
              <a:gd name="connsiteY0" fmla="*/ 22681 h 567011"/>
              <a:gd name="connsiteX1" fmla="*/ 1995776 w 2018455"/>
              <a:gd name="connsiteY1" fmla="*/ 0 h 567011"/>
              <a:gd name="connsiteX2" fmla="*/ 2018455 w 2018455"/>
              <a:gd name="connsiteY2" fmla="*/ 555671 h 567011"/>
              <a:gd name="connsiteX3" fmla="*/ 0 w 2018455"/>
              <a:gd name="connsiteY3" fmla="*/ 567011 h 567011"/>
              <a:gd name="connsiteX0" fmla="*/ 11339 w 2007116"/>
              <a:gd name="connsiteY0" fmla="*/ 22681 h 567011"/>
              <a:gd name="connsiteX1" fmla="*/ 1995776 w 2007116"/>
              <a:gd name="connsiteY1" fmla="*/ 0 h 567011"/>
              <a:gd name="connsiteX2" fmla="*/ 2007116 w 2007116"/>
              <a:gd name="connsiteY2" fmla="*/ 543071 h 567011"/>
              <a:gd name="connsiteX3" fmla="*/ 0 w 2007116"/>
              <a:gd name="connsiteY3" fmla="*/ 567011 h 567011"/>
              <a:gd name="connsiteX0" fmla="*/ 11339 w 2007116"/>
              <a:gd name="connsiteY0" fmla="*/ 22681 h 567034"/>
              <a:gd name="connsiteX1" fmla="*/ 1995776 w 2007116"/>
              <a:gd name="connsiteY1" fmla="*/ 0 h 567034"/>
              <a:gd name="connsiteX2" fmla="*/ 2007116 w 2007116"/>
              <a:gd name="connsiteY2" fmla="*/ 543071 h 567034"/>
              <a:gd name="connsiteX3" fmla="*/ 9668 w 2007116"/>
              <a:gd name="connsiteY3" fmla="*/ 553918 h 567034"/>
              <a:gd name="connsiteX4" fmla="*/ 0 w 2007116"/>
              <a:gd name="connsiteY4" fmla="*/ 567011 h 567034"/>
              <a:gd name="connsiteX0" fmla="*/ 20410 w 2016187"/>
              <a:gd name="connsiteY0" fmla="*/ 22681 h 553918"/>
              <a:gd name="connsiteX1" fmla="*/ 2004847 w 2016187"/>
              <a:gd name="connsiteY1" fmla="*/ 0 h 553918"/>
              <a:gd name="connsiteX2" fmla="*/ 2016187 w 2016187"/>
              <a:gd name="connsiteY2" fmla="*/ 543071 h 553918"/>
              <a:gd name="connsiteX3" fmla="*/ 18739 w 2016187"/>
              <a:gd name="connsiteY3" fmla="*/ 553918 h 553918"/>
              <a:gd name="connsiteX4" fmla="*/ 0 w 2016187"/>
              <a:gd name="connsiteY4" fmla="*/ 546853 h 553918"/>
              <a:gd name="connsiteX0" fmla="*/ 20410 w 2016187"/>
              <a:gd name="connsiteY0" fmla="*/ 22681 h 546876"/>
              <a:gd name="connsiteX1" fmla="*/ 2004847 w 2016187"/>
              <a:gd name="connsiteY1" fmla="*/ 0 h 546876"/>
              <a:gd name="connsiteX2" fmla="*/ 2016187 w 2016187"/>
              <a:gd name="connsiteY2" fmla="*/ 543071 h 546876"/>
              <a:gd name="connsiteX3" fmla="*/ 9668 w 2016187"/>
              <a:gd name="connsiteY3" fmla="*/ 533760 h 546876"/>
              <a:gd name="connsiteX4" fmla="*/ 0 w 2016187"/>
              <a:gd name="connsiteY4" fmla="*/ 546853 h 546876"/>
              <a:gd name="connsiteX0" fmla="*/ 20410 w 2016187"/>
              <a:gd name="connsiteY0" fmla="*/ 22681 h 572058"/>
              <a:gd name="connsiteX1" fmla="*/ 2004847 w 2016187"/>
              <a:gd name="connsiteY1" fmla="*/ 0 h 572058"/>
              <a:gd name="connsiteX2" fmla="*/ 2016187 w 2016187"/>
              <a:gd name="connsiteY2" fmla="*/ 543071 h 572058"/>
              <a:gd name="connsiteX3" fmla="*/ 9668 w 2016187"/>
              <a:gd name="connsiteY3" fmla="*/ 533760 h 572058"/>
              <a:gd name="connsiteX4" fmla="*/ 0 w 2016187"/>
              <a:gd name="connsiteY4" fmla="*/ 572050 h 572058"/>
              <a:gd name="connsiteX0" fmla="*/ 20410 w 2016187"/>
              <a:gd name="connsiteY0" fmla="*/ 22681 h 584157"/>
              <a:gd name="connsiteX1" fmla="*/ 2004847 w 2016187"/>
              <a:gd name="connsiteY1" fmla="*/ 0 h 584157"/>
              <a:gd name="connsiteX2" fmla="*/ 2016187 w 2016187"/>
              <a:gd name="connsiteY2" fmla="*/ 543071 h 584157"/>
              <a:gd name="connsiteX3" fmla="*/ 23275 w 2016187"/>
              <a:gd name="connsiteY3" fmla="*/ 584157 h 584157"/>
              <a:gd name="connsiteX4" fmla="*/ 0 w 2016187"/>
              <a:gd name="connsiteY4" fmla="*/ 572050 h 584157"/>
              <a:gd name="connsiteX0" fmla="*/ 20410 w 2016187"/>
              <a:gd name="connsiteY0" fmla="*/ 22681 h 572073"/>
              <a:gd name="connsiteX1" fmla="*/ 2004847 w 2016187"/>
              <a:gd name="connsiteY1" fmla="*/ 0 h 572073"/>
              <a:gd name="connsiteX2" fmla="*/ 2016187 w 2016187"/>
              <a:gd name="connsiteY2" fmla="*/ 543071 h 572073"/>
              <a:gd name="connsiteX3" fmla="*/ 23275 w 2016187"/>
              <a:gd name="connsiteY3" fmla="*/ 558958 h 572073"/>
              <a:gd name="connsiteX4" fmla="*/ 0 w 2016187"/>
              <a:gd name="connsiteY4" fmla="*/ 572050 h 572073"/>
              <a:gd name="connsiteX0" fmla="*/ 24946 w 2016187"/>
              <a:gd name="connsiteY0" fmla="*/ 0 h 574590"/>
              <a:gd name="connsiteX1" fmla="*/ 2004847 w 2016187"/>
              <a:gd name="connsiteY1" fmla="*/ 2517 h 574590"/>
              <a:gd name="connsiteX2" fmla="*/ 2016187 w 2016187"/>
              <a:gd name="connsiteY2" fmla="*/ 545588 h 574590"/>
              <a:gd name="connsiteX3" fmla="*/ 23275 w 2016187"/>
              <a:gd name="connsiteY3" fmla="*/ 561475 h 574590"/>
              <a:gd name="connsiteX4" fmla="*/ 0 w 2016187"/>
              <a:gd name="connsiteY4" fmla="*/ 574567 h 574590"/>
              <a:gd name="connsiteX0" fmla="*/ 24946 w 2016187"/>
              <a:gd name="connsiteY0" fmla="*/ 0 h 561476"/>
              <a:gd name="connsiteX1" fmla="*/ 2004847 w 2016187"/>
              <a:gd name="connsiteY1" fmla="*/ 2517 h 561476"/>
              <a:gd name="connsiteX2" fmla="*/ 2016187 w 2016187"/>
              <a:gd name="connsiteY2" fmla="*/ 545588 h 561476"/>
              <a:gd name="connsiteX3" fmla="*/ 23275 w 2016187"/>
              <a:gd name="connsiteY3" fmla="*/ 561475 h 561476"/>
              <a:gd name="connsiteX4" fmla="*/ 0 w 2016187"/>
              <a:gd name="connsiteY4" fmla="*/ 549369 h 561476"/>
              <a:gd name="connsiteX0" fmla="*/ 1671 w 1992912"/>
              <a:gd name="connsiteY0" fmla="*/ 0 h 561475"/>
              <a:gd name="connsiteX1" fmla="*/ 1981572 w 1992912"/>
              <a:gd name="connsiteY1" fmla="*/ 2517 h 561475"/>
              <a:gd name="connsiteX2" fmla="*/ 1992912 w 1992912"/>
              <a:gd name="connsiteY2" fmla="*/ 545588 h 561475"/>
              <a:gd name="connsiteX3" fmla="*/ 0 w 1992912"/>
              <a:gd name="connsiteY3" fmla="*/ 561475 h 561475"/>
              <a:gd name="connsiteX0" fmla="*/ 0 w 1991241"/>
              <a:gd name="connsiteY0" fmla="*/ 0 h 546356"/>
              <a:gd name="connsiteX1" fmla="*/ 1979901 w 1991241"/>
              <a:gd name="connsiteY1" fmla="*/ 2517 h 546356"/>
              <a:gd name="connsiteX2" fmla="*/ 1991241 w 1991241"/>
              <a:gd name="connsiteY2" fmla="*/ 545588 h 546356"/>
              <a:gd name="connsiteX3" fmla="*/ 2865 w 1991241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4 w 1979901"/>
              <a:gd name="connsiteY2" fmla="*/ 535509 h 546356"/>
              <a:gd name="connsiteX3" fmla="*/ 2865 w 1979901"/>
              <a:gd name="connsiteY3" fmla="*/ 546356 h 546356"/>
              <a:gd name="connsiteX0" fmla="*/ 0 w 1995800"/>
              <a:gd name="connsiteY0" fmla="*/ 0 h 546356"/>
              <a:gd name="connsiteX1" fmla="*/ 1979901 w 1995800"/>
              <a:gd name="connsiteY1" fmla="*/ 2517 h 546356"/>
              <a:gd name="connsiteX2" fmla="*/ 1995777 w 1995800"/>
              <a:gd name="connsiteY2" fmla="*/ 530470 h 546356"/>
              <a:gd name="connsiteX3" fmla="*/ 2865 w 1995800"/>
              <a:gd name="connsiteY3" fmla="*/ 546356 h 546356"/>
              <a:gd name="connsiteX0" fmla="*/ 0 w 1986753"/>
              <a:gd name="connsiteY0" fmla="*/ 0 h 546356"/>
              <a:gd name="connsiteX1" fmla="*/ 1979901 w 1986753"/>
              <a:gd name="connsiteY1" fmla="*/ 2517 h 546356"/>
              <a:gd name="connsiteX2" fmla="*/ 1986705 w 1986753"/>
              <a:gd name="connsiteY2" fmla="*/ 520390 h 546356"/>
              <a:gd name="connsiteX3" fmla="*/ 2865 w 1986753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3 w 1979901"/>
              <a:gd name="connsiteY2" fmla="*/ 530469 h 546356"/>
              <a:gd name="connsiteX3" fmla="*/ 2865 w 1979901"/>
              <a:gd name="connsiteY3" fmla="*/ 546356 h 546356"/>
              <a:gd name="connsiteX0" fmla="*/ 0 w 1995798"/>
              <a:gd name="connsiteY0" fmla="*/ 0 h 546356"/>
              <a:gd name="connsiteX1" fmla="*/ 1979901 w 1995798"/>
              <a:gd name="connsiteY1" fmla="*/ 2517 h 546356"/>
              <a:gd name="connsiteX2" fmla="*/ 1995775 w 1995798"/>
              <a:gd name="connsiteY2" fmla="*/ 535509 h 546356"/>
              <a:gd name="connsiteX3" fmla="*/ 2865 w 1995798"/>
              <a:gd name="connsiteY3" fmla="*/ 546356 h 546356"/>
              <a:gd name="connsiteX0" fmla="*/ 0 w 1982268"/>
              <a:gd name="connsiteY0" fmla="*/ 0 h 546356"/>
              <a:gd name="connsiteX1" fmla="*/ 1979901 w 1982268"/>
              <a:gd name="connsiteY1" fmla="*/ 2517 h 546356"/>
              <a:gd name="connsiteX2" fmla="*/ 1982168 w 1982268"/>
              <a:gd name="connsiteY2" fmla="*/ 540549 h 546356"/>
              <a:gd name="connsiteX3" fmla="*/ 2865 w 1982268"/>
              <a:gd name="connsiteY3" fmla="*/ 546356 h 5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268" h="546356">
                <a:moveTo>
                  <a:pt x="0" y="0"/>
                </a:moveTo>
                <a:lnTo>
                  <a:pt x="1979901" y="2517"/>
                </a:lnTo>
                <a:cubicBezTo>
                  <a:pt x="1979145" y="180181"/>
                  <a:pt x="1982924" y="362885"/>
                  <a:pt x="1982168" y="540549"/>
                </a:cubicBezTo>
                <a:lnTo>
                  <a:pt x="2865" y="546356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7255" y="4721245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3256" y="4721245"/>
            <a:ext cx="396887" cy="374228"/>
          </a:xfrm>
          <a:prstGeom prst="rect">
            <a:avLst/>
          </a:prstGeom>
          <a:solidFill>
            <a:srgbClr val="0070C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9980" y="4721245"/>
            <a:ext cx="396887" cy="374228"/>
          </a:xfrm>
          <a:prstGeom prst="rect">
            <a:avLst/>
          </a:prstGeom>
          <a:solidFill>
            <a:srgbClr val="FFC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47910" y="4898131"/>
            <a:ext cx="48617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3126893"/>
            <a:ext cx="505824" cy="538308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2671880" y="3126893"/>
            <a:ext cx="1676400" cy="532938"/>
          </a:xfrm>
          <a:custGeom>
            <a:avLst/>
            <a:gdLst>
              <a:gd name="connsiteX0" fmla="*/ 11339 w 2018455"/>
              <a:gd name="connsiteY0" fmla="*/ 22681 h 567011"/>
              <a:gd name="connsiteX1" fmla="*/ 1995776 w 2018455"/>
              <a:gd name="connsiteY1" fmla="*/ 0 h 567011"/>
              <a:gd name="connsiteX2" fmla="*/ 2018455 w 2018455"/>
              <a:gd name="connsiteY2" fmla="*/ 555671 h 567011"/>
              <a:gd name="connsiteX3" fmla="*/ 0 w 2018455"/>
              <a:gd name="connsiteY3" fmla="*/ 567011 h 567011"/>
              <a:gd name="connsiteX0" fmla="*/ 11339 w 2007116"/>
              <a:gd name="connsiteY0" fmla="*/ 22681 h 567011"/>
              <a:gd name="connsiteX1" fmla="*/ 1995776 w 2007116"/>
              <a:gd name="connsiteY1" fmla="*/ 0 h 567011"/>
              <a:gd name="connsiteX2" fmla="*/ 2007116 w 2007116"/>
              <a:gd name="connsiteY2" fmla="*/ 543071 h 567011"/>
              <a:gd name="connsiteX3" fmla="*/ 0 w 2007116"/>
              <a:gd name="connsiteY3" fmla="*/ 567011 h 567011"/>
              <a:gd name="connsiteX0" fmla="*/ 11339 w 2007116"/>
              <a:gd name="connsiteY0" fmla="*/ 22681 h 567034"/>
              <a:gd name="connsiteX1" fmla="*/ 1995776 w 2007116"/>
              <a:gd name="connsiteY1" fmla="*/ 0 h 567034"/>
              <a:gd name="connsiteX2" fmla="*/ 2007116 w 2007116"/>
              <a:gd name="connsiteY2" fmla="*/ 543071 h 567034"/>
              <a:gd name="connsiteX3" fmla="*/ 9668 w 2007116"/>
              <a:gd name="connsiteY3" fmla="*/ 553918 h 567034"/>
              <a:gd name="connsiteX4" fmla="*/ 0 w 2007116"/>
              <a:gd name="connsiteY4" fmla="*/ 567011 h 567034"/>
              <a:gd name="connsiteX0" fmla="*/ 20410 w 2016187"/>
              <a:gd name="connsiteY0" fmla="*/ 22681 h 553918"/>
              <a:gd name="connsiteX1" fmla="*/ 2004847 w 2016187"/>
              <a:gd name="connsiteY1" fmla="*/ 0 h 553918"/>
              <a:gd name="connsiteX2" fmla="*/ 2016187 w 2016187"/>
              <a:gd name="connsiteY2" fmla="*/ 543071 h 553918"/>
              <a:gd name="connsiteX3" fmla="*/ 18739 w 2016187"/>
              <a:gd name="connsiteY3" fmla="*/ 553918 h 553918"/>
              <a:gd name="connsiteX4" fmla="*/ 0 w 2016187"/>
              <a:gd name="connsiteY4" fmla="*/ 546853 h 553918"/>
              <a:gd name="connsiteX0" fmla="*/ 20410 w 2016187"/>
              <a:gd name="connsiteY0" fmla="*/ 22681 h 546876"/>
              <a:gd name="connsiteX1" fmla="*/ 2004847 w 2016187"/>
              <a:gd name="connsiteY1" fmla="*/ 0 h 546876"/>
              <a:gd name="connsiteX2" fmla="*/ 2016187 w 2016187"/>
              <a:gd name="connsiteY2" fmla="*/ 543071 h 546876"/>
              <a:gd name="connsiteX3" fmla="*/ 9668 w 2016187"/>
              <a:gd name="connsiteY3" fmla="*/ 533760 h 546876"/>
              <a:gd name="connsiteX4" fmla="*/ 0 w 2016187"/>
              <a:gd name="connsiteY4" fmla="*/ 546853 h 546876"/>
              <a:gd name="connsiteX0" fmla="*/ 20410 w 2016187"/>
              <a:gd name="connsiteY0" fmla="*/ 22681 h 572058"/>
              <a:gd name="connsiteX1" fmla="*/ 2004847 w 2016187"/>
              <a:gd name="connsiteY1" fmla="*/ 0 h 572058"/>
              <a:gd name="connsiteX2" fmla="*/ 2016187 w 2016187"/>
              <a:gd name="connsiteY2" fmla="*/ 543071 h 572058"/>
              <a:gd name="connsiteX3" fmla="*/ 9668 w 2016187"/>
              <a:gd name="connsiteY3" fmla="*/ 533760 h 572058"/>
              <a:gd name="connsiteX4" fmla="*/ 0 w 2016187"/>
              <a:gd name="connsiteY4" fmla="*/ 572050 h 572058"/>
              <a:gd name="connsiteX0" fmla="*/ 20410 w 2016187"/>
              <a:gd name="connsiteY0" fmla="*/ 22681 h 584157"/>
              <a:gd name="connsiteX1" fmla="*/ 2004847 w 2016187"/>
              <a:gd name="connsiteY1" fmla="*/ 0 h 584157"/>
              <a:gd name="connsiteX2" fmla="*/ 2016187 w 2016187"/>
              <a:gd name="connsiteY2" fmla="*/ 543071 h 584157"/>
              <a:gd name="connsiteX3" fmla="*/ 23275 w 2016187"/>
              <a:gd name="connsiteY3" fmla="*/ 584157 h 584157"/>
              <a:gd name="connsiteX4" fmla="*/ 0 w 2016187"/>
              <a:gd name="connsiteY4" fmla="*/ 572050 h 584157"/>
              <a:gd name="connsiteX0" fmla="*/ 20410 w 2016187"/>
              <a:gd name="connsiteY0" fmla="*/ 22681 h 572073"/>
              <a:gd name="connsiteX1" fmla="*/ 2004847 w 2016187"/>
              <a:gd name="connsiteY1" fmla="*/ 0 h 572073"/>
              <a:gd name="connsiteX2" fmla="*/ 2016187 w 2016187"/>
              <a:gd name="connsiteY2" fmla="*/ 543071 h 572073"/>
              <a:gd name="connsiteX3" fmla="*/ 23275 w 2016187"/>
              <a:gd name="connsiteY3" fmla="*/ 558958 h 572073"/>
              <a:gd name="connsiteX4" fmla="*/ 0 w 2016187"/>
              <a:gd name="connsiteY4" fmla="*/ 572050 h 572073"/>
              <a:gd name="connsiteX0" fmla="*/ 24946 w 2016187"/>
              <a:gd name="connsiteY0" fmla="*/ 0 h 574590"/>
              <a:gd name="connsiteX1" fmla="*/ 2004847 w 2016187"/>
              <a:gd name="connsiteY1" fmla="*/ 2517 h 574590"/>
              <a:gd name="connsiteX2" fmla="*/ 2016187 w 2016187"/>
              <a:gd name="connsiteY2" fmla="*/ 545588 h 574590"/>
              <a:gd name="connsiteX3" fmla="*/ 23275 w 2016187"/>
              <a:gd name="connsiteY3" fmla="*/ 561475 h 574590"/>
              <a:gd name="connsiteX4" fmla="*/ 0 w 2016187"/>
              <a:gd name="connsiteY4" fmla="*/ 574567 h 574590"/>
              <a:gd name="connsiteX0" fmla="*/ 24946 w 2016187"/>
              <a:gd name="connsiteY0" fmla="*/ 0 h 561476"/>
              <a:gd name="connsiteX1" fmla="*/ 2004847 w 2016187"/>
              <a:gd name="connsiteY1" fmla="*/ 2517 h 561476"/>
              <a:gd name="connsiteX2" fmla="*/ 2016187 w 2016187"/>
              <a:gd name="connsiteY2" fmla="*/ 545588 h 561476"/>
              <a:gd name="connsiteX3" fmla="*/ 23275 w 2016187"/>
              <a:gd name="connsiteY3" fmla="*/ 561475 h 561476"/>
              <a:gd name="connsiteX4" fmla="*/ 0 w 2016187"/>
              <a:gd name="connsiteY4" fmla="*/ 549369 h 561476"/>
              <a:gd name="connsiteX0" fmla="*/ 1671 w 1992912"/>
              <a:gd name="connsiteY0" fmla="*/ 0 h 561475"/>
              <a:gd name="connsiteX1" fmla="*/ 1981572 w 1992912"/>
              <a:gd name="connsiteY1" fmla="*/ 2517 h 561475"/>
              <a:gd name="connsiteX2" fmla="*/ 1992912 w 1992912"/>
              <a:gd name="connsiteY2" fmla="*/ 545588 h 561475"/>
              <a:gd name="connsiteX3" fmla="*/ 0 w 1992912"/>
              <a:gd name="connsiteY3" fmla="*/ 561475 h 561475"/>
              <a:gd name="connsiteX0" fmla="*/ 0 w 1991241"/>
              <a:gd name="connsiteY0" fmla="*/ 0 h 546356"/>
              <a:gd name="connsiteX1" fmla="*/ 1979901 w 1991241"/>
              <a:gd name="connsiteY1" fmla="*/ 2517 h 546356"/>
              <a:gd name="connsiteX2" fmla="*/ 1991241 w 1991241"/>
              <a:gd name="connsiteY2" fmla="*/ 545588 h 546356"/>
              <a:gd name="connsiteX3" fmla="*/ 2865 w 1991241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4 w 1979901"/>
              <a:gd name="connsiteY2" fmla="*/ 535509 h 546356"/>
              <a:gd name="connsiteX3" fmla="*/ 2865 w 1979901"/>
              <a:gd name="connsiteY3" fmla="*/ 546356 h 546356"/>
              <a:gd name="connsiteX0" fmla="*/ 0 w 1995800"/>
              <a:gd name="connsiteY0" fmla="*/ 0 h 546356"/>
              <a:gd name="connsiteX1" fmla="*/ 1979901 w 1995800"/>
              <a:gd name="connsiteY1" fmla="*/ 2517 h 546356"/>
              <a:gd name="connsiteX2" fmla="*/ 1995777 w 1995800"/>
              <a:gd name="connsiteY2" fmla="*/ 530470 h 546356"/>
              <a:gd name="connsiteX3" fmla="*/ 2865 w 1995800"/>
              <a:gd name="connsiteY3" fmla="*/ 546356 h 546356"/>
              <a:gd name="connsiteX0" fmla="*/ 0 w 1986753"/>
              <a:gd name="connsiteY0" fmla="*/ 0 h 546356"/>
              <a:gd name="connsiteX1" fmla="*/ 1979901 w 1986753"/>
              <a:gd name="connsiteY1" fmla="*/ 2517 h 546356"/>
              <a:gd name="connsiteX2" fmla="*/ 1986705 w 1986753"/>
              <a:gd name="connsiteY2" fmla="*/ 520390 h 546356"/>
              <a:gd name="connsiteX3" fmla="*/ 2865 w 1986753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3 w 1979901"/>
              <a:gd name="connsiteY2" fmla="*/ 530469 h 546356"/>
              <a:gd name="connsiteX3" fmla="*/ 2865 w 1979901"/>
              <a:gd name="connsiteY3" fmla="*/ 546356 h 546356"/>
              <a:gd name="connsiteX0" fmla="*/ 0 w 1995798"/>
              <a:gd name="connsiteY0" fmla="*/ 0 h 546356"/>
              <a:gd name="connsiteX1" fmla="*/ 1979901 w 1995798"/>
              <a:gd name="connsiteY1" fmla="*/ 2517 h 546356"/>
              <a:gd name="connsiteX2" fmla="*/ 1995775 w 1995798"/>
              <a:gd name="connsiteY2" fmla="*/ 535509 h 546356"/>
              <a:gd name="connsiteX3" fmla="*/ 2865 w 1995798"/>
              <a:gd name="connsiteY3" fmla="*/ 546356 h 546356"/>
              <a:gd name="connsiteX0" fmla="*/ 0 w 1982268"/>
              <a:gd name="connsiteY0" fmla="*/ 0 h 546356"/>
              <a:gd name="connsiteX1" fmla="*/ 1979901 w 1982268"/>
              <a:gd name="connsiteY1" fmla="*/ 2517 h 546356"/>
              <a:gd name="connsiteX2" fmla="*/ 1982168 w 1982268"/>
              <a:gd name="connsiteY2" fmla="*/ 540549 h 546356"/>
              <a:gd name="connsiteX3" fmla="*/ 2865 w 1982268"/>
              <a:gd name="connsiteY3" fmla="*/ 546356 h 5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268" h="546356">
                <a:moveTo>
                  <a:pt x="0" y="0"/>
                </a:moveTo>
                <a:lnTo>
                  <a:pt x="1979901" y="2517"/>
                </a:lnTo>
                <a:cubicBezTo>
                  <a:pt x="1979145" y="180181"/>
                  <a:pt x="1982924" y="362885"/>
                  <a:pt x="1982168" y="540549"/>
                </a:cubicBezTo>
                <a:lnTo>
                  <a:pt x="2865" y="546356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67255" y="3206248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43256" y="3206248"/>
            <a:ext cx="396887" cy="374228"/>
          </a:xfrm>
          <a:prstGeom prst="rect">
            <a:avLst/>
          </a:prstGeom>
          <a:solidFill>
            <a:srgbClr val="0070C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09980" y="3206248"/>
            <a:ext cx="396887" cy="374228"/>
          </a:xfrm>
          <a:prstGeom prst="rect">
            <a:avLst/>
          </a:prstGeom>
          <a:solidFill>
            <a:srgbClr val="FFC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7910" y="3383134"/>
            <a:ext cx="48617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3853247"/>
            <a:ext cx="505824" cy="538308"/>
          </a:xfrm>
          <a:prstGeom prst="rect">
            <a:avLst/>
          </a:prstGeom>
        </p:spPr>
      </p:pic>
      <p:sp>
        <p:nvSpPr>
          <p:cNvPr id="31" name="Freeform 30"/>
          <p:cNvSpPr/>
          <p:nvPr/>
        </p:nvSpPr>
        <p:spPr>
          <a:xfrm>
            <a:off x="2671880" y="3853247"/>
            <a:ext cx="1676400" cy="532938"/>
          </a:xfrm>
          <a:custGeom>
            <a:avLst/>
            <a:gdLst>
              <a:gd name="connsiteX0" fmla="*/ 11339 w 2018455"/>
              <a:gd name="connsiteY0" fmla="*/ 22681 h 567011"/>
              <a:gd name="connsiteX1" fmla="*/ 1995776 w 2018455"/>
              <a:gd name="connsiteY1" fmla="*/ 0 h 567011"/>
              <a:gd name="connsiteX2" fmla="*/ 2018455 w 2018455"/>
              <a:gd name="connsiteY2" fmla="*/ 555671 h 567011"/>
              <a:gd name="connsiteX3" fmla="*/ 0 w 2018455"/>
              <a:gd name="connsiteY3" fmla="*/ 567011 h 567011"/>
              <a:gd name="connsiteX0" fmla="*/ 11339 w 2007116"/>
              <a:gd name="connsiteY0" fmla="*/ 22681 h 567011"/>
              <a:gd name="connsiteX1" fmla="*/ 1995776 w 2007116"/>
              <a:gd name="connsiteY1" fmla="*/ 0 h 567011"/>
              <a:gd name="connsiteX2" fmla="*/ 2007116 w 2007116"/>
              <a:gd name="connsiteY2" fmla="*/ 543071 h 567011"/>
              <a:gd name="connsiteX3" fmla="*/ 0 w 2007116"/>
              <a:gd name="connsiteY3" fmla="*/ 567011 h 567011"/>
              <a:gd name="connsiteX0" fmla="*/ 11339 w 2007116"/>
              <a:gd name="connsiteY0" fmla="*/ 22681 h 567034"/>
              <a:gd name="connsiteX1" fmla="*/ 1995776 w 2007116"/>
              <a:gd name="connsiteY1" fmla="*/ 0 h 567034"/>
              <a:gd name="connsiteX2" fmla="*/ 2007116 w 2007116"/>
              <a:gd name="connsiteY2" fmla="*/ 543071 h 567034"/>
              <a:gd name="connsiteX3" fmla="*/ 9668 w 2007116"/>
              <a:gd name="connsiteY3" fmla="*/ 553918 h 567034"/>
              <a:gd name="connsiteX4" fmla="*/ 0 w 2007116"/>
              <a:gd name="connsiteY4" fmla="*/ 567011 h 567034"/>
              <a:gd name="connsiteX0" fmla="*/ 20410 w 2016187"/>
              <a:gd name="connsiteY0" fmla="*/ 22681 h 553918"/>
              <a:gd name="connsiteX1" fmla="*/ 2004847 w 2016187"/>
              <a:gd name="connsiteY1" fmla="*/ 0 h 553918"/>
              <a:gd name="connsiteX2" fmla="*/ 2016187 w 2016187"/>
              <a:gd name="connsiteY2" fmla="*/ 543071 h 553918"/>
              <a:gd name="connsiteX3" fmla="*/ 18739 w 2016187"/>
              <a:gd name="connsiteY3" fmla="*/ 553918 h 553918"/>
              <a:gd name="connsiteX4" fmla="*/ 0 w 2016187"/>
              <a:gd name="connsiteY4" fmla="*/ 546853 h 553918"/>
              <a:gd name="connsiteX0" fmla="*/ 20410 w 2016187"/>
              <a:gd name="connsiteY0" fmla="*/ 22681 h 546876"/>
              <a:gd name="connsiteX1" fmla="*/ 2004847 w 2016187"/>
              <a:gd name="connsiteY1" fmla="*/ 0 h 546876"/>
              <a:gd name="connsiteX2" fmla="*/ 2016187 w 2016187"/>
              <a:gd name="connsiteY2" fmla="*/ 543071 h 546876"/>
              <a:gd name="connsiteX3" fmla="*/ 9668 w 2016187"/>
              <a:gd name="connsiteY3" fmla="*/ 533760 h 546876"/>
              <a:gd name="connsiteX4" fmla="*/ 0 w 2016187"/>
              <a:gd name="connsiteY4" fmla="*/ 546853 h 546876"/>
              <a:gd name="connsiteX0" fmla="*/ 20410 w 2016187"/>
              <a:gd name="connsiteY0" fmla="*/ 22681 h 572058"/>
              <a:gd name="connsiteX1" fmla="*/ 2004847 w 2016187"/>
              <a:gd name="connsiteY1" fmla="*/ 0 h 572058"/>
              <a:gd name="connsiteX2" fmla="*/ 2016187 w 2016187"/>
              <a:gd name="connsiteY2" fmla="*/ 543071 h 572058"/>
              <a:gd name="connsiteX3" fmla="*/ 9668 w 2016187"/>
              <a:gd name="connsiteY3" fmla="*/ 533760 h 572058"/>
              <a:gd name="connsiteX4" fmla="*/ 0 w 2016187"/>
              <a:gd name="connsiteY4" fmla="*/ 572050 h 572058"/>
              <a:gd name="connsiteX0" fmla="*/ 20410 w 2016187"/>
              <a:gd name="connsiteY0" fmla="*/ 22681 h 584157"/>
              <a:gd name="connsiteX1" fmla="*/ 2004847 w 2016187"/>
              <a:gd name="connsiteY1" fmla="*/ 0 h 584157"/>
              <a:gd name="connsiteX2" fmla="*/ 2016187 w 2016187"/>
              <a:gd name="connsiteY2" fmla="*/ 543071 h 584157"/>
              <a:gd name="connsiteX3" fmla="*/ 23275 w 2016187"/>
              <a:gd name="connsiteY3" fmla="*/ 584157 h 584157"/>
              <a:gd name="connsiteX4" fmla="*/ 0 w 2016187"/>
              <a:gd name="connsiteY4" fmla="*/ 572050 h 584157"/>
              <a:gd name="connsiteX0" fmla="*/ 20410 w 2016187"/>
              <a:gd name="connsiteY0" fmla="*/ 22681 h 572073"/>
              <a:gd name="connsiteX1" fmla="*/ 2004847 w 2016187"/>
              <a:gd name="connsiteY1" fmla="*/ 0 h 572073"/>
              <a:gd name="connsiteX2" fmla="*/ 2016187 w 2016187"/>
              <a:gd name="connsiteY2" fmla="*/ 543071 h 572073"/>
              <a:gd name="connsiteX3" fmla="*/ 23275 w 2016187"/>
              <a:gd name="connsiteY3" fmla="*/ 558958 h 572073"/>
              <a:gd name="connsiteX4" fmla="*/ 0 w 2016187"/>
              <a:gd name="connsiteY4" fmla="*/ 572050 h 572073"/>
              <a:gd name="connsiteX0" fmla="*/ 24946 w 2016187"/>
              <a:gd name="connsiteY0" fmla="*/ 0 h 574590"/>
              <a:gd name="connsiteX1" fmla="*/ 2004847 w 2016187"/>
              <a:gd name="connsiteY1" fmla="*/ 2517 h 574590"/>
              <a:gd name="connsiteX2" fmla="*/ 2016187 w 2016187"/>
              <a:gd name="connsiteY2" fmla="*/ 545588 h 574590"/>
              <a:gd name="connsiteX3" fmla="*/ 23275 w 2016187"/>
              <a:gd name="connsiteY3" fmla="*/ 561475 h 574590"/>
              <a:gd name="connsiteX4" fmla="*/ 0 w 2016187"/>
              <a:gd name="connsiteY4" fmla="*/ 574567 h 574590"/>
              <a:gd name="connsiteX0" fmla="*/ 24946 w 2016187"/>
              <a:gd name="connsiteY0" fmla="*/ 0 h 561476"/>
              <a:gd name="connsiteX1" fmla="*/ 2004847 w 2016187"/>
              <a:gd name="connsiteY1" fmla="*/ 2517 h 561476"/>
              <a:gd name="connsiteX2" fmla="*/ 2016187 w 2016187"/>
              <a:gd name="connsiteY2" fmla="*/ 545588 h 561476"/>
              <a:gd name="connsiteX3" fmla="*/ 23275 w 2016187"/>
              <a:gd name="connsiteY3" fmla="*/ 561475 h 561476"/>
              <a:gd name="connsiteX4" fmla="*/ 0 w 2016187"/>
              <a:gd name="connsiteY4" fmla="*/ 549369 h 561476"/>
              <a:gd name="connsiteX0" fmla="*/ 1671 w 1992912"/>
              <a:gd name="connsiteY0" fmla="*/ 0 h 561475"/>
              <a:gd name="connsiteX1" fmla="*/ 1981572 w 1992912"/>
              <a:gd name="connsiteY1" fmla="*/ 2517 h 561475"/>
              <a:gd name="connsiteX2" fmla="*/ 1992912 w 1992912"/>
              <a:gd name="connsiteY2" fmla="*/ 545588 h 561475"/>
              <a:gd name="connsiteX3" fmla="*/ 0 w 1992912"/>
              <a:gd name="connsiteY3" fmla="*/ 561475 h 561475"/>
              <a:gd name="connsiteX0" fmla="*/ 0 w 1991241"/>
              <a:gd name="connsiteY0" fmla="*/ 0 h 546356"/>
              <a:gd name="connsiteX1" fmla="*/ 1979901 w 1991241"/>
              <a:gd name="connsiteY1" fmla="*/ 2517 h 546356"/>
              <a:gd name="connsiteX2" fmla="*/ 1991241 w 1991241"/>
              <a:gd name="connsiteY2" fmla="*/ 545588 h 546356"/>
              <a:gd name="connsiteX3" fmla="*/ 2865 w 1991241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4 w 1979901"/>
              <a:gd name="connsiteY2" fmla="*/ 535509 h 546356"/>
              <a:gd name="connsiteX3" fmla="*/ 2865 w 1979901"/>
              <a:gd name="connsiteY3" fmla="*/ 546356 h 546356"/>
              <a:gd name="connsiteX0" fmla="*/ 0 w 1995800"/>
              <a:gd name="connsiteY0" fmla="*/ 0 h 546356"/>
              <a:gd name="connsiteX1" fmla="*/ 1979901 w 1995800"/>
              <a:gd name="connsiteY1" fmla="*/ 2517 h 546356"/>
              <a:gd name="connsiteX2" fmla="*/ 1995777 w 1995800"/>
              <a:gd name="connsiteY2" fmla="*/ 530470 h 546356"/>
              <a:gd name="connsiteX3" fmla="*/ 2865 w 1995800"/>
              <a:gd name="connsiteY3" fmla="*/ 546356 h 546356"/>
              <a:gd name="connsiteX0" fmla="*/ 0 w 1986753"/>
              <a:gd name="connsiteY0" fmla="*/ 0 h 546356"/>
              <a:gd name="connsiteX1" fmla="*/ 1979901 w 1986753"/>
              <a:gd name="connsiteY1" fmla="*/ 2517 h 546356"/>
              <a:gd name="connsiteX2" fmla="*/ 1986705 w 1986753"/>
              <a:gd name="connsiteY2" fmla="*/ 520390 h 546356"/>
              <a:gd name="connsiteX3" fmla="*/ 2865 w 1986753"/>
              <a:gd name="connsiteY3" fmla="*/ 546356 h 546356"/>
              <a:gd name="connsiteX0" fmla="*/ 0 w 1979901"/>
              <a:gd name="connsiteY0" fmla="*/ 0 h 546356"/>
              <a:gd name="connsiteX1" fmla="*/ 1979901 w 1979901"/>
              <a:gd name="connsiteY1" fmla="*/ 2517 h 546356"/>
              <a:gd name="connsiteX2" fmla="*/ 1977633 w 1979901"/>
              <a:gd name="connsiteY2" fmla="*/ 530469 h 546356"/>
              <a:gd name="connsiteX3" fmla="*/ 2865 w 1979901"/>
              <a:gd name="connsiteY3" fmla="*/ 546356 h 546356"/>
              <a:gd name="connsiteX0" fmla="*/ 0 w 1995798"/>
              <a:gd name="connsiteY0" fmla="*/ 0 h 546356"/>
              <a:gd name="connsiteX1" fmla="*/ 1979901 w 1995798"/>
              <a:gd name="connsiteY1" fmla="*/ 2517 h 546356"/>
              <a:gd name="connsiteX2" fmla="*/ 1995775 w 1995798"/>
              <a:gd name="connsiteY2" fmla="*/ 535509 h 546356"/>
              <a:gd name="connsiteX3" fmla="*/ 2865 w 1995798"/>
              <a:gd name="connsiteY3" fmla="*/ 546356 h 546356"/>
              <a:gd name="connsiteX0" fmla="*/ 0 w 1982268"/>
              <a:gd name="connsiteY0" fmla="*/ 0 h 546356"/>
              <a:gd name="connsiteX1" fmla="*/ 1979901 w 1982268"/>
              <a:gd name="connsiteY1" fmla="*/ 2517 h 546356"/>
              <a:gd name="connsiteX2" fmla="*/ 1982168 w 1982268"/>
              <a:gd name="connsiteY2" fmla="*/ 540549 h 546356"/>
              <a:gd name="connsiteX3" fmla="*/ 2865 w 1982268"/>
              <a:gd name="connsiteY3" fmla="*/ 546356 h 5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268" h="546356">
                <a:moveTo>
                  <a:pt x="0" y="0"/>
                </a:moveTo>
                <a:lnTo>
                  <a:pt x="1979901" y="2517"/>
                </a:lnTo>
                <a:cubicBezTo>
                  <a:pt x="1979145" y="180181"/>
                  <a:pt x="1982924" y="362885"/>
                  <a:pt x="1982168" y="540549"/>
                </a:cubicBezTo>
                <a:lnTo>
                  <a:pt x="2865" y="546356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67255" y="3932602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43256" y="3932602"/>
            <a:ext cx="396887" cy="374228"/>
          </a:xfrm>
          <a:prstGeom prst="rect">
            <a:avLst/>
          </a:prstGeom>
          <a:solidFill>
            <a:srgbClr val="0070C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9980" y="3932602"/>
            <a:ext cx="396887" cy="374228"/>
          </a:xfrm>
          <a:prstGeom prst="rect">
            <a:avLst/>
          </a:prstGeom>
          <a:solidFill>
            <a:srgbClr val="FFC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47910" y="4109488"/>
            <a:ext cx="48617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76632 -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16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5868 -0.0053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27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05694 -0.000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5694 -0.0046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9338" y="1450954"/>
            <a:ext cx="8712968" cy="3502046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Why just 3 copies? Why not 3000?</a:t>
            </a: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Latency /Cost trade-off</a:t>
            </a:r>
          </a:p>
          <a:p>
            <a:pPr lvl="1"/>
            <a:r>
              <a:rPr lang="en-US" sz="2000" dirty="0" smtClean="0">
                <a:latin typeface="Arial"/>
              </a:rPr>
              <a:t>More the copies of every task, faster will be the server response for that task</a:t>
            </a:r>
          </a:p>
          <a:p>
            <a:pPr lvl="1"/>
            <a:r>
              <a:rPr lang="en-US" sz="2000" dirty="0" smtClean="0">
                <a:latin typeface="Arial"/>
              </a:rPr>
              <a:t>But more servers busy, so more will be the computational cost.</a:t>
            </a:r>
          </a:p>
          <a:p>
            <a:pPr marL="457029" lvl="1" indent="0">
              <a:buNone/>
            </a:pPr>
            <a:endParaRPr lang="en-US" sz="2000" dirty="0">
              <a:latin typeface="Arial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Optimal point: What is the best strategy? </a:t>
            </a: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/>
            </a:r>
            <a:b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</a:br>
            <a:r>
              <a:rPr kumimoji="1" lang="en-US" b="1" i="0" u="none" strike="noStrike" kern="1200" cap="none" spc="0" normalizeH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 </a:t>
            </a:r>
          </a:p>
          <a:p>
            <a:pPr marL="399900" lvl="1" indent="0">
              <a:buNone/>
            </a:pPr>
            <a:endParaRPr kumimoji="1" lang="en-US" b="1" i="0" u="none" strike="noStrike" kern="1200" cap="none" spc="0" normalizeH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Key Idea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09800" y="5295900"/>
            <a:ext cx="2286000" cy="264815"/>
          </a:xfrm>
          <a:prstGeom prst="straightConnector1">
            <a:avLst/>
          </a:prstGeom>
          <a:ln w="19050">
            <a:solidFill>
              <a:srgbClr val="CA56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5800" y="5295900"/>
            <a:ext cx="42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Focus of research in this paper! 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750369" y="3901132"/>
            <a:ext cx="537865" cy="2590800"/>
          </a:xfrm>
          <a:prstGeom prst="leftBrace">
            <a:avLst/>
          </a:prstGeom>
          <a:ln w="12700">
            <a:solidFill>
              <a:srgbClr val="B61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61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5991" y="1371600"/>
            <a:ext cx="8712968" cy="45720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Problem description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599" y="2018667"/>
            <a:ext cx="1143001" cy="308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209800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2659595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999" y="2660228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1998" y="3126320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3126953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1997" y="3576748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199" y="3577381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4046226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4046226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200" y="4496021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1999" y="4496654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1227" y="5082991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0552" y="2190777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10553" y="1564438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10551" y="2944973"/>
            <a:ext cx="396887" cy="374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41227" y="4296910"/>
            <a:ext cx="396887" cy="374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41227" y="3604114"/>
            <a:ext cx="396887" cy="374228"/>
          </a:xfrm>
          <a:prstGeom prst="rect">
            <a:avLst/>
          </a:prstGeom>
          <a:solidFill>
            <a:srgbClr val="7EB606">
              <a:lumMod val="75000"/>
            </a:srgbClr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23" y="1501370"/>
            <a:ext cx="470170" cy="500364"/>
          </a:xfrm>
          <a:prstGeom prst="rect">
            <a:avLst/>
          </a:prstGeom>
        </p:spPr>
      </p:pic>
      <p:pic>
        <p:nvPicPr>
          <p:cNvPr id="35" name="Picture 34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98" y="2190777"/>
            <a:ext cx="470170" cy="500364"/>
          </a:xfrm>
          <a:prstGeom prst="rect">
            <a:avLst/>
          </a:prstGeom>
        </p:spPr>
      </p:pic>
      <p:pic>
        <p:nvPicPr>
          <p:cNvPr id="36" name="Picture 35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98" y="2881905"/>
            <a:ext cx="470170" cy="500364"/>
          </a:xfrm>
          <a:prstGeom prst="rect">
            <a:avLst/>
          </a:prstGeom>
        </p:spPr>
      </p:pic>
      <p:pic>
        <p:nvPicPr>
          <p:cNvPr id="37" name="Picture 36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23" y="3557973"/>
            <a:ext cx="470170" cy="500364"/>
          </a:xfrm>
          <a:prstGeom prst="rect">
            <a:avLst/>
          </a:prstGeom>
        </p:spPr>
      </p:pic>
      <p:pic>
        <p:nvPicPr>
          <p:cNvPr id="38" name="Picture 37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23" y="4283781"/>
            <a:ext cx="470170" cy="500364"/>
          </a:xfrm>
          <a:prstGeom prst="rect">
            <a:avLst/>
          </a:prstGeom>
        </p:spPr>
      </p:pic>
      <p:pic>
        <p:nvPicPr>
          <p:cNvPr id="39" name="Picture 38" descr="ser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98" y="4964474"/>
            <a:ext cx="470170" cy="500364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2276592" y="3501181"/>
            <a:ext cx="933214" cy="408531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144393" y="1751552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159968" y="2423807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144392" y="3801382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44391" y="3130827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4393" y="4544339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159968" y="5214656"/>
            <a:ext cx="1104007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1"/>
            <a:endCxn id="55" idx="0"/>
          </p:cNvCxnSpPr>
          <p:nvPr/>
        </p:nvCxnSpPr>
        <p:spPr>
          <a:xfrm flipH="1">
            <a:off x="2987163" y="3132087"/>
            <a:ext cx="923388" cy="258068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1"/>
            <a:endCxn id="55" idx="0"/>
          </p:cNvCxnSpPr>
          <p:nvPr/>
        </p:nvCxnSpPr>
        <p:spPr>
          <a:xfrm flipH="1">
            <a:off x="2987163" y="4484024"/>
            <a:ext cx="954064" cy="1228743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82263" y="571276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Straggling tasks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(take longer to finish)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5991" y="5141672"/>
            <a:ext cx="26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Job with large number of small tasks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7400" y="2678140"/>
            <a:ext cx="140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Run all tasks in parallel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69580" y="1493666"/>
            <a:ext cx="24493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Wait </a:t>
            </a:r>
            <a:r>
              <a:rPr lang="en-US" sz="2000" dirty="0">
                <a:solidFill>
                  <a:srgbClr val="0070C0"/>
                </a:solidFill>
              </a:rPr>
              <a:t>for </a:t>
            </a:r>
            <a:r>
              <a:rPr lang="en-US" sz="2000" dirty="0" smtClean="0">
                <a:solidFill>
                  <a:srgbClr val="0070C0"/>
                </a:solidFill>
              </a:rPr>
              <a:t>at least </a:t>
            </a:r>
            <a:r>
              <a:rPr lang="en-US" sz="2000" dirty="0">
                <a:solidFill>
                  <a:srgbClr val="0070C0"/>
                </a:solidFill>
              </a:rPr>
              <a:t>one copy of every task to finish </a:t>
            </a: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endParaRPr lang="en-US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Job is complete when </a:t>
            </a:r>
            <a:r>
              <a:rPr lang="en-US" sz="2000" b="1" dirty="0" smtClean="0">
                <a:solidFill>
                  <a:srgbClr val="0070C0"/>
                </a:solidFill>
              </a:rPr>
              <a:t>all</a:t>
            </a:r>
            <a:r>
              <a:rPr lang="en-US" sz="2000" dirty="0" smtClean="0">
                <a:solidFill>
                  <a:srgbClr val="0070C0"/>
                </a:solidFill>
              </a:rPr>
              <a:t> tasks finish execution. 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Straggling tasks are the bottle-neck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75069 0.000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3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75069 0.0088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35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73889 0.01389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44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73055 0.0092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2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0.74236 0.009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0.73889 0.024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44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0441" y="1202267"/>
            <a:ext cx="8712968" cy="152400"/>
          </a:xfrm>
          <a:prstGeom prst="rect">
            <a:avLst/>
          </a:prstGeom>
        </p:spPr>
        <p:txBody>
          <a:bodyPr/>
          <a:lstStyle>
            <a:lvl1pPr marL="342771" indent="-342771" algn="l" defTabSz="91405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 kern="1200">
                <a:solidFill>
                  <a:srgbClr val="0081CC"/>
                </a:solidFill>
                <a:latin typeface="+mn-lt"/>
                <a:ea typeface="+mn-ea"/>
                <a:cs typeface="+mn-cs"/>
              </a:defRPr>
            </a:lvl1pPr>
            <a:lvl2pPr marL="742671" indent="-285642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2571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599600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27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5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86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13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42" indent="-228515" algn="l" defTabSz="9140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Expected latency</a:t>
            </a:r>
            <a:b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CC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</a:br>
            <a:r>
              <a:rPr kumimoji="0" lang="en-US" sz="1800" b="0" i="1" dirty="0" smtClean="0">
                <a:solidFill>
                  <a:prstClr val="black"/>
                </a:solidFill>
                <a:latin typeface="Arial"/>
                <a:ea typeface="メイリオ"/>
              </a:rPr>
              <a:t>Expected time taken for at least one copy of each task of the job to finish</a:t>
            </a:r>
            <a:r>
              <a:rPr kumimoji="0" lang="en-US" sz="2000" b="0" dirty="0" smtClean="0">
                <a:solidFill>
                  <a:prstClr val="black"/>
                </a:solidFill>
                <a:latin typeface="Arial"/>
                <a:ea typeface="メイリオ"/>
              </a:rPr>
              <a:t> </a:t>
            </a:r>
            <a:endParaRPr kumimoji="1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sz="2400" dirty="0"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  <a:p>
            <a:pPr marL="0" marR="0" lvl="0" indent="0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>
                <a:latin typeface="Arial"/>
                <a:ea typeface="メイリオ"/>
              </a:rPr>
              <a:t/>
            </a:r>
            <a:br>
              <a:rPr lang="en-US" sz="2400" dirty="0">
                <a:latin typeface="Arial"/>
                <a:ea typeface="メイリオ"/>
              </a:rPr>
            </a:br>
            <a:endParaRPr lang="en-US" sz="2400" dirty="0" smtClean="0">
              <a:latin typeface="Arial"/>
              <a:ea typeface="メイリオ"/>
            </a:endParaRPr>
          </a:p>
          <a:p>
            <a:pPr lvl="0"/>
            <a:r>
              <a:rPr lang="en-US" sz="2400" dirty="0" smtClean="0">
                <a:latin typeface="Arial"/>
                <a:ea typeface="メイリオ"/>
              </a:rPr>
              <a:t>Expected Cost</a:t>
            </a:r>
            <a:br>
              <a:rPr lang="en-US" sz="2400" dirty="0" smtClean="0">
                <a:latin typeface="Arial"/>
                <a:ea typeface="メイリオ"/>
              </a:rPr>
            </a:br>
            <a:r>
              <a:rPr kumimoji="0" lang="en-US" sz="1800" b="0" i="1" dirty="0" smtClean="0">
                <a:solidFill>
                  <a:prstClr val="black"/>
                </a:solidFill>
                <a:latin typeface="Arial"/>
                <a:ea typeface="メイリオ"/>
              </a:rPr>
              <a:t>Expected cost is the expected sum of running times of all machines normalized by the number of tasks in the job </a:t>
            </a:r>
            <a:endParaRPr lang="en-US" sz="2400" dirty="0" smtClean="0">
              <a:latin typeface="Arial"/>
              <a:ea typeface="メイリオ"/>
            </a:endParaRPr>
          </a:p>
          <a:p>
            <a:pPr marL="399900" lvl="1" indent="0">
              <a:buNone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</a:endParaRPr>
          </a:p>
          <a:p>
            <a:pPr marL="342771" marR="0" lvl="0" indent="-342771" algn="l" defTabSz="9140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1CC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/>
          </a:bodyPr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 Performance metrics </a:t>
            </a:r>
            <a:endParaRPr lang="en-US" dirty="0"/>
          </a:p>
        </p:txBody>
      </p:sp>
      <p:pic>
        <p:nvPicPr>
          <p:cNvPr id="4" name="Picture 3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42" y="2236520"/>
            <a:ext cx="381000" cy="405468"/>
          </a:xfrm>
          <a:prstGeom prst="rect">
            <a:avLst/>
          </a:prstGeom>
        </p:spPr>
      </p:pic>
      <p:pic>
        <p:nvPicPr>
          <p:cNvPr id="5" name="Picture 4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17" y="2236520"/>
            <a:ext cx="381000" cy="405468"/>
          </a:xfrm>
          <a:prstGeom prst="rect">
            <a:avLst/>
          </a:prstGeom>
        </p:spPr>
      </p:pic>
      <p:pic>
        <p:nvPicPr>
          <p:cNvPr id="6" name="Picture 5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17" y="2826391"/>
            <a:ext cx="381000" cy="405468"/>
          </a:xfrm>
          <a:prstGeom prst="rect">
            <a:avLst/>
          </a:prstGeom>
        </p:spPr>
      </p:pic>
      <p:pic>
        <p:nvPicPr>
          <p:cNvPr id="8" name="Picture 7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42" y="2236520"/>
            <a:ext cx="381000" cy="405468"/>
          </a:xfrm>
          <a:prstGeom prst="rect">
            <a:avLst/>
          </a:prstGeom>
        </p:spPr>
      </p:pic>
      <p:pic>
        <p:nvPicPr>
          <p:cNvPr id="9" name="Picture 8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92" y="2826391"/>
            <a:ext cx="381000" cy="4054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8567" y="2080858"/>
            <a:ext cx="1981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42" y="2825925"/>
            <a:ext cx="381000" cy="40546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273175" y="2187521"/>
            <a:ext cx="1219200" cy="1008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73717" y="2439254"/>
            <a:ext cx="1018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JOB: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1200" b="1" dirty="0" smtClean="0">
                <a:solidFill>
                  <a:srgbClr val="C00000"/>
                </a:solidFill>
              </a:rPr>
              <a:t>Solve x+2=4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97575" y="2187521"/>
            <a:ext cx="1219200" cy="10084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8117" y="2439254"/>
            <a:ext cx="1018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DONE!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x=4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738020" y="2611508"/>
            <a:ext cx="348081" cy="209490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488517" y="2623813"/>
            <a:ext cx="348081" cy="209490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354" y="3264125"/>
            <a:ext cx="72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t</a:t>
            </a:r>
            <a:r>
              <a:rPr lang="en-US" i="1" dirty="0" smtClean="0">
                <a:solidFill>
                  <a:srgbClr val="0070C0"/>
                </a:solidFill>
              </a:rPr>
              <a:t>=0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68520" y="3264125"/>
            <a:ext cx="72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t</a:t>
            </a:r>
            <a:r>
              <a:rPr lang="en-US" i="1" dirty="0" smtClean="0">
                <a:solidFill>
                  <a:srgbClr val="0070C0"/>
                </a:solidFill>
              </a:rPr>
              <a:t>= 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2373" y="3633457"/>
            <a:ext cx="444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i="1" dirty="0" smtClean="0">
                <a:solidFill>
                  <a:srgbClr val="0070C0"/>
                </a:solidFill>
              </a:rPr>
              <a:t>Latency = T      Expected Latency= E[T]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33" name="Picture 32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81600"/>
            <a:ext cx="381000" cy="405468"/>
          </a:xfrm>
          <a:prstGeom prst="rect">
            <a:avLst/>
          </a:prstGeom>
        </p:spPr>
      </p:pic>
      <p:pic>
        <p:nvPicPr>
          <p:cNvPr id="34" name="Picture 33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20" y="5212671"/>
            <a:ext cx="381000" cy="405468"/>
          </a:xfrm>
          <a:prstGeom prst="rect">
            <a:avLst/>
          </a:prstGeom>
        </p:spPr>
      </p:pic>
      <p:pic>
        <p:nvPicPr>
          <p:cNvPr id="35" name="Picture 34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67" y="5204670"/>
            <a:ext cx="381000" cy="405468"/>
          </a:xfrm>
          <a:prstGeom prst="rect">
            <a:avLst/>
          </a:prstGeom>
        </p:spPr>
      </p:pic>
      <p:pic>
        <p:nvPicPr>
          <p:cNvPr id="36" name="Picture 35" descr="ser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5212671"/>
            <a:ext cx="381000" cy="405468"/>
          </a:xfrm>
          <a:prstGeom prst="rect">
            <a:avLst/>
          </a:prstGeom>
        </p:spPr>
      </p:pic>
      <p:pic>
        <p:nvPicPr>
          <p:cNvPr id="37" name="Picture 2" descr="C:\Users\9004042252\AppData\Local\Microsoft\Windows\INetCache\IE\084SLVLC\list-ad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40" y="5212671"/>
            <a:ext cx="315333" cy="3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9004042252\AppData\Local\Microsoft\Windows\INetCache\IE\084SLVLC\list-ad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59" y="5249737"/>
            <a:ext cx="315333" cy="3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9004042252\AppData\Local\Microsoft\Windows\INetCache\IE\084SLVLC\list-ad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33" y="5226667"/>
            <a:ext cx="315333" cy="3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654175" y="57303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1642" y="57303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7517" y="57303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38020" y="57303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97574" y="5249737"/>
            <a:ext cx="26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Cost= T1+ T2+T3+T4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/>
              <p:cNvSpPr txBox="1">
                <a:spLocks/>
              </p:cNvSpPr>
              <p:nvPr/>
            </p:nvSpPr>
            <p:spPr>
              <a:xfrm>
                <a:off x="205991" y="1371600"/>
                <a:ext cx="8712968" cy="4572000"/>
              </a:xfrm>
              <a:prstGeom prst="rect">
                <a:avLst/>
              </a:prstGeom>
            </p:spPr>
            <p:txBody>
              <a:bodyPr/>
              <a:lstStyle>
                <a:lvl1pPr marL="342771" indent="-342771" algn="l" defTabSz="914057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kumimoji="1" sz="2800" b="1" kern="1200">
                    <a:solidFill>
                      <a:srgbClr val="0081CC"/>
                    </a:solidFill>
                    <a:latin typeface="+mn-lt"/>
                    <a:ea typeface="+mn-ea"/>
                    <a:cs typeface="+mn-cs"/>
                  </a:defRPr>
                </a:lvl1pPr>
                <a:lvl2pPr marL="742671" indent="-285642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400" kern="1200">
                    <a:solidFill>
                      <a:srgbClr val="464646"/>
                    </a:solidFill>
                    <a:latin typeface="+mn-lt"/>
                    <a:ea typeface="+mn-ea"/>
                    <a:cs typeface="+mn-cs"/>
                  </a:defRPr>
                </a:lvl2pPr>
                <a:lvl3pPr marL="1142571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rgbClr val="464646"/>
                    </a:solidFill>
                    <a:latin typeface="+mn-lt"/>
                    <a:ea typeface="+mn-ea"/>
                    <a:cs typeface="+mn-cs"/>
                  </a:defRPr>
                </a:lvl3pPr>
                <a:lvl4pPr marL="1599600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627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656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686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13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742" indent="-228515" algn="l" defTabSz="91405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kumimoji="1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81CC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rPr>
                  <a:t>Objective function</a:t>
                </a:r>
                <a:br>
                  <a:rPr kumimoji="1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81CC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rPr>
                </a:br>
                <a:endParaRPr kumimoji="1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1CC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  <a:p>
                <a:pPr lvl="1"/>
                <a:r>
                  <a:rPr lang="en-US" sz="2000" dirty="0" smtClean="0">
                    <a:latin typeface="Arial"/>
                    <a:ea typeface="メイリオ"/>
                  </a:rPr>
                  <a:t>We define this to strike a balance between latency and cost.</a:t>
                </a:r>
              </a:p>
              <a:p>
                <a:pPr marL="457029" lvl="1" indent="0">
                  <a:buNone/>
                </a:pPr>
                <a:endParaRPr lang="en-US" sz="2000" dirty="0" smtClean="0">
                  <a:latin typeface="Arial"/>
                  <a:ea typeface="メイリオ"/>
                </a:endParaRPr>
              </a:p>
              <a:p>
                <a:pPr lvl="1"/>
                <a:r>
                  <a:rPr lang="en-US" sz="2000" dirty="0" smtClean="0">
                    <a:latin typeface="Arial"/>
                    <a:ea typeface="メイリオ"/>
                  </a:rPr>
                  <a:t>Define:</a:t>
                </a:r>
              </a:p>
              <a:p>
                <a:pPr lvl="1"/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Arial"/>
                    <a:ea typeface="メイリオ"/>
                  </a:rPr>
                  <a:t> is the design parameter to decide the relative importance of minimizing the cost, compared to the latency.</a:t>
                </a:r>
              </a:p>
              <a:p>
                <a:pPr lvl="1"/>
                <a:endParaRPr lang="en-US" sz="2000" dirty="0" smtClean="0">
                  <a:latin typeface="Arial"/>
                  <a:ea typeface="メイリオ"/>
                </a:endParaRPr>
              </a:p>
              <a:p>
                <a:pPr lvl="1"/>
                <a:r>
                  <a:rPr lang="en-US" sz="2000" dirty="0" smtClean="0">
                    <a:latin typeface="Arial"/>
                    <a:ea typeface="メイリオ"/>
                  </a:rPr>
                  <a:t>Aim is to minimize this function</a:t>
                </a:r>
                <a:endParaRPr lang="en-US" sz="2000" dirty="0">
                  <a:latin typeface="Arial"/>
                  <a:ea typeface="メイリオ"/>
                </a:endParaRPr>
              </a:p>
              <a:p>
                <a:pPr marL="0" lvl="0" indent="0">
                  <a:buNone/>
                </a:pPr>
                <a:endParaRPr kumimoji="1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1CC"/>
                  </a:solidFill>
                  <a:effectLst/>
                  <a:uLnTx/>
                  <a:uFillTx/>
                  <a:latin typeface="Arial"/>
                  <a:ea typeface="メイリオ"/>
                </a:endParaRPr>
              </a:p>
              <a:p>
                <a:pPr marL="342771" marR="0" lvl="0" indent="-342771" algn="l" defTabSz="914057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1CC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7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1" y="1371600"/>
                <a:ext cx="8712968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126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/>
          <a:p>
            <a:r>
              <a:rPr kumimoji="1" lang="en-US" sz="3200" b="1" dirty="0" smtClean="0">
                <a:solidFill>
                  <a:srgbClr val="B61698"/>
                </a:solidFill>
                <a:latin typeface="Arial"/>
                <a:ea typeface="メイリオ"/>
              </a:rPr>
              <a:t>Performance metrics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16778"/>
            <a:ext cx="1752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1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640</Words>
  <Application>Microsoft Office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Final presentation Supervised Research Exposition </vt:lpstr>
      <vt:lpstr>Contents</vt:lpstr>
      <vt:lpstr>Executive Summary</vt:lpstr>
      <vt:lpstr>Introduction </vt:lpstr>
      <vt:lpstr>Introduction</vt:lpstr>
      <vt:lpstr>Key Idea</vt:lpstr>
      <vt:lpstr>Problem description </vt:lpstr>
      <vt:lpstr> Performance metrics </vt:lpstr>
      <vt:lpstr>Performance metrics </vt:lpstr>
      <vt:lpstr>Single-Fork Policy </vt:lpstr>
      <vt:lpstr>Single-Fork Policy </vt:lpstr>
      <vt:lpstr>Single-Fork Policy </vt:lpstr>
      <vt:lpstr>Single-Fork Policy Analysis</vt:lpstr>
      <vt:lpstr>Single-Fork Policy Analysis</vt:lpstr>
      <vt:lpstr>Heuristic algorithm </vt:lpstr>
      <vt:lpstr>Additional contributions</vt:lpstr>
      <vt:lpstr>3D Plots </vt:lpstr>
      <vt:lpstr>Conclusions and Discussion </vt:lpstr>
      <vt:lpstr>THANK YOU!!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Mate</dc:creator>
  <cp:lastModifiedBy>Aditya Mate</cp:lastModifiedBy>
  <cp:revision>49</cp:revision>
  <dcterms:created xsi:type="dcterms:W3CDTF">2006-08-16T00:00:00Z</dcterms:created>
  <dcterms:modified xsi:type="dcterms:W3CDTF">2017-04-30T02:45:34Z</dcterms:modified>
</cp:coreProperties>
</file>