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9" r:id="rId2"/>
    <p:sldMasterId id="2147483681" r:id="rId3"/>
  </p:sldMasterIdLst>
  <p:notesMasterIdLst>
    <p:notesMasterId r:id="rId13"/>
  </p:notesMasterIdLst>
  <p:handoutMasterIdLst>
    <p:handoutMasterId r:id="rId14"/>
  </p:handoutMasterIdLst>
  <p:sldIdLst>
    <p:sldId id="268" r:id="rId4"/>
    <p:sldId id="295" r:id="rId5"/>
    <p:sldId id="297" r:id="rId6"/>
    <p:sldId id="293" r:id="rId7"/>
    <p:sldId id="294" r:id="rId8"/>
    <p:sldId id="296" r:id="rId9"/>
    <p:sldId id="287" r:id="rId10"/>
    <p:sldId id="289" r:id="rId11"/>
    <p:sldId id="286" r:id="rId12"/>
  </p:sldIdLst>
  <p:sldSz cx="9906000" cy="6858000" type="A4"/>
  <p:notesSz cx="6858000" cy="9144000"/>
  <p:defaultTextStyle>
    <a:defPPr>
      <a:defRPr lang="de-DE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62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0"/>
  </p:normalViewPr>
  <p:slideViewPr>
    <p:cSldViewPr snapToGrid="0" snapToObjects="1" showGuides="1">
      <p:cViewPr varScale="1">
        <p:scale>
          <a:sx n="67" d="100"/>
          <a:sy n="67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37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FE3A-2CA8-F64E-AFD3-48D0B181CB4E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72B8-5F40-0C4C-B862-72A561C79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A54A-5FDC-3640-9346-2A564B830E0C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625A-4FE3-C044-A0AF-218DCEFA6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378990"/>
            <a:ext cx="773811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600657"/>
            <a:ext cx="7739149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966" y="1422400"/>
            <a:ext cx="7734993" cy="422379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26254"/>
              </a:buClr>
              <a:buSzPct val="108000"/>
              <a:buFont typeface="Arial" charset="0"/>
              <a:buChar char="•"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061880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9" y="-323913"/>
            <a:ext cx="9922933" cy="74422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996490" y="6158699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>
                <a:solidFill>
                  <a:schemeClr val="bg1"/>
                </a:solidFill>
              </a:rPr>
              <a:t>Titel oder Referenten</a:t>
            </a:r>
            <a:r>
              <a:rPr lang="de-DE" baseline="0" dirty="0">
                <a:solidFill>
                  <a:schemeClr val="bg1"/>
                </a:solidFill>
              </a:rPr>
              <a:t> via Folienmaster zu bearbeiten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063315" y="6203825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Fakultätsmarke</a:t>
            </a:r>
          </a:p>
        </p:txBody>
      </p:sp>
      <p:sp>
        <p:nvSpPr>
          <p:cNvPr id="7" name="Textplatzhalter 13"/>
          <p:cNvSpPr txBox="1">
            <a:spLocks/>
          </p:cNvSpPr>
          <p:nvPr userDrawn="1"/>
        </p:nvSpPr>
        <p:spPr>
          <a:xfrm>
            <a:off x="1084961" y="6191614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>
                <a:solidFill>
                  <a:schemeClr val="bg1"/>
                </a:solidFill>
              </a:rPr>
              <a:pPr/>
              <a:t>‹Nr.›</a:t>
            </a:fld>
            <a:r>
              <a:rPr lang="de-DE" dirty="0">
                <a:solidFill>
                  <a:schemeClr val="bg1"/>
                </a:solidFill>
              </a:rPr>
              <a:t> / x</a:t>
            </a:r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50" y="6203950"/>
            <a:ext cx="907525" cy="2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6000" cy="675151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26.06.17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69225"/>
            <a:ext cx="4476306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4895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2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/>
              <a:t>Namen der Referenten eingeben</a:t>
            </a:r>
          </a:p>
        </p:txBody>
      </p:sp>
    </p:spTree>
    <p:extLst>
      <p:ext uri="{BB962C8B-B14F-4D97-AF65-F5344CB8AC3E}">
        <p14:creationId xmlns:p14="http://schemas.microsoft.com/office/powerpoint/2010/main" val="164242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1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/>
              <a:t>Namen der Referenten eingeben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4" y="6183889"/>
            <a:ext cx="1258886" cy="4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3" y="-1004712"/>
            <a:ext cx="10446413" cy="7890934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47112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51834" y="4041516"/>
            <a:ext cx="4448084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60220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158699"/>
            <a:ext cx="904875" cy="275188"/>
          </a:xfrm>
          <a:prstGeom prst="rect">
            <a:avLst/>
          </a:prstGeom>
        </p:spPr>
      </p:pic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764465" y="6158699"/>
            <a:ext cx="2292031" cy="20347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/>
              <a:t>Modellierung einer </a:t>
            </a:r>
            <a:r>
              <a:rPr lang="de-DE" dirty="0" err="1"/>
              <a:t>Modelica</a:t>
            </a:r>
            <a:r>
              <a:rPr lang="de-DE" dirty="0"/>
              <a:t>-Bibliothek</a:t>
            </a:r>
            <a:r>
              <a:rPr lang="de-DE" baseline="0" dirty="0"/>
              <a:t> für ein Glasgewächshaus </a:t>
            </a:r>
            <a:endParaRPr lang="de-DE" dirty="0"/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809832" y="6158699"/>
            <a:ext cx="2334707" cy="1690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Modelica</a:t>
            </a:r>
            <a:r>
              <a:rPr lang="de-DE" baseline="0" dirty="0"/>
              <a:t> Seminar WS 18/19</a:t>
            </a:r>
            <a:endParaRPr lang="de-DE" dirty="0"/>
          </a:p>
        </p:txBody>
      </p:sp>
      <p:sp>
        <p:nvSpPr>
          <p:cNvPr id="11" name="Textplatzhalter 13"/>
          <p:cNvSpPr txBox="1">
            <a:spLocks/>
          </p:cNvSpPr>
          <p:nvPr userDrawn="1"/>
        </p:nvSpPr>
        <p:spPr>
          <a:xfrm>
            <a:off x="1084961" y="6158699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4" r:id="rId2"/>
    <p:sldLayoutId id="2147483694" r:id="rId3"/>
    <p:sldLayoutId id="214748369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rgbClr val="62625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48" userDrawn="1">
          <p15:clr>
            <a:srgbClr val="F26B43"/>
          </p15:clr>
        </p15:guide>
        <p15:guide id="2" pos="693" userDrawn="1">
          <p15:clr>
            <a:srgbClr val="F26B43"/>
          </p15:clr>
        </p15:guide>
        <p15:guide id="3" pos="5561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6" pos="3052" userDrawn="1">
          <p15:clr>
            <a:srgbClr val="F26B43"/>
          </p15:clr>
        </p15:guide>
        <p15:guide id="7" pos="31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3" r:id="rId2"/>
    <p:sldLayoutId id="214748369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6005" userDrawn="1">
          <p15:clr>
            <a:srgbClr val="F26B43"/>
          </p15:clr>
        </p15:guide>
        <p15:guide id="4" orient="horz" pos="228" userDrawn="1">
          <p15:clr>
            <a:srgbClr val="F26B43"/>
          </p15:clr>
        </p15:guide>
        <p15:guide id="5" orient="horz" pos="4083" userDrawn="1">
          <p15:clr>
            <a:srgbClr val="F26B43"/>
          </p15:clr>
        </p15:guide>
        <p15:guide id="7" pos="3052" userDrawn="1">
          <p15:clr>
            <a:srgbClr val="F26B43"/>
          </p15:clr>
        </p15:guide>
        <p15:guide id="8" pos="31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5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pos="3052" userDrawn="1">
          <p15:clr>
            <a:srgbClr val="F26B43"/>
          </p15:clr>
        </p15:guide>
        <p15:guide id="4" pos="31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18.12.2018</a:t>
            </a:r>
          </a:p>
          <a:p>
            <a:endParaRPr lang="de-DE" dirty="0"/>
          </a:p>
          <a:p>
            <a:r>
              <a:rPr lang="de-DE" dirty="0"/>
              <a:t>Prof. Dr.-Ing. Mike Barth</a:t>
            </a:r>
          </a:p>
          <a:p>
            <a:r>
              <a:rPr lang="de-DE" dirty="0"/>
              <a:t>Christian Härle,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60886" y="3637584"/>
            <a:ext cx="4476306" cy="19812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Hochschule Pforzheim</a:t>
            </a:r>
          </a:p>
          <a:p>
            <a:br>
              <a:rPr lang="de-DE" sz="1050" dirty="0"/>
            </a:br>
            <a:r>
              <a:rPr lang="de-DE" dirty="0"/>
              <a:t>Modellierung einer </a:t>
            </a:r>
            <a:r>
              <a:rPr lang="de-DE" dirty="0" err="1"/>
              <a:t>Modelica</a:t>
            </a:r>
            <a:r>
              <a:rPr lang="de-DE" dirty="0"/>
              <a:t>-Bibliothek für ein </a:t>
            </a:r>
            <a:br>
              <a:rPr lang="de-DE" dirty="0"/>
            </a:br>
            <a:r>
              <a:rPr lang="de-DE" dirty="0"/>
              <a:t>Glas-Gewächshaus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560141" y="6581001"/>
            <a:ext cx="572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Gruppe 1: Cemil Baki, Heiko </a:t>
            </a:r>
            <a:r>
              <a:rPr lang="de-DE" sz="1200" dirty="0" err="1"/>
              <a:t>Bielik</a:t>
            </a:r>
            <a:r>
              <a:rPr lang="de-DE" sz="1200" dirty="0"/>
              <a:t>, Marcel Franzke, Michael Jilg, Harald Krauss</a:t>
            </a:r>
          </a:p>
        </p:txBody>
      </p:sp>
    </p:spTree>
    <p:extLst>
      <p:ext uri="{BB962C8B-B14F-4D97-AF65-F5344CB8AC3E}">
        <p14:creationId xmlns:p14="http://schemas.microsoft.com/office/powerpoint/2010/main" val="2736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9899ED0-6B90-438A-AAC5-BD81D5BA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708"/>
            <a:ext cx="9906000" cy="331444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9AA169F-BDA9-4163-9B6E-1C1C616C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>
            <a:normAutofit/>
          </a:bodyPr>
          <a:lstStyle/>
          <a:p>
            <a:r>
              <a:rPr lang="de-DE" dirty="0"/>
              <a:t>das </a:t>
            </a:r>
            <a:r>
              <a:rPr lang="de-DE" dirty="0" err="1"/>
              <a:t>gewXhouse</a:t>
            </a:r>
            <a:r>
              <a:rPr lang="de-DE" dirty="0"/>
              <a:t> Projekt gibt‘s auf GitHub</a:t>
            </a: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4E5DE13F-0DF2-4194-A220-4DD4BDA498C1}"/>
              </a:ext>
            </a:extLst>
          </p:cNvPr>
          <p:cNvSpPr/>
          <p:nvPr/>
        </p:nvSpPr>
        <p:spPr>
          <a:xfrm flipV="1">
            <a:off x="-275208" y="4560157"/>
            <a:ext cx="10386874" cy="612704"/>
          </a:xfrm>
          <a:prstGeom prst="triangle">
            <a:avLst>
              <a:gd name="adj" fmla="val 50090"/>
            </a:avLst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91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2CB28-5798-4F4F-8947-AF1037FA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637076-7588-4B85-8203-43CFE9B8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Auf </a:t>
            </a:r>
            <a:r>
              <a:rPr lang="en-US" dirty="0" err="1"/>
              <a:t>plakat</a:t>
            </a:r>
            <a:r>
              <a:rPr lang="en-US" dirty="0"/>
              <a:t> </a:t>
            </a:r>
            <a:r>
              <a:rPr lang="en-US" dirty="0" err="1"/>
              <a:t>eingehen</a:t>
            </a:r>
            <a:endParaRPr lang="en-US" dirty="0"/>
          </a:p>
          <a:p>
            <a:r>
              <a:rPr lang="en-US" dirty="0" err="1"/>
              <a:t>Aufgabenstellung</a:t>
            </a:r>
            <a:endParaRPr lang="en-US" dirty="0"/>
          </a:p>
          <a:p>
            <a:r>
              <a:rPr lang="en-US" dirty="0" err="1"/>
              <a:t>informationskondensation</a:t>
            </a:r>
            <a:endParaRPr lang="en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57415F-4456-4577-BC63-DE60CF1AC32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187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1DF93-F962-49EE-9183-99DA508D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altes Model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sämtliche Komponenten von einander abhängig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keine echte modulare Struktur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Simulation funktionierte nur für spezielles Beispielhaus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8D55A9-143D-4B68-8B02-2B49585E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Gesamtüberarbeitung des Models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7596A4-0D6A-4724-999F-13D911FB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378990"/>
            <a:ext cx="1876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5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48D55A9-143D-4B68-8B02-2B49585E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Gesamtüberarbeitung des Models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EFEBDC-B2F1-4A5D-97A8-528ADA1C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neues Modell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vollständig modular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Komponenten flexibel austauschbar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individuelle Gartenhausmodelle einsetzbar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E0A79E-2EC0-4BB1-96D1-E9235424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378990"/>
            <a:ext cx="1943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3D952-D912-4746-A463-9AE3D291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A7DDC-165B-4757-87DF-95E087A0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Freie</a:t>
            </a:r>
            <a:r>
              <a:rPr lang="en-US" dirty="0"/>
              <a:t> </a:t>
            </a:r>
            <a:r>
              <a:rPr lang="en-US" dirty="0" err="1"/>
              <a:t>konvektion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inneren</a:t>
            </a:r>
            <a:endParaRPr lang="en-US" dirty="0"/>
          </a:p>
          <a:p>
            <a:r>
              <a:rPr lang="en-US" dirty="0" err="1"/>
              <a:t>Austauschen</a:t>
            </a:r>
            <a:r>
              <a:rPr lang="en-US" dirty="0"/>
              <a:t> der </a:t>
            </a:r>
            <a:r>
              <a:rPr lang="en-US" dirty="0" err="1"/>
              <a:t>hausgeometrie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471ABD-2AC7-4851-91E1-7161286FA2E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Strukturerklärung</a:t>
            </a:r>
            <a:endParaRPr lang="en-US" dirty="0"/>
          </a:p>
          <a:p>
            <a:r>
              <a:rPr lang="en-US" dirty="0" err="1"/>
              <a:t>Innenleben</a:t>
            </a:r>
            <a:r>
              <a:rPr lang="en-US" dirty="0"/>
              <a:t> der </a:t>
            </a:r>
            <a:r>
              <a:rPr lang="en-US" dirty="0" err="1"/>
              <a:t>modelle</a:t>
            </a:r>
            <a:endParaRPr lang="en-US" dirty="0"/>
          </a:p>
          <a:p>
            <a:r>
              <a:rPr lang="en-US" dirty="0" err="1"/>
              <a:t>Übergabe-größen</a:t>
            </a:r>
            <a:r>
              <a:rPr lang="en-US" dirty="0"/>
              <a:t> (input/outputs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4621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285687" y="3005269"/>
            <a:ext cx="7491332" cy="1471474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  <a:p>
            <a:endParaRPr lang="de-DE" dirty="0"/>
          </a:p>
          <a:p>
            <a:r>
              <a:rPr lang="de-DE" dirty="0"/>
              <a:t>jetzt weiter in </a:t>
            </a:r>
            <a:r>
              <a:rPr lang="de-DE" dirty="0" err="1"/>
              <a:t>Modelica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6722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Vergleich: Minimal / Maximal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Temperaturverläufe untereinander dargestellt </a:t>
            </a:r>
          </a:p>
        </p:txBody>
      </p:sp>
    </p:spTree>
    <p:extLst>
      <p:ext uri="{BB962C8B-B14F-4D97-AF65-F5344CB8AC3E}">
        <p14:creationId xmlns:p14="http://schemas.microsoft.com/office/powerpoint/2010/main" val="325635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Vergleich: </a:t>
            </a:r>
            <a:r>
              <a:rPr lang="de-DE" dirty="0" err="1"/>
              <a:t>StandardHouse</a:t>
            </a:r>
            <a:r>
              <a:rPr lang="de-DE" dirty="0"/>
              <a:t> / </a:t>
            </a:r>
            <a:r>
              <a:rPr lang="de-DE" dirty="0" err="1"/>
              <a:t>Igloo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Temperaturverläufe untereinander dargestellt </a:t>
            </a:r>
          </a:p>
        </p:txBody>
      </p:sp>
    </p:spTree>
    <p:extLst>
      <p:ext uri="{BB962C8B-B14F-4D97-AF65-F5344CB8AC3E}">
        <p14:creationId xmlns:p14="http://schemas.microsoft.com/office/powerpoint/2010/main" val="285840610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Hochschule Pforzheim">
      <a:dk1>
        <a:srgbClr val="626254"/>
      </a:dk1>
      <a:lt1>
        <a:srgbClr val="FFFFFF"/>
      </a:lt1>
      <a:dk2>
        <a:srgbClr val="F5BC25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99F94728-F8DB-DB47-88E5-981B684A2E8E}"/>
    </a:ext>
  </a:extLst>
</a:theme>
</file>

<file path=ppt/theme/theme2.xml><?xml version="1.0" encoding="utf-8"?>
<a:theme xmlns:a="http://schemas.openxmlformats.org/drawingml/2006/main" name="Titel gr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2BB04099-53F5-644D-9173-7C9C9673936F}"/>
    </a:ext>
  </a:extLst>
</a:theme>
</file>

<file path=ppt/theme/theme3.xml><?xml version="1.0" encoding="utf-8"?>
<a:theme xmlns:a="http://schemas.openxmlformats.org/drawingml/2006/main" name="Titel negati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F6423599-595B-DC48-87DA-C3D10AC096DE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Modelica WS18_19</Template>
  <TotalTime>0</TotalTime>
  <Words>123</Words>
  <Application>Microsoft Office PowerPoint</Application>
  <PresentationFormat>A4-Papier (210 x 297 mm)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Inhalt</vt:lpstr>
      <vt:lpstr>Titel grau</vt:lpstr>
      <vt:lpstr>Titel negativ</vt:lpstr>
      <vt:lpstr>PowerPoint-Präsentation</vt:lpstr>
      <vt:lpstr>das gewXhouse Projekt gibt‘s auf GitHub</vt:lpstr>
      <vt:lpstr>PowerPoint-Präsentation</vt:lpstr>
      <vt:lpstr>Gesamtüberarbeitung des Models</vt:lpstr>
      <vt:lpstr>Gesamtüberarbeitung des Models</vt:lpstr>
      <vt:lpstr>PowerPoint-Präsentation</vt:lpstr>
      <vt:lpstr>PowerPoint-Präsentation</vt:lpstr>
      <vt:lpstr>Vergleich: Minimal / Maximal </vt:lpstr>
      <vt:lpstr>Vergleich: StandardHouse / Igloo 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Franzke, Marcel</dc:creator>
  <cp:lastModifiedBy>Harald Krauss</cp:lastModifiedBy>
  <cp:revision>52</cp:revision>
  <cp:lastPrinted>2017-06-26T12:51:52Z</cp:lastPrinted>
  <dcterms:created xsi:type="dcterms:W3CDTF">2018-12-03T15:34:36Z</dcterms:created>
  <dcterms:modified xsi:type="dcterms:W3CDTF">2018-12-17T18:21:01Z</dcterms:modified>
</cp:coreProperties>
</file>