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9" r:id="rId2"/>
    <p:sldMasterId id="2147483681" r:id="rId3"/>
  </p:sldMasterIdLst>
  <p:notesMasterIdLst>
    <p:notesMasterId r:id="rId12"/>
  </p:notesMasterIdLst>
  <p:handoutMasterIdLst>
    <p:handoutMasterId r:id="rId13"/>
  </p:handoutMasterIdLst>
  <p:sldIdLst>
    <p:sldId id="268" r:id="rId4"/>
    <p:sldId id="295" r:id="rId5"/>
    <p:sldId id="300" r:id="rId6"/>
    <p:sldId id="299" r:id="rId7"/>
    <p:sldId id="293" r:id="rId8"/>
    <p:sldId id="301" r:id="rId9"/>
    <p:sldId id="294" r:id="rId10"/>
    <p:sldId id="287" r:id="rId11"/>
  </p:sldIdLst>
  <p:sldSz cx="9906000" cy="6858000" type="A4"/>
  <p:notesSz cx="6858000" cy="9144000"/>
  <p:defaultTextStyle>
    <a:defPPr>
      <a:defRPr lang="de-DE"/>
    </a:defPPr>
    <a:lvl1pPr marL="0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325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649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974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298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623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CF"/>
    <a:srgbClr val="B3B3AC"/>
    <a:srgbClr val="767467"/>
    <a:srgbClr val="626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7" autoAdjust="0"/>
    <p:restoredTop sz="94690"/>
  </p:normalViewPr>
  <p:slideViewPr>
    <p:cSldViewPr snapToGrid="0" snapToObjects="1" showGuides="1">
      <p:cViewPr varScale="1">
        <p:scale>
          <a:sx n="108" d="100"/>
          <a:sy n="108" d="100"/>
        </p:scale>
        <p:origin x="11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0" d="100"/>
          <a:sy n="120" d="100"/>
        </p:scale>
        <p:origin x="37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AFE3A-2CA8-F64E-AFD3-48D0B181CB4E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372B8-5F40-0C4C-B862-72A561C79A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4A54A-5FDC-3640-9346-2A564B830E0C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8625A-4FE3-C044-A0AF-218DCEFA63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auf </a:t>
            </a:r>
            <a:r>
              <a:rPr lang="en-US" dirty="0" err="1"/>
              <a:t>plakat</a:t>
            </a:r>
            <a:r>
              <a:rPr lang="en-US" dirty="0"/>
              <a:t> </a:t>
            </a:r>
            <a:r>
              <a:rPr lang="en-US" dirty="0" err="1"/>
              <a:t>eingehen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Aufgabenstellung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informationskondensation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8625A-4FE3-C044-A0AF-218DCEFA632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03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8625A-4FE3-C044-A0AF-218DCEFA63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6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Strukturerklärung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Innenleben</a:t>
            </a:r>
            <a:r>
              <a:rPr lang="en-US" dirty="0"/>
              <a:t> der </a:t>
            </a:r>
            <a:r>
              <a:rPr lang="en-US" dirty="0" err="1"/>
              <a:t>modelle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Übergabe-Größen</a:t>
            </a:r>
            <a:r>
              <a:rPr lang="en-US" dirty="0"/>
              <a:t> (input/outputs)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Austauschen</a:t>
            </a:r>
            <a:r>
              <a:rPr lang="en-US" dirty="0"/>
              <a:t> der </a:t>
            </a:r>
            <a:r>
              <a:rPr lang="en-US" dirty="0" err="1"/>
              <a:t>hausgeometrie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8625A-4FE3-C044-A0AF-218DCEFA63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45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1378990"/>
            <a:ext cx="7738110" cy="426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22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76775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9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967" y="600657"/>
            <a:ext cx="7739149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966" y="1422400"/>
            <a:ext cx="7734993" cy="422379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26254"/>
              </a:buClr>
              <a:buSzPct val="108000"/>
              <a:buFont typeface="Arial" charset="0"/>
              <a:buChar char="•"/>
              <a:defRPr sz="22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spalt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5851" y="1378990"/>
            <a:ext cx="3766236" cy="42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061880" y="1378990"/>
            <a:ext cx="3766236" cy="42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89" y="-323913"/>
            <a:ext cx="9922933" cy="74422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" name="Textplatzhalter 13"/>
          <p:cNvSpPr txBox="1">
            <a:spLocks/>
          </p:cNvSpPr>
          <p:nvPr userDrawn="1"/>
        </p:nvSpPr>
        <p:spPr>
          <a:xfrm>
            <a:off x="2996490" y="6158699"/>
            <a:ext cx="1789950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dirty="0">
                <a:solidFill>
                  <a:schemeClr val="bg1"/>
                </a:solidFill>
              </a:rPr>
              <a:t>Titel oder Referenten</a:t>
            </a:r>
            <a:r>
              <a:rPr lang="de-DE" baseline="0" dirty="0">
                <a:solidFill>
                  <a:schemeClr val="bg1"/>
                </a:solidFill>
              </a:rPr>
              <a:t> via Folienmaster zu bearbeiten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platzhalter 13"/>
          <p:cNvSpPr txBox="1">
            <a:spLocks/>
          </p:cNvSpPr>
          <p:nvPr userDrawn="1"/>
        </p:nvSpPr>
        <p:spPr>
          <a:xfrm>
            <a:off x="5063315" y="6203825"/>
            <a:ext cx="1789950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Fakultätsmarke</a:t>
            </a:r>
          </a:p>
        </p:txBody>
      </p:sp>
      <p:sp>
        <p:nvSpPr>
          <p:cNvPr id="7" name="Textplatzhalter 13"/>
          <p:cNvSpPr txBox="1">
            <a:spLocks/>
          </p:cNvSpPr>
          <p:nvPr userDrawn="1"/>
        </p:nvSpPr>
        <p:spPr>
          <a:xfrm>
            <a:off x="1084961" y="6191614"/>
            <a:ext cx="1767481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75FACC-40E9-DA4B-952F-1C2D0A68B874}" type="slidenum">
              <a:rPr lang="de-DE" smtClean="0">
                <a:solidFill>
                  <a:schemeClr val="bg1"/>
                </a:solidFill>
              </a:rPr>
              <a:pPr/>
              <a:t>‹Nr.›</a:t>
            </a:fld>
            <a:r>
              <a:rPr lang="de-DE" dirty="0">
                <a:solidFill>
                  <a:schemeClr val="bg1"/>
                </a:solidFill>
              </a:rPr>
              <a:t> / x</a:t>
            </a:r>
          </a:p>
        </p:txBody>
      </p:sp>
      <p:pic>
        <p:nvPicPr>
          <p:cNvPr id="10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50" y="6203950"/>
            <a:ext cx="907525" cy="27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8"/>
            <a:ext cx="9906000" cy="675151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  <p:sp>
        <p:nvSpPr>
          <p:cNvPr id="9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56166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26.06.17</a:t>
            </a:r>
          </a:p>
        </p:txBody>
      </p:sp>
      <p:sp>
        <p:nvSpPr>
          <p:cNvPr id="10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60886" y="4069225"/>
            <a:ext cx="4476306" cy="1981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48955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8"/>
            <a:ext cx="9905999" cy="6751512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  <p:sp>
        <p:nvSpPr>
          <p:cNvPr id="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56166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26. Juni 2017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60886" y="4035191"/>
            <a:ext cx="4476306" cy="5765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Fakultätsmarke eingeben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060886" y="4929326"/>
            <a:ext cx="4476305" cy="14714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 i="0">
                <a:solidFill>
                  <a:srgbClr val="626254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000">
                <a:solidFill>
                  <a:srgbClr val="626254"/>
                </a:solidFill>
              </a:defRPr>
            </a:lvl2pPr>
            <a:lvl3pPr marL="914400" indent="0">
              <a:buNone/>
              <a:defRPr sz="3000">
                <a:solidFill>
                  <a:srgbClr val="626254"/>
                </a:solidFill>
              </a:defRPr>
            </a:lvl3pPr>
            <a:lvl4pPr marL="1371600" indent="0">
              <a:buNone/>
              <a:defRPr sz="3000">
                <a:solidFill>
                  <a:srgbClr val="626254"/>
                </a:solidFill>
              </a:defRPr>
            </a:lvl4pPr>
            <a:lvl5pPr marL="1828800" indent="0">
              <a:buNone/>
              <a:defRPr sz="3000">
                <a:solidFill>
                  <a:srgbClr val="626254"/>
                </a:solidFill>
              </a:defRPr>
            </a:lvl5pPr>
          </a:lstStyle>
          <a:p>
            <a:pPr lvl="0"/>
            <a:r>
              <a:rPr lang="de-DE" dirty="0"/>
              <a:t>Namen der Referenten eingeben</a:t>
            </a:r>
          </a:p>
        </p:txBody>
      </p:sp>
    </p:spTree>
    <p:extLst>
      <p:ext uri="{BB962C8B-B14F-4D97-AF65-F5344CB8AC3E}">
        <p14:creationId xmlns:p14="http://schemas.microsoft.com/office/powerpoint/2010/main" val="164242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8"/>
            <a:ext cx="9905999" cy="6751511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  <p:sp>
        <p:nvSpPr>
          <p:cNvPr id="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56166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26. Juni 2017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60886" y="4035191"/>
            <a:ext cx="4476306" cy="5765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Fakultätsmarke eingeben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060886" y="4929326"/>
            <a:ext cx="4476305" cy="14714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 i="0">
                <a:solidFill>
                  <a:srgbClr val="626254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000">
                <a:solidFill>
                  <a:srgbClr val="626254"/>
                </a:solidFill>
              </a:defRPr>
            </a:lvl2pPr>
            <a:lvl3pPr marL="914400" indent="0">
              <a:buNone/>
              <a:defRPr sz="3000">
                <a:solidFill>
                  <a:srgbClr val="626254"/>
                </a:solidFill>
              </a:defRPr>
            </a:lvl3pPr>
            <a:lvl4pPr marL="1371600" indent="0">
              <a:buNone/>
              <a:defRPr sz="3000">
                <a:solidFill>
                  <a:srgbClr val="626254"/>
                </a:solidFill>
              </a:defRPr>
            </a:lvl4pPr>
            <a:lvl5pPr marL="1828800" indent="0">
              <a:buNone/>
              <a:defRPr sz="3000">
                <a:solidFill>
                  <a:srgbClr val="626254"/>
                </a:solidFill>
              </a:defRPr>
            </a:lvl5pPr>
          </a:lstStyle>
          <a:p>
            <a:pPr lvl="0"/>
            <a:r>
              <a:rPr lang="de-DE" dirty="0"/>
              <a:t>Namen der Referenten eingeben</a:t>
            </a:r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4" y="6183889"/>
            <a:ext cx="1258886" cy="42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3" y="-1004712"/>
            <a:ext cx="10446413" cy="7890934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7" y="364994"/>
            <a:ext cx="1800056" cy="547427"/>
          </a:xfrm>
          <a:prstGeom prst="rect">
            <a:avLst/>
          </a:prstGeom>
        </p:spPr>
      </p:pic>
      <p:sp>
        <p:nvSpPr>
          <p:cNvPr id="9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47112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chemeClr val="bg1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26. Juni 2017</a:t>
            </a:r>
          </a:p>
        </p:txBody>
      </p:sp>
      <p:sp>
        <p:nvSpPr>
          <p:cNvPr id="10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51834" y="4041516"/>
            <a:ext cx="4448084" cy="1981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60220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49" y="6158699"/>
            <a:ext cx="904875" cy="275188"/>
          </a:xfrm>
          <a:prstGeom prst="rect">
            <a:avLst/>
          </a:prstGeom>
        </p:spPr>
      </p:pic>
      <p:sp>
        <p:nvSpPr>
          <p:cNvPr id="5" name="Textplatzhalter 13"/>
          <p:cNvSpPr txBox="1">
            <a:spLocks/>
          </p:cNvSpPr>
          <p:nvPr userDrawn="1"/>
        </p:nvSpPr>
        <p:spPr>
          <a:xfrm>
            <a:off x="2764465" y="6158699"/>
            <a:ext cx="2292031" cy="20347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dirty="0"/>
              <a:t>Modellierung einer </a:t>
            </a:r>
            <a:r>
              <a:rPr lang="de-DE" dirty="0" err="1"/>
              <a:t>Modelica</a:t>
            </a:r>
            <a:r>
              <a:rPr lang="de-DE" dirty="0"/>
              <a:t>-Bibliothek</a:t>
            </a:r>
            <a:r>
              <a:rPr lang="de-DE" baseline="0" dirty="0"/>
              <a:t> für ein Glasgewächshaus </a:t>
            </a:r>
            <a:endParaRPr lang="de-DE" dirty="0"/>
          </a:p>
        </p:txBody>
      </p:sp>
      <p:sp>
        <p:nvSpPr>
          <p:cNvPr id="6" name="Textplatzhalter 13"/>
          <p:cNvSpPr txBox="1">
            <a:spLocks/>
          </p:cNvSpPr>
          <p:nvPr userDrawn="1"/>
        </p:nvSpPr>
        <p:spPr>
          <a:xfrm>
            <a:off x="5809832" y="6158699"/>
            <a:ext cx="2334707" cy="1690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Modelica</a:t>
            </a:r>
            <a:r>
              <a:rPr lang="de-DE" baseline="0" dirty="0"/>
              <a:t> Seminar WS 18/19</a:t>
            </a:r>
            <a:endParaRPr lang="de-DE" dirty="0"/>
          </a:p>
        </p:txBody>
      </p:sp>
      <p:sp>
        <p:nvSpPr>
          <p:cNvPr id="11" name="Textplatzhalter 13"/>
          <p:cNvSpPr txBox="1">
            <a:spLocks/>
          </p:cNvSpPr>
          <p:nvPr userDrawn="1"/>
        </p:nvSpPr>
        <p:spPr>
          <a:xfrm>
            <a:off x="1084961" y="6158699"/>
            <a:ext cx="1767481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75FACC-40E9-DA4B-952F-1C2D0A68B874}" type="slidenum">
              <a:rPr lang="de-DE" smtClean="0"/>
              <a:pPr/>
              <a:t>‹Nr.›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4" r:id="rId2"/>
    <p:sldLayoutId id="2147483694" r:id="rId3"/>
    <p:sldLayoutId id="214748369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000" kern="1200">
          <a:solidFill>
            <a:srgbClr val="62625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548" userDrawn="1">
          <p15:clr>
            <a:srgbClr val="F26B43"/>
          </p15:clr>
        </p15:guide>
        <p15:guide id="2" pos="693" userDrawn="1">
          <p15:clr>
            <a:srgbClr val="F26B43"/>
          </p15:clr>
        </p15:guide>
        <p15:guide id="3" pos="5561" userDrawn="1">
          <p15:clr>
            <a:srgbClr val="F26B43"/>
          </p15:clr>
        </p15:guide>
        <p15:guide id="4" orient="horz" pos="864" userDrawn="1">
          <p15:clr>
            <a:srgbClr val="F26B43"/>
          </p15:clr>
        </p15:guide>
        <p15:guide id="6" pos="3052" userDrawn="1">
          <p15:clr>
            <a:srgbClr val="F26B43"/>
          </p15:clr>
        </p15:guide>
        <p15:guide id="7" pos="31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3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93" r:id="rId2"/>
    <p:sldLayoutId id="214748369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30" userDrawn="1">
          <p15:clr>
            <a:srgbClr val="F26B43"/>
          </p15:clr>
        </p15:guide>
        <p15:guide id="3" pos="6005" userDrawn="1">
          <p15:clr>
            <a:srgbClr val="F26B43"/>
          </p15:clr>
        </p15:guide>
        <p15:guide id="4" orient="horz" pos="228" userDrawn="1">
          <p15:clr>
            <a:srgbClr val="F26B43"/>
          </p15:clr>
        </p15:guide>
        <p15:guide id="5" orient="horz" pos="4083" userDrawn="1">
          <p15:clr>
            <a:srgbClr val="F26B43"/>
          </p15:clr>
        </p15:guide>
        <p15:guide id="7" pos="3052" userDrawn="1">
          <p15:clr>
            <a:srgbClr val="F26B43"/>
          </p15:clr>
        </p15:guide>
        <p15:guide id="8" pos="318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7" y="364994"/>
            <a:ext cx="1800056" cy="54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5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3" pos="3052" userDrawn="1">
          <p15:clr>
            <a:srgbClr val="F26B43"/>
          </p15:clr>
        </p15:guide>
        <p15:guide id="4" pos="31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18.12.2018</a:t>
            </a:r>
          </a:p>
          <a:p>
            <a:endParaRPr lang="de-DE" dirty="0"/>
          </a:p>
          <a:p>
            <a:r>
              <a:rPr lang="de-DE" dirty="0"/>
              <a:t>Prof. Dr.-Ing. Mike Barth</a:t>
            </a:r>
          </a:p>
          <a:p>
            <a:r>
              <a:rPr lang="de-DE" dirty="0"/>
              <a:t>Christian Härle,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5060886" y="3637584"/>
            <a:ext cx="4476306" cy="198120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Hochschule Pforzheim</a:t>
            </a:r>
          </a:p>
          <a:p>
            <a:br>
              <a:rPr lang="de-DE" sz="1050" dirty="0"/>
            </a:br>
            <a:r>
              <a:rPr lang="de-DE" dirty="0"/>
              <a:t>Modellierung einer </a:t>
            </a:r>
            <a:r>
              <a:rPr lang="de-DE" dirty="0" err="1"/>
              <a:t>Modelica</a:t>
            </a:r>
            <a:r>
              <a:rPr lang="de-DE" dirty="0"/>
              <a:t>-Bibliothek für ein </a:t>
            </a:r>
            <a:br>
              <a:rPr lang="de-DE" dirty="0"/>
            </a:br>
            <a:r>
              <a:rPr lang="de-DE" dirty="0"/>
              <a:t>Glas-Gewächshaus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560141" y="6581001"/>
            <a:ext cx="57270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solidFill>
                  <a:srgbClr val="626254"/>
                </a:solidFill>
                <a:latin typeface="Arial" charset="0"/>
              </a:rPr>
              <a:t>Gruppe 1: Cemil Baki, Heiko </a:t>
            </a:r>
            <a:r>
              <a:rPr lang="de-DE" sz="1050" dirty="0" err="1">
                <a:solidFill>
                  <a:srgbClr val="626254"/>
                </a:solidFill>
                <a:latin typeface="Arial" charset="0"/>
              </a:rPr>
              <a:t>Bielik</a:t>
            </a:r>
            <a:r>
              <a:rPr lang="de-DE" sz="1050" dirty="0">
                <a:solidFill>
                  <a:srgbClr val="626254"/>
                </a:solidFill>
                <a:latin typeface="Arial" charset="0"/>
              </a:rPr>
              <a:t>, Marcel Franzke, Michael Jilg, Harald Krauss</a:t>
            </a:r>
          </a:p>
        </p:txBody>
      </p:sp>
    </p:spTree>
    <p:extLst>
      <p:ext uri="{BB962C8B-B14F-4D97-AF65-F5344CB8AC3E}">
        <p14:creationId xmlns:p14="http://schemas.microsoft.com/office/powerpoint/2010/main" val="27366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9899ED0-6B90-438A-AAC5-BD81D5BAE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5708"/>
            <a:ext cx="9906000" cy="3314449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59AA169F-BDA9-4163-9B6E-1C1C616C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</p:spPr>
        <p:txBody>
          <a:bodyPr>
            <a:normAutofit/>
          </a:bodyPr>
          <a:lstStyle/>
          <a:p>
            <a:r>
              <a:rPr lang="de-DE" dirty="0"/>
              <a:t>das </a:t>
            </a:r>
            <a:r>
              <a:rPr lang="de-DE" dirty="0" err="1"/>
              <a:t>gewXhouse</a:t>
            </a:r>
            <a:r>
              <a:rPr lang="de-DE" dirty="0"/>
              <a:t> Projekt gibt‘s auf GitHub</a:t>
            </a:r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4E5DE13F-0DF2-4194-A220-4DD4BDA498C1}"/>
              </a:ext>
            </a:extLst>
          </p:cNvPr>
          <p:cNvSpPr/>
          <p:nvPr/>
        </p:nvSpPr>
        <p:spPr>
          <a:xfrm flipV="1">
            <a:off x="-275208" y="4560157"/>
            <a:ext cx="10386874" cy="612704"/>
          </a:xfrm>
          <a:prstGeom prst="triangle">
            <a:avLst>
              <a:gd name="adj" fmla="val 50090"/>
            </a:avLst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91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20056660-CB5F-42CB-B79F-D53C7E6A41A2}"/>
              </a:ext>
            </a:extLst>
          </p:cNvPr>
          <p:cNvSpPr/>
          <p:nvPr/>
        </p:nvSpPr>
        <p:spPr>
          <a:xfrm>
            <a:off x="-116150" y="-185263"/>
            <a:ext cx="10138299" cy="1731145"/>
          </a:xfrm>
          <a:custGeom>
            <a:avLst/>
            <a:gdLst>
              <a:gd name="connsiteX0" fmla="*/ 17755 w 10138299"/>
              <a:gd name="connsiteY0" fmla="*/ 568171 h 1731145"/>
              <a:gd name="connsiteX1" fmla="*/ 0 w 10138299"/>
              <a:gd name="connsiteY1" fmla="*/ 1162974 h 1731145"/>
              <a:gd name="connsiteX2" fmla="*/ 4634144 w 10138299"/>
              <a:gd name="connsiteY2" fmla="*/ 1731145 h 1731145"/>
              <a:gd name="connsiteX3" fmla="*/ 10138299 w 10138299"/>
              <a:gd name="connsiteY3" fmla="*/ 941033 h 1731145"/>
              <a:gd name="connsiteX4" fmla="*/ 10129421 w 10138299"/>
              <a:gd name="connsiteY4" fmla="*/ 497149 h 1731145"/>
              <a:gd name="connsiteX5" fmla="*/ 5042516 w 10138299"/>
              <a:gd name="connsiteY5" fmla="*/ 0 h 1731145"/>
              <a:gd name="connsiteX6" fmla="*/ 17755 w 10138299"/>
              <a:gd name="connsiteY6" fmla="*/ 568171 h 173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38299" h="1731145">
                <a:moveTo>
                  <a:pt x="17755" y="568171"/>
                </a:moveTo>
                <a:lnTo>
                  <a:pt x="0" y="1162974"/>
                </a:lnTo>
                <a:lnTo>
                  <a:pt x="4634144" y="1731145"/>
                </a:lnTo>
                <a:lnTo>
                  <a:pt x="10138299" y="941033"/>
                </a:lnTo>
                <a:lnTo>
                  <a:pt x="10129421" y="497149"/>
                </a:lnTo>
                <a:lnTo>
                  <a:pt x="5042516" y="0"/>
                </a:lnTo>
                <a:lnTo>
                  <a:pt x="17755" y="568171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48D55A9-143D-4B68-8B02-2B49585E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</p:spPr>
        <p:txBody>
          <a:bodyPr/>
          <a:lstStyle/>
          <a:p>
            <a:r>
              <a:rPr lang="de-DE" dirty="0"/>
              <a:t>der erste Prototyp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6A5F21D-1950-4D36-9214-9296F6C3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2" y="1149928"/>
            <a:ext cx="8828116" cy="48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2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BE5A0E8D-A09C-4C59-95C6-7235C5FB4D27}"/>
              </a:ext>
            </a:extLst>
          </p:cNvPr>
          <p:cNvSpPr/>
          <p:nvPr/>
        </p:nvSpPr>
        <p:spPr>
          <a:xfrm>
            <a:off x="-116150" y="-185263"/>
            <a:ext cx="10138299" cy="1731145"/>
          </a:xfrm>
          <a:custGeom>
            <a:avLst/>
            <a:gdLst>
              <a:gd name="connsiteX0" fmla="*/ 17755 w 10138299"/>
              <a:gd name="connsiteY0" fmla="*/ 568171 h 1731145"/>
              <a:gd name="connsiteX1" fmla="*/ 0 w 10138299"/>
              <a:gd name="connsiteY1" fmla="*/ 1162974 h 1731145"/>
              <a:gd name="connsiteX2" fmla="*/ 4634144 w 10138299"/>
              <a:gd name="connsiteY2" fmla="*/ 1731145 h 1731145"/>
              <a:gd name="connsiteX3" fmla="*/ 10138299 w 10138299"/>
              <a:gd name="connsiteY3" fmla="*/ 941033 h 1731145"/>
              <a:gd name="connsiteX4" fmla="*/ 10129421 w 10138299"/>
              <a:gd name="connsiteY4" fmla="*/ 497149 h 1731145"/>
              <a:gd name="connsiteX5" fmla="*/ 5042516 w 10138299"/>
              <a:gd name="connsiteY5" fmla="*/ 0 h 1731145"/>
              <a:gd name="connsiteX6" fmla="*/ 17755 w 10138299"/>
              <a:gd name="connsiteY6" fmla="*/ 568171 h 173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38299" h="1731145">
                <a:moveTo>
                  <a:pt x="17755" y="568171"/>
                </a:moveTo>
                <a:lnTo>
                  <a:pt x="0" y="1162974"/>
                </a:lnTo>
                <a:lnTo>
                  <a:pt x="4634144" y="1731145"/>
                </a:lnTo>
                <a:lnTo>
                  <a:pt x="10138299" y="941033"/>
                </a:lnTo>
                <a:lnTo>
                  <a:pt x="10129421" y="497149"/>
                </a:lnTo>
                <a:lnTo>
                  <a:pt x="5042516" y="0"/>
                </a:lnTo>
                <a:lnTo>
                  <a:pt x="17755" y="568171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41DF93-F962-49EE-9183-99DA508D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alle Inhalte in einer Datei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Komponenten von zu stark von einander abhängig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keine echte modulare Struktur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Simulation funktionierte nur für spezielles Beispielhaus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48D55A9-143D-4B68-8B02-2B49585E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</p:spPr>
        <p:txBody>
          <a:bodyPr/>
          <a:lstStyle/>
          <a:p>
            <a:r>
              <a:rPr lang="de-DE" dirty="0"/>
              <a:t>das alte Model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A0FC05-7B41-471D-917A-E74878D5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14" y="1545882"/>
            <a:ext cx="3766235" cy="376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0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B67090E8-5CF9-4BF4-AD75-70E699730D77}"/>
              </a:ext>
            </a:extLst>
          </p:cNvPr>
          <p:cNvSpPr/>
          <p:nvPr/>
        </p:nvSpPr>
        <p:spPr>
          <a:xfrm>
            <a:off x="-116150" y="-185263"/>
            <a:ext cx="10138299" cy="1731145"/>
          </a:xfrm>
          <a:custGeom>
            <a:avLst/>
            <a:gdLst>
              <a:gd name="connsiteX0" fmla="*/ 17755 w 10138299"/>
              <a:gd name="connsiteY0" fmla="*/ 568171 h 1731145"/>
              <a:gd name="connsiteX1" fmla="*/ 0 w 10138299"/>
              <a:gd name="connsiteY1" fmla="*/ 1162974 h 1731145"/>
              <a:gd name="connsiteX2" fmla="*/ 4634144 w 10138299"/>
              <a:gd name="connsiteY2" fmla="*/ 1731145 h 1731145"/>
              <a:gd name="connsiteX3" fmla="*/ 10138299 w 10138299"/>
              <a:gd name="connsiteY3" fmla="*/ 941033 h 1731145"/>
              <a:gd name="connsiteX4" fmla="*/ 10129421 w 10138299"/>
              <a:gd name="connsiteY4" fmla="*/ 497149 h 1731145"/>
              <a:gd name="connsiteX5" fmla="*/ 5042516 w 10138299"/>
              <a:gd name="connsiteY5" fmla="*/ 0 h 1731145"/>
              <a:gd name="connsiteX6" fmla="*/ 17755 w 10138299"/>
              <a:gd name="connsiteY6" fmla="*/ 568171 h 173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38299" h="1731145">
                <a:moveTo>
                  <a:pt x="17755" y="568171"/>
                </a:moveTo>
                <a:lnTo>
                  <a:pt x="0" y="1162974"/>
                </a:lnTo>
                <a:lnTo>
                  <a:pt x="4634144" y="1731145"/>
                </a:lnTo>
                <a:lnTo>
                  <a:pt x="10138299" y="941033"/>
                </a:lnTo>
                <a:lnTo>
                  <a:pt x="10129421" y="497149"/>
                </a:lnTo>
                <a:lnTo>
                  <a:pt x="5042516" y="0"/>
                </a:lnTo>
                <a:lnTo>
                  <a:pt x="17755" y="568171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88D7EB-FEDF-4B72-A119-D74EA2A43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875" y="1378990"/>
            <a:ext cx="1691081" cy="4705588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E2E469C0-E4C7-4608-80FD-059158A8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</p:spPr>
        <p:txBody>
          <a:bodyPr/>
          <a:lstStyle/>
          <a:p>
            <a:r>
              <a:rPr lang="de-DE" dirty="0"/>
              <a:t>das alte Model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C080092-F4EF-4DA9-A109-691BE744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1" y="1378990"/>
            <a:ext cx="3766236" cy="4266000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alle Inhalte in einer Datei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Komponenten von zu stark von einander abhängig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keine echte modulare Struktur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Simulation funktionierte nur für spezielles Beispielhaus</a:t>
            </a:r>
          </a:p>
        </p:txBody>
      </p:sp>
    </p:spTree>
    <p:extLst>
      <p:ext uri="{BB962C8B-B14F-4D97-AF65-F5344CB8AC3E}">
        <p14:creationId xmlns:p14="http://schemas.microsoft.com/office/powerpoint/2010/main" val="172085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3389026-7AF0-4D9E-885E-472845977FDC}"/>
              </a:ext>
            </a:extLst>
          </p:cNvPr>
          <p:cNvSpPr/>
          <p:nvPr/>
        </p:nvSpPr>
        <p:spPr>
          <a:xfrm>
            <a:off x="-116150" y="-185263"/>
            <a:ext cx="10138299" cy="1731145"/>
          </a:xfrm>
          <a:custGeom>
            <a:avLst/>
            <a:gdLst>
              <a:gd name="connsiteX0" fmla="*/ 17755 w 10138299"/>
              <a:gd name="connsiteY0" fmla="*/ 568171 h 1731145"/>
              <a:gd name="connsiteX1" fmla="*/ 0 w 10138299"/>
              <a:gd name="connsiteY1" fmla="*/ 1162974 h 1731145"/>
              <a:gd name="connsiteX2" fmla="*/ 4634144 w 10138299"/>
              <a:gd name="connsiteY2" fmla="*/ 1731145 h 1731145"/>
              <a:gd name="connsiteX3" fmla="*/ 10138299 w 10138299"/>
              <a:gd name="connsiteY3" fmla="*/ 941033 h 1731145"/>
              <a:gd name="connsiteX4" fmla="*/ 10129421 w 10138299"/>
              <a:gd name="connsiteY4" fmla="*/ 497149 h 1731145"/>
              <a:gd name="connsiteX5" fmla="*/ 5042516 w 10138299"/>
              <a:gd name="connsiteY5" fmla="*/ 0 h 1731145"/>
              <a:gd name="connsiteX6" fmla="*/ 17755 w 10138299"/>
              <a:gd name="connsiteY6" fmla="*/ 568171 h 173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38299" h="1731145">
                <a:moveTo>
                  <a:pt x="17755" y="568171"/>
                </a:moveTo>
                <a:lnTo>
                  <a:pt x="0" y="1162974"/>
                </a:lnTo>
                <a:lnTo>
                  <a:pt x="4634144" y="1731145"/>
                </a:lnTo>
                <a:lnTo>
                  <a:pt x="10138299" y="941033"/>
                </a:lnTo>
                <a:lnTo>
                  <a:pt x="10129421" y="497149"/>
                </a:lnTo>
                <a:lnTo>
                  <a:pt x="5042516" y="0"/>
                </a:lnTo>
                <a:lnTo>
                  <a:pt x="17755" y="568171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6635E3-4232-4290-BDF0-5609DE24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Anforderungen/Herausforderungen überdenken…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C70724-D26C-4DF1-9335-91A10E11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991694"/>
            <a:ext cx="4897699" cy="3437454"/>
          </a:xfrm>
        </p:spPr>
        <p:txBody>
          <a:bodyPr/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Modelica</a:t>
            </a:r>
            <a:r>
              <a:rPr lang="de-DE" dirty="0"/>
              <a:t> arbeitet NICHT sequenziell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Syntax und Semantik nicht immer bekannt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Projekt-Struktur überarbeiten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Bestehende Blöcke aus </a:t>
            </a:r>
            <a:r>
              <a:rPr lang="de-DE" dirty="0" err="1"/>
              <a:t>Modelica</a:t>
            </a:r>
            <a:r>
              <a:rPr lang="de-DE" dirty="0"/>
              <a:t> nutzen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3DDB486-0AC0-4FE0-A74B-980573A2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549" y="1634658"/>
            <a:ext cx="16192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2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5972F908-65F2-49F5-B248-CB2D571F8D00}"/>
              </a:ext>
            </a:extLst>
          </p:cNvPr>
          <p:cNvSpPr/>
          <p:nvPr/>
        </p:nvSpPr>
        <p:spPr>
          <a:xfrm>
            <a:off x="-116150" y="-185263"/>
            <a:ext cx="10138299" cy="1731145"/>
          </a:xfrm>
          <a:custGeom>
            <a:avLst/>
            <a:gdLst>
              <a:gd name="connsiteX0" fmla="*/ 17755 w 10138299"/>
              <a:gd name="connsiteY0" fmla="*/ 568171 h 1731145"/>
              <a:gd name="connsiteX1" fmla="*/ 0 w 10138299"/>
              <a:gd name="connsiteY1" fmla="*/ 1162974 h 1731145"/>
              <a:gd name="connsiteX2" fmla="*/ 4634144 w 10138299"/>
              <a:gd name="connsiteY2" fmla="*/ 1731145 h 1731145"/>
              <a:gd name="connsiteX3" fmla="*/ 10138299 w 10138299"/>
              <a:gd name="connsiteY3" fmla="*/ 941033 h 1731145"/>
              <a:gd name="connsiteX4" fmla="*/ 10129421 w 10138299"/>
              <a:gd name="connsiteY4" fmla="*/ 497149 h 1731145"/>
              <a:gd name="connsiteX5" fmla="*/ 5042516 w 10138299"/>
              <a:gd name="connsiteY5" fmla="*/ 0 h 1731145"/>
              <a:gd name="connsiteX6" fmla="*/ 17755 w 10138299"/>
              <a:gd name="connsiteY6" fmla="*/ 568171 h 173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38299" h="1731145">
                <a:moveTo>
                  <a:pt x="17755" y="568171"/>
                </a:moveTo>
                <a:lnTo>
                  <a:pt x="0" y="1162974"/>
                </a:lnTo>
                <a:lnTo>
                  <a:pt x="4634144" y="1731145"/>
                </a:lnTo>
                <a:lnTo>
                  <a:pt x="10138299" y="941033"/>
                </a:lnTo>
                <a:lnTo>
                  <a:pt x="10129421" y="497149"/>
                </a:lnTo>
                <a:lnTo>
                  <a:pt x="5042516" y="0"/>
                </a:lnTo>
                <a:lnTo>
                  <a:pt x="17755" y="568171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48D55A9-143D-4B68-8B02-2B49585E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</p:spPr>
        <p:txBody>
          <a:bodyPr/>
          <a:lstStyle/>
          <a:p>
            <a:r>
              <a:rPr lang="de-DE" dirty="0"/>
              <a:t>Gesamtüberarbeitung des Models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EFEBDC-B2F1-4A5D-97A8-528ADA1C9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vollständig modular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Komponenten flexibel austauschbar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individuelle Gartenhausmodelle einsetzbar</a:t>
            </a:r>
          </a:p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7E0A79E-2EC0-4BB1-96D1-E92354242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1450011"/>
            <a:ext cx="19431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0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285687" y="3005269"/>
            <a:ext cx="7491332" cy="1471474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jetzt weiter in </a:t>
            </a:r>
            <a:r>
              <a:rPr lang="de-DE" dirty="0" err="1"/>
              <a:t>OpenModelica</a:t>
            </a:r>
            <a:r>
              <a:rPr lang="de-DE" dirty="0"/>
              <a:t>…  </a:t>
            </a:r>
          </a:p>
        </p:txBody>
      </p:sp>
    </p:spTree>
    <p:extLst>
      <p:ext uri="{BB962C8B-B14F-4D97-AF65-F5344CB8AC3E}">
        <p14:creationId xmlns:p14="http://schemas.microsoft.com/office/powerpoint/2010/main" val="467225962"/>
      </p:ext>
    </p:extLst>
  </p:cSld>
  <p:clrMapOvr>
    <a:masterClrMapping/>
  </p:clrMapOvr>
</p:sld>
</file>

<file path=ppt/theme/theme1.xml><?xml version="1.0" encoding="utf-8"?>
<a:theme xmlns:a="http://schemas.openxmlformats.org/drawingml/2006/main" name="Inhalt">
  <a:themeElements>
    <a:clrScheme name="Hochschule Pforzheim">
      <a:dk1>
        <a:srgbClr val="626254"/>
      </a:dk1>
      <a:lt1>
        <a:srgbClr val="FFFFFF"/>
      </a:lt1>
      <a:dk2>
        <a:srgbClr val="F5BC25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_pf_powerpoint_05" id="{FA78D7E9-8A2E-3A4F-9098-086411B446F3}" vid="{99F94728-F8DB-DB47-88E5-981B684A2E8E}"/>
    </a:ext>
  </a:extLst>
</a:theme>
</file>

<file path=ppt/theme/theme2.xml><?xml version="1.0" encoding="utf-8"?>
<a:theme xmlns:a="http://schemas.openxmlformats.org/drawingml/2006/main" name="Titel gra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_pf_powerpoint_05" id="{FA78D7E9-8A2E-3A4F-9098-086411B446F3}" vid="{2BB04099-53F5-644D-9173-7C9C9673936F}"/>
    </a:ext>
  </a:extLst>
</a:theme>
</file>

<file path=ppt/theme/theme3.xml><?xml version="1.0" encoding="utf-8"?>
<a:theme xmlns:a="http://schemas.openxmlformats.org/drawingml/2006/main" name="Titel negativ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_pf_powerpoint_05" id="{FA78D7E9-8A2E-3A4F-9098-086411B446F3}" vid="{F6423599-595B-DC48-87DA-C3D10AC096DE}"/>
    </a:ext>
  </a:extLst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Modelica WS18_19</Template>
  <TotalTime>0</TotalTime>
  <Words>156</Words>
  <Application>Microsoft Office PowerPoint</Application>
  <PresentationFormat>A4-Papier (210 x 297 mm)</PresentationFormat>
  <Paragraphs>45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Symbol</vt:lpstr>
      <vt:lpstr>Wingdings</vt:lpstr>
      <vt:lpstr>Inhalt</vt:lpstr>
      <vt:lpstr>Titel grau</vt:lpstr>
      <vt:lpstr>Titel negativ</vt:lpstr>
      <vt:lpstr>PowerPoint-Präsentation</vt:lpstr>
      <vt:lpstr>das gewXhouse Projekt gibt‘s auf GitHub</vt:lpstr>
      <vt:lpstr>der erste Prototyp</vt:lpstr>
      <vt:lpstr>das alte Model</vt:lpstr>
      <vt:lpstr>das alte Model</vt:lpstr>
      <vt:lpstr>Anforderungen/Herausforderungen überdenken…</vt:lpstr>
      <vt:lpstr>Gesamtüberarbeitung des Models</vt:lpstr>
      <vt:lpstr>PowerPoint-Präsentation</vt:lpstr>
    </vt:vector>
  </TitlesOfParts>
  <Company>Hochschule Pforzheim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Franzke, Marcel</dc:creator>
  <cp:lastModifiedBy>Harald Krauss</cp:lastModifiedBy>
  <cp:revision>65</cp:revision>
  <cp:lastPrinted>2017-06-26T12:51:52Z</cp:lastPrinted>
  <dcterms:created xsi:type="dcterms:W3CDTF">2018-12-03T15:34:36Z</dcterms:created>
  <dcterms:modified xsi:type="dcterms:W3CDTF">2018-12-17T20:02:58Z</dcterms:modified>
</cp:coreProperties>
</file>