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4"/>
  </p:notesMasterIdLst>
  <p:sldIdLst>
    <p:sldId id="256" r:id="rId2"/>
    <p:sldId id="265" r:id="rId3"/>
    <p:sldId id="257" r:id="rId4"/>
    <p:sldId id="258" r:id="rId5"/>
    <p:sldId id="286" r:id="rId6"/>
    <p:sldId id="287" r:id="rId7"/>
    <p:sldId id="259" r:id="rId8"/>
    <p:sldId id="288" r:id="rId9"/>
    <p:sldId id="289" r:id="rId10"/>
    <p:sldId id="260" r:id="rId11"/>
    <p:sldId id="277" r:id="rId12"/>
    <p:sldId id="276" r:id="rId13"/>
    <p:sldId id="262" r:id="rId14"/>
    <p:sldId id="263" r:id="rId15"/>
    <p:sldId id="264" r:id="rId16"/>
    <p:sldId id="272" r:id="rId17"/>
    <p:sldId id="273" r:id="rId18"/>
    <p:sldId id="261" r:id="rId19"/>
    <p:sldId id="270" r:id="rId20"/>
    <p:sldId id="279" r:id="rId21"/>
    <p:sldId id="281" r:id="rId22"/>
    <p:sldId id="282" r:id="rId23"/>
    <p:sldId id="283" r:id="rId24"/>
    <p:sldId id="284" r:id="rId25"/>
    <p:sldId id="285" r:id="rId26"/>
    <p:sldId id="290" r:id="rId27"/>
    <p:sldId id="291" r:id="rId28"/>
    <p:sldId id="267" r:id="rId29"/>
    <p:sldId id="278" r:id="rId30"/>
    <p:sldId id="268" r:id="rId31"/>
    <p:sldId id="274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ko Dudzus" initials="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AEF3D-3EC4-41F6-A1D5-86EE8164C754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AEAC5-8A17-42FE-80CE-211A246549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Grundprobleme und Herangehensweisen lernt man auch bei bewusst schlanken Projekten.</a:t>
            </a:r>
            <a:r>
              <a:rPr lang="de-DE" baseline="0" dirty="0"/>
              <a:t> Den Überblick zu bewahren ist schwierig genug.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AEAC5-8A17-42FE-80CE-211A246549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92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AEAC5-8A17-42FE-80CE-211A246549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48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die Schnittstellen nach Definition funktionieren, ist eine gewisse Erfahrung damit notwendig.</a:t>
            </a:r>
          </a:p>
          <a:p>
            <a:r>
              <a:rPr lang="de-DE" dirty="0"/>
              <a:t>Weil der</a:t>
            </a:r>
            <a:r>
              <a:rPr lang="de-DE" baseline="0" dirty="0"/>
              <a:t> Netzwerkclient zustandsfrei ist, müssen die Serverantworten informativ sein, den Kontext beinhalten.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AEAC5-8A17-42FE-80CE-211A2465496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27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2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03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7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5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2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4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6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C97FFF-EC38-4DD5-A4FB-A4678EAD990A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A7E1D-4BCB-4DF6-9AB7-D3C65008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8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hyperlink" Target="https://bitbucket.org/xerial/sqlite-jdbc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ub.darc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Programmierprojekt</a:t>
            </a:r>
            <a:br>
              <a:rPr lang="de-DE" dirty="0"/>
            </a:br>
            <a:r>
              <a:rPr lang="de-DE" dirty="0"/>
              <a:t>Vier Gewinnt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Client/Server und Datenbankanbindung</a:t>
            </a:r>
          </a:p>
          <a:p>
            <a:r>
              <a:rPr lang="de-DE" dirty="0"/>
              <a:t>Lucia Scheibe, Ruth </a:t>
            </a:r>
            <a:r>
              <a:rPr lang="de-DE" dirty="0" err="1"/>
              <a:t>Bosbach</a:t>
            </a:r>
            <a:r>
              <a:rPr lang="de-DE" dirty="0"/>
              <a:t>, Gerrit Winkler, Heiko Dudzus</a:t>
            </a:r>
          </a:p>
        </p:txBody>
      </p:sp>
    </p:spTree>
    <p:extLst>
      <p:ext uri="{BB962C8B-B14F-4D97-AF65-F5344CB8AC3E}">
        <p14:creationId xmlns:p14="http://schemas.microsoft.com/office/powerpoint/2010/main" val="168469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01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6297" y="424366"/>
            <a:ext cx="5937755" cy="559308"/>
          </a:xfrm>
        </p:spPr>
        <p:txBody>
          <a:bodyPr>
            <a:normAutofit fontScale="90000"/>
          </a:bodyPr>
          <a:lstStyle/>
          <a:p>
            <a:r>
              <a:rPr lang="de-DE" dirty="0"/>
              <a:t>Klassendiagramm Server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87" y="1370734"/>
            <a:ext cx="7419373" cy="49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6297" y="424366"/>
            <a:ext cx="5937755" cy="559308"/>
          </a:xfrm>
        </p:spPr>
        <p:txBody>
          <a:bodyPr>
            <a:normAutofit fontScale="90000"/>
          </a:bodyPr>
          <a:lstStyle/>
          <a:p>
            <a:r>
              <a:rPr lang="de-DE" dirty="0"/>
              <a:t>Klassendiagramm Client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888" y="1183697"/>
            <a:ext cx="7220571" cy="51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6297" y="424366"/>
            <a:ext cx="5937755" cy="559308"/>
          </a:xfrm>
        </p:spPr>
        <p:txBody>
          <a:bodyPr>
            <a:normAutofit fontScale="90000"/>
          </a:bodyPr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29" y="1135378"/>
            <a:ext cx="7212290" cy="54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Telnet-Session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68" y="2402898"/>
            <a:ext cx="5123486" cy="31019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63" y="3455957"/>
            <a:ext cx="5315816" cy="30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Zustände: </a:t>
            </a:r>
          </a:p>
          <a:p>
            <a:pPr lvl="1"/>
            <a:r>
              <a:rPr lang="de-DE" dirty="0"/>
              <a:t>NICKNAME</a:t>
            </a:r>
          </a:p>
          <a:p>
            <a:pPr lvl="1"/>
            <a:r>
              <a:rPr lang="de-DE" dirty="0"/>
              <a:t>WAIT</a:t>
            </a:r>
          </a:p>
          <a:p>
            <a:pPr lvl="1"/>
            <a:r>
              <a:rPr lang="de-DE" dirty="0"/>
              <a:t>ACTIVE</a:t>
            </a:r>
          </a:p>
          <a:p>
            <a:pPr lvl="1"/>
            <a:r>
              <a:rPr lang="de-DE" dirty="0"/>
              <a:t>PASSIVE</a:t>
            </a:r>
          </a:p>
          <a:p>
            <a:pPr lvl="1"/>
            <a:r>
              <a:rPr lang="de-DE" dirty="0"/>
              <a:t>OVER</a:t>
            </a:r>
          </a:p>
          <a:p>
            <a:r>
              <a:rPr lang="de-DE" dirty="0"/>
              <a:t>obligatorische und freiwillige Servermeldungen</a:t>
            </a:r>
          </a:p>
          <a:p>
            <a:r>
              <a:rPr lang="de-DE" dirty="0"/>
              <a:t>Maschine oder Mensch als Empfänger</a:t>
            </a:r>
          </a:p>
        </p:txBody>
      </p:sp>
    </p:spTree>
    <p:extLst>
      <p:ext uri="{BB962C8B-B14F-4D97-AF65-F5344CB8AC3E}">
        <p14:creationId xmlns:p14="http://schemas.microsoft.com/office/powerpoint/2010/main" val="399899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475136"/>
              </p:ext>
            </p:extLst>
          </p:nvPr>
        </p:nvGraphicFramePr>
        <p:xfrm>
          <a:off x="631572" y="2370219"/>
          <a:ext cx="7886700" cy="3610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635">
                  <a:extLst>
                    <a:ext uri="{9D8B030D-6E8A-4147-A177-3AD203B41FA5}">
                      <a16:colId xmlns="" xmlns:a16="http://schemas.microsoft.com/office/drawing/2014/main" val="4208212432"/>
                    </a:ext>
                  </a:extLst>
                </a:gridCol>
                <a:gridCol w="1250396">
                  <a:extLst>
                    <a:ext uri="{9D8B030D-6E8A-4147-A177-3AD203B41FA5}">
                      <a16:colId xmlns="" xmlns:a16="http://schemas.microsoft.com/office/drawing/2014/main" val="2594024931"/>
                    </a:ext>
                  </a:extLst>
                </a:gridCol>
                <a:gridCol w="3962296">
                  <a:extLst>
                    <a:ext uri="{9D8B030D-6E8A-4147-A177-3AD203B41FA5}">
                      <a16:colId xmlns="" xmlns:a16="http://schemas.microsoft.com/office/drawing/2014/main" val="582787192"/>
                    </a:ext>
                  </a:extLst>
                </a:gridCol>
                <a:gridCol w="1407373">
                  <a:extLst>
                    <a:ext uri="{9D8B030D-6E8A-4147-A177-3AD203B41FA5}">
                      <a16:colId xmlns="" xmlns:a16="http://schemas.microsoft.com/office/drawing/2014/main" val="289491787"/>
                    </a:ext>
                  </a:extLst>
                </a:gridCol>
              </a:tblGrid>
              <a:tr h="277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Zustand vorher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Client sendet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Server sendet / sendet an alle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Zustand nächster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="" xmlns:a16="http://schemas.microsoft.com/office/drawing/2014/main" val="2155213384"/>
                  </a:ext>
                </a:extLst>
              </a:tr>
              <a:tr h="277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Neue Verbindung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</a:t>
                      </a:r>
                      <a:r>
                        <a:rPr lang="de-DE" sz="1200" kern="150" dirty="0" err="1">
                          <a:effectLst/>
                        </a:rPr>
                        <a:t>Hello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set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name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with</a:t>
                      </a:r>
                      <a:r>
                        <a:rPr lang="de-DE" sz="1200" kern="150" dirty="0">
                          <a:effectLst/>
                        </a:rPr>
                        <a:t> NICK &lt;</a:t>
                      </a:r>
                      <a:r>
                        <a:rPr lang="de-DE" sz="1200" kern="150" dirty="0" err="1">
                          <a:effectLst/>
                        </a:rPr>
                        <a:t>name</a:t>
                      </a:r>
                      <a:r>
                        <a:rPr lang="de-DE" sz="1200" kern="150" dirty="0">
                          <a:effectLst/>
                        </a:rPr>
                        <a:t>&gt;“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NICKNAME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="" xmlns:a16="http://schemas.microsoft.com/office/drawing/2014/main" val="2005812803"/>
                  </a:ext>
                </a:extLst>
              </a:tr>
              <a:tr h="694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NICKNAME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„NICK &lt;</a:t>
                      </a:r>
                      <a:r>
                        <a:rPr lang="de-DE" sz="1200" kern="150" dirty="0" err="1">
                          <a:effectLst/>
                        </a:rPr>
                        <a:t>name</a:t>
                      </a:r>
                      <a:r>
                        <a:rPr lang="de-DE" sz="1200" kern="150" dirty="0">
                          <a:effectLst/>
                        </a:rPr>
                        <a:t>&gt;“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u="sng" kern="150">
                          <a:effectLst/>
                        </a:rPr>
                        <a:t>Gültiger Nickname:</a:t>
                      </a:r>
                      <a:endParaRPr lang="de-DE" sz="12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„+NICKIS &lt;name&gt;“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WAIT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="" xmlns:a16="http://schemas.microsoft.com/office/drawing/2014/main" val="1946019762"/>
                  </a:ext>
                </a:extLst>
              </a:tr>
              <a:tr h="694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 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u="sng" kern="150" dirty="0">
                          <a:effectLst/>
                        </a:rPr>
                        <a:t>Ungültiger </a:t>
                      </a:r>
                      <a:r>
                        <a:rPr lang="de-DE" sz="1200" u="sng" kern="150" dirty="0" err="1">
                          <a:effectLst/>
                        </a:rPr>
                        <a:t>Nickname</a:t>
                      </a:r>
                      <a:r>
                        <a:rPr lang="de-DE" sz="1200" u="sng" kern="150" dirty="0">
                          <a:effectLst/>
                        </a:rPr>
                        <a:t>:</a:t>
                      </a:r>
                      <a:endParaRPr lang="de-DE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„Name invalid“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NICKNAME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="" xmlns:a16="http://schemas.microsoft.com/office/drawing/2014/main" val="3499014501"/>
                  </a:ext>
                </a:extLst>
              </a:tr>
              <a:tr h="4859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 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Sonst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„ERR </a:t>
                      </a:r>
                      <a:r>
                        <a:rPr lang="de-DE" sz="1200" kern="150" dirty="0" err="1">
                          <a:effectLst/>
                        </a:rPr>
                        <a:t>unknown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command</a:t>
                      </a:r>
                      <a:r>
                        <a:rPr lang="de-DE" sz="1200" kern="150" dirty="0">
                          <a:effectLst/>
                        </a:rPr>
                        <a:t>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NICKNAME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="" xmlns:a16="http://schemas.microsoft.com/office/drawing/2014/main" val="236201766"/>
                  </a:ext>
                </a:extLst>
              </a:tr>
              <a:tr h="694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WAIT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u="sng" kern="150" dirty="0">
                          <a:effectLst/>
                        </a:rPr>
                        <a:t>Wenn weiterer Spieler angemeldet</a:t>
                      </a:r>
                      <a:endParaRPr lang="de-DE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„+GAMEWITH &lt;</a:t>
                      </a:r>
                      <a:r>
                        <a:rPr lang="de-DE" sz="1200" kern="150" dirty="0" err="1">
                          <a:effectLst/>
                        </a:rPr>
                        <a:t>name</a:t>
                      </a:r>
                      <a:r>
                        <a:rPr lang="de-DE" sz="1200" kern="150" dirty="0">
                          <a:effectLst/>
                        </a:rPr>
                        <a:t>&gt;“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„+SYMBOL &lt;s&gt;“ oder „+COLOR &lt;c&gt;“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PASSIVE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="" xmlns:a16="http://schemas.microsoft.com/office/drawing/2014/main" val="1164618733"/>
                  </a:ext>
                </a:extLst>
              </a:tr>
              <a:tr h="4859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>
                          <a:effectLst/>
                        </a:rPr>
                        <a:t> </a:t>
                      </a:r>
                      <a:endParaRPr lang="de-DE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u="sng" kern="150" dirty="0">
                          <a:effectLst/>
                        </a:rPr>
                        <a:t>Wenn kein weiterer Spieler angemeldet</a:t>
                      </a:r>
                      <a:endParaRPr lang="de-DE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</a:t>
                      </a:r>
                      <a:r>
                        <a:rPr lang="de-DE" sz="1200" kern="150" dirty="0" err="1">
                          <a:effectLst/>
                        </a:rPr>
                        <a:t>Wait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for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second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player</a:t>
                      </a:r>
                      <a:r>
                        <a:rPr lang="de-DE" sz="1200" kern="150" dirty="0">
                          <a:effectLst/>
                        </a:rPr>
                        <a:t>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WAIT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="" xmlns:a16="http://schemas.microsoft.com/office/drawing/2014/main" val="11378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8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6044" y="471398"/>
            <a:ext cx="5937755" cy="707697"/>
          </a:xfrm>
        </p:spPr>
        <p:txBody>
          <a:bodyPr>
            <a:normAutofit fontScale="90000"/>
          </a:bodyPr>
          <a:lstStyle/>
          <a:p>
            <a:r>
              <a:rPr lang="de-DE" dirty="0"/>
              <a:t>Protokoll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62847"/>
              </p:ext>
            </p:extLst>
          </p:nvPr>
        </p:nvGraphicFramePr>
        <p:xfrm>
          <a:off x="706768" y="1762626"/>
          <a:ext cx="7736306" cy="4579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481">
                  <a:extLst>
                    <a:ext uri="{9D8B030D-6E8A-4147-A177-3AD203B41FA5}">
                      <a16:colId xmlns="" xmlns:a16="http://schemas.microsoft.com/office/drawing/2014/main" val="2680741325"/>
                    </a:ext>
                  </a:extLst>
                </a:gridCol>
                <a:gridCol w="1226553">
                  <a:extLst>
                    <a:ext uri="{9D8B030D-6E8A-4147-A177-3AD203B41FA5}">
                      <a16:colId xmlns="" xmlns:a16="http://schemas.microsoft.com/office/drawing/2014/main" val="3417544872"/>
                    </a:ext>
                  </a:extLst>
                </a:gridCol>
                <a:gridCol w="3886737">
                  <a:extLst>
                    <a:ext uri="{9D8B030D-6E8A-4147-A177-3AD203B41FA5}">
                      <a16:colId xmlns="" xmlns:a16="http://schemas.microsoft.com/office/drawing/2014/main" val="3333027671"/>
                    </a:ext>
                  </a:extLst>
                </a:gridCol>
                <a:gridCol w="1380535">
                  <a:extLst>
                    <a:ext uri="{9D8B030D-6E8A-4147-A177-3AD203B41FA5}">
                      <a16:colId xmlns="" xmlns:a16="http://schemas.microsoft.com/office/drawing/2014/main" val="3046939283"/>
                    </a:ext>
                  </a:extLst>
                </a:gridCol>
              </a:tblGrid>
              <a:tr h="563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PASSIVE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 dirty="0">
                          <a:effectLst/>
                        </a:rPr>
                        <a:t>Wenn Spieler am Zug:</a:t>
                      </a:r>
                      <a:endParaRPr lang="de-DE" sz="11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An Client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„+ACTIVE </a:t>
                      </a:r>
                      <a:r>
                        <a:rPr lang="de-DE" sz="1100" kern="150" dirty="0" err="1">
                          <a:effectLst/>
                        </a:rPr>
                        <a:t>it</a:t>
                      </a:r>
                      <a:r>
                        <a:rPr lang="de-DE" sz="1100" kern="150" dirty="0">
                          <a:effectLst/>
                        </a:rPr>
                        <a:t> </a:t>
                      </a:r>
                      <a:r>
                        <a:rPr lang="de-DE" sz="1100" kern="150" dirty="0" err="1">
                          <a:effectLst/>
                        </a:rPr>
                        <a:t>is</a:t>
                      </a:r>
                      <a:r>
                        <a:rPr lang="de-DE" sz="1100" kern="150" dirty="0">
                          <a:effectLst/>
                        </a:rPr>
                        <a:t> </a:t>
                      </a:r>
                      <a:r>
                        <a:rPr lang="de-DE" sz="1100" kern="150" dirty="0" err="1">
                          <a:effectLst/>
                        </a:rPr>
                        <a:t>your</a:t>
                      </a:r>
                      <a:r>
                        <a:rPr lang="de-DE" sz="1100" kern="150" dirty="0">
                          <a:effectLst/>
                        </a:rPr>
                        <a:t> turn – type MOVE &lt;i&gt; &lt;j&gt;“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ACTIVE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="" xmlns:a16="http://schemas.microsoft.com/office/drawing/2014/main" val="1068678410"/>
                  </a:ext>
                </a:extLst>
              </a:tr>
              <a:tr h="39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Beliebige Anfrage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>
                          <a:effectLst/>
                        </a:rPr>
                        <a:t>An Client:</a:t>
                      </a:r>
                      <a:endParaRPr lang="de-DE" sz="11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„-ERR it is not your turn“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="" xmlns:a16="http://schemas.microsoft.com/office/drawing/2014/main" val="2164313326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ACTIVE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„MOVE &lt;i&gt; &lt;j&gt;“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 dirty="0">
                          <a:effectLst/>
                        </a:rPr>
                        <a:t>Wenn Zug möglich:</a:t>
                      </a:r>
                      <a:endParaRPr lang="de-DE" sz="11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An beide: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„+SET &lt;</a:t>
                      </a:r>
                      <a:r>
                        <a:rPr lang="de-DE" sz="1100" kern="150" dirty="0" err="1">
                          <a:effectLst/>
                        </a:rPr>
                        <a:t>symbol</a:t>
                      </a:r>
                      <a:r>
                        <a:rPr lang="de-DE" sz="1100" kern="150" dirty="0">
                          <a:effectLst/>
                        </a:rPr>
                        <a:t>&gt; &lt;i&gt; &lt;j&gt;“ oder „+SET &lt;</a:t>
                      </a:r>
                      <a:r>
                        <a:rPr lang="de-DE" sz="1100" kern="150" dirty="0" err="1">
                          <a:effectLst/>
                        </a:rPr>
                        <a:t>color</a:t>
                      </a:r>
                      <a:r>
                        <a:rPr lang="de-DE" sz="1100" kern="150" dirty="0">
                          <a:effectLst/>
                        </a:rPr>
                        <a:t>&gt; &lt;i&gt; &lt;j&gt;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„+PASSIVE“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PASSIVE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="" xmlns:a16="http://schemas.microsoft.com/office/drawing/2014/main" val="2885154336"/>
                  </a:ext>
                </a:extLst>
              </a:tr>
              <a:tr h="563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 dirty="0">
                          <a:effectLst/>
                        </a:rPr>
                        <a:t>Wenn Zug nicht möglich:</a:t>
                      </a:r>
                      <a:endParaRPr lang="de-DE" sz="11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„</a:t>
                      </a:r>
                      <a:r>
                        <a:rPr lang="de-DE" sz="1100" kern="150" dirty="0" err="1">
                          <a:effectLst/>
                        </a:rPr>
                        <a:t>move</a:t>
                      </a:r>
                      <a:r>
                        <a:rPr lang="de-DE" sz="1100" kern="150" dirty="0">
                          <a:effectLst/>
                        </a:rPr>
                        <a:t> not </a:t>
                      </a:r>
                      <a:r>
                        <a:rPr lang="de-DE" sz="1100" kern="150" dirty="0" err="1">
                          <a:effectLst/>
                        </a:rPr>
                        <a:t>possible</a:t>
                      </a:r>
                      <a:r>
                        <a:rPr lang="de-DE" sz="1100" kern="150" dirty="0">
                          <a:effectLst/>
                        </a:rPr>
                        <a:t>“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ACTIVE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="" xmlns:a16="http://schemas.microsoft.com/office/drawing/2014/main" val="2846983763"/>
                  </a:ext>
                </a:extLst>
              </a:tr>
              <a:tr h="39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OVER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„NEW“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„OK“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WAIT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="" xmlns:a16="http://schemas.microsoft.com/office/drawing/2014/main" val="1407925582"/>
                  </a:ext>
                </a:extLst>
              </a:tr>
              <a:tr h="563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Beliebig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>
                          <a:effectLst/>
                        </a:rPr>
                        <a:t>Wenn Spiel gewonnen</a:t>
                      </a:r>
                      <a:endParaRPr lang="de-DE" sz="11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„+WON“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OVER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="" xmlns:a16="http://schemas.microsoft.com/office/drawing/2014/main" val="3622921779"/>
                  </a:ext>
                </a:extLst>
              </a:tr>
              <a:tr h="563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>
                          <a:effectLst/>
                        </a:rPr>
                        <a:t>Wenn Spiel verloren:</a:t>
                      </a:r>
                      <a:endParaRPr lang="de-DE" sz="11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„+LOST“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OVER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="" xmlns:a16="http://schemas.microsoft.com/office/drawing/2014/main" val="1866864909"/>
                  </a:ext>
                </a:extLst>
              </a:tr>
              <a:tr h="39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 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 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u="sng" kern="150">
                          <a:effectLst/>
                        </a:rPr>
                        <a:t>Wenn Spiel unentschieden:</a:t>
                      </a:r>
                      <a:endParaRPr lang="de-DE" sz="1100" kern="1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>
                          <a:effectLst/>
                        </a:rPr>
                        <a:t>„+TIED</a:t>
                      </a:r>
                      <a:endParaRPr lang="de-DE" sz="11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kern="150" dirty="0">
                          <a:effectLst/>
                        </a:rPr>
                        <a:t>OVER</a:t>
                      </a:r>
                      <a:endParaRPr lang="de-DE" sz="11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0625" marR="20625" marT="20625" marB="20625"/>
                </a:tc>
                <a:extLst>
                  <a:ext uri="{0D108BD9-81ED-4DB2-BD59-A6C34878D82A}">
                    <a16:rowId xmlns="" xmlns:a16="http://schemas.microsoft.com/office/drawing/2014/main" val="2706741408"/>
                  </a:ext>
                </a:extLst>
              </a:tr>
              <a:tr h="39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 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„QUIT“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An Client: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„See </a:t>
                      </a:r>
                      <a:r>
                        <a:rPr lang="de-DE" sz="1200" kern="150" dirty="0" err="1">
                          <a:effectLst/>
                        </a:rPr>
                        <a:t>you</a:t>
                      </a:r>
                      <a:r>
                        <a:rPr lang="de-DE" sz="1200" kern="150" dirty="0">
                          <a:effectLst/>
                        </a:rPr>
                        <a:t> </a:t>
                      </a:r>
                      <a:r>
                        <a:rPr lang="de-DE" sz="1200" kern="150" dirty="0" err="1">
                          <a:effectLst/>
                        </a:rPr>
                        <a:t>soon</a:t>
                      </a:r>
                      <a:r>
                        <a:rPr lang="de-DE" sz="1200" kern="150" dirty="0">
                          <a:effectLst/>
                        </a:rPr>
                        <a:t>“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kern="150" dirty="0">
                          <a:effectLst/>
                        </a:rPr>
                        <a:t>Verbindung beendet</a:t>
                      </a:r>
                      <a:endParaRPr lang="de-DE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22412" marR="22412" marT="22412" marB="22412"/>
                </a:tc>
                <a:extLst>
                  <a:ext uri="{0D108BD9-81ED-4DB2-BD59-A6C34878D82A}">
                    <a16:rowId xmlns="" xmlns:a16="http://schemas.microsoft.com/office/drawing/2014/main" val="265147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20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82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ER-diagramm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Eine Tabelle zur Speicherung der Namen der Spieler, der Anzahl der gespielten Spiele und der Siege. Hinzu kommt als Primärschlüssel eine ID als „_</a:t>
            </a:r>
            <a:r>
              <a:rPr lang="de-DE" dirty="0" err="1" smtClean="0"/>
              <a:t>id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031" y="3648304"/>
            <a:ext cx="4083937" cy="230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0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Entwicklungsvorgaben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Einfaches, rundenbasiertes Spiel</a:t>
            </a:r>
          </a:p>
          <a:p>
            <a:r>
              <a:rPr lang="de-DE" dirty="0"/>
              <a:t>Wenig Features, möglichst robust</a:t>
            </a:r>
          </a:p>
          <a:p>
            <a:r>
              <a:rPr lang="de-DE" dirty="0"/>
              <a:t>Weitere Features in weiteren Entwicklungszyklen</a:t>
            </a:r>
          </a:p>
          <a:p>
            <a:r>
              <a:rPr lang="de-DE" dirty="0"/>
              <a:t>Netzwerkprotokoll mit</a:t>
            </a:r>
          </a:p>
          <a:p>
            <a:pPr lvl="1"/>
            <a:r>
              <a:rPr lang="de-DE" dirty="0"/>
              <a:t>möglichst wenigen Zuständen</a:t>
            </a:r>
          </a:p>
          <a:p>
            <a:pPr lvl="1"/>
            <a:r>
              <a:rPr lang="de-DE" dirty="0"/>
              <a:t>möglichst wenigen obligatorischen Schlüsselworten</a:t>
            </a:r>
          </a:p>
          <a:p>
            <a:r>
              <a:rPr lang="de-DE" dirty="0"/>
              <a:t>Keep </a:t>
            </a:r>
            <a:r>
              <a:rPr lang="de-DE" dirty="0" err="1"/>
              <a:t>it</a:t>
            </a:r>
            <a:r>
              <a:rPr lang="de-DE" dirty="0"/>
              <a:t> simple, stupid!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4280">
            <a:off x="4229853" y="5093707"/>
            <a:ext cx="1292643" cy="12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0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Relationale DB-System</a:t>
            </a:r>
            <a:br>
              <a:rPr lang="de-DE" dirty="0" smtClean="0"/>
            </a:br>
            <a:r>
              <a:rPr lang="de-DE" dirty="0" err="1" smtClean="0"/>
              <a:t>SQLite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50922" y="2333685"/>
            <a:ext cx="78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Als relationales Datenbanksystem haben wir uns für </a:t>
            </a:r>
            <a:r>
              <a:rPr lang="de-DE" dirty="0" err="1" smtClean="0"/>
              <a:t>SQLite</a:t>
            </a:r>
            <a:r>
              <a:rPr lang="de-DE" dirty="0" smtClean="0"/>
              <a:t> entschieden, da diese Datenbank keinen eigenen Webserver benötigt und einfach anzulegen und zu administrieren ist.</a:t>
            </a:r>
          </a:p>
          <a:p>
            <a:r>
              <a:rPr lang="de-DE" dirty="0" smtClean="0"/>
              <a:t>Benötigt wird eine JDBC-Schnittstelle </a:t>
            </a:r>
            <a:br>
              <a:rPr lang="de-DE" dirty="0" smtClean="0"/>
            </a:br>
            <a:r>
              <a:rPr lang="de-DE" dirty="0" smtClean="0"/>
              <a:t>für </a:t>
            </a:r>
            <a:r>
              <a:rPr lang="de-DE" dirty="0" err="1" smtClean="0"/>
              <a:t>SQLite</a:t>
            </a:r>
            <a:r>
              <a:rPr lang="de-DE" dirty="0" smtClean="0"/>
              <a:t>, die unter </a:t>
            </a:r>
            <a:r>
              <a:rPr lang="de-DE" dirty="0" err="1" smtClean="0"/>
              <a:t>BlueJ</a:t>
            </a:r>
            <a:r>
              <a:rPr lang="de-DE" dirty="0" smtClean="0"/>
              <a:t> -&gt; Tools -&gt; </a:t>
            </a:r>
            <a:br>
              <a:rPr lang="de-DE" dirty="0" smtClean="0"/>
            </a:br>
            <a:r>
              <a:rPr lang="de-DE" dirty="0" err="1" smtClean="0"/>
              <a:t>Preferences</a:t>
            </a:r>
            <a:r>
              <a:rPr lang="de-DE" dirty="0" smtClean="0"/>
              <a:t> eingebunden werden muss. </a:t>
            </a:r>
            <a:br>
              <a:rPr lang="de-DE" dirty="0" smtClean="0"/>
            </a:br>
            <a:r>
              <a:rPr lang="de-DE" dirty="0" smtClean="0"/>
              <a:t>Danach muss </a:t>
            </a:r>
            <a:r>
              <a:rPr lang="de-DE" dirty="0" err="1" smtClean="0"/>
              <a:t>BlueJ</a:t>
            </a:r>
            <a:r>
              <a:rPr lang="de-DE" dirty="0" smtClean="0"/>
              <a:t> am besten neu </a:t>
            </a:r>
            <a:r>
              <a:rPr lang="de-DE" dirty="0" err="1" smtClean="0"/>
              <a:t>ge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smtClean="0"/>
              <a:t>startet werden</a:t>
            </a:r>
            <a:r>
              <a:rPr lang="de-DE" dirty="0"/>
              <a:t>. . 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Alternativ </a:t>
            </a:r>
            <a:r>
              <a:rPr lang="de-DE" dirty="0"/>
              <a:t>wäre eine Kopie im </a:t>
            </a:r>
            <a:br>
              <a:rPr lang="de-DE" dirty="0"/>
            </a:br>
            <a:r>
              <a:rPr lang="de-DE" dirty="0"/>
              <a:t> Verzeichnis: </a:t>
            </a:r>
            <a:r>
              <a:rPr lang="de-DE" dirty="0" err="1"/>
              <a:t>userlib</a:t>
            </a:r>
            <a:r>
              <a:rPr lang="de-DE" dirty="0"/>
              <a:t> im </a:t>
            </a:r>
            <a:r>
              <a:rPr lang="de-DE" dirty="0" err="1"/>
              <a:t>BlueJ</a:t>
            </a:r>
            <a:r>
              <a:rPr lang="de-DE" dirty="0"/>
              <a:t>-Programm-Ordner</a:t>
            </a:r>
            <a:br>
              <a:rPr lang="de-DE" dirty="0"/>
            </a:br>
            <a:r>
              <a:rPr lang="de-DE" dirty="0"/>
              <a:t>möglich, da dieser automatisch geladen wird.</a:t>
            </a:r>
          </a:p>
          <a:p>
            <a:r>
              <a:rPr lang="de-DE" dirty="0" smtClean="0"/>
              <a:t>Link </a:t>
            </a:r>
            <a:r>
              <a:rPr lang="de-DE" dirty="0" smtClean="0"/>
              <a:t>zur Schnittstelle bei </a:t>
            </a:r>
            <a:r>
              <a:rPr lang="de-DE" dirty="0" err="1" smtClean="0"/>
              <a:t>bitbucket</a:t>
            </a:r>
            <a:r>
              <a:rPr lang="de-DE" dirty="0" smtClean="0"/>
              <a:t>:</a:t>
            </a:r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bitbucket.org/xerial/sqlite-jdbc/downloads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Externes Tool: </a:t>
            </a:r>
            <a:r>
              <a:rPr lang="de-DE" dirty="0">
                <a:hlinkClick r:id="rId3"/>
              </a:rPr>
              <a:t>http://sqlitebrowser.org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25" y="3219811"/>
            <a:ext cx="30575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911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Anlegen der DB –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Tabelle Player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360525"/>
            <a:ext cx="7029450" cy="325654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66775" y="2638045"/>
            <a:ext cx="702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SQL-Anweisungen und Tabellen wurden programmtechnisch mit dem Interface </a:t>
            </a:r>
            <a:r>
              <a:rPr lang="de-DE" dirty="0" err="1" smtClean="0"/>
              <a:t>IDBTblPlayerColumns</a:t>
            </a:r>
            <a:r>
              <a:rPr lang="de-DE" dirty="0" smtClean="0"/>
              <a:t> und der Klasse </a:t>
            </a:r>
            <a:r>
              <a:rPr lang="de-DE" dirty="0" err="1" smtClean="0"/>
              <a:t>DBTblPlayerSettings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19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Player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866775" y="2638045"/>
            <a:ext cx="70294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Quelltext</a:t>
            </a:r>
          </a:p>
          <a:p>
            <a:r>
              <a:rPr lang="de-DE" dirty="0"/>
              <a:t>/**</a:t>
            </a:r>
          </a:p>
          <a:p>
            <a:r>
              <a:rPr lang="de-DE" dirty="0"/>
              <a:t> * Das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IDBTBLSpielerColumns</a:t>
            </a:r>
            <a:r>
              <a:rPr lang="de-DE" dirty="0"/>
              <a:t> beschreibt </a:t>
            </a:r>
          </a:p>
          <a:p>
            <a:r>
              <a:rPr lang="de-DE" dirty="0"/>
              <a:t> * die Spalten in der Tabelle Player</a:t>
            </a:r>
          </a:p>
          <a:p>
            <a:r>
              <a:rPr lang="de-DE" dirty="0"/>
              <a:t> * </a:t>
            </a:r>
          </a:p>
          <a:p>
            <a:r>
              <a:rPr lang="de-DE" dirty="0"/>
              <a:t> * @</a:t>
            </a:r>
            <a:r>
              <a:rPr lang="de-DE" dirty="0" err="1"/>
              <a:t>author</a:t>
            </a:r>
            <a:r>
              <a:rPr lang="de-DE" dirty="0"/>
              <a:t> (Ruth </a:t>
            </a:r>
            <a:r>
              <a:rPr lang="de-DE" dirty="0" err="1"/>
              <a:t>Bosbach</a:t>
            </a:r>
            <a:r>
              <a:rPr lang="de-DE" dirty="0"/>
              <a:t>) </a:t>
            </a:r>
          </a:p>
          <a:p>
            <a:r>
              <a:rPr lang="de-DE" dirty="0"/>
              <a:t> * @</a:t>
            </a:r>
            <a:r>
              <a:rPr lang="de-DE" dirty="0" err="1"/>
              <a:t>version</a:t>
            </a:r>
            <a:r>
              <a:rPr lang="de-DE" dirty="0"/>
              <a:t> (2016-7-6)</a:t>
            </a:r>
          </a:p>
          <a:p>
            <a:r>
              <a:rPr lang="de-DE" dirty="0"/>
              <a:t> */</a:t>
            </a:r>
          </a:p>
          <a:p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IDBTblPlayerColumns</a:t>
            </a:r>
            <a:endParaRPr lang="de-DE" dirty="0"/>
          </a:p>
          <a:p>
            <a:r>
              <a:rPr lang="de-DE" dirty="0"/>
              <a:t>{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final String TBL_PLAYER_COL_ID = "_</a:t>
            </a:r>
            <a:r>
              <a:rPr lang="de-DE" dirty="0" err="1"/>
              <a:t>id</a:t>
            </a:r>
            <a:r>
              <a:rPr lang="de-DE" dirty="0"/>
              <a:t>";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final String TBL_PLAYER_COL_NAME = "</a:t>
            </a:r>
            <a:r>
              <a:rPr lang="de-DE" dirty="0" err="1"/>
              <a:t>name</a:t>
            </a:r>
            <a:r>
              <a:rPr lang="de-DE" dirty="0"/>
              <a:t>";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final String TBL_PLAYER_COL_SCORE = "score";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final String TBL_PLAYER_COL_GAMES = "</a:t>
            </a:r>
            <a:r>
              <a:rPr lang="de-DE" dirty="0" err="1"/>
              <a:t>games</a:t>
            </a:r>
            <a:r>
              <a:rPr lang="de-DE" dirty="0"/>
              <a:t>";</a:t>
            </a:r>
          </a:p>
          <a:p>
            <a:r>
              <a:rPr lang="de-DE" dirty="0"/>
              <a:t>}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75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Tabellen-SQL-Kommandos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6675" y="2438400"/>
            <a:ext cx="893445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DBTblPlayerSettings</a:t>
            </a:r>
            <a:r>
              <a:rPr lang="de-DE" sz="1400" dirty="0"/>
              <a:t> </a:t>
            </a:r>
            <a:r>
              <a:rPr lang="de-DE" sz="1400" dirty="0" err="1"/>
              <a:t>implements</a:t>
            </a:r>
            <a:r>
              <a:rPr lang="de-DE" sz="1400" dirty="0"/>
              <a:t> </a:t>
            </a:r>
            <a:r>
              <a:rPr lang="de-DE" sz="1400" dirty="0" err="1"/>
              <a:t>IDBTblPlayerColumns</a:t>
            </a:r>
            <a:endParaRPr lang="de-DE" sz="1400" dirty="0"/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    // </a:t>
            </a:r>
            <a:r>
              <a:rPr lang="de-DE" sz="1400" dirty="0" err="1"/>
              <a:t>instance</a:t>
            </a:r>
            <a:r>
              <a:rPr lang="de-DE" sz="1400" dirty="0"/>
              <a:t> variables - </a:t>
            </a:r>
            <a:r>
              <a:rPr lang="de-DE" sz="1400" dirty="0" err="1"/>
              <a:t>replace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example</a:t>
            </a:r>
            <a:r>
              <a:rPr lang="de-DE" sz="1400" dirty="0"/>
              <a:t> </a:t>
            </a:r>
            <a:r>
              <a:rPr lang="de-DE" sz="1400" dirty="0" err="1"/>
              <a:t>below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own</a:t>
            </a:r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TABLE_PLAYER_NAME = "</a:t>
            </a:r>
            <a:r>
              <a:rPr lang="de-DE" sz="1400" dirty="0" err="1"/>
              <a:t>tblPlayer</a:t>
            </a:r>
            <a:r>
              <a:rPr lang="de-DE" sz="1400" dirty="0"/>
              <a:t>";</a:t>
            </a:r>
          </a:p>
          <a:p>
            <a:r>
              <a:rPr lang="de-DE" sz="1400" dirty="0"/>
              <a:t>   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String[] TABLE_PLAYER_COLUMNS = {TBL_PLAYER_COL_ID,TBL_PLAYER_COL_NAME,TBL_PLAYER_COL_SCORE,TBL_PLAYER_COL_GAMES};</a:t>
            </a:r>
          </a:p>
          <a:p>
            <a:r>
              <a:rPr lang="de-DE" sz="1400" dirty="0"/>
              <a:t>    </a:t>
            </a:r>
          </a:p>
          <a:p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SQL_CREATE_TBL_PLAYER_ONCE = "CREATE TABLE IF NOT EXISTS " + TABLE_PLAYER_NAME +</a:t>
            </a:r>
          </a:p>
          <a:p>
            <a:r>
              <a:rPr lang="de-DE" sz="1400" dirty="0"/>
              <a:t>                "(" + TBL_PLAYER_COL_ID + " INTEGER PRIMARY KEY AUTOINCREMENT, "</a:t>
            </a:r>
          </a:p>
          <a:p>
            <a:r>
              <a:rPr lang="de-DE" sz="1400" dirty="0"/>
              <a:t>                + TBL_PLAYER_COL_NAME + " TEXT NOT NULL, "</a:t>
            </a:r>
          </a:p>
          <a:p>
            <a:r>
              <a:rPr lang="de-DE" sz="1400" dirty="0"/>
              <a:t>                + TBL_PLAYER_COL_SCORE + " INTEGER NOT NULL, "</a:t>
            </a:r>
          </a:p>
          <a:p>
            <a:r>
              <a:rPr lang="de-DE" sz="1400" dirty="0"/>
              <a:t>                + TBL_PLAYER_COL_GAMES + " INTEGER NOT NULL)";</a:t>
            </a:r>
          </a:p>
          <a:p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SQL_INSERT_INTO_TBL_PLAYER = "INSERT INTO " + TABLE_PLAYER_NAME + " ("+</a:t>
            </a:r>
          </a:p>
          <a:p>
            <a:r>
              <a:rPr lang="de-DE" sz="1400" dirty="0"/>
              <a:t>            TBL_PLAYER_COL_NAME + ","+</a:t>
            </a:r>
          </a:p>
          <a:p>
            <a:r>
              <a:rPr lang="de-DE" sz="1400" dirty="0"/>
              <a:t>            TBL_PLAYER_COL_SCORE + "," + TBL_PLAYER_COL_GAMES+") " + "VALUES(?,?,?) ";</a:t>
            </a:r>
          </a:p>
          <a:p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SQL_DROP_TBL_PLAYER = "DROP TABLE IF EXISTS " + TABLE_PLAYER_NAME;</a:t>
            </a:r>
          </a:p>
          <a:p>
            <a:endParaRPr lang="de-DE" sz="1400" dirty="0"/>
          </a:p>
          <a:p>
            <a:r>
              <a:rPr lang="de-DE" sz="1400" dirty="0"/>
              <a:t>    //Sortieren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SQL_SORT_TBL_PLAYER = "SELECT * FROM " + TABLE_PLAYER_NAME + " ORDER BY " + TBL_PLAYER_COL_SCORE  + " DESC";</a:t>
            </a:r>
          </a:p>
          <a:p>
            <a:r>
              <a:rPr lang="de-DE" sz="1400" dirty="0"/>
              <a:t>    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SQL_WHERE_NAME_EQUALS_ANAME = "Select * FROM " + TABLE_PLAYER_NAME + " WHERE " + TBL_PLAYER_COL_NAME + " = '";</a:t>
            </a:r>
          </a:p>
          <a:p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SQL_UPDATE_PLAYER = "UPDATE " + TABLE_PLAYER_NAME + " SET " + TBL_PLAYER_COL_SCORE + " = ?, " + TBL_PLAYER_COL_GAMES + " = ? WHERE " + TBL_PLAYER_COL_ID + " = ? AND " + TBL_PLAYER_COL_NAME + " = ?";</a:t>
            </a:r>
          </a:p>
          <a:p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DELETE_PLAYER_BY_ID = " DELETE FROM " + TABLE_PLAYER_NAME + " WHERE " + TBL_PLAYER_COL_ID + " = ?";</a:t>
            </a:r>
          </a:p>
          <a:p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DELETE_ALL_PLAYERS = "DELETE FROM " + TABLE_PLAYER_NAME</a:t>
            </a:r>
            <a:r>
              <a:rPr lang="de-DE" sz="1400" dirty="0" smtClean="0"/>
              <a:t>;    </a:t>
            </a:r>
            <a:endParaRPr lang="de-DE" sz="1400" dirty="0"/>
          </a:p>
          <a:p>
            <a:r>
              <a:rPr lang="de-DE" sz="1400" dirty="0"/>
              <a:t>    </a:t>
            </a:r>
          </a:p>
          <a:p>
            <a:r>
              <a:rPr lang="de-DE" sz="1400" dirty="0"/>
              <a:t>}</a:t>
            </a:r>
            <a:endParaRPr lang="de-DE" sz="1400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96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Tabellen-SQL-Kommandos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6675" y="2438400"/>
            <a:ext cx="893445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public</a:t>
            </a:r>
            <a:r>
              <a:rPr lang="de-DE" sz="1400" dirty="0" smtClean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DBTblPlayerSettings</a:t>
            </a:r>
            <a:r>
              <a:rPr lang="de-DE" sz="1400" dirty="0"/>
              <a:t> </a:t>
            </a:r>
            <a:r>
              <a:rPr lang="de-DE" sz="1400" dirty="0" err="1"/>
              <a:t>implements</a:t>
            </a:r>
            <a:r>
              <a:rPr lang="de-DE" sz="1400" dirty="0"/>
              <a:t> </a:t>
            </a:r>
            <a:r>
              <a:rPr lang="de-DE" sz="1400" dirty="0" err="1"/>
              <a:t>IDBTblPlayerColumns</a:t>
            </a:r>
            <a:endParaRPr lang="de-DE" sz="1400" dirty="0"/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    </a:t>
            </a:r>
            <a:r>
              <a:rPr lang="de-DE" sz="1400" dirty="0" smtClean="0"/>
              <a:t>//…siehe andere Seite</a:t>
            </a:r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SQL_DROP_TBL_PLAYER = "DROP TABLE IF EXISTS " + TABLE_PLAYER_NAME;</a:t>
            </a:r>
          </a:p>
          <a:p>
            <a:endParaRPr lang="de-DE" sz="1400" dirty="0"/>
          </a:p>
          <a:p>
            <a:r>
              <a:rPr lang="de-DE" sz="1400" dirty="0"/>
              <a:t>    //Sortieren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SQL_SORT_TBL_PLAYER = "SELECT * FROM " + TABLE_PLAYER_NAME + " ORDER BY " + TBL_PLAYER_COL_SCORE  + " DESC";</a:t>
            </a:r>
          </a:p>
          <a:p>
            <a:r>
              <a:rPr lang="de-DE" sz="1400" dirty="0"/>
              <a:t>    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SQL_WHERE_NAME_EQUALS_ANAME = "Select * FROM " + TABLE_PLAYER_NAME + " WHERE " + TBL_PLAYER_COL_NAME + " = '";</a:t>
            </a:r>
          </a:p>
          <a:p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SQL_UPDATE_PLAYER = "UPDATE " + TABLE_PLAYER_NAME + " SET " + TBL_PLAYER_COL_SCORE + " = ?, " + TBL_PLAYER_COL_GAMES + " = ? WHERE " + TBL_PLAYER_COL_ID + " = ? AND " + TBL_PLAYER_COL_NAME + " = ?";</a:t>
            </a:r>
          </a:p>
          <a:p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DELETE_PLAYER_BY_ID = " DELETE FROM " + TABLE_PLAYER_NAME + " WHERE " + TBL_PLAYER_COL_ID + " = ?";</a:t>
            </a:r>
          </a:p>
          <a:p>
            <a:endParaRPr lang="de-DE" sz="1400" dirty="0"/>
          </a:p>
          <a:p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static</a:t>
            </a:r>
            <a:r>
              <a:rPr lang="de-DE" sz="1400" dirty="0"/>
              <a:t> final String DELETE_ALL_PLAYERS = "DELETE FROM " + TABLE_PLAYER_NAME</a:t>
            </a:r>
            <a:r>
              <a:rPr lang="de-DE" sz="1400" dirty="0" smtClean="0"/>
              <a:t>;    </a:t>
            </a:r>
            <a:endParaRPr lang="de-DE" sz="1400" dirty="0"/>
          </a:p>
          <a:p>
            <a:r>
              <a:rPr lang="de-DE" sz="1400" dirty="0"/>
              <a:t>    </a:t>
            </a:r>
          </a:p>
          <a:p>
            <a:r>
              <a:rPr lang="de-DE" sz="1400" dirty="0"/>
              <a:t>}</a:t>
            </a:r>
            <a:endParaRPr lang="de-DE" sz="1400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066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DBSingleton</a:t>
            </a:r>
            <a:r>
              <a:rPr lang="de-DE" dirty="0" smtClean="0"/>
              <a:t> – Die </a:t>
            </a:r>
            <a:r>
              <a:rPr lang="de-DE" dirty="0" err="1" smtClean="0"/>
              <a:t>DatenbankVerwaltungsklasse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6675" y="2438400"/>
            <a:ext cx="8934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 dieser Klasse wird die komplette Datenbank verwaltet. Hier finden sich Methoden zum Öffnen und </a:t>
            </a:r>
            <a:r>
              <a:rPr lang="de-DE" dirty="0" err="1" smtClean="0"/>
              <a:t>Schliessen</a:t>
            </a:r>
            <a:r>
              <a:rPr lang="de-DE" dirty="0" smtClean="0"/>
              <a:t> der DB-Verbindung, Ausführen der Kommandos und Umsetzung in eine dynamische List mit der Fachklasse Player.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0" y="3438526"/>
            <a:ext cx="4017994" cy="30289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3438526"/>
            <a:ext cx="3848100" cy="30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34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Highscore</a:t>
            </a:r>
            <a:r>
              <a:rPr lang="de-DE" dirty="0" smtClean="0"/>
              <a:t>-Listen-GUI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6347" y="2438399"/>
            <a:ext cx="7677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 Hilfe der Klasse </a:t>
            </a:r>
            <a:r>
              <a:rPr lang="de-DE" dirty="0" err="1" smtClean="0"/>
              <a:t>HighscoreGUI</a:t>
            </a:r>
            <a:r>
              <a:rPr lang="de-DE" dirty="0" smtClean="0"/>
              <a:t> kann man sich in einem Fenster die Daten in der Datenbank anzeigen lassen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47" y="3085385"/>
            <a:ext cx="76771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71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Highscore</a:t>
            </a:r>
            <a:r>
              <a:rPr lang="de-DE" dirty="0" smtClean="0"/>
              <a:t>-Listen-GUI-Klasse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6347" y="2438399"/>
            <a:ext cx="7677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Zur Verwendung einer </a:t>
            </a:r>
            <a:r>
              <a:rPr lang="de-DE" dirty="0" err="1" smtClean="0"/>
              <a:t>Jlist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45" y="2243342"/>
            <a:ext cx="1985155" cy="38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3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Versionskontrollsystem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275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Versionsgeschichte stets verfügbar.</a:t>
            </a:r>
          </a:p>
          <a:p>
            <a:r>
              <a:rPr lang="de-DE" dirty="0"/>
              <a:t>Zentraler Speicherort, Versionsnummern</a:t>
            </a:r>
          </a:p>
          <a:p>
            <a:r>
              <a:rPr lang="de-DE" dirty="0"/>
              <a:t>Kooperation</a:t>
            </a:r>
          </a:p>
          <a:p>
            <a:pPr lvl="1"/>
            <a:r>
              <a:rPr lang="de-DE" dirty="0"/>
              <a:t>parallele Entwicklung</a:t>
            </a:r>
          </a:p>
          <a:p>
            <a:pPr lvl="1"/>
            <a:r>
              <a:rPr lang="de-DE" dirty="0" err="1"/>
              <a:t>Merging</a:t>
            </a:r>
            <a:r>
              <a:rPr lang="de-DE" dirty="0"/>
              <a:t> bei gleichzeitigen Änderungen an einer Datei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mit </a:t>
            </a:r>
            <a:r>
              <a:rPr lang="de-DE" dirty="0" err="1"/>
              <a:t>GitHub</a:t>
            </a:r>
            <a:r>
              <a:rPr lang="de-DE" dirty="0"/>
              <a:t> oder </a:t>
            </a:r>
            <a:r>
              <a:rPr lang="de-DE" dirty="0" err="1"/>
              <a:t>GitLab</a:t>
            </a:r>
            <a:endParaRPr lang="de-DE" dirty="0"/>
          </a:p>
          <a:p>
            <a:pPr lvl="1"/>
            <a:r>
              <a:rPr lang="de-DE" dirty="0" err="1"/>
              <a:t>darcs</a:t>
            </a:r>
            <a:r>
              <a:rPr lang="de-DE" dirty="0"/>
              <a:t> mit </a:t>
            </a:r>
            <a:r>
              <a:rPr lang="de-DE" dirty="0">
                <a:hlinkClick r:id="rId2"/>
              </a:rPr>
              <a:t>http://hub.darcs.net/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1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67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4454" y="527702"/>
            <a:ext cx="7729728" cy="831093"/>
          </a:xfrm>
        </p:spPr>
        <p:txBody>
          <a:bodyPr/>
          <a:lstStyle/>
          <a:p>
            <a:r>
              <a:rPr lang="de-DE" dirty="0" err="1"/>
              <a:t>Merging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295" y="1646718"/>
            <a:ext cx="2160083" cy="2251871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261" y="2802082"/>
            <a:ext cx="1609725" cy="27146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295" y="4178323"/>
            <a:ext cx="2154880" cy="2300153"/>
          </a:xfrm>
          <a:prstGeom prst="rect">
            <a:avLst/>
          </a:prstGeom>
          <a:noFill/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687" y="2839939"/>
            <a:ext cx="2626263" cy="2676768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 flipV="1">
            <a:off x="2111986" y="2772654"/>
            <a:ext cx="898309" cy="138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4" idx="3"/>
            <a:endCxn id="6" idx="1"/>
          </p:cNvCxnSpPr>
          <p:nvPr/>
        </p:nvCxnSpPr>
        <p:spPr>
          <a:xfrm>
            <a:off x="2111986" y="4159395"/>
            <a:ext cx="898309" cy="116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>
            <a:off x="5170378" y="2772654"/>
            <a:ext cx="898309" cy="140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  <a:endCxn id="7" idx="1"/>
          </p:cNvCxnSpPr>
          <p:nvPr/>
        </p:nvCxnSpPr>
        <p:spPr>
          <a:xfrm flipV="1">
            <a:off x="5165175" y="4178323"/>
            <a:ext cx="903512" cy="115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3441883" y="2531456"/>
            <a:ext cx="1723292" cy="466016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4169314" y="6227258"/>
            <a:ext cx="949036" cy="19396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6713621" y="3898589"/>
            <a:ext cx="1939218" cy="559468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7092616" y="5235307"/>
            <a:ext cx="860258" cy="186489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7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6863" y="940629"/>
            <a:ext cx="6076118" cy="1188720"/>
          </a:xfrm>
        </p:spPr>
        <p:txBody>
          <a:bodyPr/>
          <a:lstStyle/>
          <a:p>
            <a:r>
              <a:rPr lang="de-DE" dirty="0"/>
              <a:t>Verbesserungsmöglichkeiten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ASCII-Ausgabe des Spielfeldes auf dem Terminal</a:t>
            </a:r>
          </a:p>
          <a:p>
            <a:pPr lvl="1"/>
            <a:r>
              <a:rPr lang="de-DE" dirty="0"/>
              <a:t>Probleme mit Zeilenumbrüchen über Netzwerk</a:t>
            </a:r>
          </a:p>
          <a:p>
            <a:r>
              <a:rPr lang="de-DE" dirty="0" err="1"/>
              <a:t>Highscore</a:t>
            </a:r>
            <a:r>
              <a:rPr lang="de-DE" dirty="0"/>
              <a:t>-Liste anzeigen</a:t>
            </a:r>
          </a:p>
          <a:p>
            <a:r>
              <a:rPr lang="de-DE" dirty="0"/>
              <a:t>Auswählen des Gegenspielers aus einer Liste</a:t>
            </a:r>
          </a:p>
          <a:p>
            <a:r>
              <a:rPr lang="de-DE" dirty="0"/>
              <a:t>Passwortschutz des eigenen Benutzernamens in der </a:t>
            </a:r>
            <a:r>
              <a:rPr lang="de-DE" dirty="0" err="1"/>
              <a:t>Highscore</a:t>
            </a:r>
            <a:r>
              <a:rPr lang="de-DE" dirty="0"/>
              <a:t>-Datenbank</a:t>
            </a:r>
          </a:p>
          <a:p>
            <a:r>
              <a:rPr lang="de-DE" dirty="0"/>
              <a:t>Server gesprächiger machen (optionaler Protokollteil)</a:t>
            </a:r>
          </a:p>
        </p:txBody>
      </p:sp>
    </p:spTree>
    <p:extLst>
      <p:ext uri="{BB962C8B-B14F-4D97-AF65-F5344CB8AC3E}">
        <p14:creationId xmlns:p14="http://schemas.microsoft.com/office/powerpoint/2010/main" val="3678257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Wichtigkeit von Schnittstellen bei Arbeitsteilung</a:t>
            </a:r>
          </a:p>
          <a:p>
            <a:pPr lvl="1"/>
            <a:r>
              <a:rPr lang="de-DE" dirty="0"/>
              <a:t>klare Definition von Schnittstellen und Protokoll</a:t>
            </a:r>
          </a:p>
          <a:p>
            <a:pPr lvl="1"/>
            <a:r>
              <a:rPr lang="de-DE" dirty="0"/>
              <a:t>müssen wohlüberlegt sein und nach Definition funktionieren</a:t>
            </a:r>
          </a:p>
          <a:p>
            <a:r>
              <a:rPr lang="de-DE" dirty="0"/>
              <a:t>Ereignisbasierte Herangehensweise beim Client</a:t>
            </a:r>
          </a:p>
          <a:p>
            <a:r>
              <a:rPr lang="de-DE" dirty="0"/>
              <a:t>Der Netzwerkclient ist zustandsfrei!</a:t>
            </a:r>
          </a:p>
          <a:p>
            <a:r>
              <a:rPr lang="de-DE" dirty="0"/>
              <a:t>Softwareprojekte mit Arbeitsteilung nur mit RCS</a:t>
            </a:r>
          </a:p>
          <a:p>
            <a:r>
              <a:rPr lang="de-DE" dirty="0" err="1"/>
              <a:t>diff</a:t>
            </a:r>
            <a:r>
              <a:rPr lang="de-DE" dirty="0"/>
              <a:t> und </a:t>
            </a:r>
            <a:r>
              <a:rPr lang="de-DE" dirty="0" err="1"/>
              <a:t>patch</a:t>
            </a:r>
            <a:r>
              <a:rPr lang="de-DE" dirty="0"/>
              <a:t> und </a:t>
            </a:r>
            <a:r>
              <a:rPr lang="de-DE" dirty="0" err="1"/>
              <a:t>grep</a:t>
            </a:r>
            <a:r>
              <a:rPr lang="de-DE" dirty="0"/>
              <a:t> sind dein Freund!</a:t>
            </a:r>
          </a:p>
        </p:txBody>
      </p:sp>
    </p:spTree>
    <p:extLst>
      <p:ext uri="{BB962C8B-B14F-4D97-AF65-F5344CB8AC3E}">
        <p14:creationId xmlns:p14="http://schemas.microsoft.com/office/powerpoint/2010/main" val="62097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br>
              <a:rPr lang="de-DE" dirty="0" smtClean="0"/>
            </a:br>
            <a:r>
              <a:rPr lang="de-DE" dirty="0" err="1" smtClean="0"/>
              <a:t>StartBildschirm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49" y="2289482"/>
            <a:ext cx="5310902" cy="45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4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br>
              <a:rPr lang="de-DE" dirty="0" smtClean="0"/>
            </a:br>
            <a:r>
              <a:rPr lang="de-DE" dirty="0" smtClean="0"/>
              <a:t>Spieler am Zug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794" y="2274766"/>
            <a:ext cx="5136255" cy="44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br>
              <a:rPr lang="de-DE" dirty="0" smtClean="0"/>
            </a:br>
            <a:r>
              <a:rPr lang="de-DE" dirty="0" smtClean="0"/>
              <a:t>Spieler Nicht am Zug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88" y="2291722"/>
            <a:ext cx="5053987" cy="43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Spiel-Logik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57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Spiellogi</a:t>
            </a:r>
            <a:r>
              <a:rPr lang="de-DE" dirty="0"/>
              <a:t>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48" y="2324100"/>
            <a:ext cx="5146747" cy="4114718"/>
          </a:xfrm>
        </p:spPr>
      </p:pic>
    </p:spTree>
    <p:extLst>
      <p:ext uri="{BB962C8B-B14F-4D97-AF65-F5344CB8AC3E}">
        <p14:creationId xmlns:p14="http://schemas.microsoft.com/office/powerpoint/2010/main" val="107351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Spiellogik</a:t>
            </a:r>
            <a:br>
              <a:rPr lang="de-DE" dirty="0" smtClean="0"/>
            </a:br>
            <a:r>
              <a:rPr lang="de-DE" dirty="0" err="1" smtClean="0"/>
              <a:t>FAchklasse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71" y="2638425"/>
            <a:ext cx="5860408" cy="3101975"/>
          </a:xfrm>
        </p:spPr>
      </p:pic>
    </p:spTree>
    <p:extLst>
      <p:ext uri="{BB962C8B-B14F-4D97-AF65-F5344CB8AC3E}">
        <p14:creationId xmlns:p14="http://schemas.microsoft.com/office/powerpoint/2010/main" val="4265070410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1161</Words>
  <Application>Microsoft Office PowerPoint</Application>
  <PresentationFormat>Bildschirmpräsentation (4:3)</PresentationFormat>
  <Paragraphs>274</Paragraphs>
  <Slides>32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SimSun</vt:lpstr>
      <vt:lpstr>Arial</vt:lpstr>
      <vt:lpstr>Calibri</vt:lpstr>
      <vt:lpstr>Gill Sans MT</vt:lpstr>
      <vt:lpstr>Mangal</vt:lpstr>
      <vt:lpstr>Times New Roman</vt:lpstr>
      <vt:lpstr>Paket</vt:lpstr>
      <vt:lpstr>Programmierprojekt Vier Gewinnt</vt:lpstr>
      <vt:lpstr>Entwicklungsvorgaben</vt:lpstr>
      <vt:lpstr>GUI</vt:lpstr>
      <vt:lpstr>GUI StartBildschirm</vt:lpstr>
      <vt:lpstr>GUI Spieler am Zug</vt:lpstr>
      <vt:lpstr>GUI Spieler Nicht am Zug</vt:lpstr>
      <vt:lpstr>Spiel-Logik</vt:lpstr>
      <vt:lpstr>Sequenzdiagramm Spiellogik</vt:lpstr>
      <vt:lpstr>Spiellogik FAchklasse</vt:lpstr>
      <vt:lpstr>Netzwerk</vt:lpstr>
      <vt:lpstr>Klassendiagramm Server</vt:lpstr>
      <vt:lpstr>Klassendiagramm Client</vt:lpstr>
      <vt:lpstr>Klassendiagramm</vt:lpstr>
      <vt:lpstr>Telnet-Session</vt:lpstr>
      <vt:lpstr>Protokoll</vt:lpstr>
      <vt:lpstr>Protokoll</vt:lpstr>
      <vt:lpstr>Protokoll</vt:lpstr>
      <vt:lpstr>Datenbank</vt:lpstr>
      <vt:lpstr>ER-diagramm</vt:lpstr>
      <vt:lpstr>Das Relationale DB-System SQLite</vt:lpstr>
      <vt:lpstr>Anlegen der DB –  Tabelle Player</vt:lpstr>
      <vt:lpstr>Tabelle Player Interface</vt:lpstr>
      <vt:lpstr>Tabellen-SQL-Kommandos I</vt:lpstr>
      <vt:lpstr>Tabellen-SQL-Kommandos II</vt:lpstr>
      <vt:lpstr>DBSingleton – Die DatenbankVerwaltungsklasse</vt:lpstr>
      <vt:lpstr>Highscore-Listen-GUI</vt:lpstr>
      <vt:lpstr>Highscore-Listen-GUI-Klasse</vt:lpstr>
      <vt:lpstr>Versionskontrollsystem</vt:lpstr>
      <vt:lpstr>Versionskontrolle</vt:lpstr>
      <vt:lpstr>Merging</vt:lpstr>
      <vt:lpstr>Verbesserungsmöglichkeiten</vt:lpstr>
      <vt:lpstr>Erkenntnisse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Programmierprojekt Vier Gewinnt</dc:title>
  <dc:creator>Heiko Dudzus</dc:creator>
  <cp:lastModifiedBy>Programmadministrator</cp:lastModifiedBy>
  <cp:revision>40</cp:revision>
  <dcterms:created xsi:type="dcterms:W3CDTF">2016-07-02T13:28:01Z</dcterms:created>
  <dcterms:modified xsi:type="dcterms:W3CDTF">2016-07-06T10:16:46Z</dcterms:modified>
</cp:coreProperties>
</file>