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59" r:id="rId6"/>
    <p:sldId id="260" r:id="rId7"/>
    <p:sldId id="277" r:id="rId8"/>
    <p:sldId id="276" r:id="rId9"/>
    <p:sldId id="262" r:id="rId10"/>
    <p:sldId id="263" r:id="rId11"/>
    <p:sldId id="264" r:id="rId12"/>
    <p:sldId id="272" r:id="rId13"/>
    <p:sldId id="273" r:id="rId14"/>
    <p:sldId id="261" r:id="rId15"/>
    <p:sldId id="267" r:id="rId16"/>
    <p:sldId id="270" r:id="rId17"/>
    <p:sldId id="268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ko Dudzus" initials="HD" lastIdx="1" clrIdx="0">
    <p:extLst>
      <p:ext uri="{19B8F6BF-5375-455C-9EA6-DF929625EA0E}">
        <p15:presenceInfo xmlns:p15="http://schemas.microsoft.com/office/powerpoint/2012/main" userId="1d3620d4c953b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>
        <p:scale>
          <a:sx n="106" d="100"/>
          <a:sy n="106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AEF3D-3EC4-41F6-A1D5-86EE8164C754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AEAC5-8A17-42FE-80CE-211A246549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Grundprobleme und Herangehensweisen lernt man auch bei bewusst schlanken Projekten.</a:t>
            </a:r>
            <a:r>
              <a:rPr lang="de-DE" baseline="0" dirty="0"/>
              <a:t> Den Überblick zu bewahren ist schwierig genug.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AEAC5-8A17-42FE-80CE-211A246549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92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AEAC5-8A17-42FE-80CE-211A246549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die Schnittstellen nach Definition funktionieren, ist eine gewisse Erfahrung damit notwendig.</a:t>
            </a:r>
          </a:p>
          <a:p>
            <a:r>
              <a:rPr lang="de-DE" dirty="0"/>
              <a:t>Weil der</a:t>
            </a:r>
            <a:r>
              <a:rPr lang="de-DE" baseline="0" dirty="0"/>
              <a:t> Netzwerkclient zustandsfrei ist, müssen die Serverantworten informativ sein, den Kontext beinhalten.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AEAC5-8A17-42FE-80CE-211A2465496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27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7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C97FFF-EC38-4DD5-A4FB-A4678EAD990A}" type="datetimeFigureOut">
              <a:rPr lang="de-DE" smtClean="0"/>
              <a:t>05.07.2016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arcs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Programmierprojekt</a:t>
            </a:r>
            <a:br>
              <a:rPr lang="de-DE" dirty="0"/>
            </a:br>
            <a:r>
              <a:rPr lang="de-DE" dirty="0"/>
              <a:t>Vier Gewinnt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Client/Server und Datenbankanbindung</a:t>
            </a:r>
          </a:p>
          <a:p>
            <a:r>
              <a:rPr lang="de-DE" dirty="0"/>
              <a:t>Lucia Scheibe, Ruth </a:t>
            </a:r>
            <a:r>
              <a:rPr lang="de-DE" dirty="0" err="1"/>
              <a:t>Bosbach</a:t>
            </a:r>
            <a:r>
              <a:rPr lang="de-DE" dirty="0"/>
              <a:t>, Gerrit Winkler, Heiko Dudzus</a:t>
            </a:r>
          </a:p>
        </p:txBody>
      </p:sp>
    </p:spTree>
    <p:extLst>
      <p:ext uri="{BB962C8B-B14F-4D97-AF65-F5344CB8AC3E}">
        <p14:creationId xmlns:p14="http://schemas.microsoft.com/office/powerpoint/2010/main" val="168469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Telnet-Session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68" y="2402898"/>
            <a:ext cx="5123486" cy="31019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63" y="3455957"/>
            <a:ext cx="5315816" cy="30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Zustände: </a:t>
            </a:r>
          </a:p>
          <a:p>
            <a:pPr lvl="1"/>
            <a:r>
              <a:rPr lang="de-DE" dirty="0"/>
              <a:t>NICKNAME</a:t>
            </a:r>
          </a:p>
          <a:p>
            <a:pPr lvl="1"/>
            <a:r>
              <a:rPr lang="de-DE" dirty="0"/>
              <a:t>WAIT</a:t>
            </a:r>
          </a:p>
          <a:p>
            <a:pPr lvl="1"/>
            <a:r>
              <a:rPr lang="de-DE" dirty="0"/>
              <a:t>ACTIVE</a:t>
            </a:r>
          </a:p>
          <a:p>
            <a:pPr lvl="1"/>
            <a:r>
              <a:rPr lang="de-DE" dirty="0"/>
              <a:t>PASSIVE</a:t>
            </a:r>
          </a:p>
          <a:p>
            <a:pPr lvl="1"/>
            <a:r>
              <a:rPr lang="de-DE" dirty="0"/>
              <a:t>OVER</a:t>
            </a:r>
          </a:p>
          <a:p>
            <a:r>
              <a:rPr lang="de-DE" dirty="0"/>
              <a:t>obligatorische und freiwillige Servermeldungen</a:t>
            </a:r>
          </a:p>
          <a:p>
            <a:r>
              <a:rPr lang="de-DE" dirty="0"/>
              <a:t>Maschine oder Mensch als Empfänger</a:t>
            </a:r>
          </a:p>
        </p:txBody>
      </p:sp>
    </p:spTree>
    <p:extLst>
      <p:ext uri="{BB962C8B-B14F-4D97-AF65-F5344CB8AC3E}">
        <p14:creationId xmlns:p14="http://schemas.microsoft.com/office/powerpoint/2010/main" val="399899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475136"/>
              </p:ext>
            </p:extLst>
          </p:nvPr>
        </p:nvGraphicFramePr>
        <p:xfrm>
          <a:off x="631572" y="2370219"/>
          <a:ext cx="7886700" cy="3610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635">
                  <a:extLst>
                    <a:ext uri="{9D8B030D-6E8A-4147-A177-3AD203B41FA5}">
                      <a16:colId xmlns:a16="http://schemas.microsoft.com/office/drawing/2014/main" val="4208212432"/>
                    </a:ext>
                  </a:extLst>
                </a:gridCol>
                <a:gridCol w="1250396">
                  <a:extLst>
                    <a:ext uri="{9D8B030D-6E8A-4147-A177-3AD203B41FA5}">
                      <a16:colId xmlns:a16="http://schemas.microsoft.com/office/drawing/2014/main" val="2594024931"/>
                    </a:ext>
                  </a:extLst>
                </a:gridCol>
                <a:gridCol w="3962296">
                  <a:extLst>
                    <a:ext uri="{9D8B030D-6E8A-4147-A177-3AD203B41FA5}">
                      <a16:colId xmlns:a16="http://schemas.microsoft.com/office/drawing/2014/main" val="582787192"/>
                    </a:ext>
                  </a:extLst>
                </a:gridCol>
                <a:gridCol w="1407373">
                  <a:extLst>
                    <a:ext uri="{9D8B030D-6E8A-4147-A177-3AD203B41FA5}">
                      <a16:colId xmlns:a16="http://schemas.microsoft.com/office/drawing/2014/main" val="289491787"/>
                    </a:ext>
                  </a:extLst>
                </a:gridCol>
              </a:tblGrid>
              <a:tr h="277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Zustand vorher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Client sendet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Server sendet / sendet an alle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Zustand nächster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2155213384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Neue Verbindung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</a:t>
                      </a:r>
                      <a:r>
                        <a:rPr lang="de-DE" sz="1200" kern="150" dirty="0" err="1">
                          <a:effectLst/>
                        </a:rPr>
                        <a:t>Hello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set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with</a:t>
                      </a:r>
                      <a:r>
                        <a:rPr lang="de-DE" sz="1200" kern="150" dirty="0">
                          <a:effectLst/>
                        </a:rPr>
                        <a:t> NICK &lt;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&gt;“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NICKNAME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2005812803"/>
                  </a:ext>
                </a:extLst>
              </a:tr>
              <a:tr h="694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NICKNAME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„NICK &lt;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&gt;“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>
                          <a:effectLst/>
                        </a:rPr>
                        <a:t>Gültiger Nickname:</a:t>
                      </a:r>
                      <a:endParaRPr lang="de-DE" sz="12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„+NICKIS &lt;name&gt;“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WAIT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1946019762"/>
                  </a:ext>
                </a:extLst>
              </a:tr>
              <a:tr h="694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 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 dirty="0">
                          <a:effectLst/>
                        </a:rPr>
                        <a:t>Ungültiger </a:t>
                      </a:r>
                      <a:r>
                        <a:rPr lang="de-DE" sz="1200" u="sng" kern="150" dirty="0" err="1">
                          <a:effectLst/>
                        </a:rPr>
                        <a:t>Nickname</a:t>
                      </a:r>
                      <a:r>
                        <a:rPr lang="de-DE" sz="1200" u="sng" kern="150" dirty="0">
                          <a:effectLst/>
                        </a:rPr>
                        <a:t>:</a:t>
                      </a:r>
                      <a:endParaRPr lang="de-DE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„Name invalid“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NICKNAME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3499014501"/>
                  </a:ext>
                </a:extLst>
              </a:tr>
              <a:tr h="4859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 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Sonst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„ERR </a:t>
                      </a:r>
                      <a:r>
                        <a:rPr lang="de-DE" sz="1200" kern="150" dirty="0" err="1">
                          <a:effectLst/>
                        </a:rPr>
                        <a:t>unknown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command</a:t>
                      </a:r>
                      <a:r>
                        <a:rPr lang="de-DE" sz="1200" kern="150" dirty="0">
                          <a:effectLst/>
                        </a:rPr>
                        <a:t>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NICKNAME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236201766"/>
                  </a:ext>
                </a:extLst>
              </a:tr>
              <a:tr h="694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WAIT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 dirty="0">
                          <a:effectLst/>
                        </a:rPr>
                        <a:t>Wenn weiterer Spieler angemeldet</a:t>
                      </a:r>
                      <a:endParaRPr lang="de-DE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„+GAMEWITH &lt;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&gt;“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„+SYMBOL &lt;s&gt;“ oder „+COLOR &lt;c&gt;“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PASSIVE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1164618733"/>
                  </a:ext>
                </a:extLst>
              </a:tr>
              <a:tr h="4859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 dirty="0">
                          <a:effectLst/>
                        </a:rPr>
                        <a:t>Wenn kein weiterer Spieler angemeldet</a:t>
                      </a:r>
                      <a:endParaRPr lang="de-DE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</a:t>
                      </a:r>
                      <a:r>
                        <a:rPr lang="de-DE" sz="1200" kern="150" dirty="0" err="1">
                          <a:effectLst/>
                        </a:rPr>
                        <a:t>Wait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for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second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player</a:t>
                      </a:r>
                      <a:r>
                        <a:rPr lang="de-DE" sz="1200" kern="150" dirty="0">
                          <a:effectLst/>
                        </a:rPr>
                        <a:t>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WAIT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11378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044" y="471398"/>
            <a:ext cx="5937755" cy="707697"/>
          </a:xfrm>
        </p:spPr>
        <p:txBody>
          <a:bodyPr>
            <a:normAutofit fontScale="90000"/>
          </a:bodyPr>
          <a:lstStyle/>
          <a:p>
            <a:r>
              <a:rPr lang="de-DE" dirty="0"/>
              <a:t>Protokoll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62847"/>
              </p:ext>
            </p:extLst>
          </p:nvPr>
        </p:nvGraphicFramePr>
        <p:xfrm>
          <a:off x="706768" y="1762626"/>
          <a:ext cx="7736306" cy="4579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481">
                  <a:extLst>
                    <a:ext uri="{9D8B030D-6E8A-4147-A177-3AD203B41FA5}">
                      <a16:colId xmlns:a16="http://schemas.microsoft.com/office/drawing/2014/main" val="2680741325"/>
                    </a:ext>
                  </a:extLst>
                </a:gridCol>
                <a:gridCol w="1226553">
                  <a:extLst>
                    <a:ext uri="{9D8B030D-6E8A-4147-A177-3AD203B41FA5}">
                      <a16:colId xmlns:a16="http://schemas.microsoft.com/office/drawing/2014/main" val="3417544872"/>
                    </a:ext>
                  </a:extLst>
                </a:gridCol>
                <a:gridCol w="3886737">
                  <a:extLst>
                    <a:ext uri="{9D8B030D-6E8A-4147-A177-3AD203B41FA5}">
                      <a16:colId xmlns:a16="http://schemas.microsoft.com/office/drawing/2014/main" val="3333027671"/>
                    </a:ext>
                  </a:extLst>
                </a:gridCol>
                <a:gridCol w="1380535">
                  <a:extLst>
                    <a:ext uri="{9D8B030D-6E8A-4147-A177-3AD203B41FA5}">
                      <a16:colId xmlns:a16="http://schemas.microsoft.com/office/drawing/2014/main" val="3046939283"/>
                    </a:ext>
                  </a:extLst>
                </a:gridCol>
              </a:tblGrid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PASSIVE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 dirty="0">
                          <a:effectLst/>
                        </a:rPr>
                        <a:t>Wenn Spieler am Zug:</a:t>
                      </a:r>
                      <a:endParaRPr lang="de-DE" sz="11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An Client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„+ACTIVE </a:t>
                      </a:r>
                      <a:r>
                        <a:rPr lang="de-DE" sz="1100" kern="150" dirty="0" err="1">
                          <a:effectLst/>
                        </a:rPr>
                        <a:t>it</a:t>
                      </a:r>
                      <a:r>
                        <a:rPr lang="de-DE" sz="1100" kern="150" dirty="0">
                          <a:effectLst/>
                        </a:rPr>
                        <a:t> </a:t>
                      </a:r>
                      <a:r>
                        <a:rPr lang="de-DE" sz="1100" kern="150" dirty="0" err="1">
                          <a:effectLst/>
                        </a:rPr>
                        <a:t>is</a:t>
                      </a:r>
                      <a:r>
                        <a:rPr lang="de-DE" sz="1100" kern="150" dirty="0">
                          <a:effectLst/>
                        </a:rPr>
                        <a:t> </a:t>
                      </a:r>
                      <a:r>
                        <a:rPr lang="de-DE" sz="1100" kern="150" dirty="0" err="1">
                          <a:effectLst/>
                        </a:rPr>
                        <a:t>your</a:t>
                      </a:r>
                      <a:r>
                        <a:rPr lang="de-DE" sz="1100" kern="150" dirty="0">
                          <a:effectLst/>
                        </a:rPr>
                        <a:t> turn – type MOVE &lt;i&gt; &lt;j&gt;“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ACTIVE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1068678410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Beliebige Anfrage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An Client: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„-ERR it is not your turn“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2164313326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ACTIVE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„MOVE &lt;i&gt; &lt;j&gt;“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 dirty="0">
                          <a:effectLst/>
                        </a:rPr>
                        <a:t>Wenn Zug möglich:</a:t>
                      </a:r>
                      <a:endParaRPr lang="de-DE" sz="11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An beide: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„+SET &lt;</a:t>
                      </a:r>
                      <a:r>
                        <a:rPr lang="de-DE" sz="1100" kern="150" dirty="0" err="1">
                          <a:effectLst/>
                        </a:rPr>
                        <a:t>symbol</a:t>
                      </a:r>
                      <a:r>
                        <a:rPr lang="de-DE" sz="1100" kern="150" dirty="0">
                          <a:effectLst/>
                        </a:rPr>
                        <a:t>&gt; &lt;i&gt; &lt;j&gt;“ oder „+SET &lt;</a:t>
                      </a:r>
                      <a:r>
                        <a:rPr lang="de-DE" sz="1100" kern="150" dirty="0" err="1">
                          <a:effectLst/>
                        </a:rPr>
                        <a:t>color</a:t>
                      </a:r>
                      <a:r>
                        <a:rPr lang="de-DE" sz="1100" kern="150" dirty="0">
                          <a:effectLst/>
                        </a:rPr>
                        <a:t>&gt; &lt;i&gt; &lt;j&gt;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„+PASSIVE“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PASSIVE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2885154336"/>
                  </a:ext>
                </a:extLst>
              </a:tr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 dirty="0">
                          <a:effectLst/>
                        </a:rPr>
                        <a:t>Wenn Zug nicht möglich:</a:t>
                      </a:r>
                      <a:endParaRPr lang="de-DE" sz="11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</a:t>
                      </a:r>
                      <a:r>
                        <a:rPr lang="de-DE" sz="1100" kern="150" dirty="0" err="1">
                          <a:effectLst/>
                        </a:rPr>
                        <a:t>move</a:t>
                      </a:r>
                      <a:r>
                        <a:rPr lang="de-DE" sz="1100" kern="150" dirty="0">
                          <a:effectLst/>
                        </a:rPr>
                        <a:t> not </a:t>
                      </a:r>
                      <a:r>
                        <a:rPr lang="de-DE" sz="1100" kern="150" dirty="0" err="1">
                          <a:effectLst/>
                        </a:rPr>
                        <a:t>possible</a:t>
                      </a:r>
                      <a:r>
                        <a:rPr lang="de-DE" sz="1100" kern="150" dirty="0">
                          <a:effectLst/>
                        </a:rPr>
                        <a:t>“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ACTIVE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2846983763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OVER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„NEW“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„OK“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WAIT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1407925582"/>
                  </a:ext>
                </a:extLst>
              </a:tr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Beliebig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Wenn Spiel gewonnen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„+WON“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OVER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3622921779"/>
                  </a:ext>
                </a:extLst>
              </a:tr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Wenn Spiel verloren: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„+LOST“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OVER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1866864909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 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Wenn Spiel unentschieden: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„+TIED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OVER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:a16="http://schemas.microsoft.com/office/drawing/2014/main" val="2706741408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 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„QUIT“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„See </a:t>
                      </a:r>
                      <a:r>
                        <a:rPr lang="de-DE" sz="1200" kern="150" dirty="0" err="1">
                          <a:effectLst/>
                        </a:rPr>
                        <a:t>you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soon</a:t>
                      </a:r>
                      <a:r>
                        <a:rPr lang="de-DE" sz="1200" kern="150" dirty="0">
                          <a:effectLst/>
                        </a:rPr>
                        <a:t>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Verbindung beendet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:a16="http://schemas.microsoft.com/office/drawing/2014/main" val="265147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0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82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27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Versionsgeschichte stets verfügbar.</a:t>
            </a:r>
          </a:p>
          <a:p>
            <a:r>
              <a:rPr lang="de-DE" dirty="0"/>
              <a:t>Zentraler Speicherort, Versionsnummern</a:t>
            </a:r>
          </a:p>
          <a:p>
            <a:r>
              <a:rPr lang="de-DE" dirty="0"/>
              <a:t>Kooperation</a:t>
            </a:r>
          </a:p>
          <a:p>
            <a:pPr lvl="1"/>
            <a:r>
              <a:rPr lang="de-DE" dirty="0"/>
              <a:t>parallele Entwicklung</a:t>
            </a:r>
          </a:p>
          <a:p>
            <a:pPr lvl="1"/>
            <a:r>
              <a:rPr lang="de-DE" dirty="0" err="1"/>
              <a:t>Merging</a:t>
            </a:r>
            <a:r>
              <a:rPr lang="de-DE" dirty="0"/>
              <a:t> bei gleichzeitigen Änderungen an einer Datei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mit </a:t>
            </a:r>
            <a:r>
              <a:rPr lang="de-DE" dirty="0" err="1"/>
              <a:t>GitHub</a:t>
            </a:r>
            <a:r>
              <a:rPr lang="de-DE" dirty="0"/>
              <a:t> oder </a:t>
            </a:r>
            <a:r>
              <a:rPr lang="de-DE" dirty="0" err="1"/>
              <a:t>GitLab</a:t>
            </a:r>
            <a:endParaRPr lang="de-DE" dirty="0"/>
          </a:p>
          <a:p>
            <a:pPr lvl="1"/>
            <a:r>
              <a:rPr lang="de-DE" dirty="0" err="1"/>
              <a:t>darcs</a:t>
            </a:r>
            <a:r>
              <a:rPr lang="de-DE" dirty="0"/>
              <a:t> mit </a:t>
            </a:r>
            <a:r>
              <a:rPr lang="de-DE" dirty="0">
                <a:hlinkClick r:id="rId2"/>
              </a:rPr>
              <a:t>http://hub.darcs.net/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0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4454" y="527702"/>
            <a:ext cx="7729728" cy="831093"/>
          </a:xfrm>
        </p:spPr>
        <p:txBody>
          <a:bodyPr/>
          <a:lstStyle/>
          <a:p>
            <a:r>
              <a:rPr lang="de-DE" dirty="0" err="1"/>
              <a:t>Merging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95" y="1646718"/>
            <a:ext cx="2160083" cy="2251871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261" y="2802082"/>
            <a:ext cx="1609725" cy="27146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295" y="4178323"/>
            <a:ext cx="2154880" cy="2300153"/>
          </a:xfrm>
          <a:prstGeom prst="rect">
            <a:avLst/>
          </a:prstGeom>
          <a:noFill/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687" y="2839939"/>
            <a:ext cx="2626263" cy="2676768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 flipV="1">
            <a:off x="2111986" y="2772654"/>
            <a:ext cx="898309" cy="13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6" idx="1"/>
          </p:cNvCxnSpPr>
          <p:nvPr/>
        </p:nvCxnSpPr>
        <p:spPr>
          <a:xfrm>
            <a:off x="2111986" y="4159395"/>
            <a:ext cx="898309" cy="116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>
            <a:off x="5170378" y="2772654"/>
            <a:ext cx="898309" cy="140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  <a:endCxn id="7" idx="1"/>
          </p:cNvCxnSpPr>
          <p:nvPr/>
        </p:nvCxnSpPr>
        <p:spPr>
          <a:xfrm flipV="1">
            <a:off x="5165175" y="4178323"/>
            <a:ext cx="903512" cy="115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3441883" y="2531456"/>
            <a:ext cx="1723292" cy="466016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4169314" y="6227258"/>
            <a:ext cx="949036" cy="19396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6713621" y="3898589"/>
            <a:ext cx="1939218" cy="559468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092616" y="5235307"/>
            <a:ext cx="860258" cy="186489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7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6863" y="940629"/>
            <a:ext cx="6076118" cy="1188720"/>
          </a:xfrm>
        </p:spPr>
        <p:txBody>
          <a:bodyPr/>
          <a:lstStyle/>
          <a:p>
            <a:r>
              <a:rPr lang="de-DE" dirty="0"/>
              <a:t>Verbesserungsmöglichkeiten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ASCII-Ausgabe des Spielfeldes auf dem Terminal</a:t>
            </a:r>
          </a:p>
          <a:p>
            <a:pPr lvl="1"/>
            <a:r>
              <a:rPr lang="de-DE" dirty="0"/>
              <a:t>Probleme mit Zeilenumbrüchen über Netzwerk</a:t>
            </a:r>
          </a:p>
          <a:p>
            <a:r>
              <a:rPr lang="de-DE" dirty="0" err="1"/>
              <a:t>Highscore</a:t>
            </a:r>
            <a:r>
              <a:rPr lang="de-DE" dirty="0"/>
              <a:t>-Liste anzeigen</a:t>
            </a:r>
          </a:p>
          <a:p>
            <a:r>
              <a:rPr lang="de-DE" dirty="0"/>
              <a:t>Auswählen des Gegenspielers aus einer Liste</a:t>
            </a:r>
          </a:p>
          <a:p>
            <a:r>
              <a:rPr lang="de-DE" dirty="0"/>
              <a:t>Passwortschutz des eigenen Benutzernamens in der </a:t>
            </a:r>
            <a:r>
              <a:rPr lang="de-DE" dirty="0" err="1"/>
              <a:t>Highscore</a:t>
            </a:r>
            <a:r>
              <a:rPr lang="de-DE" dirty="0"/>
              <a:t>-Datenbank</a:t>
            </a:r>
          </a:p>
          <a:p>
            <a:r>
              <a:rPr lang="de-DE" dirty="0"/>
              <a:t>Server gesprächiger machen (optionaler Protokollteil)</a:t>
            </a:r>
          </a:p>
        </p:txBody>
      </p:sp>
    </p:spTree>
    <p:extLst>
      <p:ext uri="{BB962C8B-B14F-4D97-AF65-F5344CB8AC3E}">
        <p14:creationId xmlns:p14="http://schemas.microsoft.com/office/powerpoint/2010/main" val="367825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Wichtigkeit von Schnittstellen bei Arbeitsteilung</a:t>
            </a:r>
          </a:p>
          <a:p>
            <a:pPr lvl="1"/>
            <a:r>
              <a:rPr lang="de-DE" dirty="0"/>
              <a:t>klare Definition von Schnittstellen und Protokoll</a:t>
            </a:r>
          </a:p>
          <a:p>
            <a:pPr lvl="1"/>
            <a:r>
              <a:rPr lang="de-DE" dirty="0"/>
              <a:t>müssen wohlüberlegt sein und nach Definition funktionieren</a:t>
            </a:r>
          </a:p>
          <a:p>
            <a:r>
              <a:rPr lang="de-DE" dirty="0"/>
              <a:t>Ereignisbasierte Herangehensweise beim Client</a:t>
            </a:r>
          </a:p>
          <a:p>
            <a:r>
              <a:rPr lang="de-DE" dirty="0"/>
              <a:t>Der Netzwerkclient ist zustandsfrei!</a:t>
            </a:r>
          </a:p>
          <a:p>
            <a:r>
              <a:rPr lang="de-DE" dirty="0"/>
              <a:t>Softwareprojekte mit Arbeitsteilung nur mit RCS</a:t>
            </a:r>
          </a:p>
          <a:p>
            <a:r>
              <a:rPr lang="de-DE" dirty="0" err="1"/>
              <a:t>diff</a:t>
            </a:r>
            <a:r>
              <a:rPr lang="de-DE" dirty="0"/>
              <a:t> und </a:t>
            </a:r>
            <a:r>
              <a:rPr lang="de-DE" dirty="0" err="1"/>
              <a:t>patch</a:t>
            </a:r>
            <a:r>
              <a:rPr lang="de-DE" dirty="0"/>
              <a:t> und </a:t>
            </a:r>
            <a:r>
              <a:rPr lang="de-DE" dirty="0" err="1"/>
              <a:t>grep</a:t>
            </a:r>
            <a:r>
              <a:rPr lang="de-DE" dirty="0"/>
              <a:t> sind dein Freund!</a:t>
            </a:r>
          </a:p>
        </p:txBody>
      </p:sp>
    </p:spTree>
    <p:extLst>
      <p:ext uri="{BB962C8B-B14F-4D97-AF65-F5344CB8AC3E}">
        <p14:creationId xmlns:p14="http://schemas.microsoft.com/office/powerpoint/2010/main" val="62097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Entwicklungsvorgaben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Einfaches, rundenbasiertes Spiel</a:t>
            </a:r>
          </a:p>
          <a:p>
            <a:r>
              <a:rPr lang="de-DE" dirty="0"/>
              <a:t>Wenig Features, möglichst robust</a:t>
            </a:r>
          </a:p>
          <a:p>
            <a:r>
              <a:rPr lang="de-DE" dirty="0"/>
              <a:t>Weitere Features in weiteren Entwicklungszyklen</a:t>
            </a:r>
          </a:p>
          <a:p>
            <a:r>
              <a:rPr lang="de-DE" dirty="0"/>
              <a:t>Netzwerkprotokoll mit</a:t>
            </a:r>
          </a:p>
          <a:p>
            <a:pPr lvl="1"/>
            <a:r>
              <a:rPr lang="de-DE" dirty="0"/>
              <a:t>möglichst wenigen Zuständen</a:t>
            </a:r>
          </a:p>
          <a:p>
            <a:pPr lvl="1"/>
            <a:r>
              <a:rPr lang="de-DE" dirty="0"/>
              <a:t>möglichst wenigen obligatorischen Schlüsselworten</a:t>
            </a:r>
          </a:p>
          <a:p>
            <a:r>
              <a:rPr lang="de-DE" dirty="0"/>
              <a:t>Keep </a:t>
            </a:r>
            <a:r>
              <a:rPr lang="de-DE" dirty="0" err="1"/>
              <a:t>it</a:t>
            </a:r>
            <a:r>
              <a:rPr lang="de-DE" dirty="0"/>
              <a:t> simple, stupid!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4280">
            <a:off x="4229853" y="5093707"/>
            <a:ext cx="1292643" cy="12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2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Spiel-Logik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7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1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297" y="424366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 Server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87" y="1370734"/>
            <a:ext cx="7419373" cy="49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297" y="424366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 Client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88" y="1183697"/>
            <a:ext cx="7220571" cy="51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297" y="424366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29" y="1135378"/>
            <a:ext cx="7212290" cy="54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665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483</Words>
  <Application>Microsoft Office PowerPoint</Application>
  <PresentationFormat>Bildschirmpräsentation (4:3)</PresentationFormat>
  <Paragraphs>150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SimSun</vt:lpstr>
      <vt:lpstr>Arial</vt:lpstr>
      <vt:lpstr>Calibri</vt:lpstr>
      <vt:lpstr>Gill Sans MT</vt:lpstr>
      <vt:lpstr>Mangal</vt:lpstr>
      <vt:lpstr>Times New Roman</vt:lpstr>
      <vt:lpstr>Paket</vt:lpstr>
      <vt:lpstr>Programmierprojekt Vier Gewinnt</vt:lpstr>
      <vt:lpstr>Entwicklungsvorgaben</vt:lpstr>
      <vt:lpstr>GUI</vt:lpstr>
      <vt:lpstr>GUI</vt:lpstr>
      <vt:lpstr>Spiel-Logik</vt:lpstr>
      <vt:lpstr>Netzwerk</vt:lpstr>
      <vt:lpstr>Klassendiagramm Server</vt:lpstr>
      <vt:lpstr>Klassendiagramm Client</vt:lpstr>
      <vt:lpstr>Klassendiagramm</vt:lpstr>
      <vt:lpstr>Telnet-Session</vt:lpstr>
      <vt:lpstr>Protokoll</vt:lpstr>
      <vt:lpstr>Protokoll</vt:lpstr>
      <vt:lpstr>Protokoll</vt:lpstr>
      <vt:lpstr>Datenbank</vt:lpstr>
      <vt:lpstr>Versionskontrollsystem</vt:lpstr>
      <vt:lpstr>Versionskontrolle</vt:lpstr>
      <vt:lpstr>Merging</vt:lpstr>
      <vt:lpstr>Verbesserungsmöglichkeiten</vt:lpstr>
      <vt:lpstr>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Programmierprojekt Vier Gewinnt</dc:title>
  <dc:creator>Heiko Dudzus</dc:creator>
  <cp:lastModifiedBy>Heiko Dudzus</cp:lastModifiedBy>
  <cp:revision>28</cp:revision>
  <dcterms:created xsi:type="dcterms:W3CDTF">2016-07-02T13:28:01Z</dcterms:created>
  <dcterms:modified xsi:type="dcterms:W3CDTF">2016-07-05T18:58:09Z</dcterms:modified>
</cp:coreProperties>
</file>