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34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7.xml"/>
  <Override ContentType="application/vnd.openxmlformats-officedocument.theme+xml" PartName="/ppt/theme/theme45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4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21.xml"/>
  <Override ContentType="application/vnd.openxmlformats-officedocument.theme+xml" PartName="/ppt/theme/theme34.xml"/>
  <Override ContentType="application/vnd.openxmlformats-officedocument.theme+xml" PartName="/ppt/theme/theme2.xml"/>
  <Override ContentType="application/vnd.openxmlformats-officedocument.theme+xml" PartName="/ppt/theme/theme16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  <p:sldMasterId id="2147483654" r:id="rId6"/>
    <p:sldMasterId id="2147483656" r:id="rId7"/>
    <p:sldMasterId id="2147483658" r:id="rId8"/>
    <p:sldMasterId id="2147483660" r:id="rId9"/>
    <p:sldMasterId id="2147483662" r:id="rId10"/>
    <p:sldMasterId id="2147483664" r:id="rId11"/>
    <p:sldMasterId id="2147483666" r:id="rId12"/>
    <p:sldMasterId id="2147483668" r:id="rId13"/>
    <p:sldMasterId id="2147483670" r:id="rId14"/>
    <p:sldMasterId id="2147483672" r:id="rId15"/>
    <p:sldMasterId id="2147483674" r:id="rId16"/>
    <p:sldMasterId id="2147483676" r:id="rId17"/>
    <p:sldMasterId id="2147483678" r:id="rId18"/>
    <p:sldMasterId id="2147483680" r:id="rId19"/>
    <p:sldMasterId id="2147483682" r:id="rId20"/>
    <p:sldMasterId id="2147483684" r:id="rId21"/>
    <p:sldMasterId id="2147483686" r:id="rId22"/>
    <p:sldMasterId id="2147483688" r:id="rId23"/>
    <p:sldMasterId id="2147483690" r:id="rId24"/>
    <p:sldMasterId id="2147483692" r:id="rId25"/>
    <p:sldMasterId id="2147483694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</p:sldIdLst>
  <p:sldSz cy="6858000" cx="12192000"/>
  <p:notesSz cx="6858000" cy="9144000"/>
  <p:defaultTextStyle>
    <a:defPPr lvl="0">
      <a:defRPr lang="es-E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3.xml"/><Relationship Id="rId20" Type="http://schemas.openxmlformats.org/officeDocument/2006/relationships/slideMaster" Target="slideMasters/slideMaster16.xml"/><Relationship Id="rId42" Type="http://schemas.openxmlformats.org/officeDocument/2006/relationships/slide" Target="slides/slide15.xml"/><Relationship Id="rId41" Type="http://schemas.openxmlformats.org/officeDocument/2006/relationships/slide" Target="slides/slide14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43" Type="http://schemas.openxmlformats.org/officeDocument/2006/relationships/slide" Target="slides/slide16.xml"/><Relationship Id="rId24" Type="http://schemas.openxmlformats.org/officeDocument/2006/relationships/slideMaster" Target="slideMasters/slideMaster21.xml"/><Relationship Id="rId23" Type="http://schemas.openxmlformats.org/officeDocument/2006/relationships/slideMaster" Target="slideMasters/slideMaster20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5.xml"/><Relationship Id="rId4" Type="http://schemas.openxmlformats.org/officeDocument/2006/relationships/slideMaster" Target="slideMasters/slideMaster17.xml"/><Relationship Id="rId9" Type="http://schemas.openxmlformats.org/officeDocument/2006/relationships/slideMaster" Target="slideMasters/slideMaster4.xml"/><Relationship Id="rId26" Type="http://schemas.openxmlformats.org/officeDocument/2006/relationships/slideMaster" Target="slideMasters/slideMaster23.xml"/><Relationship Id="rId25" Type="http://schemas.openxmlformats.org/officeDocument/2006/relationships/slideMaster" Target="slideMasters/slideMaster22.xml"/><Relationship Id="rId28" Type="http://schemas.openxmlformats.org/officeDocument/2006/relationships/slide" Target="slides/slide1.xml"/><Relationship Id="rId27" Type="http://schemas.openxmlformats.org/officeDocument/2006/relationships/notesMaster" Target="notesMasters/notesMaster1.xml"/><Relationship Id="rId5" Type="http://schemas.openxmlformats.org/officeDocument/2006/relationships/slideMaster" Target="slideMasters/slideMaster34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.xml"/><Relationship Id="rId7" Type="http://schemas.openxmlformats.org/officeDocument/2006/relationships/slideMaster" Target="slideMasters/slideMaster2.xml"/><Relationship Id="rId8" Type="http://schemas.openxmlformats.org/officeDocument/2006/relationships/slideMaster" Target="slideMasters/slideMaster3.xml"/><Relationship Id="rId31" Type="http://schemas.openxmlformats.org/officeDocument/2006/relationships/slide" Target="slides/slide4.xml"/><Relationship Id="rId30" Type="http://schemas.openxmlformats.org/officeDocument/2006/relationships/slide" Target="slides/slide3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6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5.xml"/><Relationship Id="rId13" Type="http://schemas.openxmlformats.org/officeDocument/2006/relationships/slideMaster" Target="slideMasters/slideMaster9.xml"/><Relationship Id="rId35" Type="http://schemas.openxmlformats.org/officeDocument/2006/relationships/slide" Target="slides/slide8.xml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7.xml"/><Relationship Id="rId15" Type="http://schemas.openxmlformats.org/officeDocument/2006/relationships/slideMaster" Target="slideMasters/slideMaster11.xml"/><Relationship Id="rId37" Type="http://schemas.openxmlformats.org/officeDocument/2006/relationships/slide" Target="slides/slide10.xml"/><Relationship Id="rId14" Type="http://schemas.openxmlformats.org/officeDocument/2006/relationships/slideMaster" Target="slideMasters/slideMaster10.xml"/><Relationship Id="rId36" Type="http://schemas.openxmlformats.org/officeDocument/2006/relationships/slide" Target="slides/slide9.xml"/><Relationship Id="rId17" Type="http://schemas.openxmlformats.org/officeDocument/2006/relationships/slideMaster" Target="slideMasters/slideMaster13.xml"/><Relationship Id="rId39" Type="http://schemas.openxmlformats.org/officeDocument/2006/relationships/slide" Target="slides/slide12.xml"/><Relationship Id="rId16" Type="http://schemas.openxmlformats.org/officeDocument/2006/relationships/slideMaster" Target="slideMasters/slideMaster12.xml"/><Relationship Id="rId38" Type="http://schemas.openxmlformats.org/officeDocument/2006/relationships/slide" Target="slides/slide11.xml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u="none" strike="noStrike">
                <a:solidFill>
                  <a:srgbClr val="000000"/>
                </a:solidFill>
                <a:uFillTx/>
                <a:latin typeface="Arial"/>
              </a:rPr>
              <a:t>Pulse para desplazar la diapositiva</a:t>
            </a: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las notas</a:t>
            </a:r>
          </a:p>
        </p:txBody>
      </p:sp>
      <p:sp>
        <p:nvSpPr>
          <p:cNvPr id="2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&lt;cabecera&gt;</a:t>
            </a:r>
          </a:p>
        </p:txBody>
      </p:sp>
      <p:sp>
        <p:nvSpPr>
          <p:cNvPr id="30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</a:p>
        </p:txBody>
      </p:sp>
      <p:sp>
        <p:nvSpPr>
          <p:cNvPr id="30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30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110EDAF-1E1A-4F23-A9E2-FB160050C028}" type="slidenum"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‹Nº›</a:t>
            </a:fld>
            <a:endParaRPr lang="es-E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4784600-675B-49A7-AC7D-9249CA5A6DC2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1EC683-7862-4A74-97E6-C169BCA4980D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6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/>
          </p:nvPr>
        </p:nvSpPr>
        <p:spPr>
          <a:xfrm>
            <a:off x="1261800" y="410004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26180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127656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1261800" y="410004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1261800" y="410004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126180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127656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61800" y="410004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126180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26180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127656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127656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126180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261800" y="410004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1261800" y="410004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126180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1276560" y="4100040"/>
            <a:ext cx="1368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276560" y="1828800"/>
            <a:ext cx="1368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500" lnSpcReduction="19999"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3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0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292400" y="41004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0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0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0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1292400" y="41004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ES" sz="44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0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0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0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61800" y="4100400"/>
            <a:ext cx="590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61800" y="41004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1292400" y="4100400"/>
            <a:ext cx="28440" cy="207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dk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ES" sz="44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4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20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0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590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92400" y="1828800"/>
            <a:ext cx="28440" cy="434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 hidden="1"/>
          <p:cNvSpPr/>
          <p:nvPr/>
        </p:nvSpPr>
        <p:spPr>
          <a:xfrm>
            <a:off x="11292840" y="0"/>
            <a:ext cx="911520" cy="6855120"/>
          </a:xfrm>
          <a:prstGeom prst="rect">
            <a:avLst/>
          </a:prstGeom>
          <a:solidFill>
            <a:schemeClr val="lt2">
              <a:lumMod val="75000"/>
            </a:schemeClr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0" y="0"/>
            <a:ext cx="454320" cy="6855120"/>
          </a:xfrm>
          <a:prstGeom prst="rect">
            <a:avLst/>
          </a:prstGeom>
          <a:solidFill>
            <a:schemeClr val="accent1"/>
          </a:solidFill>
          <a:ln w="140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714600"/>
            <a:ext cx="968976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u="none" strike="noStrik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61800" y="444600"/>
            <a:ext cx="9415440" cy="403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7200" b="0" u="none" strike="noStrike" spc="-51">
                <a:solidFill>
                  <a:srgbClr val="FFFFFF"/>
                </a:solidFill>
                <a:uFillTx/>
                <a:latin typeface="Century Schoolbook"/>
                <a:ea typeface="DejaVu Sans"/>
              </a:rPr>
              <a:t>CreativeMinds</a:t>
            </a:r>
            <a:endParaRPr lang="es-ES" sz="7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71400" y="5972040"/>
            <a:ext cx="9415440" cy="63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200" b="0" u="none" strike="noStrike" dirty="0">
                <a:solidFill>
                  <a:srgbClr val="BFBFBF"/>
                </a:solidFill>
                <a:uFillTx/>
                <a:latin typeface="Century Schoolbook"/>
                <a:ea typeface="DejaVu Sans"/>
              </a:rPr>
              <a:t>Heily </a:t>
            </a:r>
            <a:r>
              <a:rPr lang="es-ES" sz="2200" b="0" u="none" strike="noStrike" dirty="0" err="1">
                <a:solidFill>
                  <a:srgbClr val="BFBFBF"/>
                </a:solidFill>
                <a:uFillTx/>
                <a:latin typeface="Century Schoolbook"/>
                <a:ea typeface="DejaVu Sans"/>
              </a:rPr>
              <a:t>Madelay</a:t>
            </a:r>
            <a:r>
              <a:rPr lang="es-ES" sz="2200" b="0" u="none" strike="noStrike" dirty="0">
                <a:solidFill>
                  <a:srgbClr val="BFBFBF"/>
                </a:solidFill>
                <a:uFillTx/>
                <a:latin typeface="Century Schoolbook"/>
                <a:ea typeface="DejaVu Sans"/>
              </a:rPr>
              <a:t> Ajila Tandazo y Daniel González Esteban </a:t>
            </a:r>
            <a:endParaRPr lang="es-ES" sz="22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marL="2286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s-ES" sz="22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27"/>
          <p:cNvSpPr/>
          <p:nvPr/>
        </p:nvSpPr>
        <p:spPr>
          <a:xfrm>
            <a:off x="85680" y="76320"/>
            <a:ext cx="98276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Recursos</a:t>
            </a:r>
            <a:endParaRPr lang="es-E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CustomShape 28"/>
          <p:cNvSpPr/>
          <p:nvPr/>
        </p:nvSpPr>
        <p:spPr>
          <a:xfrm>
            <a:off x="176040" y="723960"/>
            <a:ext cx="530748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CustomShape 29"/>
          <p:cNvSpPr/>
          <p:nvPr/>
        </p:nvSpPr>
        <p:spPr>
          <a:xfrm>
            <a:off x="5667480" y="723960"/>
            <a:ext cx="547956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Visualización de Recurso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9" name="Imagen 338"/>
          <p:cNvPicPr/>
          <p:nvPr/>
        </p:nvPicPr>
        <p:blipFill>
          <a:blip r:embed="rId2"/>
          <a:stretch/>
        </p:blipFill>
        <p:spPr>
          <a:xfrm>
            <a:off x="5999666" y="2170080"/>
            <a:ext cx="6192454" cy="294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AAA6D4-C1A6-47BC-8AF1-B62ACDBADE91}"/>
              </a:ext>
            </a:extLst>
          </p:cNvPr>
          <p:cNvSpPr txBox="1"/>
          <p:nvPr/>
        </p:nvSpPr>
        <p:spPr>
          <a:xfrm>
            <a:off x="85680" y="850487"/>
            <a:ext cx="5701662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La clase Recurso gestiona tanto recursos humanos como materiales en proyectos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Cada recurso tiene nombre, </a:t>
            </a:r>
            <a:r>
              <a:rPr kumimoji="0" lang="es-ES" altLang="es-E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empleado_id</a:t>
            </a: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(personal asignado) y </a:t>
            </a:r>
            <a:r>
              <a:rPr kumimoji="0" lang="es-ES" altLang="es-E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proyecto_id</a:t>
            </a: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Controla aspectos económicos: costo por hora y horas asignadas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Calcula automáticamente el </a:t>
            </a:r>
            <a:r>
              <a:rPr kumimoji="0" lang="es-ES" altLang="es-E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costo_total</a:t>
            </a: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(costo por hora × horas asignadas)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Gestiona temporalidad con </a:t>
            </a:r>
            <a:r>
              <a:rPr kumimoji="0" lang="es-ES" altLang="es-E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fecha_inicio</a:t>
            </a: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y </a:t>
            </a:r>
            <a:r>
              <a:rPr kumimoji="0" lang="es-ES" altLang="es-E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fecha_fin</a:t>
            </a: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de asignación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Incluye campo estado con opciones: borrador, asignado, en progreso y completado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El estado inicial es borrador (recurso no asignado oficialmente)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Permite planificación y seguimiento preciso de costos y tiempos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9"/>
          <p:cNvSpPr/>
          <p:nvPr/>
        </p:nvSpPr>
        <p:spPr>
          <a:xfrm>
            <a:off x="85680" y="76320"/>
            <a:ext cx="98276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Retroalimentación</a:t>
            </a:r>
            <a:endParaRPr lang="es-E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CustomShape 10"/>
          <p:cNvSpPr/>
          <p:nvPr/>
        </p:nvSpPr>
        <p:spPr>
          <a:xfrm>
            <a:off x="176040" y="723960"/>
            <a:ext cx="530748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CustomShape 11"/>
          <p:cNvSpPr/>
          <p:nvPr/>
        </p:nvSpPr>
        <p:spPr>
          <a:xfrm>
            <a:off x="5667480" y="723960"/>
            <a:ext cx="547956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Visualización de Retroalimentación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3" name="Imagen 342"/>
          <p:cNvPicPr/>
          <p:nvPr/>
        </p:nvPicPr>
        <p:blipFill>
          <a:blip r:embed="rId2"/>
          <a:stretch/>
        </p:blipFill>
        <p:spPr>
          <a:xfrm>
            <a:off x="5848252" y="1924200"/>
            <a:ext cx="6169684" cy="3009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066BA48-58BF-482B-89D2-F8147489B6F8}"/>
              </a:ext>
            </a:extLst>
          </p:cNvPr>
          <p:cNvSpPr txBox="1"/>
          <p:nvPr/>
        </p:nvSpPr>
        <p:spPr>
          <a:xfrm>
            <a:off x="184732" y="769592"/>
            <a:ext cx="547956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La clase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ClientFeedback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vincula cada retroalimentación a un proyecto específico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Registra el nombre del cliente y sus comentarios en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feedback_text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Incluye campos para puntos positivos y puntos de mejora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Relaciona acciones específicas 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action_items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) a realizar en respuesta al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feedback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El modelo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FeedbackAction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gestiona las acciones correctivas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Cada acción tiene descripción, responsable asignado y fecha de vencimiento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Las acciones pueden tener estado: pendiente, en progreso o hecho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Incluye sistema de priorización (desde Sugerencia hasta Crítica)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Permite adjuntar archivos relevantes al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feedback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24"/>
          <p:cNvSpPr/>
          <p:nvPr/>
        </p:nvSpPr>
        <p:spPr>
          <a:xfrm>
            <a:off x="85680" y="76320"/>
            <a:ext cx="98276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Ideas</a:t>
            </a:r>
            <a:endParaRPr lang="es-E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CustomShape 25"/>
          <p:cNvSpPr/>
          <p:nvPr/>
        </p:nvSpPr>
        <p:spPr>
          <a:xfrm>
            <a:off x="176040" y="723960"/>
            <a:ext cx="530748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5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CustomShape 26"/>
          <p:cNvSpPr/>
          <p:nvPr/>
        </p:nvSpPr>
        <p:spPr>
          <a:xfrm>
            <a:off x="5667480" y="723960"/>
            <a:ext cx="547956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Visualización de Ideas</a:t>
            </a: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7" name="Imagen 346"/>
          <p:cNvPicPr/>
          <p:nvPr/>
        </p:nvPicPr>
        <p:blipFill>
          <a:blip r:embed="rId2"/>
          <a:stretch/>
        </p:blipFill>
        <p:spPr>
          <a:xfrm>
            <a:off x="6096000" y="2160000"/>
            <a:ext cx="5831184" cy="293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EAAE61-7F07-44C4-A905-31728792F27B}"/>
              </a:ext>
            </a:extLst>
          </p:cNvPr>
          <p:cNvSpPr txBox="1"/>
          <p:nvPr/>
        </p:nvSpPr>
        <p:spPr>
          <a:xfrm>
            <a:off x="264816" y="841592"/>
            <a:ext cx="547956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Gestión de ideas: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Cada idea se asocia a un proyecto y un empleado creador, con campos para pros y contras.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Evaluación de viabilidad e impacto: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Los campos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feasibility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impact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ayudan a calificar la factibilidad y relevancia de la idea.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Puntuación automática: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El método _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compute_score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calcula la media de los votos, ofreciendo una valoración global de cada idea.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Votos y comentarios: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La clase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IdeaVote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registra la puntuación y retroalimentación de los empleados, facilitando la evaluación colaborativa.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Integración con el proyecto: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Las ideas se agrupan y valoran dentro del mismo ecosistema de gestión, mejorando la toma de decisiones.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2"/>
          <p:cNvSpPr/>
          <p:nvPr/>
        </p:nvSpPr>
        <p:spPr>
          <a:xfrm>
            <a:off x="176040" y="168840"/>
            <a:ext cx="98276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Empleado</a:t>
            </a:r>
            <a:endParaRPr lang="es-E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CustomShape 13"/>
          <p:cNvSpPr/>
          <p:nvPr/>
        </p:nvSpPr>
        <p:spPr>
          <a:xfrm>
            <a:off x="176040" y="723960"/>
            <a:ext cx="530748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5000"/>
              </a:lnSpc>
            </a:pPr>
            <a:endParaRPr lang="es-E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5000"/>
              </a:lnSpc>
            </a:pPr>
            <a:endParaRPr lang="es-E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CustomShape 14"/>
          <p:cNvSpPr/>
          <p:nvPr/>
        </p:nvSpPr>
        <p:spPr>
          <a:xfrm>
            <a:off x="5667480" y="723960"/>
            <a:ext cx="547956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Visualización de Empleado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1" name="Imagen 350"/>
          <p:cNvPicPr/>
          <p:nvPr/>
        </p:nvPicPr>
        <p:blipFill>
          <a:blip r:embed="rId2"/>
          <a:stretch/>
        </p:blipFill>
        <p:spPr>
          <a:xfrm>
            <a:off x="5693303" y="1864253"/>
            <a:ext cx="6322657" cy="288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FF0EDF-AF3B-43D8-A7D1-C7C898A9D053}"/>
              </a:ext>
            </a:extLst>
          </p:cNvPr>
          <p:cNvSpPr txBox="1"/>
          <p:nvPr/>
        </p:nvSpPr>
        <p:spPr>
          <a:xfrm>
            <a:off x="184731" y="1408402"/>
            <a:ext cx="52987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Almacena datos personales: ID, nombre, DNI, apellidos y fecha de nacimiento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Verifica el formato correcto del DNI y que sea único en el sistema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Controla que los empleados tengan al menos 16 años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Gestiona el estado de disponibilidad de cada empleado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Registra la relación entre empleados, proyectos y equipos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Envía notificaciones automáticas al crear nuevos empleados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Muestra datos personales, equipos, proyectos y un historial de cambios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Permite conocer en qué está trabajando cada persona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5"/>
          <p:cNvSpPr/>
          <p:nvPr/>
        </p:nvSpPr>
        <p:spPr>
          <a:xfrm>
            <a:off x="176040" y="295348"/>
            <a:ext cx="98276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Equipo</a:t>
            </a:r>
            <a:endParaRPr lang="es-E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CustomShape 16"/>
          <p:cNvSpPr/>
          <p:nvPr/>
        </p:nvSpPr>
        <p:spPr>
          <a:xfrm>
            <a:off x="176040" y="723960"/>
            <a:ext cx="530748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CustomShape 17"/>
          <p:cNvSpPr/>
          <p:nvPr/>
        </p:nvSpPr>
        <p:spPr>
          <a:xfrm>
            <a:off x="5667480" y="723960"/>
            <a:ext cx="547956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Visualización de Equipo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5" name="Imagen 354"/>
          <p:cNvPicPr/>
          <p:nvPr/>
        </p:nvPicPr>
        <p:blipFill>
          <a:blip r:embed="rId2"/>
          <a:stretch/>
        </p:blipFill>
        <p:spPr>
          <a:xfrm>
            <a:off x="5976720" y="2329380"/>
            <a:ext cx="5915560" cy="219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966883C-7223-4781-AF07-2B750C82AFCE}"/>
              </a:ext>
            </a:extLst>
          </p:cNvPr>
          <p:cNvSpPr txBox="1"/>
          <p:nvPr/>
        </p:nvSpPr>
        <p:spPr>
          <a:xfrm>
            <a:off x="299720" y="1930738"/>
            <a:ext cx="49834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Cada equipo tiene un ID único, nombre y descripción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Los empleados son asignados a equipos específicos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Cada equipo tiene un responsable o líder designado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El sistema calcula y actualiza automáticamente el número de miembros por equipo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El módulo facilita la organización y gestión de grupos de trabajo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8"/>
          <p:cNvSpPr/>
          <p:nvPr/>
        </p:nvSpPr>
        <p:spPr>
          <a:xfrm>
            <a:off x="85680" y="76320"/>
            <a:ext cx="98276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Informe</a:t>
            </a:r>
            <a:endParaRPr lang="es-E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CustomShape 19"/>
          <p:cNvSpPr/>
          <p:nvPr/>
        </p:nvSpPr>
        <p:spPr>
          <a:xfrm>
            <a:off x="176040" y="723960"/>
            <a:ext cx="530748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CustomShape 20"/>
          <p:cNvSpPr/>
          <p:nvPr/>
        </p:nvSpPr>
        <p:spPr>
          <a:xfrm>
            <a:off x="5667480" y="723960"/>
            <a:ext cx="547956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Visualización de Informe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9" name="Imagen 358"/>
          <p:cNvPicPr/>
          <p:nvPr/>
        </p:nvPicPr>
        <p:blipFill>
          <a:blip r:embed="rId2"/>
          <a:stretch/>
        </p:blipFill>
        <p:spPr>
          <a:xfrm>
            <a:off x="5667480" y="1809000"/>
            <a:ext cx="6179000" cy="324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155E6F-3B5A-40B4-BCA8-078AB97E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09FDD2-5148-4795-AC92-9C74F161C3F9}"/>
              </a:ext>
            </a:extLst>
          </p:cNvPr>
          <p:cNvSpPr txBox="1"/>
          <p:nvPr/>
        </p:nvSpPr>
        <p:spPr>
          <a:xfrm>
            <a:off x="141120" y="506845"/>
            <a:ext cx="52297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Recopilación de métricas clave: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Se obtienen datos de proyectos (totales, en progreso, finalizados, retrasados), tareas (completadas y pendientes) y disponibilidad de empleados.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Cálculo de indicadores: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Se evalúan el progreso promedio de los proyectos y la eficiencia presupuestaria (presupuesto estimado vs. costos reales).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Generación de informes con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QWeb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El método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generar_informe_metricas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presenta la información en un informe estructurado, facilitando la interpretación de las métricas.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Visión global del estado del proyecto: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Permite identificar cuellos de botella en tareas, supervisar el cumplimiento del presupuesto y conocer la disponibilidad de recursos humanos.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Herramienta de toma de decisiones: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Los responsables pueden planificar futuras asignaciones y prioridades basándose en la situación real de progreso y costos.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2"/>
          <p:cNvSpPr/>
          <p:nvPr/>
        </p:nvSpPr>
        <p:spPr>
          <a:xfrm>
            <a:off x="128520" y="809640"/>
            <a:ext cx="549792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s-E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6197600" y="58846"/>
            <a:ext cx="5217160" cy="6740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Propuestas de mejora a futuro</a:t>
            </a:r>
          </a:p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000" b="1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Personalización sin código </a:t>
            </a:r>
            <a:r>
              <a:rPr lang="es-ES" sz="2000" b="0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por la implementación de Odoo Studio para adaptar interfaces y flujos de trabajo sin modificar código. </a:t>
            </a: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000" b="1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Seguridad mejorada </a:t>
            </a:r>
            <a:r>
              <a:rPr lang="es-ES" sz="2000" b="0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con los registros de auditoría para monitorear cambios en la base de datos.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000" b="1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Potenciación con IA </a:t>
            </a:r>
            <a:r>
              <a:rPr lang="es-ES" sz="2000" b="0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para el análisis predictivo para CRM/Marketing y chatbots de soporte inteligente. O implementar una API.</a:t>
            </a: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000" b="1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Rendimiento optimizado</a:t>
            </a:r>
            <a:r>
              <a:rPr lang="es-ES" sz="2000" b="0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 mejorando las consultas a la bases de datos para soportar múltiples servidores y escalabilidad en la nube. </a:t>
            </a: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000" b="1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Integración con BI</a:t>
            </a: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98BC32-A28C-4577-B911-35B9CE685AC5}"/>
              </a:ext>
            </a:extLst>
          </p:cNvPr>
          <p:cNvSpPr txBox="1"/>
          <p:nvPr/>
        </p:nvSpPr>
        <p:spPr>
          <a:xfrm>
            <a:off x="0" y="117693"/>
            <a:ext cx="6197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Century Schoolbook" panose="02040604050505020304" pitchFamily="18" charset="0"/>
              </a:rPr>
              <a:t>Logros</a:t>
            </a:r>
          </a:p>
          <a:p>
            <a:endParaRPr lang="es-E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Schoolbook" panose="02040604050505020304" pitchFamily="18" charset="0"/>
              </a:rPr>
              <a:t>Cada entidad </a:t>
            </a:r>
            <a:r>
              <a:rPr lang="es-ES" sz="2000" dirty="0">
                <a:latin typeface="Century Schoolbook" panose="02040604050505020304" pitchFamily="18" charset="0"/>
              </a:rPr>
              <a:t>está separada en su propio modelo, facilitando la legibilidad y el mantenimiento.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Schoolbook" panose="02040604050505020304" pitchFamily="18" charset="0"/>
              </a:rPr>
              <a:t>Uso intensivo de @api.constrains </a:t>
            </a:r>
            <a:r>
              <a:rPr lang="es-ES" sz="2000" dirty="0">
                <a:latin typeface="Century Schoolbook" panose="02040604050505020304" pitchFamily="18" charset="0"/>
              </a:rPr>
              <a:t>para garantizar la integridad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Schoolbook" panose="02040604050505020304" pitchFamily="18" charset="0"/>
              </a:rPr>
              <a:t>Métodos</a:t>
            </a:r>
            <a:r>
              <a:rPr lang="es-ES" sz="2000" dirty="0">
                <a:latin typeface="Century Schoolbook" panose="02040604050505020304" pitchFamily="18" charset="0"/>
              </a:rPr>
              <a:t> como </a:t>
            </a:r>
            <a:r>
              <a:rPr lang="es-ES" sz="2000" dirty="0" err="1">
                <a:latin typeface="Century Schoolbook" panose="02040604050505020304" pitchFamily="18" charset="0"/>
              </a:rPr>
              <a:t>duplicar_proyecto</a:t>
            </a:r>
            <a:r>
              <a:rPr lang="es-ES" sz="2000" dirty="0">
                <a:latin typeface="Century Schoolbook" panose="02040604050505020304" pitchFamily="18" charset="0"/>
              </a:rPr>
              <a:t>, </a:t>
            </a:r>
            <a:r>
              <a:rPr lang="es-ES" sz="2000" dirty="0" err="1">
                <a:latin typeface="Century Schoolbook" panose="02040604050505020304" pitchFamily="18" charset="0"/>
              </a:rPr>
              <a:t>obtener_metricas</a:t>
            </a:r>
            <a:r>
              <a:rPr lang="es-ES" sz="2000" dirty="0">
                <a:latin typeface="Century Schoolbook" panose="02040604050505020304" pitchFamily="18" charset="0"/>
              </a:rPr>
              <a:t> y generación de informes en tiempo real, que automatizan procesos clave.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latin typeface="Century Schoolbook" panose="02040604050505020304" pitchFamily="18" charset="0"/>
            </a:endParaRPr>
          </a:p>
          <a:p>
            <a:pPr algn="ctr"/>
            <a:r>
              <a:rPr lang="es-ES" sz="2400" dirty="0">
                <a:latin typeface="Century Schoolbook" panose="02040604050505020304" pitchFamily="18" charset="0"/>
              </a:rPr>
              <a:t>Limitaciones</a:t>
            </a:r>
          </a:p>
          <a:p>
            <a:pPr algn="ctr"/>
            <a:endParaRPr lang="es-E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Schoolbook" panose="02040604050505020304" pitchFamily="18" charset="0"/>
              </a:rPr>
              <a:t>El flujo de estado </a:t>
            </a:r>
            <a:r>
              <a:rPr lang="es-ES" sz="2000" dirty="0">
                <a:latin typeface="Century Schoolbook" panose="02040604050505020304" pitchFamily="18" charset="0"/>
              </a:rPr>
              <a:t>se podría ampliar con fases intermedias o transiciones más controladas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Schoolbook" panose="02040604050505020304" pitchFamily="18" charset="0"/>
              </a:rPr>
              <a:t>Falta una configuración </a:t>
            </a:r>
            <a:r>
              <a:rPr lang="es-ES" sz="2000" dirty="0">
                <a:latin typeface="Century Schoolbook" panose="02040604050505020304" pitchFamily="18" charset="0"/>
              </a:rPr>
              <a:t>en la gestión de roles y permisos que podría complementarse con reglas de acceso específicas para cada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entury Schoolbook" panose="02040604050505020304" pitchFamily="18" charset="0"/>
              </a:rPr>
              <a:t>Se pueden añadir alertas </a:t>
            </a:r>
            <a:r>
              <a:rPr lang="es-ES" sz="2000" dirty="0">
                <a:latin typeface="Century Schoolbook" panose="02040604050505020304" pitchFamily="18" charset="0"/>
              </a:rPr>
              <a:t>en eventos críticos y profundizar en la generación de reportes gráficos y comparativos.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261800" y="365760"/>
            <a:ext cx="9689760" cy="13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000" b="0" u="none" strike="noStrike" spc="-51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Índice</a:t>
            </a:r>
            <a:endParaRPr lang="es-ES" sz="6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261800" y="2511000"/>
            <a:ext cx="8574480" cy="313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Introducción </a:t>
            </a:r>
            <a:endParaRPr lang="es-E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40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Arquitectura y estructura </a:t>
            </a:r>
            <a:endParaRPr lang="es-E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40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Funcionalidades principales </a:t>
            </a:r>
            <a:endParaRPr lang="es-E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40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Panel de control </a:t>
            </a:r>
            <a:endParaRPr lang="es-E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40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Logros y trabajo futuro</a:t>
            </a:r>
            <a:endParaRPr lang="es-ES" sz="4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04760" y="137160"/>
            <a:ext cx="9689760" cy="64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Introducción</a:t>
            </a:r>
            <a:endParaRPr lang="es-E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104760" y="781200"/>
            <a:ext cx="5612040" cy="593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200" b="0" u="none" strike="noStrike" dirty="0">
                <a:solidFill>
                  <a:srgbClr val="000000"/>
                </a:solidFill>
                <a:uFillTx/>
                <a:latin typeface="Century Schoolbook" panose="02040604050505020304" pitchFamily="18" charset="0"/>
                <a:ea typeface="DejaVu Sans"/>
              </a:rPr>
              <a:t>Descripción:</a:t>
            </a:r>
          </a:p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200" b="0" u="none" strike="noStrike" dirty="0">
                <a:solidFill>
                  <a:srgbClr val="000000"/>
                </a:solidFill>
                <a:uFillTx/>
                <a:latin typeface="Century Schoolbook" panose="02040604050505020304" pitchFamily="18" charset="0"/>
                <a:ea typeface="DejaVu Sans"/>
              </a:rPr>
              <a:t>Modulo que integra herramientas de gestión de proyectos específicamente para industrias creativas. Diseñado con características optimas para la gestión de sus proyectos creativos y equipos de trabajo, proporcionando una interfaz intuitiva </a:t>
            </a:r>
            <a:endParaRPr lang="es-ES" sz="22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200" b="0" u="none" strike="noStrike" dirty="0">
                <a:solidFill>
                  <a:srgbClr val="000000"/>
                </a:solidFill>
                <a:uFillTx/>
                <a:latin typeface="Century Schoolbook" panose="02040604050505020304" pitchFamily="18" charset="0"/>
                <a:ea typeface="DejaVu Sans"/>
              </a:rPr>
              <a:t>Objetivo:</a:t>
            </a:r>
          </a:p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200" b="0" u="none" strike="noStrike" dirty="0">
                <a:solidFill>
                  <a:srgbClr val="000000"/>
                </a:solidFill>
                <a:uFillTx/>
                <a:latin typeface="Century Schoolbook" panose="02040604050505020304" pitchFamily="18" charset="0"/>
                <a:ea typeface="DejaVu Sans"/>
              </a:rPr>
              <a:t>Ser un sistema completo de gestión de proyectos acompañado de unas herramientas de seguimiento y control para la gestión de recursos y equipos.</a:t>
            </a:r>
            <a:endParaRPr lang="es-ES" sz="2200" b="0" u="none" strike="noStrike" dirty="0">
              <a:solidFill>
                <a:srgbClr val="000000"/>
              </a:solidFill>
              <a:uFillTx/>
              <a:latin typeface="Century Schoolbook" panose="02040604050505020304" pitchFamily="18" charset="0"/>
            </a:endParaRPr>
          </a:p>
        </p:txBody>
      </p:sp>
      <p:pic>
        <p:nvPicPr>
          <p:cNvPr id="309" name="Imagen 3"/>
          <p:cNvPicPr/>
          <p:nvPr/>
        </p:nvPicPr>
        <p:blipFill>
          <a:blip r:embed="rId2"/>
          <a:stretch/>
        </p:blipFill>
        <p:spPr>
          <a:xfrm>
            <a:off x="1969740" y="-2740043"/>
            <a:ext cx="5959800" cy="594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6183989" y="692534"/>
            <a:ext cx="5128920" cy="73544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400" b="0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Problemática que resuelve:</a:t>
            </a:r>
          </a:p>
          <a:p>
            <a:pPr algn="ctr">
              <a:lnSpc>
                <a:spcPct val="100000"/>
              </a:lnSpc>
            </a:pPr>
            <a:endParaRPr lang="es-ES" b="0" u="none" strike="noStrike" dirty="0">
              <a:solidFill>
                <a:srgbClr val="000000"/>
              </a:solidFill>
              <a:uFillTx/>
              <a:latin typeface="Century Schoolbook" panose="02040604050505020304" pitchFamily="18" charset="0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b="0" u="none" strike="noStrike" dirty="0">
                <a:solidFill>
                  <a:srgbClr val="000000"/>
                </a:solidFill>
                <a:uFillTx/>
                <a:latin typeface="Century Schoolbook" panose="02040604050505020304" pitchFamily="18" charset="0"/>
                <a:ea typeface="DejaVu Sans"/>
              </a:rPr>
              <a:t>Desorganización en la gestión</a:t>
            </a:r>
            <a:endParaRPr lang="es-ES" b="0" u="none" strike="noStrike" dirty="0">
              <a:solidFill>
                <a:srgbClr val="000000"/>
              </a:solidFill>
              <a:uFillTx/>
              <a:latin typeface="Century Schoolbook" panose="02040604050505020304" pitchFamily="18" charset="0"/>
            </a:endParaRPr>
          </a:p>
          <a:p>
            <a:pPr>
              <a:lnSpc>
                <a:spcPct val="100000"/>
              </a:lnSpc>
            </a:pPr>
            <a:endParaRPr lang="es-ES" b="0" u="none" strike="noStrike" dirty="0">
              <a:solidFill>
                <a:srgbClr val="000000"/>
              </a:solidFill>
              <a:uFillTx/>
              <a:latin typeface="Century Schoolbook" panose="02040604050505020304" pitchFamily="18" charset="0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b="0" u="none" strike="noStrike" dirty="0">
                <a:solidFill>
                  <a:srgbClr val="000000"/>
                </a:solidFill>
                <a:uFillTx/>
                <a:latin typeface="Century Schoolbook" panose="02040604050505020304" pitchFamily="18" charset="0"/>
                <a:ea typeface="DejaVu Sans"/>
              </a:rPr>
              <a:t>Ineficiencia en la asignación de recursos</a:t>
            </a:r>
            <a:endParaRPr lang="es-ES" b="0" u="none" strike="noStrike" dirty="0">
              <a:solidFill>
                <a:srgbClr val="000000"/>
              </a:solidFill>
              <a:uFillTx/>
              <a:latin typeface="Century Schoolbook" panose="02040604050505020304" pitchFamily="18" charset="0"/>
            </a:endParaRPr>
          </a:p>
          <a:p>
            <a:pPr>
              <a:lnSpc>
                <a:spcPct val="100000"/>
              </a:lnSpc>
            </a:pPr>
            <a:endParaRPr lang="es-ES" b="0" u="none" strike="noStrike" dirty="0">
              <a:solidFill>
                <a:srgbClr val="000000"/>
              </a:solidFill>
              <a:uFillTx/>
              <a:latin typeface="Century Schoolbook" panose="02040604050505020304" pitchFamily="18" charset="0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b="0" u="none" strike="noStrike" dirty="0">
                <a:solidFill>
                  <a:srgbClr val="000000"/>
                </a:solidFill>
                <a:uFillTx/>
                <a:latin typeface="Century Schoolbook" panose="02040604050505020304" pitchFamily="18" charset="0"/>
                <a:ea typeface="DejaVu Sans"/>
              </a:rPr>
              <a:t>Seguimiento inadecuado del progreso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285840" indent="-284400">
              <a:buClr>
                <a:srgbClr val="000000"/>
              </a:buClr>
              <a:buFont typeface="Arial"/>
              <a:buChar char="•"/>
            </a:pPr>
            <a:r>
              <a:rPr lang="es-ES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Comunicación ineficiente entre equipos</a:t>
            </a:r>
          </a:p>
          <a:p>
            <a:pPr marL="1440">
              <a:buClr>
                <a:srgbClr val="000000"/>
              </a:buClr>
            </a:pPr>
            <a:endParaRPr lang="es-ES" b="0" u="none" strike="noStrike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1440" algn="ctr">
              <a:buClr>
                <a:srgbClr val="000000"/>
              </a:buClr>
            </a:pPr>
            <a:r>
              <a:rPr lang="es-ES" sz="2200" dirty="0">
                <a:solidFill>
                  <a:srgbClr val="000000"/>
                </a:solidFill>
                <a:latin typeface="Century Schoolbook" panose="02040604050505020304" pitchFamily="18" charset="0"/>
                <a:cs typeface="Calibri" panose="020F0502020204030204" pitchFamily="34" charset="0"/>
              </a:rPr>
              <a:t>Valor añadido: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Mejora la eficiencia operativa con un mayor control y visibilidad gracias a los informes.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Permite a los equipos realizar un seguimiento detallado de los proyectos.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En el formulario de proyecto, se pueden guardar las ideas aportadas. </a:t>
            </a:r>
          </a:p>
          <a:p>
            <a:pPr marL="1440" algn="ctr">
              <a:buClr>
                <a:srgbClr val="000000"/>
              </a:buClr>
            </a:pPr>
            <a:endParaRPr lang="es-ES" sz="2200" b="0" u="none" strike="noStrike" dirty="0">
              <a:solidFill>
                <a:srgbClr val="000000"/>
              </a:solidFill>
              <a:uFillTx/>
              <a:latin typeface="Century Schoolbook" panose="02040604050505020304" pitchFamily="18" charset="0"/>
            </a:endParaRPr>
          </a:p>
          <a:p>
            <a:pPr algn="ctr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Century Schoolbook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s-ES" sz="2000" b="0" u="none" strike="noStrike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 </a:t>
            </a: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18800" y="129960"/>
            <a:ext cx="8331480" cy="132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Arquitectura y estructura </a:t>
            </a:r>
            <a:br>
              <a:rPr sz="3600" dirty="0"/>
            </a:br>
            <a:endParaRPr lang="es-E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18800" y="790560"/>
            <a:ext cx="5612400" cy="58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s-ES" sz="2000" b="0" u="none" strike="noStrike" dirty="0">
              <a:solidFill>
                <a:srgbClr val="000000"/>
              </a:solidFill>
              <a:uFillTx/>
              <a:latin typeface="Century Schoolbook"/>
              <a:ea typeface="DejaVu Sans"/>
            </a:endParaRPr>
          </a:p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s-ES" sz="2000" b="0" u="none" strike="noStrike" dirty="0">
              <a:solidFill>
                <a:srgbClr val="000000"/>
              </a:solidFill>
              <a:uFillTx/>
              <a:latin typeface="Century Schoolbook"/>
              <a:ea typeface="DejaVu Sans"/>
            </a:endParaRPr>
          </a:p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830700" y="4414269"/>
            <a:ext cx="711442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200" b="1" i="1" u="none" strike="noStrike" dirty="0">
                <a:solidFill>
                  <a:srgbClr val="000000"/>
                </a:solidFill>
                <a:uFillTx/>
                <a:latin typeface="Century Schoolbook" panose="02040604050505020304" pitchFamily="18" charset="0"/>
                <a:ea typeface="Times New Roman"/>
              </a:rPr>
              <a:t>“Siguiendo </a:t>
            </a:r>
            <a:r>
              <a:rPr lang="es-ES" sz="1200" b="1" i="1" dirty="0">
                <a:solidFill>
                  <a:srgbClr val="000000"/>
                </a:solidFill>
                <a:latin typeface="Century Schoolbook" panose="02040604050505020304" pitchFamily="18" charset="0"/>
                <a:ea typeface="Times New Roman"/>
              </a:rPr>
              <a:t>la arquitectura </a:t>
            </a:r>
            <a:r>
              <a:rPr lang="es-ES" sz="1200" b="1" i="1" u="none" strike="noStrike" dirty="0">
                <a:solidFill>
                  <a:srgbClr val="000000"/>
                </a:solidFill>
                <a:uFillTx/>
                <a:latin typeface="Century Schoolbook" panose="02040604050505020304" pitchFamily="18" charset="0"/>
                <a:ea typeface="Times New Roman"/>
              </a:rPr>
              <a:t>estándar de Odoo aplicando el Modelo-Vista-Controlador”</a:t>
            </a:r>
            <a:endParaRPr lang="es-ES" sz="1200" b="0" u="none" strike="noStrike" dirty="0">
              <a:solidFill>
                <a:srgbClr val="000000"/>
              </a:solidFill>
              <a:uFillTx/>
              <a:latin typeface="Century Schoolbook" panose="02040604050505020304" pitchFamily="18" charset="0"/>
            </a:endParaRPr>
          </a:p>
        </p:txBody>
      </p:sp>
      <p:pic>
        <p:nvPicPr>
          <p:cNvPr id="316" name="Imagen 315"/>
          <p:cNvPicPr/>
          <p:nvPr/>
        </p:nvPicPr>
        <p:blipFill>
          <a:blip r:embed="rId2"/>
          <a:stretch/>
        </p:blipFill>
        <p:spPr>
          <a:xfrm>
            <a:off x="1276040" y="1557094"/>
            <a:ext cx="8910320" cy="2621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10D20-9574-49B0-8F84-A5EF8D5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18240" cy="1096080"/>
          </a:xfrm>
        </p:spPr>
        <p:txBody>
          <a:bodyPr/>
          <a:lstStyle/>
          <a:p>
            <a:r>
              <a:rPr lang="es-ES" sz="4000" dirty="0">
                <a:latin typeface="Century Schoolbook" panose="02040604050505020304" pitchFamily="18" charset="0"/>
              </a:rPr>
              <a:t> Principales componentes y como interactúan.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0287CE-CD17-4610-9B65-C2A57F5B89D9}"/>
              </a:ext>
            </a:extLst>
          </p:cNvPr>
          <p:cNvSpPr txBox="1"/>
          <p:nvPr/>
        </p:nvSpPr>
        <p:spPr>
          <a:xfrm>
            <a:off x="203200" y="843280"/>
            <a:ext cx="11023600" cy="62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Font typeface="Wingdings" panose="05000000000000000000" pitchFamily="2" charset="2"/>
              <a:buChar char="Ø"/>
            </a:pPr>
            <a:endParaRPr lang="es-ES" sz="1600" dirty="0">
              <a:solidFill>
                <a:srgbClr val="000000"/>
              </a:solidFill>
              <a:latin typeface="Century Schoolbook"/>
              <a:ea typeface="DejaVu Sans"/>
            </a:endParaRPr>
          </a:p>
          <a:p>
            <a:endParaRPr lang="es-E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80EA1-46CB-41AB-89DD-F34E22B8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AF0F51-0B6A-4A16-B002-8BA35ACAE5F1}"/>
              </a:ext>
            </a:extLst>
          </p:cNvPr>
          <p:cNvSpPr txBox="1"/>
          <p:nvPr/>
        </p:nvSpPr>
        <p:spPr>
          <a:xfrm>
            <a:off x="92365" y="1096080"/>
            <a:ext cx="11023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200" dirty="0">
                <a:latin typeface="Century Schoolbook" panose="02040604050505020304" pitchFamily="18" charset="0"/>
              </a:rPr>
              <a:t>Proyecto es el eje central que integra Tareas, Recursos, Ideas y </a:t>
            </a:r>
            <a:r>
              <a:rPr lang="es-ES" sz="2200" dirty="0" err="1">
                <a:latin typeface="Century Schoolbook" panose="02040604050505020304" pitchFamily="18" charset="0"/>
              </a:rPr>
              <a:t>Feedback</a:t>
            </a:r>
            <a:r>
              <a:rPr lang="es-ES" sz="2200" dirty="0">
                <a:latin typeface="Century Schoolbook" panose="02040604050505020304" pitchFamily="18" charset="0"/>
              </a:rPr>
              <a:t> del Cliente, y se supervisa mediante uno o varios Empleados.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200" dirty="0">
                <a:latin typeface="Century Schoolbook" panose="02040604050505020304" pitchFamily="18" charset="0"/>
              </a:rPr>
              <a:t>Cada Empleado, encargado de almacenar datos personales, gestionar su disponibilidad y asignaciones, puede participar en múltiples Proyectos y formar parte de distintos Equipos, asumiendo tareas, proponiendo ideas o recibiendo asignaciones de recursos.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200" dirty="0">
                <a:latin typeface="Century Schoolbook" panose="02040604050505020304" pitchFamily="18" charset="0"/>
              </a:rPr>
              <a:t>Las Tareas, asociadas a un único Proyecto, cuentan con un responsable cuya gestión influye directamente en el cálculo del progreso, mientras que los Recursos, que pueden involucrar a varios Empleados, gestionan aspectos como el costo por hora, las horas asignadas y el costo total.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200" dirty="0">
                <a:latin typeface="Century Schoolbook" panose="02040604050505020304" pitchFamily="18" charset="0"/>
              </a:rPr>
              <a:t>Los KPI se utilizan para medir el rendimiento del Proyecto, evaluando indicadores como el porcentaje de progreso y el presupuesto, y las Ideas reciben Votos de los Empleados, lo que facilita la evaluación y priorización de propuestas.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200" dirty="0">
                <a:latin typeface="Century Schoolbook" panose="02040604050505020304" pitchFamily="18" charset="0"/>
              </a:rPr>
              <a:t>Finalmente, el </a:t>
            </a:r>
            <a:r>
              <a:rPr lang="es-ES" sz="2200" dirty="0" err="1">
                <a:latin typeface="Century Schoolbook" panose="02040604050505020304" pitchFamily="18" charset="0"/>
              </a:rPr>
              <a:t>Feedback</a:t>
            </a:r>
            <a:r>
              <a:rPr lang="es-ES" sz="2200" dirty="0">
                <a:latin typeface="Century Schoolbook" panose="02040604050505020304" pitchFamily="18" charset="0"/>
              </a:rPr>
              <a:t> del Cliente se traduce en acciones y puntos de mejora, permitiendo ajustar el Proyecto de forma continua para lograr una gestión más eficiente y colaborativa.</a:t>
            </a:r>
          </a:p>
        </p:txBody>
      </p:sp>
    </p:spTree>
    <p:extLst>
      <p:ext uri="{BB962C8B-B14F-4D97-AF65-F5344CB8AC3E}">
        <p14:creationId xmlns:p14="http://schemas.microsoft.com/office/powerpoint/2010/main" val="327619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0" y="0"/>
            <a:ext cx="6855120" cy="145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100" b="0" u="none" strike="noStrike" spc="-51" dirty="0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Funcionalidades principales </a:t>
            </a:r>
            <a:br>
              <a:rPr sz="1800" dirty="0"/>
            </a:br>
            <a:br>
              <a:rPr sz="3100" dirty="0"/>
            </a:br>
            <a:endParaRPr lang="es-ES" sz="31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76680" y="600120"/>
            <a:ext cx="5889240" cy="604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Navegación por el módulo 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19" name="Table 3"/>
          <p:cNvGraphicFramePr/>
          <p:nvPr/>
        </p:nvGraphicFramePr>
        <p:xfrm>
          <a:off x="5968800" y="90360"/>
          <a:ext cx="6051240" cy="6633720"/>
        </p:xfrm>
        <a:graphic>
          <a:graphicData uri="http://schemas.openxmlformats.org/drawingml/2006/table">
            <a:tbl>
              <a:tblPr/>
              <a:tblGrid>
                <a:gridCol w="172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u="none" strike="noStrike">
                          <a:solidFill>
                            <a:srgbClr val="FFFFFF"/>
                          </a:solidFill>
                          <a:uFillTx/>
                          <a:latin typeface="Century Schoolbook"/>
                          <a:ea typeface="DejaVu Sans"/>
                        </a:rPr>
                        <a:t>NOMBRE DE LA CLASE</a:t>
                      </a:r>
                      <a:endParaRPr lang="es-E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1" u="none" strike="noStrike">
                          <a:solidFill>
                            <a:srgbClr val="FFFFFF"/>
                          </a:solidFill>
                          <a:uFillTx/>
                          <a:latin typeface="Century Schoolbook"/>
                          <a:ea typeface="DejaVu Sans"/>
                        </a:rPr>
                        <a:t>¿COMO GESTIONAMOS CADA CLASE?</a:t>
                      </a:r>
                      <a:endParaRPr lang="es-ES" sz="1800" b="0" u="none" strike="noStrik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uFillTx/>
                          <a:latin typeface="Century Schoolbook"/>
                          <a:ea typeface="DejaVu Sans"/>
                        </a:rPr>
                        <a:t>PROYECTO</a:t>
                      </a:r>
                      <a:endParaRPr lang="es-E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700" b="0" u="none" strike="noStrike">
                          <a:solidFill>
                            <a:srgbClr val="000000"/>
                          </a:solidFill>
                          <a:uFillTx/>
                          <a:latin typeface="Century Schoolbook"/>
                          <a:ea typeface="DejaVu Sans"/>
                        </a:rPr>
                        <a:t>Gestiona el ciclo completo de proyectos con seguimiento automático del progreso (basado en tareas completadas), estados configurables (planificación, en progreso, finalizado, detenido), presupuestos y recursos asignados. Incluye validaciones de datos estrictas, notificaciones automáticas, y facilita la gestión documental con archivos adjuntos.</a:t>
                      </a:r>
                      <a:endParaRPr lang="es-ES" sz="17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9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uFillTx/>
                          <a:latin typeface="Century Schoolbook"/>
                          <a:ea typeface="DejaVu Sans"/>
                        </a:rPr>
                        <a:t>EMPLEADO</a:t>
                      </a:r>
                      <a:endParaRPr lang="es-E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700" b="0" u="none" strike="noStrike">
                          <a:solidFill>
                            <a:srgbClr val="000000"/>
                          </a:solidFill>
                          <a:uFillTx/>
                          <a:latin typeface="Century Schoolbook"/>
                          <a:ea typeface="DejaVu Sans"/>
                        </a:rPr>
                        <a:t>Gestiona datos del personal, disponibilidad, asignaciones y horas trabajadas. Incluye validación de DNI y seguimiento de actividad mediante el sistema de correo de Odoo.</a:t>
                      </a:r>
                      <a:endParaRPr lang="es-ES" sz="17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uFillTx/>
                          <a:latin typeface="Century Schoolbook"/>
                          <a:ea typeface="DejaVu Sans"/>
                        </a:rPr>
                        <a:t>EQUIPO</a:t>
                      </a:r>
                      <a:endParaRPr lang="es-E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700" b="0" u="none" strike="noStrike">
                          <a:solidFill>
                            <a:srgbClr val="000000"/>
                          </a:solidFill>
                          <a:uFillTx/>
                          <a:latin typeface="Century Schoolbook"/>
                          <a:ea typeface="DejaVu Sans"/>
                        </a:rPr>
                        <a:t>Organiza grupos de trabajo con responsables asignados, cálculo automático del número de miembros y relaciones bidireccionales con empleados y proyectos, permitiendo visualizar la estructura organizativa para optimizar la asignación de recursos humanos.</a:t>
                      </a:r>
                      <a:endParaRPr lang="es-ES" sz="17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4D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0" name="Imagen 3"/>
          <p:cNvPicPr/>
          <p:nvPr/>
        </p:nvPicPr>
        <p:blipFill>
          <a:blip r:embed="rId3"/>
          <a:stretch/>
        </p:blipFill>
        <p:spPr>
          <a:xfrm>
            <a:off x="171360" y="1193400"/>
            <a:ext cx="5523120" cy="203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1" name="CustomShape 4"/>
          <p:cNvSpPr/>
          <p:nvPr/>
        </p:nvSpPr>
        <p:spPr>
          <a:xfrm>
            <a:off x="5943600" y="3276720"/>
            <a:ext cx="302040" cy="30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22" name="Imagen 6"/>
          <p:cNvPicPr/>
          <p:nvPr/>
        </p:nvPicPr>
        <p:blipFill>
          <a:blip r:embed="rId4"/>
          <a:stretch/>
        </p:blipFill>
        <p:spPr>
          <a:xfrm>
            <a:off x="171360" y="3025080"/>
            <a:ext cx="5523120" cy="1564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3" name="Imagen 7"/>
          <p:cNvPicPr/>
          <p:nvPr/>
        </p:nvPicPr>
        <p:blipFill>
          <a:blip r:embed="rId5"/>
          <a:stretch/>
        </p:blipFill>
        <p:spPr>
          <a:xfrm>
            <a:off x="171360" y="4733640"/>
            <a:ext cx="5523120" cy="1910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5680" y="76320"/>
            <a:ext cx="98276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Proyecto</a:t>
            </a:r>
            <a:endParaRPr lang="es-E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176040" y="508000"/>
            <a:ext cx="5307480" cy="615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5667480" y="723960"/>
            <a:ext cx="547956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Visualización de Proyecto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7" name="Imagen 326"/>
          <p:cNvPicPr/>
          <p:nvPr/>
        </p:nvPicPr>
        <p:blipFill>
          <a:blip r:embed="rId2"/>
          <a:stretch/>
        </p:blipFill>
        <p:spPr>
          <a:xfrm>
            <a:off x="5667480" y="1936080"/>
            <a:ext cx="6131600" cy="298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898FFD9-41DB-4CC8-92D0-4B35C01B0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00" y="1125948"/>
            <a:ext cx="500448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Permite gestionar el ciclo completo de proyectos, cubriendo todos los aspectos necesarios para su ejecución.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Cada proyecto se identifica con un ID único, nombre y descripción para facilitar su administración.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Asigna recursos y empleados a cada proyecto, distribuyendo responsabilidades y tareas de forma eficiente.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Calcula automáticamente el costo total según las horas estimadas y el costo por hora, validando el presupuesto durante todo el proyecto.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Compara presupuestos estimados versus costos reales para asegurar que no se exceda el límite financiero.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Ofrece gestión detallada de tareas y envía recordatorios automáticos para cumplir con los plazos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21"/>
          <p:cNvSpPr/>
          <p:nvPr/>
        </p:nvSpPr>
        <p:spPr>
          <a:xfrm>
            <a:off x="85680" y="76320"/>
            <a:ext cx="98276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Proyecto</a:t>
            </a:r>
            <a:endParaRPr lang="es-E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CustomShape 22"/>
          <p:cNvSpPr/>
          <p:nvPr/>
        </p:nvSpPr>
        <p:spPr>
          <a:xfrm>
            <a:off x="176040" y="723960"/>
            <a:ext cx="530748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endParaRPr lang="es-E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endParaRPr lang="es-E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CustomShape 23"/>
          <p:cNvSpPr/>
          <p:nvPr/>
        </p:nvSpPr>
        <p:spPr>
          <a:xfrm>
            <a:off x="5667480" y="723960"/>
            <a:ext cx="547956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Visualización de Proyecto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1" name="Imagen 330"/>
          <p:cNvPicPr/>
          <p:nvPr/>
        </p:nvPicPr>
        <p:blipFill>
          <a:blip r:embed="rId2"/>
          <a:stretch/>
        </p:blipFill>
        <p:spPr>
          <a:xfrm>
            <a:off x="6815600" y="1827600"/>
            <a:ext cx="5130880" cy="276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D4D7F9-57FC-4EBA-AB98-294B5AD47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202285-D5F8-4A86-8DD0-93CF1DAF5824}"/>
              </a:ext>
            </a:extLst>
          </p:cNvPr>
          <p:cNvSpPr txBox="1"/>
          <p:nvPr/>
        </p:nvSpPr>
        <p:spPr>
          <a:xfrm>
            <a:off x="149018" y="1742500"/>
            <a:ext cx="66395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Permite revisar el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feedback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de clientes y las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ideas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de empleados para mejorar el proyecto.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Incluye la opción de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adjuntar documentos e imágenes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, centralizando toda la documentación relevante.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Gestiona los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recursos asignados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al proyecto, con control de costos y validación de fechas de inicio/fin.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Ofrece la posibilidad de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duplicar proyectos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con sus tareas y recursos asociados.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Genera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resúmenes detallados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sobre progreso, tareas y presupuesto, brindando una visión completa del estado del proyecto.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6"/>
          <p:cNvSpPr/>
          <p:nvPr/>
        </p:nvSpPr>
        <p:spPr>
          <a:xfrm>
            <a:off x="85680" y="76320"/>
            <a:ext cx="98276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s-ES" sz="3600" b="0" u="none" strike="noStrike" spc="-51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Tarea</a:t>
            </a:r>
            <a:endParaRPr lang="es-E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>
            <a:off x="176040" y="723960"/>
            <a:ext cx="530748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CustomShape 8"/>
          <p:cNvSpPr/>
          <p:nvPr/>
        </p:nvSpPr>
        <p:spPr>
          <a:xfrm>
            <a:off x="5667480" y="723960"/>
            <a:ext cx="5479560" cy="58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Century Schoolbook"/>
                <a:ea typeface="DejaVu Sans"/>
              </a:rPr>
              <a:t>Visualización de Tarea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5" name="Imagen 334"/>
          <p:cNvPicPr/>
          <p:nvPr/>
        </p:nvPicPr>
        <p:blipFill>
          <a:blip r:embed="rId2"/>
          <a:stretch/>
        </p:blipFill>
        <p:spPr>
          <a:xfrm>
            <a:off x="6096000" y="1718572"/>
            <a:ext cx="5833640" cy="294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2C6C29C-C0FB-4EF9-B719-E4014543D610}"/>
              </a:ext>
            </a:extLst>
          </p:cNvPr>
          <p:cNvSpPr txBox="1"/>
          <p:nvPr/>
        </p:nvSpPr>
        <p:spPr>
          <a:xfrm>
            <a:off x="176040" y="915960"/>
            <a:ext cx="563857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La clase Tarea gestiona tareas estructuradas dentro de cada proyecto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Incluye campos: nombre, descripción, responsable y fechas de inicio/finalización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Vincula cada tarea a un proyecto específico mediante </a:t>
            </a:r>
            <a:r>
              <a:rPr kumimoji="0" lang="es-ES" altLang="es-E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proyecto_id</a:t>
            </a: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Utiliza el campo estado para seguimiento: pendiente, en progreso y completada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Las tareas inician por defecto en estado pendiente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Incluye validación para garantizar que la fecha de inicio no sea posterior a la fecha de finalización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Facilita organización, seguimiento y coherencia en la gestión del proyecto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