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desplazar la página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ES" sz="1400" spc="-1" strike="noStrike">
                <a:latin typeface="Times New Roman"/>
              </a:rPr>
              <a:t> 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61557F1-0D05-467F-9297-721F1E1A74E1}" type="slidenum">
              <a:rPr b="0" lang="es-ES" sz="1400" spc="-1" strike="noStrike">
                <a:latin typeface="Times New Roman"/>
              </a:rPr>
              <a:t>1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F6307BA-25D9-4A32-99D4-6BBE949B022D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s-ES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F22214-A495-4CA6-89ED-010673549035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12312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61800" y="4100400"/>
            <a:ext cx="12312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324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303560" y="18288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44960" y="18288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261800" y="41004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303560" y="41004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344960" y="41004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261800" y="-1238040"/>
            <a:ext cx="123120" cy="1048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12312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261800" y="455040"/>
            <a:ext cx="96904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61800" y="-1238040"/>
            <a:ext cx="123120" cy="1048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324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12312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12312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61800" y="4100400"/>
            <a:ext cx="12312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324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03560" y="18288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344960" y="18288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261800" y="41004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1303560" y="41004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344960" y="41004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261800" y="-1238040"/>
            <a:ext cx="123120" cy="10482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12312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12312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261800" y="455040"/>
            <a:ext cx="96904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324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12312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12312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261800" y="4100400"/>
            <a:ext cx="12312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324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303560" y="18288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344960" y="18288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1261800" y="41004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1303560" y="41004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1344960" y="4100400"/>
            <a:ext cx="3924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61800" y="455040"/>
            <a:ext cx="96904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4349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324800" y="41004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324800" y="1828800"/>
            <a:ext cx="5976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123120" cy="2074320"/>
          </a:xfrm>
          <a:prstGeom prst="rect">
            <a:avLst/>
          </a:prstGeom>
        </p:spPr>
        <p:txBody>
          <a:bodyPr lIns="0" rIns="0" tIns="0" bIns="0">
            <a:normAutofit fontScale="8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2240" cy="685584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5040" cy="685584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2240" cy="68558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292840" y="0"/>
            <a:ext cx="912240" cy="685584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261800" y="455040"/>
            <a:ext cx="96904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123120" cy="434916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391760" y="1828800"/>
            <a:ext cx="123120" cy="434916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8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61800" y="444600"/>
            <a:ext cx="9416160" cy="40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es-ES" sz="7200" spc="-52" strike="noStrike">
                <a:solidFill>
                  <a:srgbClr val="ffffff"/>
                </a:solidFill>
                <a:latin typeface="Century Schoolbook"/>
                <a:ea typeface="DejaVu Sans"/>
              </a:rPr>
              <a:t>CreativeMinds</a:t>
            </a:r>
            <a:endParaRPr b="0" lang="es-ES" sz="7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71400" y="5972040"/>
            <a:ext cx="941616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200" spc="1" strike="noStrike">
                <a:solidFill>
                  <a:srgbClr val="bfbfbf"/>
                </a:solidFill>
                <a:latin typeface="Century Schoolbook"/>
                <a:ea typeface="DejaVu Sans"/>
              </a:rPr>
              <a:t>Daniel González Esteban y Heily Madelay Ajila Tandazo</a:t>
            </a:r>
            <a:endParaRPr b="0" lang="es-ES" sz="2200" spc="-1" strike="noStrike">
              <a:latin typeface="Arial"/>
            </a:endParaRPr>
          </a:p>
          <a:p>
            <a:pPr marL="2286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s-E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r>
              <a:rPr b="0" lang="es-ES" sz="2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2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enviar_recordatorio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2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not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.responsable_id: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return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mensaje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2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"""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a31515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&lt;p&gt;Estimado 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.responsable_id.name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,&lt;/p&gt;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a31515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&lt;p&gt;Este es un recordatorio de que el proyecto &lt;b&gt;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.nombre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&lt;/b&gt; tiene tareas pendientes.&lt;/p&gt;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&lt;p&gt;Por favor, asegúrese de revisar el progreso y continuar con las tareas.&lt;/p&gt;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&lt;p&gt;Saludos,&lt;br&gt;Equipo de gestión de proyectos&lt;/p&gt;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"""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.message_post(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body</a:t>
            </a:r>
            <a:r>
              <a:rPr b="0" lang="es-ES" sz="12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mensaje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subject</a:t>
            </a:r>
            <a:r>
              <a:rPr b="0" lang="es-ES" sz="12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"Recordatorio: Proyecto 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.nombre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 - Tareas pendientes"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partner_ids</a:t>
            </a:r>
            <a:r>
              <a:rPr b="0" lang="es-ES" sz="12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[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.responsable_id.partner_id.id]  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actividad_tipo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2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.env.ref(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'mail.mail_activity_data_todo'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modelo_id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2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.env[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'ir.model'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]._get_id(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'creativeminds.proyecto'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.env[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'mail.activity'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].create({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'activity_type_id'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actividad_tipo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.id,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'res_model_id'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modelo_id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'res_id'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.id,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'user_id'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.responsable_id.id,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'summary'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"Recordatorio: 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.nombre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 - Tareas pendientes"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'note'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"Este es un recordatorio para que revises las tareas pendientes del proyecto 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2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.nombre</a:t>
            </a:r>
            <a:r>
              <a:rPr b="0" lang="es-ES" sz="12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2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."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2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2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2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})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obtener_resumen_proyecto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.ensure_one()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return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'nombre'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nombre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'estado'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estado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'progreso'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porcentaje_progreso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'presupuesto'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'estimado'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presupuesto_estimado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'actual'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costo_total_recursos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'disponible'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presupuesto_estimado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-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costo_total_recursos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},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'tareas'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'total'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'completadas'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.filtered(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lambda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.estado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'completada'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)),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'en_progreso'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.filtered(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lambda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.estado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'en_progreso'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)),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'pendientes'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.filtered(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lambda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.estado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'pendiente'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@api.depends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'tareas_ids.estado'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_calcular_progreso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total_tareas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tareas_completadas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.filtered(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lambda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.estado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'completada'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porcentaje_progreso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tareas_completadas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/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total_tareas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*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98658"/>
                </a:solidFill>
                <a:latin typeface="Consolas;Courier New"/>
                <a:ea typeface="DejaVu Sans"/>
              </a:rPr>
              <a:t>100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 </a:t>
            </a:r>
            <a:r>
              <a:rPr b="0" lang="es-ES" sz="14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total_tareas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&gt;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98658"/>
                </a:solidFill>
                <a:latin typeface="Consolas;Courier New"/>
                <a:ea typeface="DejaVu Sans"/>
              </a:rPr>
              <a:t>0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else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98658"/>
                </a:solidFill>
                <a:latin typeface="Consolas;Courier New"/>
                <a:ea typeface="DejaVu Sans"/>
              </a:rPr>
              <a:t>0.0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obtener_resumen_proyecto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.ensure_one()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return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'nombre'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nombre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'estado'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estado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'progreso'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porcentaje_progreso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'presupuesto'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'estimado'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presupuesto_estimado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'actual'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costo_total_recursos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'disponible'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presupuesto_estimado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-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costo_total_recursos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},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'tareas'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'total'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'completadas'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.filtered(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lambda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.estado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'completada'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)),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'en_progreso'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.filtered(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lambda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.estado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'en_progreso'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)),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'pendientes'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.filtered(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lambda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.estado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'pendiente'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3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duplicar_proyecto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.ensure_one()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        </a:t>
            </a:r>
            <a:endParaRPr b="0" lang="es-ES" sz="1300" spc="-1" strike="noStrike">
              <a:solidFill>
                <a:srgbClr val="3b3b3b"/>
              </a:solidFill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valores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{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'nombre'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nombre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+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 (Copia)'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'estado'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'planificacion'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'proyecto_id'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proyecto_id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+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1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'empleado_id'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[(</a:t>
            </a:r>
            <a:r>
              <a:rPr b="0" lang="es-ES" sz="13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6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3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0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empleado_id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.ids)],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'costo_por_hora'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costo_por_hora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'horas_asignadas'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horas_asignadas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'descripcion'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descripcion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'cliente'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cliente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'fecha_inicio'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fecha_inicio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'fecha_fin'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fecha_fin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'prioridad'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prioridad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'responsable_id'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responsable_id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.id </a:t>
            </a:r>
            <a:r>
              <a:rPr b="0" lang="es-ES" sz="13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responsable_id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else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False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'presupuesto_estimado'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presupuesto_estimado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'riesgos'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riesgos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'hitos'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hitos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'dependencias'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dependencias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'comentarios'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comentarios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'recordatorios_automaticos'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recordatorios_automaticos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        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}</a:t>
            </a:r>
            <a:endParaRPr b="0" lang="es-ES" sz="1300" spc="-1" strike="noStrike">
              <a:solidFill>
                <a:srgbClr val="3b3b3b"/>
              </a:solidFill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300" spc="-1" strike="noStrike">
              <a:solidFill>
                <a:srgbClr val="3b3b3b"/>
              </a:solidFill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nuevo_proyecto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create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valores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3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040000" y="723960"/>
            <a:ext cx="64080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1000"/>
          </a:bodyPr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3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for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in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tarea_valores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{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'proyecto_id'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nuevo_proyecto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.id,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'nombre'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.nombre,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'descripcion'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.descripcion,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'responsable_id'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.responsable_id.id </a:t>
            </a:r>
            <a:r>
              <a:rPr b="0" lang="es-ES" sz="13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.responsable_id </a:t>
            </a:r>
            <a:r>
              <a:rPr b="0" lang="es-ES" sz="13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else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False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'fecha_inicio'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.fecha_inicio,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'fecha_fin'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.fecha_fin,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'estado'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'pendiente'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        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}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n-GB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.env[</a:t>
            </a:r>
            <a:r>
              <a:rPr b="0" lang="en-GB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'creativeminds.tarea'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].create(</a:t>
            </a:r>
            <a:r>
              <a:rPr b="0" lang="en-GB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tarea_valores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  <a:ea typeface="DejaVu Sans"/>
              </a:rPr>
              <a:t>       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3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for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in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recursos_ids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recurso_valores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{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'proyecto_id'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nuevo_proyecto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.id,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'nombre'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.nombre,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'empleado_id'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[(</a:t>
            </a:r>
            <a:r>
              <a:rPr b="0" lang="es-ES" sz="13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6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3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0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.empleado_id.ids)] </a:t>
            </a:r>
            <a:r>
              <a:rPr b="0" lang="es-ES" sz="13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.empleado_id </a:t>
            </a:r>
            <a:r>
              <a:rPr b="0" lang="es-ES" sz="13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else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[],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'costo_por_hora'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.costo_por_hora,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'horas_asignadas'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.horas_asignadas,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'fecha_inicio'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.fecha_inicio,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'fecha_fin'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.fecha_fin,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'estado'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'borrador'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      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}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endParaRPr b="0" lang="es-ES" sz="1300" spc="-1" strike="noStrike">
              <a:solidFill>
                <a:srgbClr val="3b3b3b"/>
              </a:solidFill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300" spc="-1" strike="noStrike">
                <a:solidFill>
                  <a:srgbClr val="008000"/>
                </a:solidFill>
                <a:latin typeface="Consolas;Courier New"/>
                <a:ea typeface="DejaVu Sans"/>
              </a:rPr>
              <a:t># Mostrar el formulario del nuevo proyecto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n-GB" sz="13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return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{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n-GB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'name'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n-GB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'Proyecto Duplicado'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n-GB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n-GB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'type'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n-GB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'ir.actions.act_window'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n-GB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n-GB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'res_model'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n-GB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'creativeminds.proyecto'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n-GB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n-GB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'view_mode'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n-GB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'form'</a:t>
            </a: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n-GB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'res_id'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nuevo_proyecto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.id,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'target'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3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'current'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3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3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}</a:t>
            </a:r>
            <a:endParaRPr b="0" lang="es-ES" sz="1300" spc="-1" strike="noStrike">
              <a:solidFill>
                <a:srgbClr val="3b3b3b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@api.constrains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'descripcion'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'cliente'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'responsable_id'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_verificar_campos_importantes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descripcion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and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descripcion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.strip())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&lt;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10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"La descripción del proyecto debe tener al menos 10 caracteres."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estado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in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[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'en_progreso'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'finalizado'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]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and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not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cliente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"Debe especificar un cliente antes de cambiar el proyecto a 'En progreso' o 'Finalizado'."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estado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!=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'planificacion'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and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not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responsable_id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"Debe asignar un responsable antes de avanzar con el proyecto."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@api.constrains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'riesgos'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'hitos'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_verificar_campos_planificacion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prioridad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'alta'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not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riesgos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"Para proyectos de alta prioridad, es obligatorio definir los riesgos."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not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hitos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"Para proyectos de alta prioridad, es obligatorio definir los hitos/entregables."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616000" y="723960"/>
            <a:ext cx="53280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@api.constrains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'recursos_ids'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_verificar_recursos_minimos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estado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!=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'planificacion'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and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not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recursos_ids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"Debe asignar al menos un recurso antes de iniciar el proyecto."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@api.constrains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'fecha_inicio'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'fecha_fin'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'estado'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'tareas_ids'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_verificar_fechas_y_tareas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estado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'en_progreso'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not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fecha_inicio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"Debe establecer una fecha de inicio antes de comenzar el proyecto."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not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fecha_fin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"Debe establecer una fecha de finalización antes de comenzar el proyecto."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not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"Debe crear al menos una tarea antes de iniciar el proyecto."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n-GB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for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in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.fecha_inicio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and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.fecha_inicio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&lt;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fecha_inicio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"La tarea '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.nombre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 tiene una fecha de inicio anterior a la fecha de inicio del proyecto."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.fecha_fin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and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.fecha_fin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&gt;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fecha_fin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"La tarea '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.nombre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 tiene una fecha de finalización posterior a la fecha de fin del proyecto."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@api.depends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'tareas_ids.estado'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_calcular_progreso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total_tareas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tareas_completadas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.filtered(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lambda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.estado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'completada'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porcentaje_progreso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tareas_completadas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/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total_tareas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*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98658"/>
                </a:solidFill>
                <a:latin typeface="Consolas;Courier New"/>
                <a:ea typeface="DejaVu Sans"/>
              </a:rPr>
              <a:t>100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 </a:t>
            </a:r>
            <a:r>
              <a:rPr b="0" lang="es-ES" sz="14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total_tar</a:t>
            </a:r>
            <a:r>
              <a:rPr b="0" lang="es-ES" sz="15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eas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5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&gt;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500" spc="1" strike="noStrike">
                <a:solidFill>
                  <a:srgbClr val="098658"/>
                </a:solidFill>
                <a:latin typeface="Consolas;Courier New"/>
                <a:ea typeface="DejaVu Sans"/>
              </a:rPr>
              <a:t>0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5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else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500" spc="1" strike="noStrike">
                <a:solidFill>
                  <a:srgbClr val="098658"/>
                </a:solidFill>
                <a:latin typeface="Consolas;Courier New"/>
                <a:ea typeface="DejaVu Sans"/>
              </a:rPr>
              <a:t>0.0</a:t>
            </a: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</a:t>
            </a:r>
            <a:r>
              <a:rPr b="0" lang="es-ES" sz="15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5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ver_tareas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5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5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return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{</a:t>
            </a: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'name'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'Tareas del Proyecto'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'type'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'ir.actions.act_window'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'res_model'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'creativeminds.tarea'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'view_mode'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'tree,form'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'domain'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[(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'proyecto_id'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'='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5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.id)],</a:t>
            </a: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'context'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{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'default_proyecto_id'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5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.id},</a:t>
            </a: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'target'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5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'current'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5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500" spc="1" strike="noStrike">
                <a:solidFill>
                  <a:srgbClr val="098658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5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}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ver_recursos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return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'name'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'Recursos del Proyecto'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'type'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'ir.actions.act_window'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'res_model'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'creativeminds.recurso'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'view_mode'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'tree,form'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'domain'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[(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'proyecto_id'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'='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.id)],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'context'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{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'default_proyecto_id'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.id},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'target'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'current'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098658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ver_miembros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return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'name'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'Miembros del Proyecto'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'type'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'ir.actions.act_window'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'res_model'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'creativeminds.empleado'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'view_mode'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'tree,form'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'domain'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[(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'proyecto_id'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'='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.id)],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'context'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{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'default_proyecto_id'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.id},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'target'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'current'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098658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Empleado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n-GB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@api.constrains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n-GB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'dni'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n-GB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_check_dni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regex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267f99"/>
                </a:solidFill>
                <a:latin typeface="Consolas;Courier New"/>
                <a:ea typeface="DejaVu Sans"/>
              </a:rPr>
              <a:t>re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compile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r</a:t>
            </a:r>
            <a:r>
              <a:rPr b="0" lang="es-ES" sz="1400" spc="-1" strike="noStrike">
                <a:solidFill>
                  <a:srgbClr val="811f3f"/>
                </a:solidFill>
                <a:latin typeface="Consolas;Courier New"/>
                <a:ea typeface="DejaVu Sans"/>
              </a:rPr>
              <a:t>'</a:t>
            </a:r>
            <a:r>
              <a:rPr b="0" lang="es-ES" sz="1400" spc="-1" strike="noStrike">
                <a:solidFill>
                  <a:srgbClr val="d16969"/>
                </a:solidFill>
                <a:latin typeface="Consolas;Courier New"/>
                <a:ea typeface="DejaVu Sans"/>
              </a:rPr>
              <a:t>[</a:t>
            </a:r>
            <a:r>
              <a:rPr b="0" lang="es-ES" sz="1400" spc="-1" strike="noStrike">
                <a:solidFill>
                  <a:srgbClr val="811f3f"/>
                </a:solidFill>
                <a:latin typeface="Consolas;Courier New"/>
                <a:ea typeface="DejaVu Sans"/>
              </a:rPr>
              <a:t>0-9</a:t>
            </a:r>
            <a:r>
              <a:rPr b="0" lang="es-ES" sz="1400" spc="-1" strike="noStrike">
                <a:solidFill>
                  <a:srgbClr val="d16969"/>
                </a:solidFill>
                <a:latin typeface="Consolas;Courier New"/>
                <a:ea typeface="DejaVu Sans"/>
              </a:rPr>
              <a:t>]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{8}</a:t>
            </a:r>
            <a:r>
              <a:rPr b="0" lang="es-ES" sz="1400" spc="-1" strike="noStrike">
                <a:solidFill>
                  <a:srgbClr val="d16969"/>
                </a:solidFill>
                <a:latin typeface="Consolas;Courier New"/>
                <a:ea typeface="DejaVu Sans"/>
              </a:rPr>
              <a:t>[</a:t>
            </a:r>
            <a:r>
              <a:rPr b="0" lang="es-ES" sz="1400" spc="-1" strike="noStrike">
                <a:solidFill>
                  <a:srgbClr val="811f3f"/>
                </a:solidFill>
                <a:latin typeface="Consolas;Courier New"/>
                <a:ea typeface="DejaVu Sans"/>
              </a:rPr>
              <a:t>A-Z</a:t>
            </a:r>
            <a:r>
              <a:rPr b="0" lang="es-ES" sz="1400" spc="-1" strike="noStrike">
                <a:solidFill>
                  <a:srgbClr val="d16969"/>
                </a:solidFill>
                <a:latin typeface="Consolas;Courier New"/>
                <a:ea typeface="DejaVu Sans"/>
              </a:rPr>
              <a:t>]</a:t>
            </a:r>
            <a:r>
              <a:rPr b="0" lang="es-ES" sz="1400" spc="-1" strike="noStrike">
                <a:solidFill>
                  <a:srgbClr val="811f3f"/>
                </a:solidFill>
                <a:latin typeface="Consolas;Courier New"/>
                <a:ea typeface="DejaVu Sans"/>
              </a:rPr>
              <a:t>\Z'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267f99"/>
                </a:solidFill>
                <a:latin typeface="Consolas;Courier New"/>
                <a:ea typeface="DejaVu Sans"/>
              </a:rPr>
              <a:t>re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I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for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not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regex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match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.dni):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'ERROR. Formato DNI incorrecto.'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n-GB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@api.constrains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n-GB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'fecha_nacimiento'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n-GB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_check_edad_minima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n-GB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for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in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n-GB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.fecha_nacimiento: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edad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267f99"/>
                </a:solidFill>
                <a:latin typeface="Consolas;Courier New"/>
                <a:ea typeface="DejaVu Sans"/>
              </a:rPr>
              <a:t>relativedelta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267f99"/>
                </a:solidFill>
                <a:latin typeface="Consolas;Courier New"/>
                <a:ea typeface="DejaVu Sans"/>
              </a:rPr>
              <a:t>date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today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(),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.fecha_nacimiento).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years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edad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&lt;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16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"El empleado debe tener al menos 16 años para poder trabajar."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.fecha_nacimiento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&gt;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267f99"/>
                </a:solidFill>
                <a:latin typeface="Consolas;Courier New"/>
                <a:ea typeface="DejaVu Sans"/>
              </a:rPr>
              <a:t>date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today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"La fecha de nacimiento no puede estar en el futuro."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Empleado/Equipo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_sql_constraints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[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n-GB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'DNI_unico'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n-GB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'UNIQUE(dni)'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n-GB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"El DNI debe ser único"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    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]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</a:t>
            </a:r>
            <a:r>
              <a:rPr b="0" lang="en-GB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@api.model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</a:t>
            </a:r>
            <a:r>
              <a:rPr b="0" lang="en-GB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create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vals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267f99"/>
                </a:solidFill>
                <a:latin typeface="Consolas;Courier New"/>
                <a:ea typeface="DejaVu Sans"/>
              </a:rPr>
              <a:t>super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n-GB" sz="1400" spc="-1" strike="noStrike">
                <a:solidFill>
                  <a:srgbClr val="267f99"/>
                </a:solidFill>
                <a:latin typeface="Consolas;Courier New"/>
                <a:ea typeface="DejaVu Sans"/>
              </a:rPr>
              <a:t>Empleado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).create(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vals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.message_post(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body</a:t>
            </a:r>
            <a:r>
              <a:rPr b="0" lang="en-GB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n-GB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n-GB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"Se ha creado un nuevo empleado: </a:t>
            </a:r>
            <a:r>
              <a:rPr b="0" lang="en-GB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.name</a:t>
            </a:r>
            <a:r>
              <a:rPr b="0" lang="en-GB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n-GB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."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subject</a:t>
            </a:r>
            <a:r>
              <a:rPr b="0" lang="en-GB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n-GB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"Nuevo Empleado"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partner_ids</a:t>
            </a:r>
            <a:r>
              <a:rPr b="0" lang="en-GB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[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.partner_id.id]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n-GB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return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record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</a:t>
            </a:r>
            <a:r>
              <a:rPr b="0" lang="en-GB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_compute_n_miembros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n-GB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for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equipo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in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equipo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.n_miembros </a:t>
            </a:r>
            <a:r>
              <a:rPr b="0" lang="en-GB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n-GB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n-GB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equipo</a:t>
            </a:r>
            <a:r>
              <a:rPr b="0" lang="en-GB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.empleado_id)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Panel de control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Funcionalidades clave 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Visualizacion y Gestión de Proyectos: Asocia proyectos y visualiza información clave sobre ellos.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Configuración Personalizada: Permite configuraciones para ajustar cómo se presenta el panel.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Análisis FODA: Ingreso y visualización de las fortalezas, debilidades, oportunidades y amenazas.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Seguimiento de Actualizaciones: Muestra la fecha de la última actualización del panel.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Interactividad: Podría incluir gráficos, notificaciones y filtros.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Dashboard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92" name="Imagen 1" descr=""/>
          <p:cNvPicPr/>
          <p:nvPr/>
        </p:nvPicPr>
        <p:blipFill>
          <a:blip r:embed="rId1"/>
          <a:stretch/>
        </p:blipFill>
        <p:spPr>
          <a:xfrm>
            <a:off x="5485320" y="2598840"/>
            <a:ext cx="6705000" cy="210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61800" y="365760"/>
            <a:ext cx="969048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s-ES" sz="60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Índice</a:t>
            </a:r>
            <a:endParaRPr b="0" lang="es-ES" sz="6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261800" y="2511000"/>
            <a:ext cx="8575200" cy="31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s-ES" sz="40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Introducción 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40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Arquitectura y estructura 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40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Funcionalidades principales 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40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Panel de control </a:t>
            </a:r>
            <a:endParaRPr b="0" lang="es-E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40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Logros y trabajo futuro</a:t>
            </a:r>
            <a:endParaRPr b="0" lang="es-E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0"/>
            <a:ext cx="969048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Logros y trabajo a futuro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28520" y="809640"/>
            <a:ext cx="549864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Logros y limitaciones actuales 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1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Limitaciones:</a:t>
            </a:r>
            <a:endParaRPr b="0" lang="es-ES" sz="1800" spc="-1" strike="noStrike">
              <a:latin typeface="Arial"/>
            </a:endParaRPr>
          </a:p>
          <a:p>
            <a:pPr marL="182880" indent="-1814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s-ES" sz="1800" spc="1" strike="noStrike">
                <a:solidFill>
                  <a:srgbClr val="000000"/>
                </a:solidFill>
                <a:latin typeface="Times New Roman"/>
                <a:ea typeface="Calibri"/>
              </a:rPr>
              <a:t>Falta de integración con otros módulos de Odoo como módulo Empleado</a:t>
            </a:r>
            <a:endParaRPr b="0" lang="es-ES" sz="1800" spc="-1" strike="noStrike">
              <a:latin typeface="Arial"/>
            </a:endParaRPr>
          </a:p>
          <a:p>
            <a:pPr marL="182880" indent="-1814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s-ES" sz="1800" spc="1" strike="noStrike">
                <a:solidFill>
                  <a:srgbClr val="000000"/>
                </a:solidFill>
                <a:latin typeface="Times New Roman"/>
                <a:ea typeface="Calibri"/>
              </a:rPr>
              <a:t>La API actual requiere conocimientos técnicos específicos que podrían dificultar su implementación por equipos sin experiencia en desarrollo.</a:t>
            </a:r>
            <a:endParaRPr b="0" lang="es-ES" sz="1800" spc="-1" strike="noStrike">
              <a:latin typeface="Arial"/>
            </a:endParaRPr>
          </a:p>
          <a:p>
            <a:pPr marL="182880" indent="-1814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s-ES" sz="1800" spc="1" strike="noStrike">
                <a:solidFill>
                  <a:srgbClr val="000000"/>
                </a:solidFill>
                <a:latin typeface="Times New Roman"/>
                <a:ea typeface="Calibri"/>
              </a:rPr>
              <a:t>Dificultad para ser manejado por una persona que no este familiarizada con el área de gestión de proyectos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1" lang="es-ES" sz="1800" spc="1" strike="noStrike">
                <a:solidFill>
                  <a:srgbClr val="000000"/>
                </a:solidFill>
                <a:latin typeface="Century Schoolbook"/>
                <a:ea typeface="Calibri"/>
              </a:rPr>
              <a:t>Logros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Calibri"/>
              </a:rPr>
              <a:t>Almacenamiento estructurado de  la información necesaria para la API.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Calibri"/>
              </a:rPr>
              <a:t>Interconexión entre clases y ciertos modulos base como mail.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Calibri"/>
              </a:rPr>
              <a:t>Creacion desde cero de las distintas clases.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5562720" y="809640"/>
            <a:ext cx="558504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Propuestas de mejora a futuro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s-ES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Personalización sin código </a:t>
            </a: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por la implementación de Odoo Studio para adaptar interfaces y flujos de trabajo sin modificar código. </a:t>
            </a:r>
            <a:endParaRPr b="0" lang="es-E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Seguridad mejorada </a:t>
            </a: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con los registros de auditoría para monitorear cambios en la base de datos, mejorando trazabilidad y cumplimiento normativo. </a:t>
            </a:r>
            <a:endParaRPr b="0" lang="es-E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Potenciación con IA </a:t>
            </a: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para el análisis predictivo para CRM/Marketing y chatbots de soporte inteligente. </a:t>
            </a:r>
            <a:endParaRPr b="0" lang="es-E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Rendimiento optimizado</a:t>
            </a: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 mejorando las consultas a la bases de datos para soportar múltiples servidores y escalabilidad en la nube. </a:t>
            </a:r>
            <a:endParaRPr b="0" lang="es-ES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Integración con BI </a:t>
            </a: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con conexión a  herramientas como Power BI y la mejora mas optimas de nuestra API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4760" y="137160"/>
            <a:ext cx="9690480" cy="64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Introducción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04760" y="781200"/>
            <a:ext cx="5612760" cy="59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Descripción general del módulo y objetivos </a:t>
            </a:r>
            <a:endParaRPr b="0" lang="es-ES" sz="2400" spc="-1" strike="noStrike">
              <a:latin typeface="Arial"/>
            </a:endParaRPr>
          </a:p>
          <a:p>
            <a:pPr marL="182880" indent="-1814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s-ES" sz="19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Modulo que integra herramientas de gestión de proyectos específicamente para industrias creativas. Diseñado con características optimas para la gestión de sus proyectos creativos y equipos de trabajo, proporcionando una interfaz intuitiva </a:t>
            </a:r>
            <a:endParaRPr b="0" lang="es-ES" sz="19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s-ES" sz="19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19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Tiene como objetivos principal:</a:t>
            </a:r>
            <a:endParaRPr b="0" lang="es-ES" sz="1900" spc="-1" strike="noStrike">
              <a:latin typeface="Arial"/>
            </a:endParaRPr>
          </a:p>
          <a:p>
            <a:pPr marL="182880" indent="-1814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s-ES" sz="19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Ser un sistema completo de gestión de proyectos acompañado de unas herramientas de seguimiento y control para la gestión de recursos y equipos a través del análisis.</a:t>
            </a:r>
            <a:endParaRPr b="0" lang="es-ES" sz="1900" spc="-1" strike="noStrike">
              <a:latin typeface="Arial"/>
            </a:endParaRPr>
          </a:p>
        </p:txBody>
      </p:sp>
      <p:pic>
        <p:nvPicPr>
          <p:cNvPr id="131" name="Imagen 3" descr=""/>
          <p:cNvPicPr/>
          <p:nvPr/>
        </p:nvPicPr>
        <p:blipFill>
          <a:blip r:embed="rId1"/>
          <a:stretch/>
        </p:blipFill>
        <p:spPr>
          <a:xfrm>
            <a:off x="5324400" y="776880"/>
            <a:ext cx="5960520" cy="594180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5812200" y="772920"/>
            <a:ext cx="5129640" cy="61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Problemática que resuelve y valor añadido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Desorganización en la gestión</a:t>
            </a:r>
            <a:endParaRPr b="0" lang="es-E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9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Ineficiencia en la asignación de recursos</a:t>
            </a:r>
            <a:endParaRPr b="0" lang="es-E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9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Seguimiento inadecuado del progreso</a:t>
            </a:r>
            <a:endParaRPr b="0" lang="es-ES" sz="1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s-ES" sz="19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“</a:t>
            </a:r>
            <a:r>
              <a:rPr b="0" i="1" lang="es-ES" sz="19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Con este módulo aportamos el valor significativo a las organizaciones </a:t>
            </a:r>
            <a:r>
              <a:rPr b="1" i="1" lang="es-ES" sz="19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a través de la mejora en la eficiencia operativa con un mayor de control y visibilidad gracias a los dashboards en tiempo real para que los equipos puedan realizar un seguimiento detallado de proyectos para mejorar en la toma de decisiones.”</a:t>
            </a:r>
            <a:endParaRPr b="0" lang="es-ES" sz="1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8332200" cy="13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Arquitectura y estructura </a:t>
            </a:r>
            <a:br/>
            <a:endParaRPr b="0" lang="es-E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18800" y="790560"/>
            <a:ext cx="5613120" cy="58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Visión general de la arquitectura del módulo 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s-ES" sz="24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734080" y="790560"/>
            <a:ext cx="5465160" cy="58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2000"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Principales componentes y cómo interactúan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</a:pPr>
            <a:r>
              <a:rPr b="0" lang="es-ES" sz="1800" spc="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s-ES" sz="1800" spc="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</a:t>
            </a:r>
            <a:r>
              <a:rPr b="0" lang="es-ES" sz="1800" spc="1" strike="noStrike">
                <a:solidFill>
                  <a:srgbClr val="000000"/>
                </a:solidFill>
                <a:latin typeface="Times New Roman"/>
                <a:ea typeface="Times New Roman"/>
              </a:rPr>
              <a:t>- Equipos            - Panel de Control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</a:pPr>
            <a:r>
              <a:rPr b="0" lang="es-ES" sz="1800" spc="1" strike="noStrike">
                <a:solidFill>
                  <a:srgbClr val="000000"/>
                </a:solidFill>
                <a:latin typeface="Times New Roman"/>
                <a:ea typeface="Times New Roman"/>
              </a:rPr>
              <a:t>Componentes     - Proyectos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</a:pPr>
            <a:r>
              <a:rPr b="0" lang="es-ES" sz="1800" spc="1" strike="noStrike">
                <a:solidFill>
                  <a:srgbClr val="000000"/>
                </a:solidFill>
                <a:latin typeface="Calibri"/>
                <a:ea typeface="Calibri"/>
              </a:rPr>
              <a:t>                              </a:t>
            </a:r>
            <a:r>
              <a:rPr b="0" lang="es-ES" sz="1800" spc="1" strike="noStrike">
                <a:solidFill>
                  <a:srgbClr val="000000"/>
                </a:solidFill>
                <a:latin typeface="Calibri"/>
                <a:ea typeface="Calibri"/>
              </a:rPr>
              <a:t>- </a:t>
            </a: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Times New Roman"/>
              </a:rPr>
              <a:t>Empleados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</a:pPr>
            <a:r>
              <a:rPr b="0" lang="es-ES" sz="1800" spc="1" strike="noStrike">
                <a:solidFill>
                  <a:srgbClr val="000000"/>
                </a:solidFill>
                <a:latin typeface="Century Schoolbook"/>
                <a:ea typeface="Calibri"/>
              </a:rPr>
              <a:t>Interactúan: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</a:pPr>
            <a:r>
              <a:rPr b="0" lang="es-ES" sz="1600" spc="1" strike="noStrike">
                <a:solidFill>
                  <a:srgbClr val="000000"/>
                </a:solidFill>
                <a:latin typeface="Century Schoolbook"/>
                <a:ea typeface="Calibri"/>
              </a:rPr>
              <a:t>Proyectos, Tareas y Empleados— se interconectan bidireccionalmente.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799"/>
              </a:spcAft>
            </a:pPr>
            <a:r>
              <a:rPr b="0" lang="es-ES" sz="1600" spc="1" strike="noStrike">
                <a:solidFill>
                  <a:srgbClr val="000000"/>
                </a:solidFill>
                <a:latin typeface="Century Schoolbook"/>
                <a:ea typeface="Calibri"/>
              </a:rPr>
              <a:t>Cada una de estas tiene una entidad secundaria: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s-ES" sz="1600" spc="1" strike="noStrike">
                <a:solidFill>
                  <a:srgbClr val="000000"/>
                </a:solidFill>
                <a:latin typeface="Century Schoolbook"/>
                <a:ea typeface="Calibri"/>
              </a:rPr>
              <a:t>Los Proyectos se asocian con Recursos.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s-ES" sz="1600" spc="1" strike="noStrike">
                <a:solidFill>
                  <a:srgbClr val="000000"/>
                </a:solidFill>
                <a:latin typeface="Century Schoolbook"/>
                <a:ea typeface="Times New Roman"/>
              </a:rPr>
              <a:t>Las Tareas </a:t>
            </a:r>
            <a:r>
              <a:rPr b="0" lang="es-ES" sz="1600" spc="1" strike="noStrike">
                <a:solidFill>
                  <a:srgbClr val="000000"/>
                </a:solidFill>
                <a:latin typeface="Century Schoolbook"/>
                <a:ea typeface="Calibri"/>
              </a:rPr>
              <a:t>se asocian </a:t>
            </a:r>
            <a:r>
              <a:rPr b="0" lang="es-ES" sz="1600" spc="1" strike="noStrike">
                <a:solidFill>
                  <a:srgbClr val="000000"/>
                </a:solidFill>
                <a:latin typeface="Century Schoolbook"/>
                <a:ea typeface="Times New Roman"/>
              </a:rPr>
              <a:t>con KPIs.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s-ES" sz="1600" spc="1" strike="noStrike">
                <a:solidFill>
                  <a:srgbClr val="000000"/>
                </a:solidFill>
                <a:latin typeface="Century Schoolbook"/>
                <a:ea typeface="Times New Roman"/>
              </a:rPr>
              <a:t>los Empleados</a:t>
            </a:r>
            <a:r>
              <a:rPr b="0" lang="es-ES" sz="1600" spc="1" strike="noStrike">
                <a:solidFill>
                  <a:srgbClr val="000000"/>
                </a:solidFill>
                <a:latin typeface="Century Schoolbook"/>
                <a:ea typeface="Calibri"/>
              </a:rPr>
              <a:t>se asocian </a:t>
            </a:r>
            <a:r>
              <a:rPr b="0" lang="es-ES" sz="1600" spc="1" strike="noStrike">
                <a:solidFill>
                  <a:srgbClr val="000000"/>
                </a:solidFill>
                <a:latin typeface="Century Schoolbook"/>
                <a:ea typeface="Times New Roman"/>
              </a:rPr>
              <a:t> con Equipos.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s-ES" sz="1600" spc="1" strike="noStrike">
                <a:solidFill>
                  <a:srgbClr val="000000"/>
                </a:solidFill>
                <a:latin typeface="Century Schoolbook"/>
                <a:ea typeface="Times New Roman"/>
              </a:rPr>
              <a:t>Estas convergen en el panel de control.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7172640" y="1585440"/>
            <a:ext cx="250200" cy="1500120"/>
          </a:xfrm>
          <a:prstGeom prst="leftBrace">
            <a:avLst>
              <a:gd name="adj1" fmla="val 8333"/>
              <a:gd name="adj2" fmla="val 51425"/>
            </a:avLst>
          </a:prstGeom>
          <a:noFill/>
          <a:ln w="9360">
            <a:solidFill>
              <a:srgbClr val="6f6f7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-234720" y="3965760"/>
            <a:ext cx="62013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i="1" lang="es-E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b="1" i="1" lang="es-E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Siguiendo el patrón Modelo-Vista-Controlador y para seguir la arquitectura 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s-E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estándar de Odoo conectado a una api propia”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38" name="Imagen 8" descr=""/>
          <p:cNvPicPr/>
          <p:nvPr/>
        </p:nvPicPr>
        <p:blipFill>
          <a:blip r:embed="rId1"/>
          <a:stretch/>
        </p:blipFill>
        <p:spPr>
          <a:xfrm>
            <a:off x="335880" y="1571760"/>
            <a:ext cx="5164560" cy="2143800"/>
          </a:xfrm>
          <a:prstGeom prst="rect">
            <a:avLst/>
          </a:prstGeom>
          <a:ln>
            <a:noFill/>
          </a:ln>
        </p:spPr>
      </p:pic>
      <p:pic>
        <p:nvPicPr>
          <p:cNvPr id="139" name="Imagen 10" descr=""/>
          <p:cNvPicPr/>
          <p:nvPr/>
        </p:nvPicPr>
        <p:blipFill>
          <a:blip r:embed="rId2"/>
          <a:stretch/>
        </p:blipFill>
        <p:spPr>
          <a:xfrm>
            <a:off x="287640" y="4560120"/>
            <a:ext cx="5233320" cy="130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210600"/>
            <a:ext cx="6855840" cy="14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s-ES" sz="31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Funcionalidades principales </a:t>
            </a:r>
            <a:br/>
            <a:br/>
            <a:endParaRPr b="0" lang="es-ES" sz="31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6680" y="600120"/>
            <a:ext cx="5889960" cy="60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Navegación por el módulo 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s-ES" sz="2400" spc="-1" strike="noStrike">
              <a:latin typeface="Arial"/>
            </a:endParaRPr>
          </a:p>
        </p:txBody>
      </p:sp>
      <p:graphicFrame>
        <p:nvGraphicFramePr>
          <p:cNvPr id="142" name="Table 3"/>
          <p:cNvGraphicFramePr/>
          <p:nvPr/>
        </p:nvGraphicFramePr>
        <p:xfrm>
          <a:off x="5968800" y="90360"/>
          <a:ext cx="6050880" cy="6610680"/>
        </p:xfrm>
        <a:graphic>
          <a:graphicData uri="http://schemas.openxmlformats.org/drawingml/2006/table">
            <a:tbl>
              <a:tblPr/>
              <a:tblGrid>
                <a:gridCol w="1728360"/>
                <a:gridCol w="4322880"/>
              </a:tblGrid>
              <a:tr h="909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entury Schoolbook"/>
                          <a:ea typeface="DejaVu Sans"/>
                        </a:rPr>
                        <a:t>NOMBRE DE LA CLASE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Century Schoolbook"/>
                          <a:ea typeface="DejaVu Sans"/>
                        </a:rPr>
                        <a:t>¿COMO GESTIONAMOS CADA CLASE?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f6f74"/>
                    </a:solidFill>
                  </a:tcPr>
                </a:tc>
              </a:tr>
              <a:tr h="2427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PROYECTO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7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Gestiona el ciclo completo de proyectos con seguimiento automático del progreso (basado en tareas completadas), estados configurables (planificación, en progreso, finalizado, detenido), presupuestos y recursos asignados. Incluye validaciones de datos estrictas, notificaciones automáticas, y facilita la gestión documental con archivos adjuntos.</a:t>
                      </a:r>
                      <a:endParaRPr b="0" lang="es-ES" sz="17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</a:tr>
              <a:tr h="1379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EMPLEADO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7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Gestiona datos del personal, disponibilidad, asignaciones y horas trabajadas. Incluye validación de DNI y seguimiento de actividad mediante el sistema de correo de Odoo.</a:t>
                      </a:r>
                      <a:endParaRPr b="0" lang="es-ES" sz="17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</a:tr>
              <a:tr h="1894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EQUIPO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700" spc="-1" strike="noStrike">
                          <a:solidFill>
                            <a:srgbClr val="000000"/>
                          </a:solidFill>
                          <a:latin typeface="Century Schoolbook"/>
                          <a:ea typeface="DejaVu Sans"/>
                        </a:rPr>
                        <a:t>Organiza grupos de trabajo con responsables asignados, cálculo automático del número de miembros y relaciones bidireccionales con empleados y proyectos, permitiendo visualizar la estructura organizativa para optimizar la asignación de recursos humanos.</a:t>
                      </a:r>
                      <a:endParaRPr b="0" lang="es-ES" sz="17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d4d5"/>
                    </a:solidFill>
                  </a:tcPr>
                </a:tc>
              </a:tr>
            </a:tbl>
          </a:graphicData>
        </a:graphic>
      </p:graphicFrame>
      <p:pic>
        <p:nvPicPr>
          <p:cNvPr id="143" name="Imagen 3" descr=""/>
          <p:cNvPicPr/>
          <p:nvPr/>
        </p:nvPicPr>
        <p:blipFill>
          <a:blip r:embed="rId1"/>
          <a:stretch/>
        </p:blipFill>
        <p:spPr>
          <a:xfrm>
            <a:off x="171360" y="1193400"/>
            <a:ext cx="5523840" cy="204012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Imagen 6" descr=""/>
          <p:cNvPicPr/>
          <p:nvPr/>
        </p:nvPicPr>
        <p:blipFill>
          <a:blip r:embed="rId2"/>
          <a:stretch/>
        </p:blipFill>
        <p:spPr>
          <a:xfrm>
            <a:off x="171360" y="3025080"/>
            <a:ext cx="5523840" cy="1564920"/>
          </a:xfrm>
          <a:prstGeom prst="rect">
            <a:avLst/>
          </a:prstGeom>
          <a:ln>
            <a:noFill/>
          </a:ln>
        </p:spPr>
      </p:pic>
      <p:pic>
        <p:nvPicPr>
          <p:cNvPr id="146" name="Imagen 7" descr=""/>
          <p:cNvPicPr/>
          <p:nvPr/>
        </p:nvPicPr>
        <p:blipFill>
          <a:blip r:embed="rId3"/>
          <a:stretch/>
        </p:blipFill>
        <p:spPr>
          <a:xfrm>
            <a:off x="171360" y="4733640"/>
            <a:ext cx="5523840" cy="191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5000"/>
              </a:lnSpc>
            </a:pPr>
            <a:r>
              <a:rPr b="0" lang="es-ES" sz="18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@api.depends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'costo_por_hora'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'horas_asignadas'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_calcular_costo_total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costo_total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costo_por_hora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*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horas_asignadas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@api.constrains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'costo_por_hora'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'horas_asignadas'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_verificar_costo_y_horas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costo_por_hora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&lt;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0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or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horas_asignadas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&lt;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0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"El costo por hora y las horas asignadas deben ser valores positivos."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@api.depends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'recursos_ids.costo_total'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_calcular_costo_total_recursos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costo_total_recursos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sum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recursos_ids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.mapped(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'costo_total'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@api.constrains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'presupuesto_estimado'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'costo_total_recursos'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_verificar_presupuesto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costo_total_recursos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&gt;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presupuesto_estimado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"El costo total de recursos (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costo_total_recursos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) "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"excede el presupuesto estimado (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presupuesto_estimado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)"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@api.constrains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'fecha_inicio'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'fecha_fin'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_verificar_fechas_proyecto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fecha_inicio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and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fecha_fin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and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fecha_inicio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&gt;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fecha_fin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"La fecha de inicio no puede ser posterior a la fecha de finalización."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@api.constrains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'presupuesto_estimado'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_verificar_presupuesto_estimado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presupuesto_estimado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&lt;=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0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"El presupuesto estimado debe ser mayor que cero."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num_recursos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recursos_ids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num_tareas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len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tareas_ids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presupuesto_requerido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num_recursos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*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500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+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num_tareas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*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200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num_recursos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&gt;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0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or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num_tareas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&gt;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0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and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presupuesto_estimado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&lt;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presupuesto_requerido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raise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ValidationError(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"El presupuesto (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presupuesto_estimado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) es insuficiente. "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"Se requieren al menos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round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presupuesto_requerido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2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 para cubrir recursos y tareas."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Restricciones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976000" y="3672000"/>
            <a:ext cx="4893120" cy="15148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5904000" y="1728000"/>
            <a:ext cx="5036760" cy="15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@api.model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create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valores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267f99"/>
                </a:solidFill>
                <a:latin typeface="Consolas;Courier New"/>
                <a:ea typeface="DejaVu Sans"/>
              </a:rPr>
              <a:t>super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267f99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).create(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valores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.recordatorios_automaticos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and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.responsable_id: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.env[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'creativeminds.tarea'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].create({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'nombre'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'Tarea inicial de proyecto: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.nombre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'proyecto_id'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.id,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'responsable_id'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.responsable_id.id,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   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'estado'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'pendiente'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})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._enviar_recordatorio(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Arial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return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proyecto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795e26"/>
                </a:solidFill>
                <a:latin typeface="Consolas;Courier New"/>
                <a:ea typeface="DejaVu Sans"/>
              </a:rPr>
              <a:t>actualizar_progreso_indicador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indicador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.env[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'creativeminds.indicador'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].search([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'proyecto_id'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'='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.id),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'nombre'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'='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'Progreso del Proyecto'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],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limit</a:t>
            </a:r>
            <a:r>
              <a:rPr b="0" lang="es-ES" sz="1400" spc="-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-1" strike="noStrike">
                <a:solidFill>
                  <a:srgbClr val="098658"/>
                </a:solidFill>
                <a:latin typeface="Consolas;Courier New"/>
                <a:ea typeface="DejaVu Sans"/>
              </a:rPr>
              <a:t>1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indicador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   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indicador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.write({</a:t>
            </a:r>
            <a:r>
              <a:rPr b="0" lang="es-ES" sz="1400" spc="-1" strike="noStrike">
                <a:solidFill>
                  <a:srgbClr val="a31515"/>
                </a:solidFill>
                <a:latin typeface="Consolas;Courier New"/>
                <a:ea typeface="DejaVu Sans"/>
              </a:rPr>
              <a:t>'valor'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: 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-1" strike="noStrike">
                <a:solidFill>
                  <a:srgbClr val="001080"/>
                </a:solidFill>
                <a:latin typeface="Consolas;Courier New"/>
                <a:ea typeface="DejaVu Sans"/>
              </a:rPr>
              <a:t>porcentaje_progreso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})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        </a:t>
            </a:r>
            <a:r>
              <a:rPr b="0" lang="es-ES" sz="1400" spc="-1" strike="noStrike">
                <a:solidFill>
                  <a:srgbClr val="af00db"/>
                </a:solidFill>
                <a:latin typeface="Consolas;Courier New"/>
                <a:ea typeface="DejaVu Sans"/>
              </a:rPr>
              <a:t>return</a:t>
            </a:r>
            <a:r>
              <a:rPr b="0" lang="es-ES" sz="1400" spc="-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-1" strike="noStrike">
                <a:solidFill>
                  <a:srgbClr val="0000ff"/>
                </a:solidFill>
                <a:latin typeface="Consolas;Courier New"/>
                <a:ea typeface="DejaVu Sans"/>
              </a:rPr>
              <a:t>True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Formulario proyecto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5760000" y="2412000"/>
            <a:ext cx="5934960" cy="169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5680" y="76320"/>
            <a:ext cx="9828360" cy="5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s-ES" sz="3600" spc="-52" strike="noStrike">
                <a:solidFill>
                  <a:srgbClr val="000000"/>
                </a:solidFill>
                <a:latin typeface="Century Schoolbook"/>
                <a:ea typeface="DejaVu Sans"/>
              </a:rPr>
              <a:t>Proyecto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76040" y="723960"/>
            <a:ext cx="530820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2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def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enviar_notificacion_proyecto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tipo_notificacion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'estado'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not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responsable_id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: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return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asunto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"Cambio de Estado: Proyecto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nombre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if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tipo_notificacion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'estado'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af00db"/>
                </a:solidFill>
                <a:latin typeface="Consolas;Courier New"/>
                <a:ea typeface="DejaVu Sans"/>
              </a:rPr>
              <a:t>else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"Actualización de Progreso: Proyecto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nombre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mensaje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"&lt;p&gt;Hola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responsable_id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.name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,&lt;/p&gt;"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mensaje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+=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"&lt;p&gt;El estado del proyecto &lt;b&gt;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nombre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&lt;/b&gt; ha cambiado a &lt;b&gt;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1" strike="noStrike">
                <a:solidFill>
                  <a:srgbClr val="267f99"/>
                </a:solidFill>
                <a:latin typeface="Consolas;Courier New"/>
                <a:ea typeface="DejaVu Sans"/>
              </a:rPr>
              <a:t>dict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._fields[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'estado'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].selection).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get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estado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&lt;/b&gt;.&lt;/p&gt;"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mensaje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+=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f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"&lt;p&gt;Progreso actual: 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{</a:t>
            </a:r>
            <a:r>
              <a:rPr b="0" lang="es-ES" sz="1400" spc="1" strike="noStrike">
                <a:solidFill>
                  <a:srgbClr val="795e26"/>
                </a:solidFill>
                <a:latin typeface="Consolas;Courier New"/>
                <a:ea typeface="DejaVu Sans"/>
              </a:rPr>
              <a:t>round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(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porcentaje_progreso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 </a:t>
            </a:r>
            <a:r>
              <a:rPr b="0" lang="es-ES" sz="1400" spc="1" strike="noStrike">
                <a:solidFill>
                  <a:srgbClr val="098658"/>
                </a:solidFill>
                <a:latin typeface="Consolas;Courier New"/>
                <a:ea typeface="DejaVu Sans"/>
              </a:rPr>
              <a:t>2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r>
              <a:rPr b="0" lang="es-ES" sz="1400" spc="1" strike="noStrike">
                <a:solidFill>
                  <a:srgbClr val="0000ff"/>
                </a:solidFill>
                <a:latin typeface="Consolas;Courier New"/>
                <a:ea typeface="DejaVu Sans"/>
              </a:rPr>
              <a:t>}</a:t>
            </a:r>
            <a:r>
              <a:rPr b="0" lang="es-ES" sz="1400" spc="1" strike="noStrike">
                <a:solidFill>
                  <a:srgbClr val="a31515"/>
                </a:solidFill>
                <a:latin typeface="Consolas;Courier New"/>
                <a:ea typeface="DejaVu Sans"/>
              </a:rPr>
              <a:t>%&lt;/p&gt;"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.message_post(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body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mensaje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subject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asunto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3b3b3b"/>
                </a:solidFill>
                <a:latin typeface="Century Schoolbook"/>
                <a:ea typeface="DejaVu Sans"/>
              </a:rPr>
              <a:t>            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partner_ids</a:t>
            </a:r>
            <a:r>
              <a:rPr b="0" lang="es-ES" sz="1400" spc="1" strike="noStrike">
                <a:solidFill>
                  <a:srgbClr val="000000"/>
                </a:solidFill>
                <a:latin typeface="Consolas;Courier New"/>
                <a:ea typeface="DejaVu Sans"/>
              </a:rPr>
              <a:t>=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[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self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</a:t>
            </a:r>
            <a:r>
              <a:rPr b="0" lang="es-ES" sz="1400" spc="1" strike="noStrike">
                <a:solidFill>
                  <a:srgbClr val="001080"/>
                </a:solidFill>
                <a:latin typeface="Consolas;Courier New"/>
                <a:ea typeface="DejaVu Sans"/>
              </a:rPr>
              <a:t>responsable_id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.partner_id.id]</a:t>
            </a:r>
            <a:endParaRPr b="0" lang="es-ES" sz="1400" spc="-1" strike="noStrike">
              <a:latin typeface="Arial"/>
            </a:endParaRPr>
          </a:p>
          <a:p>
            <a:pPr>
              <a:lnSpc>
                <a:spcPts val="1426"/>
              </a:lnSpc>
            </a:pPr>
            <a:r>
              <a:rPr b="0" lang="es-ES" sz="1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        </a:t>
            </a:r>
            <a:r>
              <a:rPr b="0" lang="es-ES" sz="1400" spc="1" strike="noStrike">
                <a:solidFill>
                  <a:srgbClr val="3b3b3b"/>
                </a:solidFill>
                <a:latin typeface="Consolas;Courier New"/>
                <a:ea typeface="DejaVu Sans"/>
              </a:rPr>
              <a:t>)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667480" y="723960"/>
            <a:ext cx="5480280" cy="58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s-ES" sz="2400" spc="1" strike="noStrike">
                <a:solidFill>
                  <a:srgbClr val="000000"/>
                </a:solidFill>
                <a:latin typeface="Century Schoolbook"/>
                <a:ea typeface="DejaVu Sans"/>
              </a:rPr>
              <a:t>Visualización de 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779</TotalTime>
  <Application>LibreOffice/6.2.8.2$Windows_X86_64 LibreOffice_project/f82ddfca21ebc1e222a662a32b25c0c9d20169ee</Application>
  <Words>580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2025-02-24T16:27:59Z</dcterms:created>
  <dc:creator>heily ajila</dc:creator>
  <dc:description/>
  <dc:language>es-ES</dc:language>
  <cp:lastModifiedBy/>
  <dcterms:modified xsi:type="dcterms:W3CDTF">2025-03-05T02:52:18Z</dcterms:modified>
  <cp:revision>32</cp:revision>
  <dc:subject/>
  <dc:title>CreativeMinds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Notes">
    <vt:i4>2</vt:i4>
  </property>
  <property fmtid="{D5CDD505-2E9C-101B-9397-08002B2CF9AE}" pid="4" name="PresentationFormat">
    <vt:lpwstr>Panorámica</vt:lpwstr>
  </property>
  <property fmtid="{D5CDD505-2E9C-101B-9397-08002B2CF9AE}" pid="5" name="Slides">
    <vt:i4>7</vt:i4>
  </property>
</Properties>
</file>