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B37E6-1397-4C01-8E56-80869D2B8F42}" type="datetimeFigureOut">
              <a:rPr lang="es-ES" smtClean="0"/>
              <a:t>28/02/2025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96109-32AB-420E-868B-AB3CD077ED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425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96109-32AB-420E-868B-AB3CD077EDB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6021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6EB9540-8C52-45CA-9CE4-216C1D92EE67}" type="datetimeFigureOut">
              <a:rPr lang="es-ES" smtClean="0"/>
              <a:t>28/02/2025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6A0087C-CD75-40A7-9A0C-A289DB92F615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1531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9540-8C52-45CA-9CE4-216C1D92EE67}" type="datetimeFigureOut">
              <a:rPr lang="es-ES" smtClean="0"/>
              <a:t>28/02/2025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0087C-CD75-40A7-9A0C-A289DB92F6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473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9540-8C52-45CA-9CE4-216C1D92EE67}" type="datetimeFigureOut">
              <a:rPr lang="es-ES" smtClean="0"/>
              <a:t>28/02/2025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0087C-CD75-40A7-9A0C-A289DB92F6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40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9540-8C52-45CA-9CE4-216C1D92EE67}" type="datetimeFigureOut">
              <a:rPr lang="es-ES" smtClean="0"/>
              <a:t>28/02/2025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0087C-CD75-40A7-9A0C-A289DB92F6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344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9540-8C52-45CA-9CE4-216C1D92EE67}" type="datetimeFigureOut">
              <a:rPr lang="es-ES" smtClean="0"/>
              <a:t>28/02/2025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0087C-CD75-40A7-9A0C-A289DB92F615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005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9540-8C52-45CA-9CE4-216C1D92EE67}" type="datetimeFigureOut">
              <a:rPr lang="es-ES" smtClean="0"/>
              <a:t>28/02/2025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0087C-CD75-40A7-9A0C-A289DB92F6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318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9540-8C52-45CA-9CE4-216C1D92EE67}" type="datetimeFigureOut">
              <a:rPr lang="es-ES" smtClean="0"/>
              <a:t>28/02/2025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0087C-CD75-40A7-9A0C-A289DB92F6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642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9540-8C52-45CA-9CE4-216C1D92EE67}" type="datetimeFigureOut">
              <a:rPr lang="es-ES" smtClean="0"/>
              <a:t>28/02/2025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0087C-CD75-40A7-9A0C-A289DB92F6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027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9540-8C52-45CA-9CE4-216C1D92EE67}" type="datetimeFigureOut">
              <a:rPr lang="es-ES" smtClean="0"/>
              <a:t>28/02/2025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0087C-CD75-40A7-9A0C-A289DB92F6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36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9540-8C52-45CA-9CE4-216C1D92EE67}" type="datetimeFigureOut">
              <a:rPr lang="es-ES" smtClean="0"/>
              <a:t>28/02/2025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0087C-CD75-40A7-9A0C-A289DB92F6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015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9540-8C52-45CA-9CE4-216C1D92EE67}" type="datetimeFigureOut">
              <a:rPr lang="es-ES" smtClean="0"/>
              <a:t>28/02/2025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0087C-CD75-40A7-9A0C-A289DB92F6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7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6EB9540-8C52-45CA-9CE4-216C1D92EE67}" type="datetimeFigureOut">
              <a:rPr lang="es-ES" smtClean="0"/>
              <a:t>28/02/2025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6A0087C-CD75-40A7-9A0C-A289DB92F6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288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F4BC9-5A41-4D55-B693-6E47B37AB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444627"/>
            <a:ext cx="9418320" cy="4041648"/>
          </a:xfrm>
        </p:spPr>
        <p:txBody>
          <a:bodyPr/>
          <a:lstStyle/>
          <a:p>
            <a:pPr algn="ctr"/>
            <a:r>
              <a:rPr lang="es-ES" dirty="0"/>
              <a:t>CreativeMinds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D2912F-A2C8-4E77-8E19-FA8F3CD1F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322" y="5972175"/>
            <a:ext cx="9418320" cy="638175"/>
          </a:xfrm>
        </p:spPr>
        <p:txBody>
          <a:bodyPr/>
          <a:lstStyle/>
          <a:p>
            <a:r>
              <a:rPr lang="es-ES" dirty="0"/>
              <a:t>Daniel González Esteban y Heily </a:t>
            </a:r>
            <a:r>
              <a:rPr lang="es-ES" dirty="0" err="1"/>
              <a:t>Madelay</a:t>
            </a:r>
            <a:r>
              <a:rPr lang="es-ES" dirty="0"/>
              <a:t> Ajila Tandazo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944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306A1-03EB-4F9C-9BDC-AED281EF4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dirty="0"/>
              <a:t>Índice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FE061F-AF92-4599-A7E0-00534264B6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61872" y="2495620"/>
            <a:ext cx="8577453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Introducción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Arquitectura y estructura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Funcionalidades principales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Panel de control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Logros y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17390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16AC0-F706-429B-8BA0-FC3E0E148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6" y="137160"/>
            <a:ext cx="9692640" cy="643890"/>
          </a:xfrm>
        </p:spPr>
        <p:txBody>
          <a:bodyPr>
            <a:normAutofit/>
          </a:bodyPr>
          <a:lstStyle/>
          <a:p>
            <a:r>
              <a:rPr lang="es-ES" sz="3600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A1AEE0-F5F2-410C-85CE-751EA3F7D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6" y="781050"/>
            <a:ext cx="5614798" cy="59397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0" lang="es-ES" altLang="es-E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Descripción general del módulo y objetivos </a:t>
            </a:r>
          </a:p>
          <a:p>
            <a:r>
              <a:rPr lang="es-ES" sz="1900" dirty="0"/>
              <a:t>Modulo que integra herramientas de gestión de proyectos específicamente para industrias creativas. Diseñado con características optimas para la gestión de sus proyectos creativos y equipos de trabajo, proporcionando una interfaz intuitiva </a:t>
            </a:r>
          </a:p>
          <a:p>
            <a:endParaRPr lang="es-ES" sz="1900" dirty="0"/>
          </a:p>
          <a:p>
            <a:pPr marL="0" indent="0">
              <a:buNone/>
            </a:pPr>
            <a:r>
              <a:rPr lang="es-ES" sz="1900" dirty="0"/>
              <a:t>Tiene como objetivos principal: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900" dirty="0"/>
              <a:t>Ser un sistema completo de gestión de proyectos acompañado de unas herramientas de seguimiento y control para la gestión de recursos y equipos a través del análisis.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9EEBF92-3520-492D-9F41-45D46B3A2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475" y="776919"/>
            <a:ext cx="5962649" cy="594392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5D6096B-1B43-42E5-9E07-F69C773CC674}"/>
              </a:ext>
            </a:extLst>
          </p:cNvPr>
          <p:cNvSpPr txBox="1"/>
          <p:nvPr/>
        </p:nvSpPr>
        <p:spPr>
          <a:xfrm>
            <a:off x="5812347" y="772786"/>
            <a:ext cx="513188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Problemática que resuelve y valor añadido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Desorganización en la gestión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Ineficiencia en la asignación de recursos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Seguimiento inadecuado del progreso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9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“Con este módulo aportamos el valor significativo a las organizaciones </a:t>
            </a:r>
            <a:r>
              <a:rPr kumimoji="0" lang="es-ES" altLang="es-ES" sz="1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través de la mejora en la eficiencia operativa con un mayor de control y visibilidad gracias a los dashboards en tiempo real para que los equipos puedan realizar un seguimiento detallado de proyectos para mejorar en la toma de decisiones.”</a:t>
            </a:r>
          </a:p>
          <a:p>
            <a:pPr algn="ctr"/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algn="ctr"/>
            <a:endParaRPr lang="es-ES" altLang="es-ES" dirty="0"/>
          </a:p>
          <a:p>
            <a:pPr algn="ctr"/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182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C091C83-3D9B-4241-8356-F2FD7D60A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8334375" cy="1323975"/>
          </a:xfrm>
        </p:spPr>
        <p:txBody>
          <a:bodyPr>
            <a:normAutofit/>
          </a:bodyPr>
          <a:lstStyle/>
          <a:p>
            <a:r>
              <a:rPr kumimoji="0" lang="es-ES" altLang="es-E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Arquitectura y estructura </a:t>
            </a:r>
            <a:br>
              <a:rPr kumimoji="0" lang="es-ES" altLang="es-E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2773408-07CE-4F09-8101-100E27140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872" y="790575"/>
            <a:ext cx="5615178" cy="5857875"/>
          </a:xfrm>
        </p:spPr>
        <p:txBody>
          <a:bodyPr/>
          <a:lstStyle/>
          <a:p>
            <a:pPr marL="0" indent="0" algn="ctr">
              <a:buNone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Visión general de la arquitectura del módulo 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0692AB6-DB45-499A-A74B-B1615BCBB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4050" y="790574"/>
            <a:ext cx="5467350" cy="58578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Principales componentes y cómo interactúan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       - Equipos                    - Panel de Control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Componentes  -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Proyectos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- </a:t>
            </a:r>
            <a:r>
              <a:rPr lang="es-E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Empleados</a:t>
            </a:r>
            <a:endParaRPr lang="es-E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s-ES" dirty="0">
                <a:ea typeface="Calibri" panose="020F0502020204030204" pitchFamily="34" charset="0"/>
                <a:cs typeface="Times New Roman" panose="02020603050405020304" pitchFamily="18" charset="0"/>
              </a:rPr>
              <a:t>Interactúan: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s-ES" sz="2400" dirty="0"/>
          </a:p>
        </p:txBody>
      </p:sp>
      <p:sp>
        <p:nvSpPr>
          <p:cNvPr id="2" name="Abrir llave 1">
            <a:extLst>
              <a:ext uri="{FF2B5EF4-FFF2-40B4-BE49-F238E27FC236}">
                <a16:creationId xmlns:a16="http://schemas.microsoft.com/office/drawing/2014/main" id="{E7767522-1111-430D-9EC6-3705AE397CAE}"/>
              </a:ext>
            </a:extLst>
          </p:cNvPr>
          <p:cNvSpPr/>
          <p:nvPr/>
        </p:nvSpPr>
        <p:spPr>
          <a:xfrm>
            <a:off x="7136765" y="1657349"/>
            <a:ext cx="45719" cy="15024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109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40A1B-2B57-4C24-A949-3A9FF0B77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1475"/>
            <a:ext cx="6858003" cy="1457325"/>
          </a:xfrm>
        </p:spPr>
        <p:txBody>
          <a:bodyPr>
            <a:normAutofit fontScale="90000"/>
          </a:bodyPr>
          <a:lstStyle/>
          <a:p>
            <a:r>
              <a:rPr kumimoji="0" lang="es-ES" altLang="es-E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Funcionalidades principales </a:t>
            </a:r>
            <a:br>
              <a:rPr kumimoji="0" lang="es-ES" altLang="es-E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s-ES" altLang="es-E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7EFCE5-6F4B-4B2D-A45F-AC3DBDF83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946" y="828675"/>
            <a:ext cx="4996053" cy="5657850"/>
          </a:xfrm>
        </p:spPr>
        <p:txBody>
          <a:bodyPr/>
          <a:lstStyle/>
          <a:p>
            <a:pPr marL="0" indent="0">
              <a:buNone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Navegación por el módulo </a:t>
            </a:r>
          </a:p>
          <a:p>
            <a:endParaRPr lang="es-ES" dirty="0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BED3EF41-9F4F-48E0-8096-4F16EC86C50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70142159"/>
              </p:ext>
            </p:extLst>
          </p:nvPr>
        </p:nvGraphicFramePr>
        <p:xfrm>
          <a:off x="4861367" y="828676"/>
          <a:ext cx="7159183" cy="5764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4935">
                  <a:extLst>
                    <a:ext uri="{9D8B030D-6E8A-4147-A177-3AD203B41FA5}">
                      <a16:colId xmlns:a16="http://schemas.microsoft.com/office/drawing/2014/main" val="3161350695"/>
                    </a:ext>
                  </a:extLst>
                </a:gridCol>
                <a:gridCol w="5114248">
                  <a:extLst>
                    <a:ext uri="{9D8B030D-6E8A-4147-A177-3AD203B41FA5}">
                      <a16:colId xmlns:a16="http://schemas.microsoft.com/office/drawing/2014/main" val="3049154149"/>
                    </a:ext>
                  </a:extLst>
                </a:gridCol>
              </a:tblGrid>
              <a:tr h="619175">
                <a:tc>
                  <a:txBody>
                    <a:bodyPr/>
                    <a:lstStyle/>
                    <a:p>
                      <a:r>
                        <a:rPr lang="es-ES" dirty="0"/>
                        <a:t>NOMBRE DE LA CLASE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¿COMO GESTIONAMOS CADA CLASE?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50543"/>
                  </a:ext>
                </a:extLst>
              </a:tr>
              <a:tr h="2211339">
                <a:tc>
                  <a:txBody>
                    <a:bodyPr/>
                    <a:lstStyle/>
                    <a:p>
                      <a:r>
                        <a:rPr lang="es-ES" dirty="0"/>
                        <a:t>PROYECTO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700" dirty="0"/>
                        <a:t>Gestiona el ciclo completo de proyectos con seguimiento automático del progreso (basado en tareas completadas), estados configurables (planificación, en progreso, finalizado, detenido), presupuestos y recursos asignados. Incluye validaciones de datos estrictas, notificaciones automáticas, y facilita la gestión documental con archivos adjuntos.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584316"/>
                  </a:ext>
                </a:extLst>
              </a:tr>
              <a:tr h="1232442">
                <a:tc>
                  <a:txBody>
                    <a:bodyPr/>
                    <a:lstStyle/>
                    <a:p>
                      <a:r>
                        <a:rPr lang="es-ES" dirty="0"/>
                        <a:t>EMPLEADO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700" dirty="0"/>
                        <a:t>Gestiona datos del personal, disponibilidad, asignaciones y horas trabajadas. Incluye validación de DNI y seguimiento de actividad mediante el sistema de correo de Odoo.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844867"/>
                  </a:ext>
                </a:extLst>
              </a:tr>
              <a:tr h="1680618">
                <a:tc>
                  <a:txBody>
                    <a:bodyPr/>
                    <a:lstStyle/>
                    <a:p>
                      <a:r>
                        <a:rPr lang="es-ES" dirty="0"/>
                        <a:t>EQUIPO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700" dirty="0"/>
                        <a:t>Organiza grupos de trabajo con responsables asignados, cálculo automático del número de miembros y relaciones bidireccionales con empleados y proyectos, permitiendo visualizar la estructura organizativa para optimizar la asignación de recursos humanos.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069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451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8525F-D593-428C-8919-9CAE597C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76200"/>
            <a:ext cx="9830562" cy="557847"/>
          </a:xfrm>
        </p:spPr>
        <p:txBody>
          <a:bodyPr>
            <a:noAutofit/>
          </a:bodyPr>
          <a:lstStyle/>
          <a:p>
            <a:r>
              <a:rPr lang="es-ES" sz="3600" dirty="0"/>
              <a:t>Panel de control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5921DB-B310-4C42-9549-A95BBD5D0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6022" y="723900"/>
            <a:ext cx="5310378" cy="5895975"/>
          </a:xfrm>
        </p:spPr>
        <p:txBody>
          <a:bodyPr/>
          <a:lstStyle/>
          <a:p>
            <a:pPr marL="0" indent="0" algn="ctr">
              <a:buNone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Funcionalidades clave </a:t>
            </a:r>
          </a:p>
          <a:p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546C3E-4A59-47DE-966E-F5FD79EA1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7375" y="723899"/>
            <a:ext cx="5482590" cy="58959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Visualización de datos</a:t>
            </a:r>
            <a:endParaRPr lang="es-E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728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0E059-D411-4E74-A7F5-9E65576E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92640" cy="738822"/>
          </a:xfrm>
        </p:spPr>
        <p:txBody>
          <a:bodyPr>
            <a:normAutofit/>
          </a:bodyPr>
          <a:lstStyle/>
          <a:p>
            <a:r>
              <a:rPr lang="es-ES" sz="3600" dirty="0"/>
              <a:t>Logros y trabajo a futuro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FB5577-5FDE-4E39-AE96-355D6B1F3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395" y="809625"/>
            <a:ext cx="5500879" cy="5895975"/>
          </a:xfrm>
        </p:spPr>
        <p:txBody>
          <a:bodyPr/>
          <a:lstStyle/>
          <a:p>
            <a:pPr marL="0" indent="0" algn="ctr">
              <a:buNone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Logros y limitaciones actuales </a:t>
            </a:r>
          </a:p>
          <a:p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BE1081-CB10-4A1F-ADCB-9678AEEBE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2600" y="809624"/>
            <a:ext cx="5587365" cy="5895975"/>
          </a:xfrm>
        </p:spPr>
        <p:txBody>
          <a:bodyPr/>
          <a:lstStyle/>
          <a:p>
            <a:pPr marL="0" indent="0" algn="ctr">
              <a:buNone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Propuestas de mejora a futuro</a:t>
            </a:r>
          </a:p>
          <a:p>
            <a:pPr marL="0" indent="0" algn="ctr">
              <a:buNone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Personalización sin código </a:t>
            </a:r>
            <a:r>
              <a:rPr kumimoji="0" lang="es-ES" altLang="es-E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por la implementación de Odoo Studio para adaptar interfaces y flujos de trabajo sin modificar código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Seguridad mejorada </a:t>
            </a:r>
            <a:r>
              <a:rPr kumimoji="0" lang="es-ES" altLang="es-E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 los registros de auditoría para monitorear cambios en la base de datos, mejorando trazabilidad y cumplimiento normativo.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Potenciación con IA </a:t>
            </a:r>
            <a:r>
              <a:rPr kumimoji="0" lang="es-ES" altLang="es-E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para el 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análisis predictivo para CRM/Marketing y chatbots de soporte inteligente.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Rendimiento optimizado</a:t>
            </a:r>
            <a:r>
              <a:rPr lang="es-ES" altLang="es-ES" dirty="0"/>
              <a:t> 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mejorando </a:t>
            </a:r>
            <a:r>
              <a:rPr lang="es-ES" altLang="es-ES" dirty="0"/>
              <a:t>las 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consultas a la bases de datos para soportar múltiples servidores y escalabilidad en la nube.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Integración con BI 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 conexión a  herramientas como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Power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BI y la mejora mas optimas de nuestra API</a:t>
            </a:r>
          </a:p>
          <a:p>
            <a:pPr marL="342900" indent="-342900">
              <a:buFont typeface="+mj-lt"/>
              <a:buAutoNum type="arabicPeriod"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6041389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96</TotalTime>
  <Words>459</Words>
  <Application>Microsoft Office PowerPoint</Application>
  <PresentationFormat>Panorámica</PresentationFormat>
  <Paragraphs>54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Schoolbook</vt:lpstr>
      <vt:lpstr>Times New Roman</vt:lpstr>
      <vt:lpstr>Wingdings 2</vt:lpstr>
      <vt:lpstr>Vista</vt:lpstr>
      <vt:lpstr>CreativeMinds</vt:lpstr>
      <vt:lpstr>Índice</vt:lpstr>
      <vt:lpstr>Introducción</vt:lpstr>
      <vt:lpstr>Arquitectura y estructura  </vt:lpstr>
      <vt:lpstr>Funcionalidades principales   </vt:lpstr>
      <vt:lpstr>Panel de control</vt:lpstr>
      <vt:lpstr>Logros y trabajo a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CreativeMinds</dc:title>
  <dc:creator>heily ajila</dc:creator>
  <cp:lastModifiedBy>heily ajila</cp:lastModifiedBy>
  <cp:revision>9</cp:revision>
  <dcterms:created xsi:type="dcterms:W3CDTF">2025-02-24T16:27:59Z</dcterms:created>
  <dcterms:modified xsi:type="dcterms:W3CDTF">2025-02-28T02:53:52Z</dcterms:modified>
</cp:coreProperties>
</file>