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8" r:id="rId6"/>
    <p:sldMasterId id="2147483660" r:id="rId7"/>
    <p:sldMasterId id="2147483662" r:id="rId8"/>
    <p:sldMasterId id="2147483663" r:id="rId9"/>
    <p:sldMasterId id="2147483664" r:id="rId10"/>
    <p:sldMasterId id="2147483665" r:id="rId11"/>
    <p:sldMasterId id="2147483666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lt1"/>
                </a:solidFill>
                <a:uFillTx/>
                <a:latin typeface="Century Schoolbook"/>
              </a:rPr>
              <a:t>Pulse para desplazar la diapositiva</a:t>
            </a:r>
            <a:endParaRPr b="0" lang="en-US" sz="18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&lt;cabecera&gt;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4AF720C-5A7C-4B9B-9802-0C3188103C77}" type="slidenum"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B1C8BE-7E27-4BAA-B0DB-EE51EE46E408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7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2D2C28-26D8-4AB5-9288-48EED334266E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7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C36E59-392C-4199-AA0A-87B0786BB9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5788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D9A8A-9069-4606-8E59-F265844AFE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5788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B01938-653E-45A5-BD3A-7FFCAF1AF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55788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1AA713-6D77-4B98-AD62-080AA259DB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5788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A6A775-CA66-4FB1-B153-78AD06DD2D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127402-80B7-4393-9561-55DF3CB7AA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55788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6866F2F-38F8-4F14-9551-F3536CCE98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57880" y="1828800"/>
            <a:ext cx="2186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7A5EA80-412A-4B91-8E81-52727943FB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s-ES" sz="7200" spc="-51" strike="noStrike" u="none">
                <a:solidFill>
                  <a:schemeClr val="lt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72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ffffff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EA488E9-93C3-4C97-9FFF-70A8067D6F1A}" type="slidenum">
              <a:rPr b="0" lang="es-ES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11" strike="noStrike" u="none">
                <a:solidFill>
                  <a:schemeClr val="lt1"/>
                </a:solidFill>
                <a:uFillTx/>
                <a:latin typeface="Century Schoolbook"/>
              </a:rPr>
              <a:t>Pulse para editar el formato de texto del esquema</a:t>
            </a:r>
            <a:endParaRPr b="0" lang="en-US" sz="1800" spc="11" strike="noStrike" u="none">
              <a:solidFill>
                <a:schemeClr val="lt1"/>
              </a:solidFill>
              <a:uFillTx/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 del esquema</a:t>
            </a:r>
            <a:endParaRPr b="0" lang="en-US" sz="14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 del esquema</a:t>
            </a:r>
            <a:endParaRPr b="0" lang="en-US" sz="14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 del esquema</a:t>
            </a:r>
            <a:endParaRPr b="0" lang="en-US" sz="14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 del esquema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Sexto nivel del esquema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Séptimo nivel del esquema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41320" y="457200"/>
            <a:ext cx="320004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32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04320" y="685800"/>
            <a:ext cx="607860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41320" y="2099880"/>
            <a:ext cx="3200040" cy="38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3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3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28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29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30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14A44D7-2059-4E10-BD03-BC462C0EB64B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Rectangle 7"/>
          <p:cNvSpPr/>
          <p:nvPr/>
        </p:nvSpPr>
        <p:spPr>
          <a:xfrm>
            <a:off x="0" y="5105520"/>
            <a:ext cx="11292480" cy="1752120"/>
          </a:xfrm>
          <a:prstGeom prst="rect">
            <a:avLst/>
          </a:prstGeom>
          <a:solidFill>
            <a:srgbClr val="000000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2800" spc="-51" strike="noStrike" u="none">
                <a:solidFill>
                  <a:schemeClr val="lt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2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1292480" cy="5128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3200" strike="noStrike" u="none">
                <a:solidFill>
                  <a:schemeClr val="lt1"/>
                </a:solidFill>
                <a:uFillTx/>
                <a:latin typeface="Century Schoolbook"/>
              </a:rPr>
              <a:t>Haga clic en el icono para agregar una imagen</a:t>
            </a:r>
            <a:endParaRPr b="0" lang="en-US" sz="32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7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300" spc="11" strike="noStrike" u="none">
                <a:solidFill>
                  <a:schemeClr val="lt1">
                    <a:lumMod val="85000"/>
                  </a:schemeClr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3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3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24797DF-3920-4362-8313-F57C17356858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001B7E1-F662-4191-8F0A-37F4FB3E76DC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8640" y="380880"/>
            <a:ext cx="2476080" cy="589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2120" y="380880"/>
            <a:ext cx="7733880" cy="589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25DC29B-654D-40D5-872B-4A1FF3B83A67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0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1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B977A13-B0C4-437B-8362-64E4FD58B4BA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s-ES" sz="72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72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2200" spc="11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22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3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4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5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E1B19E4-A8E3-4443-B412-B38953268385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2648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16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17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18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BF7E148-0C39-4389-8CBC-C76E6315F5CC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6180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marL="432000" indent="-324000" defTabSz="914400">
              <a:lnSpc>
                <a:spcPct val="95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2000" spc="11" strike="noStrike" u="none">
                <a:solidFill>
                  <a:schemeClr val="dk2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6180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2648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2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000" spc="11" strike="noStrike" u="none">
                <a:solidFill>
                  <a:schemeClr val="dk2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12648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los estilos de texto del patrón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Segundo nivel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Tercer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Cuarto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s-ES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Quinto nivel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dt" idx="19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ftr" idx="20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8"/>
          <p:cNvSpPr>
            <a:spLocks noGrp="1"/>
          </p:cNvSpPr>
          <p:nvPr>
            <p:ph type="sldNum" idx="21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2ABDC48-FEB7-419B-A850-59BFD333485E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Haga clic para modificar el estilo de título del patrón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22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23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4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E1C1268-19C3-451B-ACF0-73CF4CA2307E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dt" idx="25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&lt;fecha/hora&gt;</a:t>
            </a:r>
            <a:endParaRPr b="0" lang="es-E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26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7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101A3E8-0F56-448E-8BAB-A0D31EADD484}" type="slidenum">
              <a:rPr b="0" lang="es-ES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&lt;número&gt;</a:t>
            </a:fld>
            <a:endParaRPr b="0" lang="es-E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61800" y="44460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s-ES" sz="7200" spc="-51" strike="noStrike" u="none">
                <a:solidFill>
                  <a:schemeClr val="lt1"/>
                </a:solidFill>
                <a:uFillTx/>
                <a:latin typeface="Century Schoolbook"/>
              </a:rPr>
              <a:t>CreativeMinds</a:t>
            </a:r>
            <a:endParaRPr b="0" lang="en-US" sz="72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71400" y="5972040"/>
            <a:ext cx="9417960" cy="6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200" spc="11" strike="noStrike" u="none">
                <a:solidFill>
                  <a:schemeClr val="lt1">
                    <a:lumMod val="75000"/>
                  </a:schemeClr>
                </a:solidFill>
                <a:uFillTx/>
                <a:latin typeface="Century Schoolbook"/>
              </a:rPr>
              <a:t>Daniel González Esteban y Heily Madelay Ajila Tandazo</a:t>
            </a:r>
            <a:endParaRPr b="0" lang="es-E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s-E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51" strike="noStrike" u="none">
                <a:solidFill>
                  <a:schemeClr val="dk1"/>
                </a:solidFill>
                <a:uFillTx/>
                <a:latin typeface="Century Schoolbook"/>
              </a:rPr>
              <a:t>Índice</a:t>
            </a:r>
            <a:endParaRPr b="0" lang="en-US" sz="60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61800" y="2511000"/>
            <a:ext cx="8577000" cy="3139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</a:rPr>
              <a:t>Introducción </a:t>
            </a:r>
            <a:endParaRPr b="0" lang="en-US" sz="40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</a:rPr>
              <a:t>Arquitectura y estructura </a:t>
            </a:r>
            <a:endParaRPr b="0" lang="en-US" sz="40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</a:rPr>
              <a:t>Funcionalidades principales </a:t>
            </a:r>
            <a:endParaRPr b="0" lang="en-US" sz="40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</a:rPr>
              <a:t>Panel de control </a:t>
            </a:r>
            <a:endParaRPr b="0" lang="en-US" sz="40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11" strike="noStrike" u="none">
                <a:solidFill>
                  <a:schemeClr val="dk1"/>
                </a:solidFill>
                <a:uFillTx/>
                <a:latin typeface="Century Schoolbook"/>
              </a:rPr>
              <a:t>Logros y trabajo futuro</a:t>
            </a:r>
            <a:endParaRPr b="0" lang="en-US" sz="4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760" y="137160"/>
            <a:ext cx="9692280" cy="6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</a:rPr>
              <a:t>Introducción</a:t>
            </a:r>
            <a:endParaRPr b="0" lang="en-US" sz="36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04760" y="781200"/>
            <a:ext cx="5614560" cy="593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Descripción general del módulo y objetivos 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</a:rPr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  <a:endParaRPr b="0" lang="en-US" sz="19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9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</a:rPr>
              <a:t>Tiene como objetivos principal:</a:t>
            </a:r>
            <a:endParaRPr b="0" lang="en-US" sz="19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900" spc="11" strike="noStrike" u="none">
                <a:solidFill>
                  <a:schemeClr val="dk1"/>
                </a:solidFill>
                <a:uFillTx/>
                <a:latin typeface="Century Schoolbook"/>
              </a:rPr>
              <a:t>Ser un sistema completo de gestión de proyectos acompañado de unas herramientas de seguimiento y control para la gestión de recursos y equipos a través del análisis.</a:t>
            </a:r>
            <a:endParaRPr b="0" lang="en-US" sz="19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106" name="Imagen 3" descr=""/>
          <p:cNvPicPr/>
          <p:nvPr/>
        </p:nvPicPr>
        <p:blipFill>
          <a:blip r:embed="rId1"/>
          <a:stretch/>
        </p:blipFill>
        <p:spPr>
          <a:xfrm>
            <a:off x="5324400" y="776880"/>
            <a:ext cx="596232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CuadroTexto 4"/>
          <p:cNvSpPr/>
          <p:nvPr/>
        </p:nvSpPr>
        <p:spPr>
          <a:xfrm>
            <a:off x="5812200" y="772920"/>
            <a:ext cx="5131440" cy="60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Century Schoolbook"/>
              </a:rPr>
              <a:t>Problemática que resuelve y valor añadido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</a:rPr>
              <a:t>Desorganización en la gestión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</a:rPr>
              <a:t>Ineficiencia en la asignación de recursos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900" strike="noStrike" u="none">
                <a:solidFill>
                  <a:schemeClr val="dk1"/>
                </a:solidFill>
                <a:uFillTx/>
                <a:latin typeface="Century Schoolbook"/>
              </a:rPr>
              <a:t>Seguimiento inadecuado del progreso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s-ES" sz="1900" strike="noStrike" u="none">
                <a:solidFill>
                  <a:schemeClr val="dk1"/>
                </a:solidFill>
                <a:uFillTx/>
                <a:latin typeface="Century Schoolbook"/>
              </a:rPr>
              <a:t>“</a:t>
            </a:r>
            <a:r>
              <a:rPr b="0" i="1" lang="es-ES" sz="1900" strike="noStrike" u="none">
                <a:solidFill>
                  <a:schemeClr val="dk1"/>
                </a:solidFill>
                <a:uFillTx/>
                <a:latin typeface="Century Schoolbook"/>
              </a:rPr>
              <a:t>Con este módulo aportamos el valor significativo a las organizaciones </a:t>
            </a:r>
            <a:r>
              <a:rPr b="1" i="1" lang="es-ES" sz="1900" strike="noStrike" u="none">
                <a:solidFill>
                  <a:schemeClr val="dk1"/>
                </a:solidFill>
                <a:uFillTx/>
                <a:latin typeface="Century Schoolbook"/>
              </a:rPr>
              <a:t>a través de la mejora en la eficiencia operativa con un mayor de control y visibilidad gracias a los dashboards en tiempo real para que los equipos puedan realizar un seguimiento detallado de proyectos para mejorar en la toma de decisiones.”</a:t>
            </a:r>
            <a:endParaRPr b="0" lang="es-E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Century Schoolbook"/>
              </a:rPr>
              <a:t> 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3340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</a:rPr>
              <a:t>Arquitectura y estructura </a:t>
            </a:r>
            <a:br>
              <a:rPr sz="4400"/>
            </a:br>
            <a:endParaRPr b="0" lang="en-US" sz="36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8800" y="790560"/>
            <a:ext cx="5614920" cy="58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Visión general de la arquitectura del módulo 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734080" y="790560"/>
            <a:ext cx="5466960" cy="58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Principales componentes y cómo interactúan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	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   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- Equipos                 - Panel de Control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Componentes     - Proyectos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                             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-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Empleados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Interactúan: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Proyectos, Tareas y Empleados— se interconectan bidireccionalmente.</a:t>
            </a:r>
            <a:endParaRPr b="0" lang="en-US" sz="16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Cada una de estas tiene una entidad secundaria:</a:t>
            </a:r>
            <a:endParaRPr b="0" lang="en-US" sz="16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Los Proyectos se asocian con Recursos.</a:t>
            </a:r>
            <a:endParaRPr b="0" lang="en-US" sz="16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Las Tareas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se asocian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con KPIs.</a:t>
            </a:r>
            <a:endParaRPr b="0" lang="en-US" sz="16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los Empleados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se asocian </a:t>
            </a: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 con Equipos.</a:t>
            </a:r>
            <a:endParaRPr b="0" lang="en-US" sz="16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s-ES" sz="1600" spc="11" strike="noStrike" u="none">
                <a:solidFill>
                  <a:schemeClr val="dk1"/>
                </a:solidFill>
                <a:uFillTx/>
                <a:latin typeface="Century Schoolbook"/>
                <a:ea typeface="Times New Roman"/>
              </a:rPr>
              <a:t>Estas convergen en el panel de control.</a:t>
            </a:r>
            <a:endParaRPr b="0" lang="en-US" sz="16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11" name="Abrir llave 1"/>
          <p:cNvSpPr/>
          <p:nvPr/>
        </p:nvSpPr>
        <p:spPr>
          <a:xfrm>
            <a:off x="7172640" y="1585440"/>
            <a:ext cx="252000" cy="1501920"/>
          </a:xfrm>
          <a:prstGeom prst="leftBrace">
            <a:avLst>
              <a:gd name="adj1" fmla="val 8333"/>
              <a:gd name="adj2" fmla="val 51425"/>
            </a:avLst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12" name="CuadroTexto 7"/>
          <p:cNvSpPr/>
          <p:nvPr/>
        </p:nvSpPr>
        <p:spPr>
          <a:xfrm>
            <a:off x="-234720" y="3965760"/>
            <a:ext cx="62031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“</a:t>
            </a: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Siguiendo el patrón Modelo-Vista-Controlador y para seguir la arquitectura </a:t>
            </a:r>
            <a:endParaRPr b="0" lang="es-E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i="1" lang="es-ES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estándar de Odoo conectado a una api propia”</a:t>
            </a:r>
            <a:endParaRPr b="0" lang="es-E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Imagen 8" descr=""/>
          <p:cNvPicPr/>
          <p:nvPr/>
        </p:nvPicPr>
        <p:blipFill>
          <a:blip r:embed="rId1"/>
          <a:stretch/>
        </p:blipFill>
        <p:spPr>
          <a:xfrm>
            <a:off x="335880" y="1571760"/>
            <a:ext cx="5166360" cy="214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Imagen 10" descr=""/>
          <p:cNvPicPr/>
          <p:nvPr/>
        </p:nvPicPr>
        <p:blipFill>
          <a:blip r:embed="rId2"/>
          <a:stretch/>
        </p:blipFill>
        <p:spPr>
          <a:xfrm>
            <a:off x="287640" y="4560120"/>
            <a:ext cx="5235120" cy="1302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210600"/>
            <a:ext cx="68576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50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100" spc="-51" strike="noStrike" u="none">
                <a:solidFill>
                  <a:schemeClr val="dk1"/>
                </a:solidFill>
                <a:uFillTx/>
                <a:latin typeface="Century Schoolbook"/>
              </a:rPr>
              <a:t>Funcionalidades principales </a:t>
            </a:r>
            <a:br>
              <a:rPr sz="4400"/>
            </a:br>
            <a:br>
              <a:rPr sz="4400"/>
            </a:br>
            <a:endParaRPr b="0" lang="en-US" sz="31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6680" y="600120"/>
            <a:ext cx="5891760" cy="60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Navegación por el módulo 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graphicFrame>
        <p:nvGraphicFramePr>
          <p:cNvPr id="117" name="Tabla 6"/>
          <p:cNvGraphicFramePr/>
          <p:nvPr/>
        </p:nvGraphicFramePr>
        <p:xfrm>
          <a:off x="5968800" y="90360"/>
          <a:ext cx="6050880" cy="6663240"/>
        </p:xfrm>
        <a:graphic>
          <a:graphicData uri="http://schemas.openxmlformats.org/drawingml/2006/table">
            <a:tbl>
              <a:tblPr/>
              <a:tblGrid>
                <a:gridCol w="1728360"/>
                <a:gridCol w="4322880"/>
              </a:tblGrid>
              <a:tr h="9093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1800" strike="noStrike" u="none">
                          <a:solidFill>
                            <a:schemeClr val="lt1"/>
                          </a:solidFill>
                          <a:uFillTx/>
                          <a:latin typeface="Century Schoolbook"/>
                        </a:rPr>
                        <a:t>NOMBRE DE LA CLASE</a:t>
                      </a:r>
                      <a:endParaRPr b="0" lang="es-E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1800" strike="noStrike" u="none">
                          <a:solidFill>
                            <a:schemeClr val="lt1"/>
                          </a:solidFill>
                          <a:uFillTx/>
                          <a:latin typeface="Century Schoolbook"/>
                        </a:rPr>
                        <a:t>¿COMO GESTIONAMOS CADA CLASE?</a:t>
                      </a:r>
                      <a:endParaRPr b="0" lang="es-E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4274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</a:rPr>
                        <a:t>PROYECTO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</a:rPr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379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</a:rPr>
                        <a:t>EMPLEADO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</a:rPr>
                        <a:t>Gestiona datos del personal, disponibilidad, asignaciones y horas trabajadas. Incluye validación de DNI y seguimiento de actividad mediante el sistema de correo de Odoo.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894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</a:rPr>
                        <a:t>EQUIPO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700" strike="noStrike" u="none">
                          <a:solidFill>
                            <a:schemeClr val="dk1"/>
                          </a:solidFill>
                          <a:uFillTx/>
                          <a:latin typeface="Century Schoolbook"/>
                        </a:rPr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  <a:endParaRPr b="0" lang="es-ES" sz="17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8" name="Imagen 3" descr=""/>
          <p:cNvPicPr/>
          <p:nvPr/>
        </p:nvPicPr>
        <p:blipFill>
          <a:blip r:embed="rId1"/>
          <a:stretch/>
        </p:blipFill>
        <p:spPr>
          <a:xfrm>
            <a:off x="171360" y="1193400"/>
            <a:ext cx="5525640" cy="204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es-ES" sz="1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120" name="Imagen 6" descr=""/>
          <p:cNvPicPr/>
          <p:nvPr/>
        </p:nvPicPr>
        <p:blipFill>
          <a:blip r:embed="rId2"/>
          <a:stretch/>
        </p:blipFill>
        <p:spPr>
          <a:xfrm>
            <a:off x="171360" y="3025080"/>
            <a:ext cx="5525640" cy="15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Imagen 7" descr=""/>
          <p:cNvPicPr/>
          <p:nvPr/>
        </p:nvPicPr>
        <p:blipFill>
          <a:blip r:embed="rId3"/>
          <a:stretch/>
        </p:blipFill>
        <p:spPr>
          <a:xfrm>
            <a:off x="171360" y="4733640"/>
            <a:ext cx="5525640" cy="1913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5680" y="76320"/>
            <a:ext cx="9830160" cy="55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</a:rPr>
              <a:t>Panel de control</a:t>
            </a:r>
            <a:endParaRPr b="0" lang="en-US" sz="36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76040" y="723960"/>
            <a:ext cx="5310000" cy="589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Funcionalidades clave 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Visualizacion y Gestión de Proyectos: Asocia proyectos y visualiza información clave sobre ellos.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Configuración Personalizada: Permite configuraciones para ajustar cómo se presenta el panel.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Análisis FODA: Ingreso y visualización de las fortalezas, debilidades, oportunidades y amenazas.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Seguimiento de Actualizaciones: Muestra la fecha de la última actualización del panel.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Interactividad: Podría incluir gráficos, notificaciones y filtros.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667480" y="723960"/>
            <a:ext cx="5482080" cy="589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Visualización de datos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692280" cy="73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pc="-51" strike="noStrike" u="none">
                <a:solidFill>
                  <a:schemeClr val="dk1"/>
                </a:solidFill>
                <a:uFillTx/>
                <a:latin typeface="Century Schoolbook"/>
              </a:rPr>
              <a:t>Logros y trabajo a futuro</a:t>
            </a:r>
            <a:endParaRPr b="0" lang="en-US" sz="36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8520" y="809640"/>
            <a:ext cx="5500440" cy="589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Logros y limitaciones actuales 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Limitaciones: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Falta de integración con otros módulos de Odoo como módulo Empleado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La API actual requiere conocimientos técnicos específicos que podrían dificultar su implementación por equipos sin experiencia en desarrollo.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s-ES" sz="1800" spc="11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Dificultad para ser manejado por una persona que no este familiarizada con el área de gestión de proyectos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Logros Supuestos 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Logros Reales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216000"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  <a:ea typeface="Calibri"/>
              </a:rPr>
              <a:t> 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562720" y="809640"/>
            <a:ext cx="5586840" cy="589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400" spc="11" strike="noStrike" u="none">
                <a:solidFill>
                  <a:schemeClr val="dk1"/>
                </a:solidFill>
                <a:uFillTx/>
                <a:latin typeface="Century Schoolbook"/>
              </a:rPr>
              <a:t>Propuestas de mejora a futuro</a:t>
            </a:r>
            <a:endParaRPr b="0" lang="en-US" sz="24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algn="ct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Personalización sin código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por la implementación de Odoo Studio para adaptar interfaces y flujos de trabajo sin modificar código. 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Seguridad mejorada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con los registros de auditoría para monitorear cambios en la base de datos, mejorando trazabilidad y cumplimiento normativo. 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Potenciación con IA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para el análisis predictivo para CRM/Marketing y chatbots de soporte inteligente. 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Rendimiento optimizado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 mejorando las consultas a la bases de datos para soportar múltiples servidores y escalabilidad en la nube. 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Integración con BI </a:t>
            </a:r>
            <a:r>
              <a:rPr b="0" lang="es-ES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con conexión a  herramientas como Power BI y la mejora mas optimas de nuestra API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700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2025-02-24T16:27:59Z</dcterms:created>
  <dc:creator>heily ajila</dc:creator>
  <dc:description/>
  <dc:language>es-ES</dc:language>
  <cp:lastModifiedBy/>
  <dcterms:modified xsi:type="dcterms:W3CDTF">2025-03-04T14:25:36Z</dcterms:modified>
  <cp:revision>17</cp:revision>
  <dc:subject/>
  <dc:title>CreativeMinds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</vt:r8>
  </property>
  <property fmtid="{D5CDD505-2E9C-101B-9397-08002B2CF9AE}" pid="3" name="PresentationFormat">
    <vt:lpwstr>Panorámica</vt:lpwstr>
  </property>
  <property fmtid="{D5CDD505-2E9C-101B-9397-08002B2CF9AE}" pid="4" name="Slides">
    <vt:r8>7</vt:r8>
  </property>
</Properties>
</file>