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4" r:id="rId7"/>
    <p:sldId id="265" r:id="rId8"/>
    <p:sldId id="269" r:id="rId9"/>
    <p:sldId id="267" r:id="rId10"/>
    <p:sldId id="262" r:id="rId11"/>
    <p:sldId id="26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8204F-DB5C-41FF-A150-1D54CCA4219A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2E917-C9B5-468E-AFD5-C865836BF2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0126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BE185-21D9-492B-9B55-0477E8E84C69}" type="datetime1">
              <a:rPr lang="es-ES" smtClean="0"/>
              <a:t>06/03/2025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7D84-FD3A-4CCC-869C-050459D58E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3862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4A6D-6E57-4D1E-A655-A232A531A479}" type="datetime1">
              <a:rPr lang="es-ES" smtClean="0"/>
              <a:t>06/03/2025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7D84-FD3A-4CCC-869C-050459D58E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970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B1EF-B46D-458D-AA6D-2C449BC81F21}" type="datetime1">
              <a:rPr lang="es-ES" smtClean="0"/>
              <a:t>06/03/2025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7D84-FD3A-4CCC-869C-050459D58E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5236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81269-FE76-47FD-899C-38F8C22D1C71}" type="datetime1">
              <a:rPr lang="es-ES" smtClean="0"/>
              <a:t>06/03/2025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7D84-FD3A-4CCC-869C-050459D58E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2573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F8E85-DDF3-457B-9872-A3F35EC17D8E}" type="datetime1">
              <a:rPr lang="es-ES" smtClean="0"/>
              <a:t>06/03/2025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7D84-FD3A-4CCC-869C-050459D58E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30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2C38-2DDC-4C84-8666-FBB7688FB788}" type="datetime1">
              <a:rPr lang="es-ES" smtClean="0"/>
              <a:t>06/03/2025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7D84-FD3A-4CCC-869C-050459D58E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1760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1058-9FCB-47FD-BAC3-FCA64F179F3D}" type="datetime1">
              <a:rPr lang="es-ES" smtClean="0"/>
              <a:t>06/03/2025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7D84-FD3A-4CCC-869C-050459D58E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0683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4B69-D5D8-4074-9ECD-F8213782E675}" type="datetime1">
              <a:rPr lang="es-ES" smtClean="0"/>
              <a:t>06/03/2025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7D84-FD3A-4CCC-869C-050459D58E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1772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5729-81AD-4180-B54A-7CDEA8BE0443}" type="datetime1">
              <a:rPr lang="es-ES" smtClean="0"/>
              <a:t>06/03/2025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7D84-FD3A-4CCC-869C-050459D58E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9884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B1A61-7D1A-4842-A0B7-C1D1408DCFA9}" type="datetime1">
              <a:rPr lang="es-ES" smtClean="0"/>
              <a:t>06/03/2025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7D84-FD3A-4CCC-869C-050459D58E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706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B43F-15C9-47D7-88A5-224FDAB10A97}" type="datetime1">
              <a:rPr lang="es-ES" smtClean="0"/>
              <a:t>06/03/2025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7D84-FD3A-4CCC-869C-050459D58E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6011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E284C-F22F-43E1-B047-ECF42BE72650}" type="datetime1">
              <a:rPr lang="es-ES" smtClean="0"/>
              <a:t>06/03/2025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07D84-FD3A-4CCC-869C-050459D58E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3790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631A15-BB6C-5A75-64C3-A99DF3191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1642"/>
            <a:ext cx="9144000" cy="3226117"/>
          </a:xfrm>
        </p:spPr>
        <p:txBody>
          <a:bodyPr>
            <a:normAutofit/>
          </a:bodyPr>
          <a:lstStyle/>
          <a:p>
            <a:r>
              <a:rPr lang="es-ES" b="1" u="sng" dirty="0">
                <a:solidFill>
                  <a:schemeClr val="accent1">
                    <a:lumMod val="40000"/>
                    <a:lumOff val="6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GESTIÓN BIBLIOTECA</a:t>
            </a:r>
            <a:br>
              <a:rPr lang="es-ES" dirty="0"/>
            </a:b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6EE828-25AD-F4CA-7207-5D6AA60E9F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46358"/>
            <a:ext cx="9144000" cy="1655762"/>
          </a:xfrm>
        </p:spPr>
        <p:txBody>
          <a:bodyPr>
            <a:normAutofit fontScale="77500" lnSpcReduction="20000"/>
          </a:bodyPr>
          <a:lstStyle/>
          <a:p>
            <a:endParaRPr lang="es-ES" dirty="0"/>
          </a:p>
          <a:p>
            <a:endParaRPr lang="es-ES" dirty="0"/>
          </a:p>
          <a:p>
            <a:r>
              <a:rPr lang="es-ES" dirty="0">
                <a:solidFill>
                  <a:schemeClr val="tx1"/>
                </a:solidFill>
              </a:rPr>
              <a:t>6 marzo 2025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Alumno: Heily </a:t>
            </a:r>
            <a:r>
              <a:rPr lang="es-ES" dirty="0" err="1">
                <a:solidFill>
                  <a:schemeClr val="tx1"/>
                </a:solidFill>
              </a:rPr>
              <a:t>Madelay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/>
              <a:t>A</a:t>
            </a:r>
            <a:r>
              <a:rPr lang="es-ES" dirty="0">
                <a:solidFill>
                  <a:schemeClr val="tx1"/>
                </a:solidFill>
              </a:rPr>
              <a:t>jila </a:t>
            </a:r>
            <a:r>
              <a:rPr lang="es-ES" dirty="0"/>
              <a:t>T</a:t>
            </a:r>
            <a:r>
              <a:rPr lang="es-ES" dirty="0">
                <a:solidFill>
                  <a:schemeClr val="tx1"/>
                </a:solidFill>
              </a:rPr>
              <a:t>andazo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7DD0DAB-0C23-8618-512A-50D071A0B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442" y="299667"/>
            <a:ext cx="2034716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189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FC1E24-6665-4ADE-87A6-4B219341C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s-ES" sz="4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Configuración del Sistema</a:t>
            </a:r>
            <a:br>
              <a:rPr lang="es-ES" sz="4400" dirty="0"/>
            </a:b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328699A-E9A7-466D-9620-93731DEE9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7D84-FD3A-4CCC-869C-050459D58EC1}" type="slidenum">
              <a:rPr lang="es-ES" smtClean="0"/>
              <a:t>10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9C0D364-E4CF-4859-ACB0-3EC7B8691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75" y="1343818"/>
            <a:ext cx="4930567" cy="4930567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0B7FE75C-75A1-4708-B656-26AE034658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83251" y="2283798"/>
            <a:ext cx="6123258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Uso de un </a:t>
            </a:r>
            <a:r>
              <a:rPr kumimoji="0" lang="es-ES" altLang="es-E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archivo </a:t>
            </a:r>
            <a:r>
              <a:rPr kumimoji="0" lang="es-ES" altLang="es-E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config.properties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para separar configuraciones del código fuente: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Configuración de la base de datos (db.url,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db.user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db.password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Configuración de la aplicación (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app.language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app.transaction.isolation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Configuración de logs (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log.file.path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log.level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421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F5406-0116-4594-990E-D939361AF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095" y="284958"/>
            <a:ext cx="10515600" cy="1147678"/>
          </a:xfrm>
        </p:spPr>
        <p:txBody>
          <a:bodyPr>
            <a:normAutofit fontScale="90000"/>
          </a:bodyPr>
          <a:lstStyle/>
          <a:p>
            <a:pPr algn="ctr"/>
            <a:r>
              <a:rPr lang="es-ES" sz="4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Pruebas y Validación.</a:t>
            </a:r>
            <a:br>
              <a:rPr lang="es-ES" sz="4400" dirty="0"/>
            </a:b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024901-6C0E-4437-B668-68B69BA60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B8A07D84-FD3A-4CCC-869C-050459D58EC1}" type="slidenum">
              <a:rPr lang="es-ES" smtClean="0"/>
              <a:t>11</a:t>
            </a:fld>
            <a:endParaRPr lang="es-E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2C26646-66FE-402E-A809-D574311DBF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7163" y="1568449"/>
            <a:ext cx="678479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Pruebas del módulo de contactos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Creación, consulta, actualización y eliminación de contactos.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Pruebas de conexión a la base de datos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Validación de acceso correcto a MySQL.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Pruebas del módulo de préstamos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Límite de 3 préstamos para usuarios, eliminación y actualización de estados de libros.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Pruebas del módulo de reservas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Validación de reservas activas, vencidas y completadas.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Pruebas de categorías y géneros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Prevención de inserción de valores duplicados.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4F9FDCC-A554-4ED2-B823-F65F7F453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165" y="1977232"/>
            <a:ext cx="4983347" cy="3558848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835E67E-B48D-4522-BAFC-46907F56E696}"/>
              </a:ext>
            </a:extLst>
          </p:cNvPr>
          <p:cNvSpPr txBox="1"/>
          <p:nvPr/>
        </p:nvSpPr>
        <p:spPr>
          <a:xfrm>
            <a:off x="9448800" y="5536080"/>
            <a:ext cx="2483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u="sng" dirty="0"/>
              <a:t>Por ejemplo la prueba de Categoría</a:t>
            </a:r>
          </a:p>
        </p:txBody>
      </p:sp>
    </p:spTree>
    <p:extLst>
      <p:ext uri="{BB962C8B-B14F-4D97-AF65-F5344CB8AC3E}">
        <p14:creationId xmlns:p14="http://schemas.microsoft.com/office/powerpoint/2010/main" val="1689931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E711B4-E287-4723-855F-B8FBAE2B5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4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Retos, Soluciones y Mejoras Futuras</a:t>
            </a:r>
            <a:br>
              <a:rPr lang="es-ES" sz="4400" dirty="0"/>
            </a:br>
            <a:endParaRPr lang="es-ES" dirty="0"/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99827CC8-E37F-4B6F-9105-C21AC7D399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4337317"/>
              </p:ext>
            </p:extLst>
          </p:nvPr>
        </p:nvGraphicFramePr>
        <p:xfrm>
          <a:off x="838200" y="1097597"/>
          <a:ext cx="10515597" cy="5577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93949697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65235512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964711735"/>
                    </a:ext>
                  </a:extLst>
                </a:gridCol>
              </a:tblGrid>
              <a:tr h="445125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Retos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Soluciones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Mejoras Futuras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046317"/>
                  </a:ext>
                </a:extLst>
              </a:tr>
              <a:tr h="623174">
                <a:tc>
                  <a:txBody>
                    <a:bodyPr/>
                    <a:lstStyle/>
                    <a:p>
                      <a:r>
                        <a:rPr lang="es-ES" dirty="0">
                          <a:latin typeface="+mn-lt"/>
                        </a:rPr>
                        <a:t>Prevención de inyección 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latin typeface="+mn-lt"/>
                        </a:rPr>
                        <a:t>Uso de </a:t>
                      </a:r>
                      <a:r>
                        <a:rPr lang="es-ES" dirty="0" err="1">
                          <a:latin typeface="+mn-lt"/>
                        </a:rPr>
                        <a:t>PreparedStatement</a:t>
                      </a:r>
                      <a:r>
                        <a:rPr lang="es-ES" dirty="0">
                          <a:latin typeface="+mn-lt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>
                          <a:latin typeface="+mn-lt"/>
                        </a:rPr>
                        <a:t>Excepciones personalizadas</a:t>
                      </a:r>
                      <a:r>
                        <a:rPr lang="es-ES" dirty="0">
                          <a:latin typeface="+mn-lt"/>
                        </a:rPr>
                        <a:t> para un mejor manejo de errores.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99165"/>
                  </a:ext>
                </a:extLst>
              </a:tr>
              <a:tr h="890249">
                <a:tc>
                  <a:txBody>
                    <a:bodyPr/>
                    <a:lstStyle/>
                    <a:p>
                      <a:r>
                        <a:rPr lang="es-ES" dirty="0">
                          <a:latin typeface="+mn-lt"/>
                        </a:rPr>
                        <a:t>Gestión de conexiones y transacciones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latin typeface="+mn-lt"/>
                        </a:rPr>
                        <a:t>Centralización con </a:t>
                      </a:r>
                      <a:r>
                        <a:rPr lang="es-ES" dirty="0" err="1">
                          <a:latin typeface="+mn-lt"/>
                        </a:rPr>
                        <a:t>DatabaseUtil</a:t>
                      </a:r>
                      <a:endParaRPr lang="es-E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>
                          <a:latin typeface="+mn-lt"/>
                        </a:rPr>
                        <a:t>Optimización del sistema de notificaciones</a:t>
                      </a:r>
                      <a:r>
                        <a:rPr lang="es-ES" dirty="0">
                          <a:latin typeface="+mn-lt"/>
                        </a:rPr>
                        <a:t> usando </a:t>
                      </a:r>
                      <a:r>
                        <a:rPr lang="es-ES" dirty="0" err="1">
                          <a:latin typeface="+mn-lt"/>
                        </a:rPr>
                        <a:t>WebSockets</a:t>
                      </a:r>
                      <a:r>
                        <a:rPr lang="es-ES" dirty="0">
                          <a:latin typeface="+mn-lt"/>
                        </a:rPr>
                        <a:t> en lugar de </a:t>
                      </a:r>
                      <a:r>
                        <a:rPr lang="es-ES" dirty="0" err="1">
                          <a:latin typeface="+mn-lt"/>
                        </a:rPr>
                        <a:t>Observer</a:t>
                      </a:r>
                      <a:r>
                        <a:rPr lang="es-ES" dirty="0">
                          <a:latin typeface="+mn-lt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640444"/>
                  </a:ext>
                </a:extLst>
              </a:tr>
              <a:tr h="623174">
                <a:tc>
                  <a:txBody>
                    <a:bodyPr/>
                    <a:lstStyle/>
                    <a:p>
                      <a:r>
                        <a:rPr lang="es-ES" dirty="0">
                          <a:latin typeface="+mn-lt"/>
                        </a:rPr>
                        <a:t>Integridad referencial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latin typeface="+mn-lt"/>
                        </a:rPr>
                        <a:t>Uso de claves foráneas y </a:t>
                      </a:r>
                      <a:r>
                        <a:rPr lang="es-ES" dirty="0" err="1">
                          <a:latin typeface="+mn-lt"/>
                        </a:rPr>
                        <a:t>triggers</a:t>
                      </a:r>
                      <a:r>
                        <a:rPr lang="es-ES" dirty="0">
                          <a:latin typeface="+mn-lt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1" dirty="0">
                          <a:latin typeface="+mn-lt"/>
                        </a:rPr>
                        <a:t>Pruebas automatizadas</a:t>
                      </a:r>
                      <a:r>
                        <a:rPr lang="es-ES" dirty="0">
                          <a:latin typeface="+mn-lt"/>
                        </a:rPr>
                        <a:t> en lugar de pruebas manuales en </a:t>
                      </a:r>
                      <a:r>
                        <a:rPr lang="es-ES" dirty="0" err="1">
                          <a:latin typeface="+mn-lt"/>
                        </a:rPr>
                        <a:t>main</a:t>
                      </a:r>
                      <a:r>
                        <a:rPr lang="es-ES" dirty="0">
                          <a:latin typeface="+mn-lt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843121"/>
                  </a:ext>
                </a:extLst>
              </a:tr>
              <a:tr h="890249">
                <a:tc>
                  <a:txBody>
                    <a:bodyPr/>
                    <a:lstStyle/>
                    <a:p>
                      <a:r>
                        <a:rPr lang="es-ES" dirty="0">
                          <a:latin typeface="+mn-lt"/>
                        </a:rPr>
                        <a:t>Auditoría y trazabilidad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latin typeface="+mn-lt"/>
                        </a:rPr>
                        <a:t>Implementación de logs detallados en JSON.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>
                          <a:latin typeface="+mn-lt"/>
                        </a:rPr>
                        <a:t>Interfaz de Usuario y Experiencia de Uso </a:t>
                      </a:r>
                      <a:r>
                        <a:rPr lang="es-ES" dirty="0">
                          <a:latin typeface="+mn-lt"/>
                        </a:rPr>
                        <a:t>mejorada a través de una interfaz gráfica o una API 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904901"/>
                  </a:ext>
                </a:extLst>
              </a:tr>
              <a:tr h="1958548">
                <a:tc>
                  <a:txBody>
                    <a:bodyPr/>
                    <a:lstStyle/>
                    <a:p>
                      <a:r>
                        <a:rPr lang="es-ES" dirty="0">
                          <a:latin typeface="+mn-lt"/>
                        </a:rPr>
                        <a:t>Manejo de concurrencia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latin typeface="+mn-lt"/>
                        </a:rPr>
                        <a:t>Uso de </a:t>
                      </a:r>
                      <a:r>
                        <a:rPr lang="es-ES" dirty="0" err="1">
                          <a:latin typeface="+mn-lt"/>
                        </a:rPr>
                        <a:t>triggers</a:t>
                      </a:r>
                      <a:r>
                        <a:rPr lang="es-ES" dirty="0">
                          <a:latin typeface="+mn-lt"/>
                        </a:rPr>
                        <a:t> y transacciones.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>
                          <a:latin typeface="+mn-lt"/>
                        </a:rPr>
                        <a:t>Escalabilidad y Mantenimiento para futuras versiones, </a:t>
                      </a:r>
                      <a:r>
                        <a:rPr lang="es-ES" dirty="0">
                          <a:latin typeface="+mn-lt"/>
                        </a:rPr>
                        <a:t>podría valorarse la adopción de un </a:t>
                      </a:r>
                      <a:r>
                        <a:rPr lang="es-ES" dirty="0" err="1">
                          <a:latin typeface="+mn-lt"/>
                        </a:rPr>
                        <a:t>framework</a:t>
                      </a:r>
                      <a:r>
                        <a:rPr lang="es-ES" dirty="0">
                          <a:latin typeface="+mn-lt"/>
                        </a:rPr>
                        <a:t> MVC (</a:t>
                      </a:r>
                      <a:r>
                        <a:rPr lang="es-ES" dirty="0" err="1">
                          <a:latin typeface="+mn-lt"/>
                        </a:rPr>
                        <a:t>ModelView-Controller</a:t>
                      </a:r>
                      <a:r>
                        <a:rPr lang="es-ES" dirty="0">
                          <a:latin typeface="+mn-lt"/>
                        </a:rPr>
                        <a:t>) o una arquitectura más modular que facilite la escalabilidad.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267783"/>
                  </a:ext>
                </a:extLst>
              </a:tr>
            </a:tbl>
          </a:graphicData>
        </a:graphic>
      </p:graphicFrame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0E9B933-8DD5-44EA-B7E0-6E55DB43F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B8A07D84-FD3A-4CCC-869C-050459D58EC1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79988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1CBBF6-8CBE-6B59-03A3-CCF64F251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20F1F9-CC8B-4816-A269-7F2CF26A7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B0110C-8286-8404-C798-A3B1EA70B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520" y="1690688"/>
            <a:ext cx="10058400" cy="4629530"/>
          </a:xfrm>
        </p:spPr>
        <p:txBody>
          <a:bodyPr>
            <a:normAutofit fontScale="92500" lnSpcReduction="10000"/>
          </a:bodyPr>
          <a:lstStyle/>
          <a:p>
            <a:r>
              <a:rPr lang="es-ES" sz="3200" dirty="0"/>
              <a:t>Objetivo del proyecto y alcance</a:t>
            </a:r>
          </a:p>
          <a:p>
            <a:r>
              <a:rPr lang="es-ES" sz="3200" dirty="0"/>
              <a:t>Requisitos del sistema.</a:t>
            </a:r>
          </a:p>
          <a:p>
            <a:r>
              <a:rPr lang="es-ES" sz="3200" dirty="0"/>
              <a:t>Diseño de la base de datos.</a:t>
            </a:r>
          </a:p>
          <a:p>
            <a:r>
              <a:rPr lang="es-ES" sz="3200" dirty="0"/>
              <a:t>Arquitectura del sistema y Patrones de Diseño.</a:t>
            </a:r>
          </a:p>
          <a:p>
            <a:r>
              <a:rPr lang="es-ES" sz="3200" dirty="0"/>
              <a:t>Implementación JBDC.</a:t>
            </a:r>
          </a:p>
          <a:p>
            <a:r>
              <a:rPr lang="es-ES" sz="3200" dirty="0"/>
              <a:t>Seguridad </a:t>
            </a:r>
          </a:p>
          <a:p>
            <a:r>
              <a:rPr lang="es-ES" sz="3200" dirty="0"/>
              <a:t>Configuración del Sistema.</a:t>
            </a:r>
          </a:p>
          <a:p>
            <a:r>
              <a:rPr lang="es-ES" sz="3200" dirty="0"/>
              <a:t>Pruebas y Validación.</a:t>
            </a:r>
          </a:p>
          <a:p>
            <a:r>
              <a:rPr lang="es-ES" sz="3200" dirty="0"/>
              <a:t>Retos, Soluciones y Mejoras Futuras</a:t>
            </a:r>
          </a:p>
          <a:p>
            <a:endParaRPr lang="es-E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61D50044-F49B-EF31-54CE-B60A85BF3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Acceso a Datos (DAM2A)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CC174CC2-85B8-A1C3-7EF1-21FD18C24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7D84-FD3A-4CCC-869C-050459D58EC1}" type="slidenum">
              <a:rPr lang="es-ES" smtClean="0"/>
              <a:t>2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51D5A6A-1B1C-A206-7D08-41D87E7DB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6562" y="230188"/>
            <a:ext cx="2034716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5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47D661-F230-4DC1-AF15-8E00057B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Objetivo del proyecto y problema a resolver.</a:t>
            </a:r>
            <a:br>
              <a:rPr lang="es-ES" sz="4800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2166E9-9004-43E8-BA76-248DDC2A7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843901"/>
            <a:ext cx="4714875" cy="4351338"/>
          </a:xfrm>
        </p:spPr>
        <p:txBody>
          <a:bodyPr>
            <a:normAutofit lnSpcReduction="10000"/>
          </a:bodyPr>
          <a:lstStyle/>
          <a:p>
            <a:r>
              <a:rPr lang="es-ES" dirty="0"/>
              <a:t>El proyecto desarrolla un </a:t>
            </a:r>
            <a:r>
              <a:rPr lang="es-ES" b="1" dirty="0"/>
              <a:t>Sistema de Gestión de Biblioteca</a:t>
            </a:r>
            <a:r>
              <a:rPr lang="es-ES" dirty="0"/>
              <a:t> que permite a un bibliotecario realizar operaciones como: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Registrar usuarios.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Gestionar libros y préstamos.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Generar reportes avanzados.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Garantizar la seguridad de los datos.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B9AFD9F-B0E5-460E-824A-DA248362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7D84-FD3A-4CCC-869C-050459D58EC1}" type="slidenum">
              <a:rPr lang="es-ES" smtClean="0"/>
              <a:t>3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59EC49F-FDFB-49C4-9EE1-7719280ED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783" y="1550214"/>
            <a:ext cx="5502117" cy="494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502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7AB92D-0B58-4131-B0C5-566FAB759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3841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4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Requisitos del sistema.</a:t>
            </a:r>
            <a:br>
              <a:rPr lang="es-ES" sz="4800" dirty="0"/>
            </a:br>
            <a:endParaRPr lang="es-ES" dirty="0"/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01C1921B-F29F-4627-BF40-8070345147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0439366"/>
              </p:ext>
            </p:extLst>
          </p:nvPr>
        </p:nvGraphicFramePr>
        <p:xfrm>
          <a:off x="857250" y="1390650"/>
          <a:ext cx="10496550" cy="453389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38750">
                  <a:extLst>
                    <a:ext uri="{9D8B030D-6E8A-4147-A177-3AD203B41FA5}">
                      <a16:colId xmlns:a16="http://schemas.microsoft.com/office/drawing/2014/main" val="378528499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89439745"/>
                    </a:ext>
                  </a:extLst>
                </a:gridCol>
              </a:tblGrid>
              <a:tr h="517023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Hardware: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Software: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017403"/>
                  </a:ext>
                </a:extLst>
              </a:tr>
              <a:tr h="835192">
                <a:tc>
                  <a:txBody>
                    <a:bodyPr/>
                    <a:lstStyle/>
                    <a:p>
                      <a:r>
                        <a:rPr lang="es-ES" sz="2000" b="1" dirty="0"/>
                        <a:t>Procesador: </a:t>
                      </a:r>
                      <a:r>
                        <a:rPr lang="es-ES" sz="2000" dirty="0"/>
                        <a:t>Intel Core i3 o superior.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1" dirty="0"/>
                        <a:t>Sistema Operativo: </a:t>
                      </a:r>
                      <a:r>
                        <a:rPr lang="pt-BR" sz="2000" dirty="0"/>
                        <a:t>Windows 10/11, </a:t>
                      </a:r>
                      <a:r>
                        <a:rPr lang="pt-BR" sz="2000" dirty="0" err="1"/>
                        <a:t>macOS</a:t>
                      </a:r>
                      <a:r>
                        <a:rPr lang="pt-BR" sz="2000" dirty="0"/>
                        <a:t> 10.14 o posterior, o Linux </a:t>
                      </a:r>
                      <a:r>
                        <a:rPr lang="pt-BR" sz="2000" dirty="0" err="1"/>
                        <a:t>reciente</a:t>
                      </a:r>
                      <a:r>
                        <a:rPr lang="pt-BR" sz="2000" dirty="0"/>
                        <a:t>.</a:t>
                      </a:r>
                      <a:endParaRPr lang="es-E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916528"/>
                  </a:ext>
                </a:extLst>
              </a:tr>
              <a:tr h="914734">
                <a:tc>
                  <a:txBody>
                    <a:bodyPr/>
                    <a:lstStyle/>
                    <a:p>
                      <a:r>
                        <a:rPr lang="es-ES" sz="2000" b="1" dirty="0"/>
                        <a:t>Memoria RAM: </a:t>
                      </a:r>
                      <a:r>
                        <a:rPr lang="es-ES" sz="2000" dirty="0"/>
                        <a:t>4GB mínimo (8GB recomendado).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1" dirty="0"/>
                        <a:t>Java: </a:t>
                      </a:r>
                      <a:r>
                        <a:rPr lang="pt-BR" sz="2000" dirty="0"/>
                        <a:t>JDK 11 o superior (recomendado JDK 17).</a:t>
                      </a:r>
                      <a:endParaRPr lang="es-E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122361"/>
                  </a:ext>
                </a:extLst>
              </a:tr>
              <a:tr h="517023">
                <a:tc>
                  <a:txBody>
                    <a:bodyPr/>
                    <a:lstStyle/>
                    <a:p>
                      <a:r>
                        <a:rPr lang="es-ES" sz="2000" b="1" dirty="0"/>
                        <a:t>Espacio en disco: </a:t>
                      </a:r>
                      <a:r>
                        <a:rPr lang="es-ES" sz="2000" dirty="0"/>
                        <a:t>500 MB disponibles.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b="1" dirty="0"/>
                        <a:t>MySQL: </a:t>
                      </a:r>
                      <a:r>
                        <a:rPr lang="es-ES" sz="2000" dirty="0"/>
                        <a:t>Versión 8.0 o superior.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33757"/>
                  </a:ext>
                </a:extLst>
              </a:tr>
              <a:tr h="914734">
                <a:tc>
                  <a:txBody>
                    <a:bodyPr/>
                    <a:lstStyle/>
                    <a:p>
                      <a:r>
                        <a:rPr lang="es-ES" sz="2000" b="1" dirty="0"/>
                        <a:t>Pantalla: </a:t>
                      </a:r>
                      <a:r>
                        <a:rPr lang="es-ES" sz="2000" dirty="0"/>
                        <a:t>Resolución mínima de 1024x768 píxeles.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b="1" dirty="0"/>
                        <a:t>Gestor de paquetes: </a:t>
                      </a:r>
                      <a:r>
                        <a:rPr lang="es-ES" sz="2000" dirty="0"/>
                        <a:t>Maven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282726"/>
                  </a:ext>
                </a:extLst>
              </a:tr>
              <a:tr h="835192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b="1" dirty="0"/>
                        <a:t>Editor de código: </a:t>
                      </a:r>
                      <a:r>
                        <a:rPr lang="es-ES" sz="2000" dirty="0"/>
                        <a:t>Eclipse, IntelliJ IDEA, NetBeans o similar.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367276"/>
                  </a:ext>
                </a:extLst>
              </a:tr>
            </a:tbl>
          </a:graphicData>
        </a:graphic>
      </p:graphicFrame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0328CC-CCC7-4078-BDA5-FDB138C0A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7D84-FD3A-4CCC-869C-050459D58EC1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0550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608902-C376-448C-8038-A33FF96D7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117600"/>
          </a:xfrm>
        </p:spPr>
        <p:txBody>
          <a:bodyPr>
            <a:noAutofit/>
          </a:bodyPr>
          <a:lstStyle/>
          <a:p>
            <a:pPr algn="ctr"/>
            <a:r>
              <a:rPr lang="es-ES" sz="39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Diseño de la base de datos en la actualidad.</a:t>
            </a:r>
            <a:br>
              <a:rPr lang="es-ES" sz="3900" dirty="0"/>
            </a:br>
            <a:endParaRPr lang="es-ES" sz="3900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0AAFAF37-45E2-4AF3-B1CB-D35AFB9024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69" y="1044575"/>
            <a:ext cx="5257800" cy="4351338"/>
          </a:xfr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C9877E5-C40B-4DF8-9587-26563A996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B8A07D84-FD3A-4CCC-869C-050459D58EC1}" type="slidenum">
              <a:rPr lang="es-ES" smtClean="0"/>
              <a:t>5</a:t>
            </a:fld>
            <a:endParaRPr lang="es-E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8B77B32-9E4E-4291-B1E1-1FE85100B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1832" y="657291"/>
            <a:ext cx="648775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Implementación con </a:t>
            </a: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MySQL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como SGBD.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Uso de </a:t>
            </a:r>
            <a:r>
              <a:rPr kumimoji="0" lang="es-ES" altLang="es-E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triggers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para automatizar procesos como actualizaciones de estado de libros.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Creación de </a:t>
            </a: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vistas optimizadas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para reportes de libros más prestados, usuarios más activos, y distribución por género.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Base de datos </a:t>
            </a: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normalizada hasta la Quinta Forma Normal (5FN)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eliminando redundancias.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Gestión de permisos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con roles diferenciados (Administrador y Usuario Regular).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Transacciones en MySQL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para garantizar la integridad en préstamos y devoluciones.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F28872C-F804-4DA2-AC56-9E35DDFFBEAD}"/>
              </a:ext>
            </a:extLst>
          </p:cNvPr>
          <p:cNvSpPr txBox="1"/>
          <p:nvPr/>
        </p:nvSpPr>
        <p:spPr>
          <a:xfrm>
            <a:off x="5262562" y="3456812"/>
            <a:ext cx="667702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/>
              <a:t>¿Cuál es la diferencia con la primera?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b="1" dirty="0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A549C72C-28A5-4EB8-99B7-9DF03C409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1375" y="3764589"/>
            <a:ext cx="648775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 Normalización mejorada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Se eliminan redundancias con tablas relacionales.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 </a:t>
            </a: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Gestión de roles escalable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Se separan en tablas roles, permisos y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roles_permisos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 </a:t>
            </a: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Mejor manejo de préstamos y reservas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Triggers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asignan automáticamente libros devueltos.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 </a:t>
            </a: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Mayor seguridad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Contraseñas con </a:t>
            </a: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SHA-256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y validaciones de contactos únicas.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 </a:t>
            </a: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Reportes optimizados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Se crean </a:t>
            </a: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vistas predefinidas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para consultas más eficientes.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 </a:t>
            </a: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Mayor integridad de datos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Se normalizan datos históricos y se mejoran transiciones de estado. </a:t>
            </a:r>
          </a:p>
        </p:txBody>
      </p:sp>
    </p:spTree>
    <p:extLst>
      <p:ext uri="{BB962C8B-B14F-4D97-AF65-F5344CB8AC3E}">
        <p14:creationId xmlns:p14="http://schemas.microsoft.com/office/powerpoint/2010/main" val="3842991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71EBCD-62AF-4511-866C-8140101AC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ES" sz="4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Arquitectura del sistema y Patrones de Diseño.</a:t>
            </a:r>
            <a:br>
              <a:rPr lang="es-ES" sz="4000" dirty="0"/>
            </a:br>
            <a:endParaRPr lang="es-ES" sz="400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5D92C36-FB3E-4102-88DF-EB130C4D8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7D84-FD3A-4CCC-869C-050459D58EC1}" type="slidenum">
              <a:rPr lang="es-ES" smtClean="0"/>
              <a:t>6</a:t>
            </a:fld>
            <a:endParaRPr lang="es-E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083A70D-DD76-4123-ACB5-8D603B3EC0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44520" y="1452159"/>
            <a:ext cx="501015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Arquitectura basada en capas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con paquetes: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Modelo: Define las entidades (Usuario, Libro,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Prestamo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etc.).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DAO: Interfaces para el acceso a datos.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DAO.IMPL: Implementaciones JDBC de las interfaces DAO.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Servicio: Lógica de negocio.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Util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Herramientas de seguridad y gestión de logs.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Observer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Implementación del patrón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Observer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para notificaciones.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Enums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Definición de valores constantes.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Patrón DAO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para separación de la lógica de acceso a datos.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Patrón </a:t>
            </a:r>
            <a:r>
              <a:rPr kumimoji="0" lang="es-ES" altLang="es-E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Observer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para notificaciones cuando un libro reservado se vuelve disponible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442E07C-6502-4E2C-94C4-506C20346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114" y="1566157"/>
            <a:ext cx="2888230" cy="429631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D6ED565-98F9-421B-AF32-02159AE45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30" y="1690688"/>
            <a:ext cx="4015919" cy="357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659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37E59-EDE2-4F3E-8E7C-8C4E215EE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662782"/>
          </a:xfrm>
        </p:spPr>
        <p:txBody>
          <a:bodyPr>
            <a:normAutofit/>
          </a:bodyPr>
          <a:lstStyle/>
          <a:p>
            <a:pPr algn="ctr"/>
            <a:r>
              <a:rPr lang="es-ES" sz="4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Implementación JBDC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D214B27-6A3F-4857-80AB-11C53B83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7D84-FD3A-4CCC-869C-050459D58EC1}" type="slidenum">
              <a:rPr lang="es-ES" smtClean="0"/>
              <a:t>7</a:t>
            </a:fld>
            <a:endParaRPr lang="es-E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3DB103C-3858-4068-822E-6C7285547C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8476" y="1011496"/>
            <a:ext cx="377109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Gestión de Conexiones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centralizada con la clase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DatabaseUtil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3748BDC-E2E4-4F89-B9C1-C45DD79E5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327" y="790574"/>
            <a:ext cx="6988146" cy="231457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C2DEAE2B-19C0-45AD-B0AF-14B1C1DC8B01}"/>
              </a:ext>
            </a:extLst>
          </p:cNvPr>
          <p:cNvSpPr txBox="1"/>
          <p:nvPr/>
        </p:nvSpPr>
        <p:spPr>
          <a:xfrm>
            <a:off x="276224" y="3352800"/>
            <a:ext cx="3095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E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Prevención de Inyección SQL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mediante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PreparedStatement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26819DAD-2FD0-48F2-A373-26369A72E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327" y="3214685"/>
            <a:ext cx="6988146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265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89C947-F4DD-4BB5-A7DD-A75E228C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136525"/>
            <a:ext cx="10515600" cy="701675"/>
          </a:xfrm>
        </p:spPr>
        <p:txBody>
          <a:bodyPr/>
          <a:lstStyle/>
          <a:p>
            <a:r>
              <a:rPr lang="es-ES" sz="4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Implementación JBDC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73BB92-0F77-4477-9562-AA1259BD7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90" y="1249680"/>
            <a:ext cx="3343275" cy="4625340"/>
          </a:xfrm>
        </p:spPr>
        <p:txBody>
          <a:bodyPr>
            <a:normAutofit fontScale="92500" lnSpcReduction="20000"/>
          </a:bodyPr>
          <a:lstStyle/>
          <a:p>
            <a:r>
              <a:rPr lang="es-ES" sz="2400" b="1" dirty="0"/>
              <a:t>Manejo de Transacciones</a:t>
            </a:r>
            <a:r>
              <a:rPr lang="es-ES" sz="2400" dirty="0"/>
              <a:t> para garantizar la integridad en préstamos y devoluciones.</a:t>
            </a:r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r>
              <a:rPr lang="es-ES" sz="2400" b="1" dirty="0"/>
              <a:t>Ejemplos CRUD con JDBC</a:t>
            </a:r>
            <a:r>
              <a:rPr lang="es-ES" sz="2400" dirty="0"/>
              <a:t>, asegurando inserción, actualización y eliminación de registros.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B3A4277-21FE-45E8-AD75-751F78ADA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7D84-FD3A-4CCC-869C-050459D58EC1}" type="slidenum">
              <a:rPr lang="es-ES" smtClean="0"/>
              <a:t>8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3E28681-E626-4EC7-9263-54511AF15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139" y="3768725"/>
            <a:ext cx="7064352" cy="27241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E74E348-3109-4B4D-B041-696883DDC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140" y="838201"/>
            <a:ext cx="7064352" cy="278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21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B12A4E-26EB-4AB1-A15B-EF02B6F58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7672" y="-34774"/>
            <a:ext cx="10515600" cy="730250"/>
          </a:xfrm>
        </p:spPr>
        <p:txBody>
          <a:bodyPr>
            <a:normAutofit/>
          </a:bodyPr>
          <a:lstStyle/>
          <a:p>
            <a:pPr algn="ctr"/>
            <a:r>
              <a:rPr lang="es-ES" sz="32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Seguridad 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66743C4-B13A-4061-8403-3AEA7AC21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03872" y="6591197"/>
            <a:ext cx="2743200" cy="365125"/>
          </a:xfrm>
        </p:spPr>
        <p:txBody>
          <a:bodyPr/>
          <a:lstStyle/>
          <a:p>
            <a:fld id="{B8A07D84-FD3A-4CCC-869C-050459D58EC1}" type="slidenum">
              <a:rPr lang="es-ES" smtClean="0"/>
              <a:t>9</a:t>
            </a:fld>
            <a:endParaRPr lang="es-E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A3BAE41-51F7-43B3-8835-DB14A171D2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93" y="-14288"/>
            <a:ext cx="11361029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ES" altLang="es-E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Cifrado de contraseñas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con SHA-256.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ES" altLang="es-E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Prevención de Inyección SQL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con consultas parametrizadas.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ES" altLang="es-E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Sistema de logs y auditoría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registrando eventos en la base de datos con información detallada en formato JSON. A través de las clases: Log,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LogDAOImpl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LogUtil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LogServicio</a:t>
            </a: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4E47519-E51C-4030-A17C-B2495B729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58" y="1501758"/>
            <a:ext cx="4599200" cy="508943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9CD6BF1-DCF9-44C6-A161-284A7C3B5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701" y="1376516"/>
            <a:ext cx="6856149" cy="2052484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58DD3E3-B1C2-46B2-B338-D213EFF171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2701" y="3517491"/>
            <a:ext cx="7011168" cy="3165987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AFA44563-6034-4941-9E12-DE3DA51E2430}"/>
              </a:ext>
            </a:extLst>
          </p:cNvPr>
          <p:cNvSpPr txBox="1"/>
          <p:nvPr/>
        </p:nvSpPr>
        <p:spPr>
          <a:xfrm>
            <a:off x="4778443" y="1376516"/>
            <a:ext cx="15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D2AFFA9-1B0A-45E6-8C40-32298281B9E5}"/>
              </a:ext>
            </a:extLst>
          </p:cNvPr>
          <p:cNvSpPr txBox="1"/>
          <p:nvPr/>
        </p:nvSpPr>
        <p:spPr>
          <a:xfrm>
            <a:off x="4785547" y="3517491"/>
            <a:ext cx="15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3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EA6B71D-6110-437B-BE25-D7FEC3D9A7D2}"/>
              </a:ext>
            </a:extLst>
          </p:cNvPr>
          <p:cNvSpPr txBox="1"/>
          <p:nvPr/>
        </p:nvSpPr>
        <p:spPr>
          <a:xfrm>
            <a:off x="-19139" y="1481333"/>
            <a:ext cx="15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26065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1240</TotalTime>
  <Words>893</Words>
  <Application>Microsoft Office PowerPoint</Application>
  <PresentationFormat>Panorámica</PresentationFormat>
  <Paragraphs>116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Aptos</vt:lpstr>
      <vt:lpstr>Arial</vt:lpstr>
      <vt:lpstr>Calibri</vt:lpstr>
      <vt:lpstr>Calibri Light</vt:lpstr>
      <vt:lpstr>Gadugi</vt:lpstr>
      <vt:lpstr>Wingdings</vt:lpstr>
      <vt:lpstr>Office Theme</vt:lpstr>
      <vt:lpstr>GESTIÓN BIBLIOTECA </vt:lpstr>
      <vt:lpstr>Índice</vt:lpstr>
      <vt:lpstr>Objetivo del proyecto y problema a resolver. </vt:lpstr>
      <vt:lpstr>Requisitos del sistema. </vt:lpstr>
      <vt:lpstr>Diseño de la base de datos en la actualidad. </vt:lpstr>
      <vt:lpstr>Arquitectura del sistema y Patrones de Diseño. </vt:lpstr>
      <vt:lpstr>Implementación JBDC</vt:lpstr>
      <vt:lpstr>Implementación JBDC</vt:lpstr>
      <vt:lpstr>Seguridad </vt:lpstr>
      <vt:lpstr>Configuración del Sistema </vt:lpstr>
      <vt:lpstr>Pruebas y Validación. </vt:lpstr>
      <vt:lpstr>Retos, Soluciones y Mejoras Futuras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BIBLIOTECA</dc:title>
  <dc:creator>Vicente Salas</dc:creator>
  <cp:lastModifiedBy>heily ajila</cp:lastModifiedBy>
  <cp:revision>16</cp:revision>
  <dcterms:created xsi:type="dcterms:W3CDTF">2024-11-26T11:21:09Z</dcterms:created>
  <dcterms:modified xsi:type="dcterms:W3CDTF">2025-03-06T06:19:59Z</dcterms:modified>
</cp:coreProperties>
</file>