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79"/>
  </p:notesMasterIdLst>
  <p:sldIdLst>
    <p:sldId id="256" r:id="rId2"/>
    <p:sldId id="287" r:id="rId3"/>
    <p:sldId id="290" r:id="rId4"/>
    <p:sldId id="292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24" r:id="rId22"/>
    <p:sldId id="310" r:id="rId23"/>
    <p:sldId id="325" r:id="rId24"/>
    <p:sldId id="312" r:id="rId25"/>
    <p:sldId id="313" r:id="rId26"/>
    <p:sldId id="314" r:id="rId27"/>
    <p:sldId id="315" r:id="rId28"/>
    <p:sldId id="326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8" r:id="rId38"/>
    <p:sldId id="329" r:id="rId39"/>
    <p:sldId id="346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54" r:id="rId64"/>
    <p:sldId id="355" r:id="rId65"/>
    <p:sldId id="356" r:id="rId66"/>
    <p:sldId id="357" r:id="rId67"/>
    <p:sldId id="358" r:id="rId68"/>
    <p:sldId id="359" r:id="rId69"/>
    <p:sldId id="360" r:id="rId70"/>
    <p:sldId id="361" r:id="rId71"/>
    <p:sldId id="362" r:id="rId72"/>
    <p:sldId id="363" r:id="rId73"/>
    <p:sldId id="364" r:id="rId74"/>
    <p:sldId id="365" r:id="rId75"/>
    <p:sldId id="366" r:id="rId76"/>
    <p:sldId id="367" r:id="rId77"/>
    <p:sldId id="368" r:id="rId7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0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A44E3-E456-45F5-82B9-B14B92DFEB61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A4EDA-4EE3-4855-95BE-84F0941FF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23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921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751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686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176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размер массива фиксирован. Созданный массив нельзя увеличить или уменьшить. Желаемый размер создаваемого массива задается неотрицательным целым числом. 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489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27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791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56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599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994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311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Значения символьного  типа данных (</a:t>
            </a:r>
            <a:r>
              <a:rPr lang="ru-RU" dirty="0" err="1" smtClean="0"/>
              <a:t>char</a:t>
            </a:r>
            <a:r>
              <a:rPr lang="ru-RU" dirty="0" smtClean="0"/>
              <a:t>) могут быть автоматически использованы в качестве значений целочисленного типа (</a:t>
            </a:r>
            <a:r>
              <a:rPr lang="ru-RU" dirty="0" err="1" smtClean="0"/>
              <a:t>int</a:t>
            </a:r>
            <a:r>
              <a:rPr lang="ru-RU" dirty="0" smtClean="0"/>
              <a:t>), потому что каждый из них имеет уникальное целочисленное представление, </a:t>
            </a:r>
          </a:p>
          <a:p>
            <a:r>
              <a:rPr lang="ru-RU" dirty="0" smtClean="0"/>
              <a:t>а именно числовой код ASCII,  поддерживаемый компилятором </a:t>
            </a:r>
            <a:r>
              <a:rPr lang="ru-RU" dirty="0" err="1" smtClean="0"/>
              <a:t>Java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ru-RU" dirty="0" smtClean="0"/>
              <a:t>Например, латинская буква A имеет числовой код 65.</a:t>
            </a:r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243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оператор содержит только 1 строку, то фигурные скобки можно не ставить.  </a:t>
            </a:r>
            <a:endParaRPr lang="en-US" dirty="0" smtClean="0"/>
          </a:p>
          <a:p>
            <a:r>
              <a:rPr lang="ru-RU" dirty="0" smtClean="0"/>
              <a:t>Рекомендуется  всегда  использовать  фигурные  скобки и  размещать оператор  на  нескольких  строках  с  отступами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635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0" dirty="0" smtClean="0"/>
              <a:t>При помощи оператора </a:t>
            </a:r>
            <a:r>
              <a:rPr lang="ru-RU" sz="1400" dirty="0" err="1" smtClean="0"/>
              <a:t>if</a:t>
            </a:r>
            <a:r>
              <a:rPr lang="ru-RU" sz="1400" dirty="0" smtClean="0"/>
              <a:t> </a:t>
            </a:r>
            <a:r>
              <a:rPr lang="ru-RU" sz="1400" dirty="0" err="1" smtClean="0"/>
              <a:t>else</a:t>
            </a:r>
            <a:r>
              <a:rPr lang="ru-RU" sz="1400" dirty="0" smtClean="0"/>
              <a:t> можно строить более сложные конструкции для осуществления дополнительных проверок внутри каждой из ветвей </a:t>
            </a:r>
            <a:r>
              <a:rPr lang="ru-RU" sz="1400" dirty="0" err="1" smtClean="0"/>
              <a:t>if</a:t>
            </a:r>
            <a:r>
              <a:rPr lang="ru-RU" sz="1400" dirty="0" smtClean="0"/>
              <a:t> и </a:t>
            </a:r>
            <a:r>
              <a:rPr lang="ru-RU" sz="1400" dirty="0" err="1" smtClean="0"/>
              <a:t>else</a:t>
            </a:r>
            <a:r>
              <a:rPr lang="ru-RU" sz="1400" dirty="0" smtClean="0"/>
              <a:t>. При этом получаются вложенные операторы </a:t>
            </a:r>
            <a:r>
              <a:rPr lang="ru-RU" sz="1400" dirty="0" err="1" smtClean="0"/>
              <a:t>if</a:t>
            </a:r>
            <a:r>
              <a:rPr lang="ru-RU" sz="1400" dirty="0" smtClean="0"/>
              <a:t>. Когда программа обнаруживает выражение, оцененное как </a:t>
            </a:r>
            <a:r>
              <a:rPr lang="ru-RU" sz="1400" dirty="0" err="1" smtClean="0"/>
              <a:t>true</a:t>
            </a:r>
            <a:r>
              <a:rPr lang="ru-RU" sz="1400" dirty="0" smtClean="0"/>
              <a:t>, она исполняет операторы, связанные с этой ветвью, а затем выходит из </a:t>
            </a:r>
          </a:p>
          <a:p>
            <a:r>
              <a:rPr lang="ru-RU" sz="1400" dirty="0" smtClean="0"/>
              <a:t>оператора </a:t>
            </a:r>
            <a:r>
              <a:rPr lang="ru-RU" sz="1400" dirty="0" err="1" smtClean="0"/>
              <a:t>if</a:t>
            </a:r>
            <a:r>
              <a:rPr lang="ru-RU" sz="1400" dirty="0" smtClean="0"/>
              <a:t> </a:t>
            </a:r>
            <a:r>
              <a:rPr lang="ru-RU" sz="1400" dirty="0" err="1" smtClean="0"/>
              <a:t>else</a:t>
            </a:r>
            <a:r>
              <a:rPr lang="ru-RU" sz="1400" dirty="0" smtClean="0"/>
              <a:t>.</a:t>
            </a:r>
          </a:p>
          <a:p>
            <a:r>
              <a:rPr lang="en-US" dirty="0" smtClean="0"/>
              <a:t> if (n == 0) { </a:t>
            </a:r>
          </a:p>
          <a:p>
            <a:r>
              <a:rPr lang="en-US" dirty="0" smtClean="0"/>
              <a:t>            sign = 0; </a:t>
            </a:r>
          </a:p>
          <a:p>
            <a:r>
              <a:rPr lang="en-US" dirty="0" smtClean="0"/>
              <a:t>        } else if (n &lt; 0) { </a:t>
            </a:r>
          </a:p>
          <a:p>
            <a:r>
              <a:rPr lang="en-US" dirty="0" smtClean="0"/>
              <a:t>            sign = -1; </a:t>
            </a:r>
          </a:p>
          <a:p>
            <a:r>
              <a:rPr lang="en-US" dirty="0" smtClean="0"/>
              <a:t>        } else { </a:t>
            </a:r>
          </a:p>
          <a:p>
            <a:r>
              <a:rPr lang="en-US" dirty="0" smtClean="0"/>
              <a:t>            sign = 1; </a:t>
            </a:r>
          </a:p>
          <a:p>
            <a:r>
              <a:rPr lang="en-US" dirty="0" smtClean="0"/>
              <a:t>        }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800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Каждая опция оператора начинается с ключевого слова </a:t>
            </a:r>
            <a:r>
              <a:rPr lang="ru-RU" dirty="0" err="1" smtClean="0"/>
              <a:t>case</a:t>
            </a:r>
            <a:r>
              <a:rPr lang="ru-RU" dirty="0" smtClean="0"/>
              <a:t> и значения для проверки, для которого стоит символ двоеточия и операторы, исполняемые в случае соответствия значению.</a:t>
            </a:r>
          </a:p>
          <a:p>
            <a:r>
              <a:rPr lang="ru-RU" dirty="0" smtClean="0"/>
              <a:t>Оператор и блок операторов, связанный с определенной опцией </a:t>
            </a:r>
            <a:r>
              <a:rPr lang="ru-RU" dirty="0" err="1" smtClean="0"/>
              <a:t>case</a:t>
            </a:r>
            <a:r>
              <a:rPr lang="ru-RU" dirty="0" smtClean="0"/>
              <a:t>, должны завершаться ключевым словом </a:t>
            </a:r>
            <a:r>
              <a:rPr lang="ru-RU" dirty="0" err="1" smtClean="0"/>
              <a:t>break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В противном случае программа будет продолжать исполнять операторы другой опцией </a:t>
            </a:r>
            <a:r>
              <a:rPr lang="ru-RU" dirty="0" err="1" smtClean="0"/>
              <a:t>case</a:t>
            </a:r>
            <a:r>
              <a:rPr lang="ru-RU" dirty="0" smtClean="0"/>
              <a:t> после той, которая прошла проверку.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707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dirty="0" smtClean="0"/>
              <a:t> for ( int i = 1 ; i &lt; 4 ; i++ )</a:t>
            </a:r>
          </a:p>
          <a:p>
            <a:r>
              <a:rPr lang="nn-NO" dirty="0" smtClean="0"/>
              <a:t> {</a:t>
            </a:r>
          </a:p>
          <a:p>
            <a:r>
              <a:rPr lang="nn-NO" dirty="0" smtClean="0"/>
              <a:t>    System.out.println( "Внешний цикл i=" + i ) ;</a:t>
            </a:r>
          </a:p>
          <a:p>
            <a:r>
              <a:rPr lang="nn-NO" dirty="0" smtClean="0"/>
              <a:t> 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221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4843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Исполняемый на каждой итерации цикла код может быть как одиночным оператором, так и блоком операторов и даже вложенным циклом.</a:t>
            </a:r>
          </a:p>
          <a:p>
            <a:endParaRPr lang="ru-RU" dirty="0" smtClean="0"/>
          </a:p>
          <a:p>
            <a:r>
              <a:rPr lang="ru-RU" dirty="0" smtClean="0"/>
              <a:t>Каждый цикл в какой-то определенной точке должен привести значение проверочного выражения в значение </a:t>
            </a:r>
            <a:r>
              <a:rPr lang="ru-RU" dirty="0" err="1" smtClean="0"/>
              <a:t>false</a:t>
            </a:r>
            <a:r>
              <a:rPr lang="ru-RU" dirty="0" smtClean="0"/>
              <a:t>, иначе будет создан так называемый бесконечный цикл. В общем случае проверочное выражение обычно оценивает текущее значение переменной-счетчика для выполнения определенного количества итераций. </a:t>
            </a:r>
          </a:p>
          <a:p>
            <a:endParaRPr lang="ru-RU" dirty="0" smtClean="0"/>
          </a:p>
          <a:p>
            <a:r>
              <a:rPr lang="ru-RU" dirty="0" smtClean="0"/>
              <a:t>Например, если проинициализировать счетчик i значением 1 и увеличивать его на единицу с каждой итерацией, то после 10 итераций значение выражения i &lt; 11 станет ложным. Таким образом, цикл, исполнившись 10 раз, завершится.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479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Цикл в стиле </a:t>
            </a:r>
            <a:r>
              <a:rPr lang="ru-RU" dirty="0" err="1" smtClean="0"/>
              <a:t>foreach</a:t>
            </a:r>
            <a:r>
              <a:rPr lang="ru-RU" dirty="0" smtClean="0"/>
              <a:t> предназначен для строго последовательного выполнения повторяющихся действий по отношению к коллекциям объектов, например, таких как массивы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754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136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387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8427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136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387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6605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Подобно циклу </a:t>
            </a:r>
            <a:r>
              <a:rPr lang="ru-RU" dirty="0" err="1" smtClean="0"/>
              <a:t>for</a:t>
            </a:r>
            <a:r>
              <a:rPr lang="ru-RU" dirty="0" smtClean="0"/>
              <a:t> цикл </a:t>
            </a:r>
            <a:r>
              <a:rPr lang="ru-RU" dirty="0" err="1" smtClean="0"/>
              <a:t>while</a:t>
            </a:r>
            <a:r>
              <a:rPr lang="ru-RU" dirty="0" smtClean="0"/>
              <a:t> тоже с периодичностью выполняет содержащиеся в нем операторы до тех пор, </a:t>
            </a:r>
          </a:p>
          <a:p>
            <a:r>
              <a:rPr lang="ru-RU" dirty="0" smtClean="0"/>
              <a:t>пока проверочное условие не будет иметь значение </a:t>
            </a:r>
            <a:r>
              <a:rPr lang="ru-RU" dirty="0" err="1" smtClean="0"/>
              <a:t>true</a:t>
            </a:r>
            <a:r>
              <a:rPr lang="ru-RU" dirty="0" smtClean="0"/>
              <a:t>. В этом случае цикл завершает свою работу, </a:t>
            </a:r>
          </a:p>
          <a:p>
            <a:r>
              <a:rPr lang="ru-RU" dirty="0" smtClean="0"/>
              <a:t>и программа переходит к следующей задаче.</a:t>
            </a:r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773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Значения символьного  типа данных (</a:t>
            </a:r>
            <a:r>
              <a:rPr lang="ru-RU" dirty="0" err="1" smtClean="0"/>
              <a:t>char</a:t>
            </a:r>
            <a:r>
              <a:rPr lang="ru-RU" dirty="0" smtClean="0"/>
              <a:t>) могут быть автоматически использованы в качестве значений целочисленного типа (</a:t>
            </a:r>
            <a:r>
              <a:rPr lang="ru-RU" dirty="0" err="1" smtClean="0"/>
              <a:t>int</a:t>
            </a:r>
            <a:r>
              <a:rPr lang="ru-RU" dirty="0" smtClean="0"/>
              <a:t>), потому что каждый из них имеет уникальное целочисленное представление, </a:t>
            </a:r>
          </a:p>
          <a:p>
            <a:r>
              <a:rPr lang="ru-RU" dirty="0" smtClean="0"/>
              <a:t>а именно числовой код ASCII,  поддерживаемый компилятором </a:t>
            </a:r>
            <a:r>
              <a:rPr lang="ru-RU" dirty="0" err="1" smtClean="0"/>
              <a:t>Java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ru-RU" dirty="0" smtClean="0"/>
              <a:t>Например, латинская буква A имеет числовой код 65.</a:t>
            </a:r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1513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Проверочное выражение оценивается в начале каждой итерации цикла на предмет логического значения </a:t>
            </a:r>
            <a:r>
              <a:rPr lang="ru-RU" dirty="0" err="1" smtClean="0"/>
              <a:t>true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Если результат проверки возвращает </a:t>
            </a:r>
            <a:r>
              <a:rPr lang="ru-RU" dirty="0" err="1" smtClean="0"/>
              <a:t>true</a:t>
            </a:r>
            <a:r>
              <a:rPr lang="ru-RU" dirty="0" smtClean="0"/>
              <a:t>, итерация продолжается, в противном случае цикл немедленно завершается, не выполняя итерацию.</a:t>
            </a:r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2813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Таким образом, мы переместили инициализатор  снаружи цикла перед структурой </a:t>
            </a:r>
            <a:r>
              <a:rPr lang="ru-RU" dirty="0" err="1" smtClean="0"/>
              <a:t>while</a:t>
            </a:r>
            <a:r>
              <a:rPr lang="ru-RU" dirty="0" smtClean="0"/>
              <a:t>, а модификатор — внутри блока операторов самого цикла.</a:t>
            </a:r>
            <a:endParaRPr lang="en-US" dirty="0" smtClean="0"/>
          </a:p>
          <a:p>
            <a:endParaRPr lang="en-US" dirty="0" smtClean="0"/>
          </a:p>
          <a:p>
            <a:r>
              <a:rPr lang="nn-NO" dirty="0" smtClean="0"/>
              <a:t>for ( int i = 1 ; i &lt; 4 ; i++ )</a:t>
            </a:r>
            <a:r>
              <a:rPr lang="nn-NO" baseline="0" dirty="0" smtClean="0"/>
              <a:t> </a:t>
            </a:r>
            <a:r>
              <a:rPr lang="nn-NO" dirty="0" smtClean="0"/>
              <a:t>{</a:t>
            </a:r>
          </a:p>
          <a:p>
            <a:r>
              <a:rPr lang="nn-NO" dirty="0" smtClean="0"/>
              <a:t>    System.out.println( "Внешний цикл i=" + i ) ;</a:t>
            </a:r>
          </a:p>
          <a:p>
            <a:r>
              <a:rPr lang="nn-NO" dirty="0" smtClean="0"/>
              <a:t>}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2813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Подобно циклам for и while, цикл do-while с периодичностью выполняет содержащиеся в нем </a:t>
            </a:r>
          </a:p>
          <a:p>
            <a:r>
              <a:rPr lang="ru-RU" smtClean="0"/>
              <a:t>операторы до тех пор, пока проверочное выражение не примет значение true — затем цикл </a:t>
            </a:r>
          </a:p>
          <a:p>
            <a:r>
              <a:rPr lang="ru-RU" smtClean="0"/>
              <a:t>завершает свою работу и программа переходит к следующей задаче.</a:t>
            </a:r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8832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ru-RU" sz="1200" smtClean="0"/>
              <a:t>Обратите внимание, что если проверочное выражение возвратит значение false при первой его оценке, </a:t>
            </a:r>
          </a:p>
          <a:p>
            <a:pPr marL="0" indent="0" fontAlgn="base">
              <a:buNone/>
            </a:pPr>
            <a:r>
              <a:rPr lang="ru-RU" sz="1200" smtClean="0"/>
              <a:t>то операторы цикла при этом уже один раз выполнены.</a:t>
            </a:r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7380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9893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4129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7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ru-RU" sz="1200" dirty="0" smtClean="0"/>
              <a:t>На самом деле такие преобразования не всегда требуются, поскольку, например, </a:t>
            </a:r>
          </a:p>
          <a:p>
            <a:pPr marL="0" indent="0" fontAlgn="base">
              <a:buNone/>
            </a:pPr>
            <a:r>
              <a:rPr lang="ru-RU" sz="1200" dirty="0" smtClean="0"/>
              <a:t>объединение двух переменных в строку, если одна из них имеет строковый тип, происходит автоматически.</a:t>
            </a:r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61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parseInt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Выполняет грамматический разбор аргумента строки как десятичного целого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parseInt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используется для получения примитивного типа данных определенной строки, другими словами — преобразует строку в число. Метод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parseXxx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— это статический метод и может иметь один аргумент или два.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Предположим, существует статический метод </a:t>
            </a:r>
            <a:r>
              <a:rPr lang="ru-RU" dirty="0" err="1" smtClean="0"/>
              <a:t>increment</a:t>
            </a:r>
            <a:r>
              <a:rPr lang="ru-RU" dirty="0" smtClean="0"/>
              <a:t>()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классе </a:t>
            </a:r>
            <a:r>
              <a:rPr lang="ru-RU" dirty="0" err="1" smtClean="0"/>
              <a:t>Counter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задачей которого является инкрементирование счётчика </a:t>
            </a:r>
            <a:r>
              <a:rPr lang="ru-RU" dirty="0" err="1" smtClean="0"/>
              <a:t>count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Для вызова данного метода можно использовать обращение вида </a:t>
            </a:r>
            <a:r>
              <a:rPr lang="ru-RU" dirty="0" err="1" smtClean="0"/>
              <a:t>Counter.increment</a:t>
            </a:r>
            <a:r>
              <a:rPr lang="ru-RU" dirty="0" smtClean="0"/>
              <a:t>()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Нет необходимости создавать экземпляр класса </a:t>
            </a:r>
            <a:r>
              <a:rPr lang="ru-RU" dirty="0" err="1" smtClean="0"/>
              <a:t>Counter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доступа к статическому полю или методу. Это фундаментальное отличие между статическими и НЕ статическими объектами (членами класса).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621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468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045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данная операция объявления массива еще не создает массив, а только объявляет переменную являющуюся ссылкой на него, которую без инициализации нельзя использовать в программе, так как компилятор выдаст ошибку, что переменная массива не инициализирована.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Указать длину массива при объявлении переменной массива невозможно, поскольку размер является строго функцией объекта массива, а не ссылки на него.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796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08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2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98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542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280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089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863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35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15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66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3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83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54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74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5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3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69060" y="1553290"/>
            <a:ext cx="9395726" cy="3328676"/>
          </a:xfrm>
        </p:spPr>
        <p:txBody>
          <a:bodyPr>
            <a:noAutofit/>
          </a:bodyPr>
          <a:lstStyle/>
          <a:p>
            <a:r>
              <a:rPr lang="ru-RU" sz="5600" dirty="0" smtClean="0"/>
              <a:t>Объектно-ориентированное проектирование и программирование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11031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1214" y="1184728"/>
            <a:ext cx="10640786" cy="550333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ru-RU" sz="2400" b="1" i="1" dirty="0" smtClean="0"/>
              <a:t>Метод </a:t>
            </a:r>
            <a:r>
              <a:rPr lang="en-US" sz="2400" b="1" i="1" dirty="0" smtClean="0"/>
              <a:t>main</a:t>
            </a:r>
            <a:endParaRPr lang="ru-RU" sz="2400" b="1" i="1" dirty="0"/>
          </a:p>
          <a:p>
            <a:pPr marL="0" lvl="0" indent="0">
              <a:buNone/>
            </a:pPr>
            <a:r>
              <a:rPr lang="en-US" sz="2400" dirty="0"/>
              <a:t>public static void main ( 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</a:t>
            </a:r>
            <a:r>
              <a:rPr lang="en-US" sz="2400" dirty="0"/>
              <a:t>{ </a:t>
            </a:r>
          </a:p>
          <a:p>
            <a:pPr marL="0" lvl="0" indent="0">
              <a:buNone/>
            </a:pPr>
            <a:endParaRPr lang="ru-RU" sz="2400" dirty="0" smtClean="0"/>
          </a:p>
          <a:p>
            <a:pPr marL="0" lvl="0" indent="0">
              <a:buNone/>
            </a:pPr>
            <a:r>
              <a:rPr lang="en-US" sz="2400" dirty="0" smtClean="0"/>
              <a:t>} </a:t>
            </a:r>
            <a:endParaRPr lang="ru-RU" sz="2400" dirty="0" smtClean="0"/>
          </a:p>
          <a:p>
            <a:pPr marL="0" lvl="0" indent="0">
              <a:buNone/>
            </a:pPr>
            <a:r>
              <a:rPr lang="ru-RU" sz="2400" dirty="0" smtClean="0"/>
              <a:t>Эта строка </a:t>
            </a:r>
            <a:r>
              <a:rPr lang="ru-RU" sz="2400" dirty="0"/>
              <a:t>является стандартным кодом для </a:t>
            </a:r>
            <a:r>
              <a:rPr lang="ru-RU" sz="2400" dirty="0" smtClean="0"/>
              <a:t>определения </a:t>
            </a:r>
            <a:r>
              <a:rPr lang="ru-RU" sz="2400" dirty="0"/>
              <a:t>начальной точки, фактически всех программ на Java. </a:t>
            </a:r>
            <a:r>
              <a:rPr lang="ru-RU" sz="2400" dirty="0" smtClean="0"/>
              <a:t>В </a:t>
            </a:r>
            <a:r>
              <a:rPr lang="ru-RU" sz="2400" dirty="0"/>
              <a:t>коде объявляется метод с именем </a:t>
            </a:r>
            <a:r>
              <a:rPr lang="ru-RU" sz="2400" dirty="0" err="1"/>
              <a:t>main</a:t>
            </a:r>
            <a:r>
              <a:rPr lang="ru-RU" sz="2400" dirty="0"/>
              <a:t>, который будет содержать </a:t>
            </a:r>
            <a:r>
              <a:rPr lang="ru-RU" sz="2400" dirty="0" smtClean="0"/>
              <a:t>внутри </a:t>
            </a:r>
            <a:r>
              <a:rPr lang="ru-RU" sz="2400" dirty="0"/>
              <a:t>фигурных скобок все инструкции программы.</a:t>
            </a:r>
          </a:p>
          <a:p>
            <a:pPr marL="0" lvl="0" indent="0">
              <a:buNone/>
            </a:pPr>
            <a:r>
              <a:rPr lang="ru-RU" sz="2400" dirty="0"/>
              <a:t>Ключевые слова </a:t>
            </a:r>
            <a:r>
              <a:rPr lang="ru-RU" sz="2400" dirty="0" err="1"/>
              <a:t>public</a:t>
            </a:r>
            <a:r>
              <a:rPr lang="ru-RU" sz="2400" dirty="0"/>
              <a:t> </a:t>
            </a:r>
            <a:r>
              <a:rPr lang="ru-RU" sz="2400" dirty="0" err="1"/>
              <a:t>static</a:t>
            </a:r>
            <a:r>
              <a:rPr lang="ru-RU" sz="2400" dirty="0"/>
              <a:t> </a:t>
            </a:r>
            <a:r>
              <a:rPr lang="ru-RU" sz="2400" dirty="0" err="1"/>
              <a:t>void</a:t>
            </a:r>
            <a:r>
              <a:rPr lang="ru-RU" sz="2400" dirty="0"/>
              <a:t>, предваряющие имя метода, </a:t>
            </a:r>
            <a:r>
              <a:rPr lang="ru-RU" sz="2400" dirty="0" smtClean="0"/>
              <a:t>определяют</a:t>
            </a:r>
            <a:r>
              <a:rPr lang="ru-RU" sz="2400" dirty="0"/>
              <a:t>, как метод должен </a:t>
            </a:r>
            <a:r>
              <a:rPr lang="ru-RU" sz="2400" dirty="0" smtClean="0"/>
              <a:t>использоваться.</a:t>
            </a:r>
            <a:endParaRPr lang="ru-RU" sz="2400" dirty="0"/>
          </a:p>
          <a:p>
            <a:pPr marL="0" lvl="0" indent="0">
              <a:buNone/>
            </a:pPr>
            <a:r>
              <a:rPr lang="ru-RU" sz="2400" dirty="0"/>
              <a:t>Строка кода ( </a:t>
            </a:r>
            <a:r>
              <a:rPr lang="ru-RU" sz="2400" dirty="0" err="1"/>
              <a:t>String</a:t>
            </a:r>
            <a:r>
              <a:rPr lang="ru-RU" sz="2400" dirty="0"/>
              <a:t>[] </a:t>
            </a:r>
            <a:r>
              <a:rPr lang="ru-RU" sz="2400" dirty="0" err="1"/>
              <a:t>args</a:t>
            </a:r>
            <a:r>
              <a:rPr lang="ru-RU" sz="2400" dirty="0"/>
              <a:t> ) используется при передаче значений </a:t>
            </a:r>
            <a:r>
              <a:rPr lang="ru-RU" sz="2400" dirty="0" smtClean="0"/>
              <a:t>методу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7354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Создание первой </a:t>
            </a:r>
            <a:r>
              <a:rPr lang="ru-RU" sz="2800" b="1" dirty="0" smtClean="0">
                <a:latin typeface="+mj-lt"/>
              </a:rPr>
              <a:t>программы </a:t>
            </a:r>
            <a:r>
              <a:rPr lang="ru-RU" sz="2800" b="1" dirty="0">
                <a:latin typeface="+mj-lt"/>
              </a:rPr>
              <a:t>на Java</a:t>
            </a:r>
          </a:p>
        </p:txBody>
      </p:sp>
    </p:spTree>
    <p:extLst>
      <p:ext uri="{BB962C8B-B14F-4D97-AF65-F5344CB8AC3E}">
        <p14:creationId xmlns:p14="http://schemas.microsoft.com/office/powerpoint/2010/main" val="28222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1214" y="1184728"/>
            <a:ext cx="10156372" cy="550333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ru-RU" sz="2400" b="1" i="1" dirty="0" smtClean="0"/>
              <a:t>Оператор</a:t>
            </a:r>
            <a:endParaRPr lang="ru-RU" sz="2400" b="1" i="1" dirty="0"/>
          </a:p>
          <a:p>
            <a:pPr marL="0" lvl="0" indent="0">
              <a:buNone/>
            </a:pPr>
            <a:r>
              <a:rPr lang="en-US" sz="2400" dirty="0"/>
              <a:t>System.out.println("Hello, world!"); </a:t>
            </a:r>
          </a:p>
          <a:p>
            <a:pPr marL="0" lvl="0" indent="0">
              <a:buNone/>
            </a:pPr>
            <a:endParaRPr lang="ru-RU" sz="2400" dirty="0" smtClean="0"/>
          </a:p>
          <a:p>
            <a:pPr marL="0" lvl="0" indent="0">
              <a:buNone/>
            </a:pPr>
            <a:r>
              <a:rPr lang="ru-RU" sz="2400" dirty="0"/>
              <a:t>Операторы  представляют собой команды, которые должна выполнить </a:t>
            </a:r>
            <a:r>
              <a:rPr lang="ru-RU" sz="2400" dirty="0" smtClean="0"/>
              <a:t>программа </a:t>
            </a:r>
            <a:r>
              <a:rPr lang="ru-RU" sz="2400" dirty="0"/>
              <a:t>и которые всегда должны заканчиваться точкой с запятой. </a:t>
            </a:r>
          </a:p>
          <a:p>
            <a:pPr marL="0" lvl="0" indent="0">
              <a:buNone/>
            </a:pPr>
            <a:r>
              <a:rPr lang="ru-RU" sz="2400" dirty="0"/>
              <a:t>Метод может содержать многочисленные операторы внутри своих </a:t>
            </a:r>
            <a:r>
              <a:rPr lang="ru-RU" sz="2400" dirty="0" smtClean="0"/>
              <a:t>фигурных </a:t>
            </a:r>
            <a:r>
              <a:rPr lang="ru-RU" sz="2400" dirty="0"/>
              <a:t>скобок, формируя тем самым «блок операторов», </a:t>
            </a:r>
            <a:r>
              <a:rPr lang="ru-RU" sz="2400" dirty="0" smtClean="0"/>
              <a:t>определяющий </a:t>
            </a:r>
            <a:r>
              <a:rPr lang="ru-RU" sz="2400" dirty="0"/>
              <a:t>набор задач для выполнения. В данном случае одиночный </a:t>
            </a:r>
            <a:r>
              <a:rPr lang="ru-RU" sz="2400" dirty="0" smtClean="0"/>
              <a:t>оператор </a:t>
            </a:r>
            <a:r>
              <a:rPr lang="ru-RU" sz="2400" dirty="0"/>
              <a:t>дает программе команду вывести строку текста.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7354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Создание первой </a:t>
            </a:r>
            <a:r>
              <a:rPr lang="ru-RU" sz="2800" b="1" dirty="0" smtClean="0">
                <a:latin typeface="+mj-lt"/>
              </a:rPr>
              <a:t>программы </a:t>
            </a:r>
            <a:r>
              <a:rPr lang="ru-RU" sz="2800" b="1" dirty="0">
                <a:latin typeface="+mj-lt"/>
              </a:rPr>
              <a:t>на Java</a:t>
            </a:r>
          </a:p>
        </p:txBody>
      </p:sp>
    </p:spTree>
    <p:extLst>
      <p:ext uri="{BB962C8B-B14F-4D97-AF65-F5344CB8AC3E}">
        <p14:creationId xmlns:p14="http://schemas.microsoft.com/office/powerpoint/2010/main" val="251935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1214" y="1184728"/>
            <a:ext cx="10156372" cy="550333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400" dirty="0"/>
              <a:t>Перед тем как запускать Java-программу на выполнение, ее нужно </a:t>
            </a:r>
            <a:r>
              <a:rPr lang="ru-RU" sz="2400" dirty="0" smtClean="0"/>
              <a:t>скомпилировать </a:t>
            </a:r>
            <a:r>
              <a:rPr lang="ru-RU" sz="2400" dirty="0"/>
              <a:t>в файл класса при </a:t>
            </a:r>
            <a:r>
              <a:rPr lang="ru-RU" sz="2400" dirty="0" smtClean="0"/>
              <a:t>помощи компилятора </a:t>
            </a:r>
            <a:r>
              <a:rPr lang="ru-RU" sz="2400" dirty="0"/>
              <a:t>Java, который </a:t>
            </a:r>
            <a:r>
              <a:rPr lang="ru-RU" sz="2400" dirty="0" smtClean="0"/>
              <a:t>располагается </a:t>
            </a:r>
            <a:r>
              <a:rPr lang="ru-RU" sz="2400" dirty="0"/>
              <a:t>в подкаталоге </a:t>
            </a:r>
            <a:r>
              <a:rPr lang="ru-RU" sz="2400" dirty="0" err="1"/>
              <a:t>bin</a:t>
            </a:r>
            <a:r>
              <a:rPr lang="ru-RU" sz="2400" dirty="0"/>
              <a:t> и имеет имя </a:t>
            </a:r>
            <a:r>
              <a:rPr lang="ru-RU" sz="2400" b="1" dirty="0" err="1"/>
              <a:t>javac</a:t>
            </a:r>
            <a:r>
              <a:rPr lang="ru-RU" sz="2400" dirty="0"/>
              <a:t>.</a:t>
            </a:r>
            <a:endParaRPr lang="ru-RU" sz="2400" dirty="0" smtClean="0"/>
          </a:p>
          <a:p>
            <a:pPr marL="0" lvl="0" indent="0">
              <a:buNone/>
            </a:pPr>
            <a:r>
              <a:rPr lang="ru-RU" sz="2400" dirty="0" smtClean="0"/>
              <a:t>Чтобы </a:t>
            </a:r>
            <a:r>
              <a:rPr lang="ru-RU" sz="2400" dirty="0"/>
              <a:t>скомпилировать </a:t>
            </a:r>
            <a:r>
              <a:rPr lang="ru-RU" sz="2400" dirty="0" smtClean="0"/>
              <a:t>программу, необходимо</a:t>
            </a:r>
            <a:r>
              <a:rPr lang="en-US" sz="2400" dirty="0" smtClean="0"/>
              <a:t>:</a:t>
            </a:r>
            <a:endParaRPr lang="ru-RU" sz="2400" dirty="0"/>
          </a:p>
          <a:p>
            <a:pPr marL="0" lvl="0" indent="0">
              <a:buNone/>
            </a:pPr>
            <a:r>
              <a:rPr lang="ru-RU" sz="2400" dirty="0"/>
              <a:t>1.  </a:t>
            </a:r>
            <a:r>
              <a:rPr lang="ru-RU" sz="2400" dirty="0" smtClean="0"/>
              <a:t>Открыть </a:t>
            </a:r>
            <a:r>
              <a:rPr lang="ru-RU" sz="2400" dirty="0"/>
              <a:t>командную строку </a:t>
            </a:r>
            <a:r>
              <a:rPr lang="ru-RU" sz="2400" dirty="0" smtClean="0"/>
              <a:t>и перейти в </a:t>
            </a:r>
            <a:r>
              <a:rPr lang="ru-RU" sz="2400" dirty="0"/>
              <a:t>каталог, в котором </a:t>
            </a:r>
            <a:r>
              <a:rPr lang="ru-RU" sz="2400" dirty="0" smtClean="0"/>
              <a:t>находится </a:t>
            </a:r>
            <a:r>
              <a:rPr lang="ru-RU" sz="2400" dirty="0"/>
              <a:t>файл с исходным кодом </a:t>
            </a:r>
            <a:r>
              <a:rPr lang="en-US" sz="2400" dirty="0"/>
              <a:t>FirstProgram</a:t>
            </a:r>
            <a:r>
              <a:rPr lang="ru-RU" sz="2400" dirty="0" smtClean="0"/>
              <a:t>.</a:t>
            </a:r>
            <a:r>
              <a:rPr lang="ru-RU" sz="2400" dirty="0" err="1" smtClean="0"/>
              <a:t>java</a:t>
            </a:r>
            <a:r>
              <a:rPr lang="ru-RU" sz="2400" dirty="0"/>
              <a:t>.</a:t>
            </a:r>
          </a:p>
          <a:p>
            <a:pPr marL="0" lvl="0" indent="0">
              <a:buNone/>
            </a:pPr>
            <a:r>
              <a:rPr lang="ru-RU" sz="2400" dirty="0"/>
              <a:t>2.  В строке-подсказке </a:t>
            </a:r>
            <a:r>
              <a:rPr lang="ru-RU" sz="2400" dirty="0" smtClean="0"/>
              <a:t>набрать </a:t>
            </a:r>
            <a:r>
              <a:rPr lang="ru-RU" sz="2400" dirty="0" err="1"/>
              <a:t>javac</a:t>
            </a:r>
            <a:r>
              <a:rPr lang="ru-RU" sz="2400" dirty="0"/>
              <a:t>, затем пробел и имя файла </a:t>
            </a:r>
            <a:r>
              <a:rPr lang="en-US" sz="2400" dirty="0"/>
              <a:t>FirstProgram</a:t>
            </a:r>
            <a:r>
              <a:rPr lang="ru-RU" sz="2400" dirty="0" smtClean="0"/>
              <a:t>.</a:t>
            </a:r>
            <a:r>
              <a:rPr lang="ru-RU" sz="2400" dirty="0" err="1" smtClean="0"/>
              <a:t>java</a:t>
            </a:r>
            <a:r>
              <a:rPr lang="ru-RU" sz="2400" dirty="0" smtClean="0"/>
              <a:t> </a:t>
            </a:r>
            <a:r>
              <a:rPr lang="ru-RU" sz="2400" dirty="0"/>
              <a:t>с исходным </a:t>
            </a:r>
            <a:r>
              <a:rPr lang="ru-RU" sz="2400" dirty="0" smtClean="0"/>
              <a:t>кодом, нажать </a:t>
            </a:r>
            <a:r>
              <a:rPr lang="ru-RU" sz="2400" dirty="0"/>
              <a:t>клавишу </a:t>
            </a:r>
            <a:r>
              <a:rPr lang="ru-RU" sz="2400" dirty="0" err="1"/>
              <a:t>Enter</a:t>
            </a:r>
            <a:r>
              <a:rPr lang="ru-RU" sz="2400" dirty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904032" y="399534"/>
            <a:ext cx="8333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Компиляция и </a:t>
            </a:r>
            <a:r>
              <a:rPr lang="ru-RU" sz="2800" b="1" dirty="0" smtClean="0">
                <a:latin typeface="+mj-lt"/>
              </a:rPr>
              <a:t>запуск программ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479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0057" y="1404257"/>
            <a:ext cx="9862457" cy="528380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400" dirty="0"/>
              <a:t>Если компилятор </a:t>
            </a:r>
            <a:r>
              <a:rPr lang="ru-RU" sz="2400" dirty="0" err="1"/>
              <a:t>javac</a:t>
            </a:r>
            <a:r>
              <a:rPr lang="ru-RU" sz="2400" dirty="0"/>
              <a:t> находит ошибки в тексте программы, он </a:t>
            </a:r>
            <a:r>
              <a:rPr lang="ru-RU" sz="2400" dirty="0" smtClean="0"/>
              <a:t>останавливается </a:t>
            </a:r>
            <a:r>
              <a:rPr lang="ru-RU" sz="2400" dirty="0"/>
              <a:t>и отображает сообщение, указывающее природу </a:t>
            </a:r>
            <a:r>
              <a:rPr lang="ru-RU" sz="2400" dirty="0" smtClean="0"/>
              <a:t>ошибки.</a:t>
            </a:r>
            <a:endParaRPr lang="ru-RU" sz="2400" dirty="0"/>
          </a:p>
          <a:p>
            <a:pPr marL="0" lvl="0" indent="0">
              <a:buNone/>
            </a:pPr>
            <a:r>
              <a:rPr lang="ru-RU" sz="2400" dirty="0"/>
              <a:t>В случае, если компилятор </a:t>
            </a:r>
            <a:r>
              <a:rPr lang="ru-RU" sz="2400" dirty="0" err="1"/>
              <a:t>javac</a:t>
            </a:r>
            <a:r>
              <a:rPr lang="ru-RU" sz="2400" dirty="0"/>
              <a:t> не находит никаких ошибок, он </a:t>
            </a:r>
            <a:r>
              <a:rPr lang="ru-RU" sz="2400" dirty="0" smtClean="0"/>
              <a:t>создает </a:t>
            </a:r>
            <a:r>
              <a:rPr lang="ru-RU" sz="2400" dirty="0"/>
              <a:t>новый файл с именем программы и </a:t>
            </a:r>
            <a:r>
              <a:rPr lang="ru-RU" sz="2400" dirty="0" smtClean="0"/>
              <a:t>расширением </a:t>
            </a:r>
            <a:r>
              <a:rPr lang="ru-RU" sz="2400" dirty="0"/>
              <a:t>.</a:t>
            </a:r>
            <a:r>
              <a:rPr lang="ru-RU" sz="2400" dirty="0" err="1"/>
              <a:t>class</a:t>
            </a:r>
            <a:r>
              <a:rPr lang="ru-RU" sz="2400" dirty="0" smtClean="0"/>
              <a:t>.</a:t>
            </a:r>
          </a:p>
          <a:p>
            <a:pPr marL="0" lvl="0" indent="0">
              <a:buNone/>
            </a:pPr>
            <a:r>
              <a:rPr lang="ru-RU" sz="2400" dirty="0"/>
              <a:t>Когда процесс компиляции  завершается, фокус возвращается в </a:t>
            </a:r>
            <a:r>
              <a:rPr lang="ru-RU" sz="2400" dirty="0" smtClean="0"/>
              <a:t>командную </a:t>
            </a:r>
            <a:r>
              <a:rPr lang="ru-RU" sz="2400" dirty="0"/>
              <a:t>строку без какого-либо предупреждающего сообщения и </a:t>
            </a:r>
            <a:r>
              <a:rPr lang="ru-RU" sz="2400" dirty="0" smtClean="0"/>
              <a:t>программа </a:t>
            </a:r>
            <a:r>
              <a:rPr lang="ru-RU" sz="2400" dirty="0"/>
              <a:t>готова к запуску.</a:t>
            </a:r>
          </a:p>
          <a:p>
            <a:pPr marL="0" lvl="0" indent="0">
              <a:buNone/>
            </a:pP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2" y="399534"/>
            <a:ext cx="8333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Компиляция и </a:t>
            </a:r>
            <a:r>
              <a:rPr lang="ru-RU" sz="2800" b="1" dirty="0" smtClean="0">
                <a:latin typeface="+mj-lt"/>
              </a:rPr>
              <a:t>запуск программ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385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81844" y="1175657"/>
            <a:ext cx="10352314" cy="551240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400" dirty="0"/>
              <a:t>Программный интерпретатор Java — это приложение с именем </a:t>
            </a:r>
            <a:r>
              <a:rPr lang="ru-RU" sz="2400" dirty="0" err="1"/>
              <a:t>java</a:t>
            </a:r>
            <a:r>
              <a:rPr lang="ru-RU" sz="2400" dirty="0"/>
              <a:t>, </a:t>
            </a:r>
            <a:r>
              <a:rPr lang="ru-RU" sz="2400" dirty="0" smtClean="0"/>
              <a:t>которое </a:t>
            </a:r>
            <a:r>
              <a:rPr lang="ru-RU" sz="2400" dirty="0"/>
              <a:t>также размещается в подкаталоге </a:t>
            </a:r>
            <a:r>
              <a:rPr lang="ru-RU" sz="2400" dirty="0" err="1"/>
              <a:t>bin</a:t>
            </a:r>
            <a:r>
              <a:rPr lang="ru-RU" sz="2400" dirty="0"/>
              <a:t> вместе с компилятором </a:t>
            </a:r>
            <a:r>
              <a:rPr lang="ru-RU" sz="2400" dirty="0" err="1" smtClean="0"/>
              <a:t>javac</a:t>
            </a:r>
            <a:r>
              <a:rPr lang="ru-RU" sz="2400" dirty="0"/>
              <a:t>. Поскольку данный каталог уже добавлен в системный путь, </a:t>
            </a:r>
            <a:r>
              <a:rPr lang="ru-RU" sz="2400" dirty="0" smtClean="0"/>
              <a:t>то </a:t>
            </a:r>
            <a:r>
              <a:rPr lang="ru-RU" sz="2400" dirty="0"/>
              <a:t>интерпретатор </a:t>
            </a:r>
            <a:r>
              <a:rPr lang="ru-RU" sz="2400" dirty="0" err="1"/>
              <a:t>java</a:t>
            </a:r>
            <a:r>
              <a:rPr lang="ru-RU" sz="2400" dirty="0"/>
              <a:t> также может быть запущен из любого места</a:t>
            </a:r>
            <a:r>
              <a:rPr lang="ru-RU" sz="2400" dirty="0" smtClean="0"/>
              <a:t>.</a:t>
            </a:r>
          </a:p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r>
              <a:rPr lang="ru-RU" sz="2400" dirty="0"/>
              <a:t>Ч</a:t>
            </a:r>
            <a:r>
              <a:rPr lang="ru-RU" sz="2400" dirty="0" smtClean="0"/>
              <a:t>тобы </a:t>
            </a:r>
            <a:r>
              <a:rPr lang="ru-RU" sz="2400" dirty="0"/>
              <a:t>запустить программу, </a:t>
            </a:r>
            <a:r>
              <a:rPr lang="ru-RU" sz="2400" dirty="0" smtClean="0"/>
              <a:t>которая </a:t>
            </a:r>
            <a:r>
              <a:rPr lang="ru-RU" sz="2400" dirty="0"/>
              <a:t>была скомпилирована, </a:t>
            </a:r>
            <a:r>
              <a:rPr lang="ru-RU" sz="2400" dirty="0" smtClean="0"/>
              <a:t>необходимо.</a:t>
            </a:r>
            <a:endParaRPr lang="ru-RU" sz="2400" dirty="0"/>
          </a:p>
          <a:p>
            <a:pPr marL="0" lvl="0" indent="0">
              <a:buNone/>
            </a:pPr>
            <a:r>
              <a:rPr lang="ru-RU" sz="2400" dirty="0"/>
              <a:t>1.  </a:t>
            </a:r>
            <a:r>
              <a:rPr lang="ru-RU" sz="2400" dirty="0" smtClean="0"/>
              <a:t>Открыть </a:t>
            </a:r>
            <a:r>
              <a:rPr lang="ru-RU" sz="2400" dirty="0"/>
              <a:t>командную строку (терминальное окно) и </a:t>
            </a:r>
            <a:r>
              <a:rPr lang="ru-RU" sz="2400" dirty="0" smtClean="0"/>
              <a:t>перейти </a:t>
            </a:r>
            <a:endParaRPr lang="ru-RU" sz="2400" dirty="0"/>
          </a:p>
          <a:p>
            <a:pPr marL="0" lvl="0" indent="0">
              <a:buNone/>
            </a:pPr>
            <a:r>
              <a:rPr lang="ru-RU" sz="2400" dirty="0"/>
              <a:t>в каталог, где расположен файл программы </a:t>
            </a:r>
            <a:r>
              <a:rPr lang="en-US" sz="2400" dirty="0"/>
              <a:t>FirstProgram</a:t>
            </a:r>
            <a:r>
              <a:rPr lang="ru-RU" sz="2400" dirty="0" smtClean="0"/>
              <a:t>.</a:t>
            </a:r>
            <a:r>
              <a:rPr lang="ru-RU" sz="2400" dirty="0" err="1" smtClean="0"/>
              <a:t>class</a:t>
            </a:r>
            <a:r>
              <a:rPr lang="ru-RU" sz="2400" dirty="0"/>
              <a:t>.</a:t>
            </a:r>
          </a:p>
          <a:p>
            <a:pPr marL="0" lvl="0" indent="0">
              <a:buNone/>
            </a:pPr>
            <a:r>
              <a:rPr lang="ru-RU" sz="2400" dirty="0"/>
              <a:t>2. </a:t>
            </a:r>
            <a:r>
              <a:rPr lang="ru-RU" sz="2400" dirty="0" smtClean="0"/>
              <a:t>Набрать </a:t>
            </a:r>
            <a:r>
              <a:rPr lang="ru-RU" sz="2400" dirty="0" err="1"/>
              <a:t>java</a:t>
            </a:r>
            <a:r>
              <a:rPr lang="ru-RU" sz="2400" dirty="0"/>
              <a:t> и имя программы </a:t>
            </a:r>
            <a:r>
              <a:rPr lang="en-US" sz="2400" dirty="0"/>
              <a:t>FirstProgram</a:t>
            </a:r>
            <a:r>
              <a:rPr lang="ru-RU" sz="2400" dirty="0" smtClean="0"/>
              <a:t>, </a:t>
            </a:r>
            <a:r>
              <a:rPr lang="ru-RU" sz="2400" dirty="0"/>
              <a:t>а затем </a:t>
            </a:r>
            <a:r>
              <a:rPr lang="ru-RU" sz="2400" dirty="0" smtClean="0"/>
              <a:t>нажать</a:t>
            </a:r>
            <a:endParaRPr lang="ru-RU" sz="2400" dirty="0"/>
          </a:p>
          <a:p>
            <a:pPr marL="0" lvl="0" indent="0">
              <a:buNone/>
            </a:pPr>
            <a:r>
              <a:rPr lang="ru-RU" sz="2400" dirty="0" err="1"/>
              <a:t>Enter</a:t>
            </a:r>
            <a:r>
              <a:rPr lang="ru-RU" sz="2400" dirty="0"/>
              <a:t>.</a:t>
            </a:r>
          </a:p>
          <a:p>
            <a:pPr marL="0" lvl="0" indent="0">
              <a:buNone/>
            </a:pPr>
            <a:endParaRPr lang="ru-RU" sz="2400" dirty="0"/>
          </a:p>
          <a:p>
            <a:pPr marL="0" lvl="0" indent="0">
              <a:buNone/>
            </a:pP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2" y="399534"/>
            <a:ext cx="8333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Компиляция и </a:t>
            </a:r>
            <a:r>
              <a:rPr lang="ru-RU" sz="2800" b="1" dirty="0" smtClean="0">
                <a:latin typeface="+mj-lt"/>
              </a:rPr>
              <a:t>запуск программ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563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81844" y="2302329"/>
            <a:ext cx="10058399" cy="438573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400" dirty="0"/>
              <a:t>Программа </a:t>
            </a:r>
            <a:r>
              <a:rPr lang="en-US" sz="2400" dirty="0" smtClean="0"/>
              <a:t>FirstProgram</a:t>
            </a:r>
            <a:r>
              <a:rPr lang="ru-RU" sz="2400" dirty="0" smtClean="0"/>
              <a:t> </a:t>
            </a:r>
            <a:r>
              <a:rPr lang="ru-RU" sz="2400" dirty="0"/>
              <a:t>запускается и исполняет команды, описанные в </a:t>
            </a:r>
            <a:r>
              <a:rPr lang="ru-RU" sz="2400" dirty="0" smtClean="0"/>
              <a:t>операторах </a:t>
            </a:r>
            <a:r>
              <a:rPr lang="ru-RU" sz="2400" dirty="0"/>
              <a:t>основного метода, в данном случае выводит строку </a:t>
            </a:r>
            <a:r>
              <a:rPr lang="ru-RU" sz="2400" dirty="0" err="1"/>
              <a:t>Hello</a:t>
            </a:r>
            <a:r>
              <a:rPr lang="ru-RU" sz="2400" dirty="0"/>
              <a:t>, </a:t>
            </a:r>
            <a:r>
              <a:rPr lang="ru-RU" sz="2400" dirty="0" err="1"/>
              <a:t>world</a:t>
            </a:r>
            <a:r>
              <a:rPr lang="ru-RU" sz="2400" dirty="0"/>
              <a:t>! </a:t>
            </a:r>
          </a:p>
          <a:p>
            <a:pPr marL="0" lvl="0" indent="0">
              <a:buNone/>
            </a:pPr>
            <a:r>
              <a:rPr lang="ru-RU" sz="2400" dirty="0"/>
              <a:t>После завершения фокус снова возвращается к строке-подсказке.</a:t>
            </a:r>
          </a:p>
          <a:p>
            <a:pPr marL="0" lvl="0" indent="0">
              <a:buNone/>
            </a:pPr>
            <a:endParaRPr lang="ru-RU" sz="2400" dirty="0"/>
          </a:p>
          <a:p>
            <a:pPr marL="0" lvl="0" indent="0">
              <a:buNone/>
            </a:pP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2" y="399534"/>
            <a:ext cx="8333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Компиляция и </a:t>
            </a:r>
            <a:r>
              <a:rPr lang="ru-RU" sz="2800" b="1" dirty="0" smtClean="0">
                <a:latin typeface="+mj-lt"/>
              </a:rPr>
              <a:t>запуск программ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30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81844" y="1355271"/>
            <a:ext cx="10319656" cy="5332790"/>
          </a:xfrm>
        </p:spPr>
        <p:txBody>
          <a:bodyPr>
            <a:normAutofit/>
          </a:bodyPr>
          <a:lstStyle/>
          <a:p>
            <a:pPr marL="0" lvl="0" indent="536575">
              <a:buNone/>
            </a:pPr>
            <a:r>
              <a:rPr lang="ru-RU" sz="2400" dirty="0"/>
              <a:t>В </a:t>
            </a:r>
            <a:r>
              <a:rPr lang="ru-RU" sz="2400" dirty="0" smtClean="0"/>
              <a:t>Java «</a:t>
            </a:r>
            <a:r>
              <a:rPr lang="ru-RU" sz="2400" dirty="0"/>
              <a:t>переменная» </a:t>
            </a:r>
            <a:r>
              <a:rPr lang="ru-RU" sz="2400" dirty="0" smtClean="0"/>
              <a:t>— </a:t>
            </a:r>
            <a:r>
              <a:rPr lang="ru-RU" sz="2400" dirty="0"/>
              <a:t>это некоторый контейнер, </a:t>
            </a:r>
            <a:r>
              <a:rPr lang="ru-RU" sz="2400" dirty="0" smtClean="0"/>
              <a:t>в </a:t>
            </a:r>
            <a:r>
              <a:rPr lang="ru-RU" sz="2400" dirty="0"/>
              <a:t>котором может храниться значение для дальнейшего использования </a:t>
            </a:r>
            <a:r>
              <a:rPr lang="ru-RU" sz="2400" dirty="0" smtClean="0"/>
              <a:t>в </a:t>
            </a:r>
            <a:r>
              <a:rPr lang="ru-RU" sz="2400" dirty="0"/>
              <a:t>программе. Сохраненное значение может изменяться по мере </a:t>
            </a:r>
            <a:r>
              <a:rPr lang="ru-RU" sz="2400" dirty="0" smtClean="0"/>
              <a:t>исполнения программы</a:t>
            </a:r>
            <a:r>
              <a:rPr lang="en-US" sz="2400" dirty="0" smtClean="0"/>
              <a:t>.</a:t>
            </a:r>
          </a:p>
          <a:p>
            <a:pPr marL="0" lvl="0" indent="536575">
              <a:buNone/>
            </a:pPr>
            <a:r>
              <a:rPr lang="ru-RU" sz="2400" dirty="0" smtClean="0"/>
              <a:t>Переменная  </a:t>
            </a:r>
            <a:r>
              <a:rPr lang="ru-RU" sz="2400" dirty="0"/>
              <a:t>создается с помощью «объявления», в котором </a:t>
            </a:r>
            <a:r>
              <a:rPr lang="ru-RU" sz="2400" dirty="0" smtClean="0"/>
              <a:t>указывается </a:t>
            </a:r>
            <a:r>
              <a:rPr lang="ru-RU" sz="2400" dirty="0"/>
              <a:t>тип данных, содержащихся в переменной, и задается для нее имя. </a:t>
            </a:r>
            <a:endParaRPr lang="en-US" sz="2400" dirty="0" smtClean="0"/>
          </a:p>
          <a:p>
            <a:pPr marL="0" lvl="0" indent="536575">
              <a:buNone/>
            </a:pPr>
            <a:r>
              <a:rPr lang="ru-RU" sz="2400" dirty="0" err="1"/>
              <a:t>тип_данных</a:t>
            </a:r>
            <a:r>
              <a:rPr lang="ru-RU" sz="2400" dirty="0"/>
              <a:t> </a:t>
            </a:r>
            <a:r>
              <a:rPr lang="ru-RU" sz="2400" dirty="0" err="1"/>
              <a:t>имя_переменной</a:t>
            </a:r>
            <a:r>
              <a:rPr lang="ru-RU" sz="2400" dirty="0"/>
              <a:t>;</a:t>
            </a:r>
            <a:endParaRPr lang="en-US" sz="2400" dirty="0"/>
          </a:p>
          <a:p>
            <a:pPr marL="0" lvl="0" indent="536575">
              <a:buNone/>
            </a:pPr>
            <a:r>
              <a:rPr lang="ru-RU" sz="2400" dirty="0" smtClean="0"/>
              <a:t>Например</a:t>
            </a:r>
            <a:r>
              <a:rPr lang="ru-RU" sz="2400" dirty="0"/>
              <a:t>, чтобы объявить переменную строкового типа </a:t>
            </a:r>
            <a:r>
              <a:rPr lang="ru-RU" sz="2400" dirty="0" err="1"/>
              <a:t>String</a:t>
            </a:r>
            <a:r>
              <a:rPr lang="ru-RU" sz="2400" dirty="0"/>
              <a:t> с </a:t>
            </a:r>
            <a:r>
              <a:rPr lang="ru-RU" sz="2400" dirty="0" smtClean="0"/>
              <a:t>именем </a:t>
            </a:r>
            <a:r>
              <a:rPr lang="en-US" sz="2400" dirty="0" smtClean="0"/>
              <a:t>text</a:t>
            </a:r>
            <a:r>
              <a:rPr lang="ru-RU" sz="2400" dirty="0" smtClean="0"/>
              <a:t>, </a:t>
            </a:r>
            <a:r>
              <a:rPr lang="ru-RU" sz="2400" dirty="0"/>
              <a:t>которая будет содержать обычный текст, мы пишем: </a:t>
            </a:r>
            <a:endParaRPr lang="en-US" sz="2400" dirty="0" smtClean="0"/>
          </a:p>
          <a:p>
            <a:pPr marL="0" lv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ru-RU" sz="2400" dirty="0" err="1" smtClean="0"/>
              <a:t>String</a:t>
            </a:r>
            <a:r>
              <a:rPr lang="ru-RU" sz="2400" dirty="0" smtClean="0"/>
              <a:t> </a:t>
            </a:r>
            <a:r>
              <a:rPr lang="en-US" sz="2400" dirty="0" smtClean="0"/>
              <a:t>text</a:t>
            </a:r>
            <a:r>
              <a:rPr lang="ru-RU" sz="2400" dirty="0" smtClean="0"/>
              <a:t>;</a:t>
            </a:r>
            <a:endParaRPr lang="ru-RU" sz="2400" dirty="0"/>
          </a:p>
          <a:p>
            <a:pPr marL="0" lvl="0" indent="0">
              <a:buNone/>
            </a:pP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2" y="399534"/>
            <a:ext cx="8333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Создание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9155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81844" y="1429789"/>
            <a:ext cx="10319656" cy="5258272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ru-RU" sz="2400" dirty="0"/>
              <a:t>Имя переменной в Java может </a:t>
            </a:r>
            <a:r>
              <a:rPr lang="ru-RU" sz="2400" dirty="0" smtClean="0"/>
              <a:t>начинаться </a:t>
            </a:r>
            <a:r>
              <a:rPr lang="ru-RU" sz="2400" dirty="0"/>
              <a:t>только с латинской буквы, знака $, либо знака _. </a:t>
            </a:r>
            <a:endParaRPr lang="en-US" sz="2400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400" dirty="0" smtClean="0"/>
              <a:t>Последующие символы </a:t>
            </a:r>
            <a:r>
              <a:rPr lang="ru-RU" sz="2400" dirty="0"/>
              <a:t>могут быть латинскими буквами, цифрами, знаками $ и </a:t>
            </a:r>
            <a:r>
              <a:rPr lang="ru-RU" sz="2400" dirty="0" smtClean="0"/>
              <a:t>знаками </a:t>
            </a:r>
            <a:r>
              <a:rPr lang="ru-RU" sz="2400" dirty="0"/>
              <a:t>_. </a:t>
            </a:r>
            <a:endParaRPr lang="en-US" sz="2400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400" dirty="0" smtClean="0"/>
              <a:t>Все </a:t>
            </a:r>
            <a:r>
              <a:rPr lang="ru-RU" sz="2400" dirty="0"/>
              <a:t>имена чувствительны к регистру, так что </a:t>
            </a:r>
            <a:r>
              <a:rPr lang="ru-RU" sz="2400" dirty="0" err="1"/>
              <a:t>var</a:t>
            </a:r>
            <a:r>
              <a:rPr lang="ru-RU" sz="2400" dirty="0"/>
              <a:t> и </a:t>
            </a:r>
            <a:r>
              <a:rPr lang="ru-RU" sz="2400" dirty="0" err="1"/>
              <a:t>Var</a:t>
            </a:r>
            <a:r>
              <a:rPr lang="ru-RU" sz="2400" dirty="0"/>
              <a:t> </a:t>
            </a:r>
            <a:r>
              <a:rPr lang="ru-RU" sz="2400" dirty="0" smtClean="0"/>
              <a:t>являются </a:t>
            </a:r>
            <a:r>
              <a:rPr lang="ru-RU" sz="2400" dirty="0"/>
              <a:t>совершенно разными переменными. </a:t>
            </a:r>
            <a:endParaRPr lang="en-US" sz="2400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400" dirty="0" smtClean="0"/>
              <a:t>Знаки </a:t>
            </a:r>
            <a:r>
              <a:rPr lang="ru-RU" sz="2400" dirty="0"/>
              <a:t>пробелов в именах </a:t>
            </a:r>
            <a:r>
              <a:rPr lang="ru-RU" sz="2400" dirty="0" smtClean="0"/>
              <a:t>не </a:t>
            </a:r>
            <a:r>
              <a:rPr lang="ru-RU" sz="2400" dirty="0"/>
              <a:t>допускаются</a:t>
            </a:r>
            <a:r>
              <a:rPr lang="ru-RU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Запрещается использовать в качестве имен переменных представленные в таблице ниже ключевые слова Java, которые имеют особое значение в языке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ru-RU" sz="2400" dirty="0"/>
          </a:p>
          <a:p>
            <a:pPr marL="0" lvl="0" indent="0">
              <a:buNone/>
            </a:pP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2" y="399534"/>
            <a:ext cx="8333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Создание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99197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4130" y="5249827"/>
            <a:ext cx="10319656" cy="1240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400" dirty="0"/>
              <a:t>Кроме ключевых слов, в </a:t>
            </a:r>
            <a:r>
              <a:rPr lang="en-US" altLang="ru-RU" sz="2400" dirty="0"/>
              <a:t>Java</a:t>
            </a:r>
            <a:r>
              <a:rPr lang="ru-RU" altLang="ru-RU" sz="2400" dirty="0"/>
              <a:t> существуют три литерала: </a:t>
            </a:r>
            <a:r>
              <a:rPr lang="en-US" altLang="ru-RU" sz="2400" dirty="0"/>
              <a:t>null</a:t>
            </a:r>
            <a:r>
              <a:rPr lang="ru-RU" altLang="ru-RU" sz="2400" dirty="0"/>
              <a:t>, </a:t>
            </a:r>
            <a:r>
              <a:rPr lang="en-US" altLang="ru-RU" sz="2400" dirty="0"/>
              <a:t>true</a:t>
            </a:r>
            <a:r>
              <a:rPr lang="ru-RU" altLang="ru-RU" sz="2400" dirty="0"/>
              <a:t>, </a:t>
            </a:r>
            <a:r>
              <a:rPr lang="en-US" altLang="ru-RU" sz="2400" dirty="0"/>
              <a:t>false</a:t>
            </a:r>
            <a:r>
              <a:rPr lang="ru-RU" altLang="ru-RU" sz="2400" dirty="0"/>
              <a:t>, не относящиеся к ключевым и зарезервированным словам</a:t>
            </a: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30829" y="187263"/>
            <a:ext cx="8333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Создание переменных</a:t>
            </a:r>
          </a:p>
        </p:txBody>
      </p:sp>
      <p:graphicFrame>
        <p:nvGraphicFramePr>
          <p:cNvPr id="4" name="Group 9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165293"/>
              </p:ext>
            </p:extLst>
          </p:nvPr>
        </p:nvGraphicFramePr>
        <p:xfrm>
          <a:off x="1911351" y="890096"/>
          <a:ext cx="9012464" cy="4054478"/>
        </p:xfrm>
        <a:graphic>
          <a:graphicData uri="http://schemas.openxmlformats.org/drawingml/2006/table">
            <a:tbl>
              <a:tblPr/>
              <a:tblGrid>
                <a:gridCol w="1501497"/>
                <a:gridCol w="1421370"/>
                <a:gridCol w="1975287"/>
                <a:gridCol w="1738392"/>
                <a:gridCol w="2375918"/>
              </a:tblGrid>
              <a:tr h="4064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abstract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continue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for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new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switch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4064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assert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default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goto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package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synchronized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4064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boolean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if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private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this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4064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break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double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implements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protected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throw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963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byte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else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import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public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throws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4064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case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enum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instanceof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return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transient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4064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catch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extends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short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try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4064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char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final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interface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static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void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4064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class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finally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long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strictfp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volatile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4064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const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float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native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super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while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7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0201" y="1485901"/>
            <a:ext cx="10319656" cy="4728632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ru-RU" sz="2400" dirty="0"/>
              <a:t>Рекомендуется именование переменной словами либо </a:t>
            </a:r>
            <a:r>
              <a:rPr lang="ru-RU" sz="2400" dirty="0" smtClean="0"/>
              <a:t>распознаваемыми </a:t>
            </a:r>
            <a:r>
              <a:rPr lang="ru-RU" sz="2400" dirty="0"/>
              <a:t>аббревиатурами, описывающими назначение переменных. </a:t>
            </a:r>
            <a:endParaRPr lang="en-US" sz="2400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400" dirty="0" smtClean="0"/>
              <a:t>Например</a:t>
            </a:r>
            <a:r>
              <a:rPr lang="ru-RU" sz="2400" dirty="0"/>
              <a:t>, для описания кнопки номер 1 можно использовать имена button1 </a:t>
            </a:r>
            <a:r>
              <a:rPr lang="ru-RU" sz="2400" dirty="0" smtClean="0"/>
              <a:t>или  </a:t>
            </a:r>
            <a:r>
              <a:rPr lang="ru-RU" sz="2400" dirty="0"/>
              <a:t>btn1. </a:t>
            </a:r>
            <a:endParaRPr lang="en-US" sz="2400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400" dirty="0" smtClean="0"/>
              <a:t>Для </a:t>
            </a:r>
            <a:r>
              <a:rPr lang="ru-RU" sz="2400" dirty="0"/>
              <a:t>однословных имен предпочтительно выбирать буквы </a:t>
            </a:r>
            <a:r>
              <a:rPr lang="ru-RU" sz="2400" dirty="0" smtClean="0"/>
              <a:t>нижнего </a:t>
            </a:r>
            <a:r>
              <a:rPr lang="ru-RU" sz="2400" dirty="0"/>
              <a:t>регистра, а для имен многословных обычно используется так </a:t>
            </a:r>
            <a:r>
              <a:rPr lang="ru-RU" sz="2400" dirty="0" smtClean="0"/>
              <a:t>называемый </a:t>
            </a:r>
            <a:r>
              <a:rPr lang="ru-RU" sz="2400" dirty="0"/>
              <a:t>«горбатый регистр», когда первая буква второго слова </a:t>
            </a:r>
            <a:r>
              <a:rPr lang="ru-RU" sz="2400" dirty="0" smtClean="0"/>
              <a:t>в </a:t>
            </a:r>
            <a:r>
              <a:rPr lang="ru-RU" sz="2400" dirty="0"/>
              <a:t>верхнем регистре заглавная, например, </a:t>
            </a:r>
            <a:r>
              <a:rPr lang="ru-RU" sz="2400" dirty="0" err="1"/>
              <a:t>gearRatio</a:t>
            </a:r>
            <a:r>
              <a:rPr lang="ru-RU" sz="2400" dirty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ru-RU" sz="2400" dirty="0"/>
          </a:p>
          <a:p>
            <a:pPr marL="0" lvl="0" indent="0">
              <a:buNone/>
            </a:pP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2" y="399534"/>
            <a:ext cx="8333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Создание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52971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75893" y="332791"/>
            <a:ext cx="55770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План учебной дисциплины: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380977"/>
              </p:ext>
            </p:extLst>
          </p:nvPr>
        </p:nvGraphicFramePr>
        <p:xfrm>
          <a:off x="1223433" y="1041402"/>
          <a:ext cx="9925051" cy="540745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53633"/>
                <a:gridCol w="2736067"/>
                <a:gridCol w="378241"/>
                <a:gridCol w="480589"/>
                <a:gridCol w="480589"/>
                <a:gridCol w="630996"/>
                <a:gridCol w="630996"/>
                <a:gridCol w="630996"/>
                <a:gridCol w="1201472"/>
                <a:gridCol w="1201472"/>
              </a:tblGrid>
              <a:tr h="78652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Код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специальности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20638" indent="-20638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Название специальности (направления </a:t>
                      </a:r>
                    </a:p>
                    <a:p>
                      <a:pPr marL="20638" indent="-20638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специальности)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Курс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 rowSpan="2"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Семестр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</a:rPr>
                        <a:t>Аудиторных часов 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20" dirty="0">
                          <a:effectLst/>
                        </a:rPr>
                        <a:t>(в соответствии с учебным планом </a:t>
                      </a:r>
                      <a:r>
                        <a:rPr lang="ru-RU" sz="1400" spc="-20" dirty="0" err="1">
                          <a:effectLst/>
                        </a:rPr>
                        <a:t>уво</a:t>
                      </a:r>
                      <a:r>
                        <a:rPr lang="ru-RU" sz="1400" spc="-20" dirty="0">
                          <a:effectLst/>
                        </a:rPr>
                        <a:t>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Академ</a:t>
                      </a:r>
                      <a:r>
                        <a:rPr lang="ru-RU" sz="1400" dirty="0">
                          <a:effectLst/>
                        </a:rPr>
                        <a:t>. часов на курс. проект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Форма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текущей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аттестации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2090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Всего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Лекции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Лабораторные</a:t>
                      </a:r>
                    </a:p>
                    <a:p>
                      <a:pPr marL="71755" marR="717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 занятия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Практические занятия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865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20">
                          <a:effectLst/>
                        </a:rPr>
                        <a:t>1-40 05 01-10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Информационные системы и технологии (в бизнес-менеджменте)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зачет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647"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20">
                          <a:effectLst/>
                        </a:rPr>
                        <a:t>1-40 05 01-09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Информационные системы и </a:t>
                      </a:r>
                      <a:r>
                        <a:rPr lang="ru-RU" sz="1400" dirty="0" smtClean="0">
                          <a:effectLst/>
                        </a:rPr>
                        <a:t>технологии</a:t>
                      </a:r>
                      <a:br>
                        <a:rPr lang="ru-RU" sz="1400" dirty="0" smtClean="0">
                          <a:effectLst/>
                        </a:rPr>
                      </a:br>
                      <a:r>
                        <a:rPr lang="ru-RU" sz="1400" dirty="0" smtClean="0">
                          <a:effectLst/>
                        </a:rPr>
                        <a:t>(в </a:t>
                      </a:r>
                      <a:r>
                        <a:rPr lang="ru-RU" sz="1400" dirty="0">
                          <a:effectLst/>
                        </a:rPr>
                        <a:t>обеспечении промышленной безопасности)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660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экзамен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865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20">
                          <a:effectLst/>
                        </a:rPr>
                        <a:t>1-58 01 01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Инженерно-психологическое обеспечение информационных технологий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08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0201" y="1485901"/>
            <a:ext cx="10319656" cy="4728632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ru-RU" sz="2400" dirty="0"/>
              <a:t>После того как переменная объявлена, ей можно присвоить начальное </a:t>
            </a:r>
            <a:r>
              <a:rPr lang="ru-RU" sz="2400" dirty="0" smtClean="0"/>
              <a:t>значение </a:t>
            </a:r>
            <a:r>
              <a:rPr lang="ru-RU" sz="2400" dirty="0"/>
              <a:t>соответствующего типа, используя знак равенства, причем </a:t>
            </a:r>
            <a:r>
              <a:rPr lang="ru-RU" sz="2400" dirty="0" smtClean="0"/>
              <a:t>это </a:t>
            </a:r>
            <a:r>
              <a:rPr lang="ru-RU" sz="2400" dirty="0"/>
              <a:t>можно сделать либо во время объявления, либо позднее, в </a:t>
            </a:r>
            <a:r>
              <a:rPr lang="ru-RU" sz="2400" dirty="0" smtClean="0"/>
              <a:t>программе</a:t>
            </a:r>
            <a:r>
              <a:rPr lang="ru-RU" sz="2400" dirty="0"/>
              <a:t>. После этого к переменной  можно обратиться по ее имени в </a:t>
            </a:r>
            <a:r>
              <a:rPr lang="ru-RU" sz="2400" dirty="0" smtClean="0"/>
              <a:t>любое </a:t>
            </a:r>
            <a:r>
              <a:rPr lang="ru-RU" sz="2400" dirty="0"/>
              <a:t>время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lvl="0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String message = "</a:t>
            </a:r>
            <a:r>
              <a:rPr lang="ru-RU" sz="2400" dirty="0"/>
              <a:t>Начальное значение</a:t>
            </a:r>
            <a:r>
              <a:rPr lang="ru-RU" sz="2400" dirty="0" smtClean="0"/>
              <a:t>";</a:t>
            </a:r>
            <a:endParaRPr lang="ru-RU" sz="2400" dirty="0"/>
          </a:p>
          <a:p>
            <a:pPr lvl="0">
              <a:buFont typeface="Wingdings" panose="05000000000000000000" pitchFamily="2" charset="2"/>
              <a:buChar char="Ø"/>
            </a:pPr>
            <a:endParaRPr lang="ru-RU" sz="2400" dirty="0"/>
          </a:p>
          <a:p>
            <a:pPr marL="0" lvl="0" indent="0">
              <a:buNone/>
            </a:pP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2" y="399534"/>
            <a:ext cx="8333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Создание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325449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0201" y="1485901"/>
            <a:ext cx="10319656" cy="4728632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ru-RU" sz="2400" dirty="0"/>
              <a:t>Одной из основных особенностей </a:t>
            </a:r>
            <a:r>
              <a:rPr lang="ru-RU" sz="2400" dirty="0" err="1"/>
              <a:t>Java</a:t>
            </a:r>
            <a:r>
              <a:rPr lang="ru-RU" sz="2400" dirty="0"/>
              <a:t> является то, что данный язык является строго типизированным. </a:t>
            </a:r>
            <a:endParaRPr lang="en-US" sz="2400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400" dirty="0" smtClean="0"/>
              <a:t>Каждая </a:t>
            </a:r>
            <a:r>
              <a:rPr lang="ru-RU" sz="2400" dirty="0"/>
              <a:t>переменная и константа представляет определенный тип и данный тип строго </a:t>
            </a:r>
            <a:r>
              <a:rPr lang="ru-RU" sz="2400" dirty="0" smtClean="0"/>
              <a:t>определен.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400" dirty="0" smtClean="0"/>
              <a:t>Тип </a:t>
            </a:r>
            <a:r>
              <a:rPr lang="ru-RU" sz="2400" dirty="0"/>
              <a:t>данных определяет диапазон значений, которые может хранить переменная или константа</a:t>
            </a:r>
          </a:p>
          <a:p>
            <a:pPr marL="0" lvl="0" indent="0">
              <a:buNone/>
            </a:pP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2" y="399534"/>
            <a:ext cx="8333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5555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0201" y="1485901"/>
            <a:ext cx="10319656" cy="4728632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endParaRPr lang="ru-RU" sz="2400" dirty="0"/>
          </a:p>
          <a:p>
            <a:pPr marL="0" lvl="0" indent="0">
              <a:buNone/>
            </a:pP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2" y="399534"/>
            <a:ext cx="8333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+mj-lt"/>
              </a:rPr>
              <a:t>Типы данных</a:t>
            </a:r>
            <a:endParaRPr lang="ru-RU" sz="2800" b="1" dirty="0">
              <a:latin typeface="+mj-lt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860749"/>
              </p:ext>
            </p:extLst>
          </p:nvPr>
        </p:nvGraphicFramePr>
        <p:xfrm>
          <a:off x="1600201" y="922754"/>
          <a:ext cx="9927771" cy="330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51313"/>
                <a:gridCol w="4849586"/>
                <a:gridCol w="27268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Тип данных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Одиночный символ в Юникоде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‘a’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Любое количество символов </a:t>
                      </a:r>
                    </a:p>
                    <a:p>
                      <a:r>
                        <a:rPr lang="ru-RU" dirty="0" smtClean="0"/>
                        <a:t>в Юникоде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"String"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Целое число в диапазоне от </a:t>
                      </a:r>
                    </a:p>
                    <a:p>
                      <a:r>
                        <a:rPr lang="ru-RU" dirty="0" smtClean="0"/>
                        <a:t>–2147483648 до 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Вещественное число с плаваю-</a:t>
                      </a:r>
                    </a:p>
                    <a:p>
                      <a:r>
                        <a:rPr lang="ru-RU" dirty="0" smtClean="0"/>
                        <a:t>щей точкой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3.1415f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Логическое значение </a:t>
                      </a:r>
                      <a:r>
                        <a:rPr lang="ru-RU" dirty="0" err="1" smtClean="0"/>
                        <a:t>true</a:t>
                      </a:r>
                      <a:r>
                        <a:rPr lang="ru-RU" dirty="0" smtClean="0"/>
                        <a:t> или </a:t>
                      </a:r>
                    </a:p>
                    <a:p>
                      <a:r>
                        <a:rPr lang="ru-RU" dirty="0" err="1" smtClean="0"/>
                        <a:t>false</a:t>
                      </a:r>
                      <a:r>
                        <a:rPr lang="ru-RU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54815"/>
              </p:ext>
            </p:extLst>
          </p:nvPr>
        </p:nvGraphicFramePr>
        <p:xfrm>
          <a:off x="1600200" y="4224754"/>
          <a:ext cx="9927771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61597"/>
                <a:gridCol w="71661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Тип данных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Целое число в диапазоне от –128 до 127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Целое число в диапазоне от –32768 до 32767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Целое число в диапазоне от –9223372036854775808 </a:t>
                      </a:r>
                    </a:p>
                    <a:p>
                      <a:r>
                        <a:rPr lang="ru-RU" dirty="0" smtClean="0"/>
                        <a:t>до 9223372036854775807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Вещественное число в диапазоне от 1.7е–308 до 1.7е+308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3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0201" y="1485901"/>
            <a:ext cx="10319656" cy="4728632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ru-RU" sz="2400" dirty="0"/>
              <a:t>Начиная с </a:t>
            </a:r>
            <a:r>
              <a:rPr lang="ru-RU" sz="2400" dirty="0" err="1"/>
              <a:t>Java</a:t>
            </a:r>
            <a:r>
              <a:rPr lang="ru-RU" sz="2400" dirty="0"/>
              <a:t> 10 в язык было добавлено ключевое слово </a:t>
            </a:r>
            <a:r>
              <a:rPr lang="ru-RU" sz="2400" b="1" dirty="0" err="1"/>
              <a:t>var</a:t>
            </a:r>
            <a:r>
              <a:rPr lang="ru-RU" sz="2400" dirty="0"/>
              <a:t>, которое также позволяет определять переменную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pPr marL="0" lvl="0" indent="0">
              <a:buNone/>
            </a:pPr>
            <a:r>
              <a:rPr lang="ru-RU" sz="2400" dirty="0" smtClean="0"/>
              <a:t>		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x = 10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0" lvl="0" indent="0">
              <a:buNone/>
            </a:pPr>
            <a:endParaRPr lang="ru-RU" sz="24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400" dirty="0"/>
              <a:t>Слово </a:t>
            </a:r>
            <a:r>
              <a:rPr lang="ru-RU" sz="2400" dirty="0" err="1"/>
              <a:t>var</a:t>
            </a:r>
            <a:r>
              <a:rPr lang="ru-RU" sz="2400" dirty="0"/>
              <a:t> ставится вместо типа данных, а сам тип переменной выводится из того значения, которое ей присваивается. Например, переменной x присваивается число 10, значит, переменная будет представлять тип </a:t>
            </a:r>
            <a:r>
              <a:rPr lang="ru-RU" sz="2400" dirty="0" err="1"/>
              <a:t>int</a:t>
            </a:r>
            <a:r>
              <a:rPr lang="ru-RU" sz="2400" dirty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2400" dirty="0" smtClean="0"/>
              <a:t>Но </a:t>
            </a:r>
            <a:r>
              <a:rPr lang="ru-RU" sz="2400" dirty="0"/>
              <a:t>если переменная объявляется с помощью </a:t>
            </a:r>
            <a:r>
              <a:rPr lang="ru-RU" sz="2400" dirty="0" err="1"/>
              <a:t>var</a:t>
            </a:r>
            <a:r>
              <a:rPr lang="ru-RU" sz="2400" dirty="0"/>
              <a:t>, то </a:t>
            </a:r>
            <a:r>
              <a:rPr lang="ru-RU" sz="2400" dirty="0" smtClean="0"/>
              <a:t>ее </a:t>
            </a:r>
            <a:r>
              <a:rPr lang="ru-RU" sz="2400" dirty="0"/>
              <a:t>обязательно </a:t>
            </a:r>
            <a:r>
              <a:rPr lang="ru-RU" sz="2400" dirty="0" smtClean="0"/>
              <a:t>нужно инициализировать, </a:t>
            </a:r>
            <a:r>
              <a:rPr lang="ru-RU" sz="2400" dirty="0"/>
              <a:t>то есть предоставить ей начальное </a:t>
            </a:r>
            <a:r>
              <a:rPr lang="ru-RU" sz="2400" dirty="0" smtClean="0"/>
              <a:t>значение.</a:t>
            </a:r>
            <a:endParaRPr lang="ru-RU" sz="2400" dirty="0"/>
          </a:p>
          <a:p>
            <a:pPr marL="0" lvl="0" indent="0">
              <a:buNone/>
            </a:pP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2" y="399534"/>
            <a:ext cx="8333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Ключевое слово </a:t>
            </a:r>
            <a:r>
              <a:rPr lang="en-US" sz="2800" b="1" dirty="0" err="1"/>
              <a:t>var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0369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0201" y="1485901"/>
            <a:ext cx="10319656" cy="472863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400" i="1" dirty="0" smtClean="0"/>
              <a:t>Константы </a:t>
            </a:r>
            <a:r>
              <a:rPr lang="ru-RU" sz="2400" dirty="0" smtClean="0"/>
              <a:t> </a:t>
            </a:r>
            <a:r>
              <a:rPr lang="ru-RU" sz="2400" dirty="0"/>
              <a:t>— </a:t>
            </a:r>
            <a:r>
              <a:rPr lang="ru-RU" sz="2400" dirty="0" smtClean="0"/>
              <a:t>фиксированные </a:t>
            </a:r>
            <a:r>
              <a:rPr lang="ru-RU" sz="2400" dirty="0"/>
              <a:t>значения, которые не должны изменяться по мере выполнения </a:t>
            </a:r>
            <a:r>
              <a:rPr lang="ru-RU" sz="2400" dirty="0" smtClean="0"/>
              <a:t>программы</a:t>
            </a:r>
            <a:r>
              <a:rPr lang="ru-RU" sz="2400" dirty="0"/>
              <a:t>. </a:t>
            </a:r>
            <a:endParaRPr lang="ru-RU" sz="2400" dirty="0" smtClean="0"/>
          </a:p>
          <a:p>
            <a:pPr marL="0" lvl="0" indent="0">
              <a:buNone/>
            </a:pPr>
            <a:r>
              <a:rPr lang="ru-RU" sz="2400" dirty="0" smtClean="0"/>
              <a:t>Для </a:t>
            </a:r>
            <a:r>
              <a:rPr lang="ru-RU" sz="2400" dirty="0"/>
              <a:t>объявления таких переменных существует ключевое </a:t>
            </a:r>
            <a:r>
              <a:rPr lang="ru-RU" sz="2400" dirty="0" smtClean="0"/>
              <a:t>слово </a:t>
            </a:r>
            <a:r>
              <a:rPr lang="ru-RU" sz="2400" i="1" dirty="0" err="1"/>
              <a:t>final</a:t>
            </a:r>
            <a:r>
              <a:rPr lang="ru-RU" sz="2400" i="1" dirty="0" smtClean="0"/>
              <a:t>.</a:t>
            </a:r>
          </a:p>
          <a:p>
            <a:pPr marL="0" lvl="0" indent="0">
              <a:buNone/>
            </a:pPr>
            <a:r>
              <a:rPr lang="ru-RU" sz="2400" dirty="0"/>
              <a:t>Константы в программе принято писать символами верхнего регистра, </a:t>
            </a:r>
            <a:r>
              <a:rPr lang="ru-RU" sz="2400" dirty="0" smtClean="0"/>
              <a:t>чтобы </a:t>
            </a:r>
            <a:r>
              <a:rPr lang="ru-RU" sz="2400" dirty="0"/>
              <a:t>отличать их от обычных переменных. 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 final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COUNT </a:t>
            </a:r>
            <a:r>
              <a:rPr lang="en-US" sz="2400" dirty="0"/>
              <a:t>= </a:t>
            </a:r>
            <a:r>
              <a:rPr lang="en-US" sz="2400" dirty="0" smtClean="0"/>
              <a:t>30;</a:t>
            </a:r>
            <a:endParaRPr lang="en-US" sz="2400" dirty="0"/>
          </a:p>
          <a:p>
            <a:pPr lvl="0">
              <a:buFont typeface="Wingdings" panose="05000000000000000000" pitchFamily="2" charset="2"/>
              <a:buChar char="Ø"/>
            </a:pPr>
            <a:endParaRPr lang="ru-RU" sz="2400" dirty="0"/>
          </a:p>
          <a:p>
            <a:pPr marL="0" lvl="0" indent="0">
              <a:buNone/>
            </a:pP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2" y="399534"/>
            <a:ext cx="8333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Создание </a:t>
            </a:r>
            <a:r>
              <a:rPr lang="ru-RU" sz="2800" b="1" dirty="0" smtClean="0">
                <a:latin typeface="+mj-lt"/>
              </a:rPr>
              <a:t>констант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001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6529" y="881743"/>
            <a:ext cx="10319656" cy="503887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ru-RU" sz="2400" i="1" dirty="0"/>
              <a:t>Java комментарии  могут добавляться двух </a:t>
            </a:r>
            <a:r>
              <a:rPr lang="ru-RU" sz="2400" i="1" dirty="0" smtClean="0"/>
              <a:t>видов:</a:t>
            </a:r>
            <a:endParaRPr lang="en-US" sz="2400" i="1" dirty="0" smtClean="0"/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2400" dirty="0"/>
              <a:t>многострочные с использованием символов /* и </a:t>
            </a:r>
            <a:r>
              <a:rPr lang="ru-RU" sz="2400" dirty="0" smtClean="0"/>
              <a:t>*/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2400" dirty="0" smtClean="0"/>
              <a:t>однострочные с </a:t>
            </a:r>
            <a:r>
              <a:rPr lang="ru-RU" sz="2400" dirty="0"/>
              <a:t>использованием символов //. </a:t>
            </a:r>
            <a:endParaRPr lang="en-US" sz="2400" dirty="0" smtClean="0"/>
          </a:p>
          <a:p>
            <a:pPr marL="0" lvl="0" indent="0">
              <a:buNone/>
            </a:pPr>
            <a:r>
              <a:rPr lang="ru-RU" sz="2400" dirty="0" smtClean="0"/>
              <a:t>Все</a:t>
            </a:r>
            <a:r>
              <a:rPr lang="ru-RU" sz="2400" dirty="0"/>
              <a:t>, что находится между /* и */, а также </a:t>
            </a:r>
            <a:r>
              <a:rPr lang="ru-RU" sz="2400" dirty="0" smtClean="0"/>
              <a:t>на </a:t>
            </a:r>
            <a:r>
              <a:rPr lang="ru-RU" sz="2400" dirty="0"/>
              <a:t>строке после //, полностью игнорируется компилятором </a:t>
            </a:r>
            <a:r>
              <a:rPr lang="ru-RU" sz="2400" dirty="0" err="1"/>
              <a:t>javac</a:t>
            </a:r>
            <a:r>
              <a:rPr lang="ru-RU" sz="2400" dirty="0"/>
              <a:t>.</a:t>
            </a:r>
          </a:p>
          <a:p>
            <a:pPr marL="0" lvl="0" indent="0">
              <a:buNone/>
            </a:pPr>
            <a:endParaRPr lang="ru-RU" sz="2400" dirty="0"/>
          </a:p>
          <a:p>
            <a:pPr marL="0" lvl="0" indent="0">
              <a:buNone/>
            </a:pPr>
            <a:r>
              <a:rPr lang="ru-RU" sz="2400" dirty="0"/>
              <a:t>/*</a:t>
            </a:r>
          </a:p>
          <a:p>
            <a:pPr marL="0" lvl="0" indent="0">
              <a:buNone/>
            </a:pPr>
            <a:r>
              <a:rPr lang="ru-RU" sz="2400" dirty="0"/>
              <a:t>  </a:t>
            </a:r>
            <a:r>
              <a:rPr lang="ru-RU" sz="2400" dirty="0" smtClean="0"/>
              <a:t>Программа на </a:t>
            </a:r>
            <a:r>
              <a:rPr lang="en-US" sz="2400" dirty="0" smtClean="0"/>
              <a:t>Java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lvl="0" indent="0">
              <a:buNone/>
            </a:pPr>
            <a:r>
              <a:rPr lang="ru-RU" sz="2400" dirty="0"/>
              <a:t>*/</a:t>
            </a:r>
          </a:p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r>
              <a:rPr lang="en-US" sz="2400" dirty="0" smtClean="0"/>
              <a:t>/</a:t>
            </a:r>
            <a:r>
              <a:rPr lang="ru-RU" sz="2400" dirty="0" smtClean="0"/>
              <a:t>/ </a:t>
            </a:r>
            <a:r>
              <a:rPr lang="ru-RU" sz="2400" smtClean="0"/>
              <a:t>Объявление переменной.</a:t>
            </a: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838717" y="236248"/>
            <a:ext cx="8333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+mj-lt"/>
              </a:rPr>
              <a:t>Добавление</a:t>
            </a:r>
            <a:r>
              <a:rPr lang="en-US" sz="2800" b="1" dirty="0" smtClean="0">
                <a:latin typeface="+mj-lt"/>
              </a:rPr>
              <a:t> </a:t>
            </a:r>
            <a:r>
              <a:rPr lang="ru-RU" sz="2800" b="1" dirty="0" smtClean="0">
                <a:latin typeface="+mj-lt"/>
              </a:rPr>
              <a:t>комментариев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2858" y="1045029"/>
            <a:ext cx="10319656" cy="140425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400" dirty="0"/>
              <a:t>Арифметические операции,  перечисленные в </a:t>
            </a:r>
            <a:r>
              <a:rPr lang="ru-RU" sz="2400" dirty="0" smtClean="0"/>
              <a:t>таблице, используются </a:t>
            </a:r>
            <a:r>
              <a:rPr lang="ru-RU" sz="2400" dirty="0"/>
              <a:t>для создания в </a:t>
            </a:r>
            <a:r>
              <a:rPr lang="ru-RU" sz="2400" dirty="0" err="1"/>
              <a:t>Java</a:t>
            </a:r>
            <a:r>
              <a:rPr lang="ru-RU" sz="2400" dirty="0"/>
              <a:t>-программах выражений, которые возвращают </a:t>
            </a:r>
            <a:r>
              <a:rPr lang="ru-RU" sz="2400" dirty="0" smtClean="0"/>
              <a:t>одно </a:t>
            </a:r>
            <a:r>
              <a:rPr lang="ru-RU" sz="2400" dirty="0"/>
              <a:t>результирующее значение. </a:t>
            </a:r>
          </a:p>
          <a:p>
            <a:pPr marL="0" lvl="0" indent="0">
              <a:buNone/>
            </a:pP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838717" y="236248"/>
            <a:ext cx="8333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Выполнение </a:t>
            </a:r>
            <a:r>
              <a:rPr lang="ru-RU" sz="2800" b="1" dirty="0" smtClean="0">
                <a:latin typeface="+mj-lt"/>
              </a:rPr>
              <a:t>арифметических операций</a:t>
            </a:r>
            <a:endParaRPr lang="ru-RU" sz="2800" b="1" dirty="0">
              <a:latin typeface="+mj-lt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986244"/>
              </p:ext>
            </p:extLst>
          </p:nvPr>
        </p:nvGraphicFramePr>
        <p:xfrm>
          <a:off x="1941707" y="2734847"/>
          <a:ext cx="8128000" cy="2961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6379"/>
                <a:gridCol w="5791621"/>
              </a:tblGrid>
              <a:tr h="12712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Оператор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Операция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Сложение (и конкатенация строк)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Вычитание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Умножение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/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Деление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Деление по модулю (Остаток от деления)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Инкремент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Декремент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48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49185" y="1371601"/>
            <a:ext cx="10270671" cy="341267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400" dirty="0"/>
              <a:t>Операторы инкремент  (++) и декремент  (--) возвращают результат </a:t>
            </a:r>
            <a:r>
              <a:rPr lang="ru-RU" sz="2400" dirty="0" smtClean="0"/>
              <a:t>изменения </a:t>
            </a:r>
            <a:r>
              <a:rPr lang="ru-RU" sz="2400" dirty="0"/>
              <a:t>единственного операнда  на единицу. Например, 4++ </a:t>
            </a:r>
            <a:r>
              <a:rPr lang="ru-RU" sz="2400" dirty="0" smtClean="0"/>
              <a:t>возвращает </a:t>
            </a:r>
            <a:r>
              <a:rPr lang="ru-RU" sz="2400" dirty="0"/>
              <a:t>значение 5, а 4--возвращает значение 3</a:t>
            </a:r>
            <a:r>
              <a:rPr lang="ru-RU" sz="2400" dirty="0" smtClean="0"/>
              <a:t>.</a:t>
            </a:r>
          </a:p>
          <a:p>
            <a:pPr marL="0" lvl="0" indent="0">
              <a:buNone/>
            </a:pPr>
            <a:r>
              <a:rPr lang="ru-RU" sz="2400" dirty="0"/>
              <a:t>Все другие арифметические операторы возвращают результат </a:t>
            </a:r>
            <a:r>
              <a:rPr lang="ru-RU" sz="2400" dirty="0" smtClean="0"/>
              <a:t>операции </a:t>
            </a:r>
            <a:r>
              <a:rPr lang="ru-RU" sz="2400" dirty="0"/>
              <a:t>над двумя заданными операндами и работают обычным образом</a:t>
            </a:r>
          </a:p>
          <a:p>
            <a:pPr marL="0" lvl="0" indent="0">
              <a:buNone/>
            </a:pP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838717" y="236248"/>
            <a:ext cx="8333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Выполнение </a:t>
            </a:r>
            <a:r>
              <a:rPr lang="ru-RU" sz="2800" b="1" dirty="0" smtClean="0">
                <a:latin typeface="+mj-lt"/>
              </a:rPr>
              <a:t>арифметических операций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444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49185" y="1371601"/>
            <a:ext cx="10270671" cy="341267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400" dirty="0"/>
              <a:t>Одни операции имеют больший приоритет, чем другие, и поэтому выполняются вначале. Операции в порядке уменьшения приоритета:</a:t>
            </a:r>
          </a:p>
          <a:p>
            <a:pPr marL="0" lvl="0" indent="449263">
              <a:buNone/>
            </a:pPr>
            <a:r>
              <a:rPr lang="ru-RU" sz="2400" dirty="0" smtClean="0"/>
              <a:t>++ </a:t>
            </a:r>
            <a:r>
              <a:rPr lang="ru-RU" sz="2400" dirty="0"/>
              <a:t>(инкремент), -- (декремент)</a:t>
            </a:r>
          </a:p>
          <a:p>
            <a:pPr marL="0" lvl="0" indent="449263">
              <a:buNone/>
            </a:pPr>
            <a:r>
              <a:rPr lang="ru-RU" sz="2400" dirty="0" smtClean="0"/>
              <a:t>* </a:t>
            </a:r>
            <a:r>
              <a:rPr lang="ru-RU" sz="2400" dirty="0"/>
              <a:t>(умножение), / (деление), % (остаток от деления)</a:t>
            </a:r>
          </a:p>
          <a:p>
            <a:pPr marL="0" lvl="0" indent="449263">
              <a:buNone/>
            </a:pPr>
            <a:r>
              <a:rPr lang="ru-RU" sz="2400" dirty="0" smtClean="0"/>
              <a:t>+ </a:t>
            </a:r>
            <a:r>
              <a:rPr lang="ru-RU" sz="2400" dirty="0"/>
              <a:t>(сложение), - (вычитание)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838717" y="236248"/>
            <a:ext cx="8333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Приоритет арифметических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54900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2229" y="1012373"/>
            <a:ext cx="10417627" cy="173082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400" dirty="0"/>
              <a:t>Операторы присваивания, перечисленные в </a:t>
            </a:r>
            <a:r>
              <a:rPr lang="ru-RU" sz="2400" dirty="0" smtClean="0"/>
              <a:t>таблице, используются</a:t>
            </a:r>
            <a:r>
              <a:rPr lang="ru-RU" sz="2400" dirty="0"/>
              <a:t>, чтобы занести результат выражения в </a:t>
            </a:r>
            <a:r>
              <a:rPr lang="ru-RU" sz="2400" dirty="0" smtClean="0"/>
              <a:t>переменную</a:t>
            </a:r>
            <a:r>
              <a:rPr lang="ru-RU" sz="2400" dirty="0"/>
              <a:t>. Все из них, </a:t>
            </a:r>
            <a:r>
              <a:rPr lang="ru-RU" sz="2400" dirty="0" smtClean="0"/>
              <a:t>за </a:t>
            </a:r>
            <a:r>
              <a:rPr lang="ru-RU" sz="2400" dirty="0"/>
              <a:t>исключением оператора =, являются сокращенной формой от более </a:t>
            </a:r>
            <a:r>
              <a:rPr lang="ru-RU" sz="2400" dirty="0" smtClean="0"/>
              <a:t>длинного </a:t>
            </a:r>
            <a:r>
              <a:rPr lang="ru-RU" sz="2400" dirty="0"/>
              <a:t>эквивалентного выражения.</a:t>
            </a:r>
          </a:p>
          <a:p>
            <a:pPr marL="0" lvl="0" indent="0">
              <a:buNone/>
            </a:pP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502229" y="301562"/>
            <a:ext cx="8333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Присваивание значений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768981"/>
              </p:ext>
            </p:extLst>
          </p:nvPr>
        </p:nvGraphicFramePr>
        <p:xfrm>
          <a:off x="2293255" y="2743201"/>
          <a:ext cx="8127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Оператор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Пример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Эквивалент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 = b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a = b 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 += 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 = a + 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 -= b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 = a - 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*=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 *= b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 = a * 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/=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 /= b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 = a / 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%=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 %= b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 = a % b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Объект 2"/>
          <p:cNvSpPr txBox="1">
            <a:spLocks/>
          </p:cNvSpPr>
          <p:nvPr/>
        </p:nvSpPr>
        <p:spPr>
          <a:xfrm>
            <a:off x="2293255" y="5641354"/>
            <a:ext cx="9489564" cy="100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Следует отличать оператор =, означающий присваивание, от оператора </a:t>
            </a:r>
            <a:r>
              <a:rPr lang="ru-RU" sz="2400" dirty="0" smtClean="0"/>
              <a:t>равенства   ==.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7427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7322" y="1693333"/>
            <a:ext cx="10285277" cy="4588933"/>
          </a:xfrm>
        </p:spPr>
        <p:txBody>
          <a:bodyPr>
            <a:normAutofit/>
          </a:bodyPr>
          <a:lstStyle/>
          <a:p>
            <a:pPr lvl="0"/>
            <a:r>
              <a:rPr lang="ru-RU" sz="2400" dirty="0" err="1" smtClean="0">
                <a:solidFill>
                  <a:schemeClr val="tx1"/>
                </a:solidFill>
              </a:rPr>
              <a:t>Эккель</a:t>
            </a:r>
            <a:r>
              <a:rPr lang="ru-RU" sz="2400" dirty="0">
                <a:solidFill>
                  <a:schemeClr val="tx1"/>
                </a:solidFill>
              </a:rPr>
              <a:t>, Б. Философия </a:t>
            </a:r>
            <a:r>
              <a:rPr lang="ru-RU" sz="2400" dirty="0" err="1">
                <a:solidFill>
                  <a:schemeClr val="tx1"/>
                </a:solidFill>
              </a:rPr>
              <a:t>Java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0"/>
            <a:r>
              <a:rPr lang="ru-RU" sz="2400" dirty="0" err="1" smtClean="0">
                <a:solidFill>
                  <a:schemeClr val="tx1"/>
                </a:solidFill>
              </a:rPr>
              <a:t>Хорстманн</a:t>
            </a:r>
            <a:r>
              <a:rPr lang="ru-RU" sz="2400" dirty="0">
                <a:solidFill>
                  <a:schemeClr val="tx1"/>
                </a:solidFill>
              </a:rPr>
              <a:t>, К. С., </a:t>
            </a:r>
            <a:r>
              <a:rPr lang="ru-RU" sz="2400" dirty="0" err="1">
                <a:solidFill>
                  <a:schemeClr val="tx1"/>
                </a:solidFill>
              </a:rPr>
              <a:t>Корнелл</a:t>
            </a:r>
            <a:r>
              <a:rPr lang="ru-RU" sz="2400" dirty="0">
                <a:solidFill>
                  <a:schemeClr val="tx1"/>
                </a:solidFill>
              </a:rPr>
              <a:t>, Г. </a:t>
            </a:r>
            <a:r>
              <a:rPr lang="ru-RU" sz="2400" dirty="0" err="1">
                <a:solidFill>
                  <a:schemeClr val="tx1"/>
                </a:solidFill>
              </a:rPr>
              <a:t>Java</a:t>
            </a:r>
            <a:r>
              <a:rPr lang="ru-RU" sz="2400" dirty="0">
                <a:solidFill>
                  <a:schemeClr val="tx1"/>
                </a:solidFill>
              </a:rPr>
              <a:t>. Библиотека профессионала. Том 1. </a:t>
            </a:r>
            <a:r>
              <a:rPr lang="ru-RU" sz="2400" dirty="0" smtClean="0">
                <a:solidFill>
                  <a:schemeClr val="tx1"/>
                </a:solidFill>
              </a:rPr>
              <a:t>Основы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0"/>
            <a:r>
              <a:rPr lang="ru-RU" sz="2400" dirty="0" err="1" smtClean="0">
                <a:solidFill>
                  <a:schemeClr val="tx1"/>
                </a:solidFill>
              </a:rPr>
              <a:t>Шилдт</a:t>
            </a:r>
            <a:r>
              <a:rPr lang="ru-RU" sz="2400" dirty="0">
                <a:solidFill>
                  <a:schemeClr val="tx1"/>
                </a:solidFill>
              </a:rPr>
              <a:t>, Г. </a:t>
            </a:r>
            <a:r>
              <a:rPr lang="ru-RU" sz="2400" dirty="0" err="1">
                <a:solidFill>
                  <a:schemeClr val="tx1"/>
                </a:solidFill>
              </a:rPr>
              <a:t>Java</a:t>
            </a:r>
            <a:r>
              <a:rPr lang="ru-RU" sz="2400" dirty="0">
                <a:solidFill>
                  <a:schemeClr val="tx1"/>
                </a:solidFill>
              </a:rPr>
              <a:t> 8. Руководство для </a:t>
            </a:r>
            <a:r>
              <a:rPr lang="ru-RU" sz="2400" dirty="0" smtClean="0">
                <a:solidFill>
                  <a:schemeClr val="tx1"/>
                </a:solidFill>
              </a:rPr>
              <a:t>начинающих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0"/>
            <a:r>
              <a:rPr lang="ru-RU" sz="2400" dirty="0" smtClean="0">
                <a:solidFill>
                  <a:schemeClr val="tx1"/>
                </a:solidFill>
              </a:rPr>
              <a:t>Блох</a:t>
            </a:r>
            <a:r>
              <a:rPr lang="ru-RU" sz="2400" dirty="0">
                <a:solidFill>
                  <a:schemeClr val="tx1"/>
                </a:solidFill>
              </a:rPr>
              <a:t>, Д. </a:t>
            </a:r>
            <a:r>
              <a:rPr lang="ru-RU" sz="2400" dirty="0" err="1">
                <a:solidFill>
                  <a:schemeClr val="tx1"/>
                </a:solidFill>
              </a:rPr>
              <a:t>Java</a:t>
            </a:r>
            <a:r>
              <a:rPr lang="ru-RU" sz="2400" dirty="0">
                <a:solidFill>
                  <a:schemeClr val="tx1"/>
                </a:solidFill>
              </a:rPr>
              <a:t>. Эффективное </a:t>
            </a:r>
            <a:r>
              <a:rPr lang="ru-RU" sz="2400" dirty="0" smtClean="0">
                <a:solidFill>
                  <a:schemeClr val="tx1"/>
                </a:solidFill>
              </a:rPr>
              <a:t>программирование. </a:t>
            </a:r>
            <a:endParaRPr lang="ru-RU" sz="2400" dirty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12500" y="712801"/>
            <a:ext cx="8046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+mj-lt"/>
              </a:rPr>
              <a:t>Литература: 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18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0354" y="1469574"/>
            <a:ext cx="9626601" cy="321672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400" dirty="0"/>
              <a:t>В выражении a = b значение, хранящееся в переменной с именем b, </a:t>
            </a:r>
            <a:r>
              <a:rPr lang="ru-RU" sz="2400" dirty="0" smtClean="0"/>
              <a:t>присваивается </a:t>
            </a:r>
            <a:r>
              <a:rPr lang="ru-RU" sz="2400" dirty="0"/>
              <a:t>переменной с именем a. Таким образом, в a з</a:t>
            </a:r>
            <a:r>
              <a:rPr lang="ru-RU" sz="2400" dirty="0" smtClean="0"/>
              <a:t>аносится новое </a:t>
            </a:r>
            <a:r>
              <a:rPr lang="ru-RU" sz="2400" dirty="0"/>
              <a:t>значение, замещая любое, которое там содержалось раньше</a:t>
            </a:r>
            <a:r>
              <a:rPr lang="ru-RU" sz="2400" dirty="0" smtClean="0"/>
              <a:t>.</a:t>
            </a:r>
          </a:p>
          <a:p>
            <a:pPr marL="0" lvl="0" indent="0">
              <a:buNone/>
            </a:pPr>
            <a:r>
              <a:rPr lang="ru-RU" sz="2400" dirty="0"/>
              <a:t>Оператор += используется для добавления какого-либо значения к </a:t>
            </a:r>
            <a:r>
              <a:rPr lang="ru-RU" sz="2400" dirty="0" smtClean="0"/>
              <a:t>значению</a:t>
            </a:r>
            <a:r>
              <a:rPr lang="ru-RU" sz="2400" dirty="0"/>
              <a:t>, хранящемуся в переменной, сохраняя в этой переменной «</a:t>
            </a:r>
            <a:r>
              <a:rPr lang="ru-RU" sz="2400" dirty="0" smtClean="0"/>
              <a:t>текущую </a:t>
            </a:r>
            <a:r>
              <a:rPr lang="ru-RU" sz="2400" dirty="0"/>
              <a:t>сумму».</a:t>
            </a:r>
          </a:p>
          <a:p>
            <a:pPr marL="0" lvl="0" indent="0">
              <a:buNone/>
            </a:pPr>
            <a:endParaRPr lang="ru-RU" sz="2400" dirty="0"/>
          </a:p>
          <a:p>
            <a:pPr marL="0" lvl="0" indent="0">
              <a:buNone/>
            </a:pP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502229" y="301562"/>
            <a:ext cx="8333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Присваивание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52955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49187" y="759468"/>
            <a:ext cx="10319656" cy="168981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400" dirty="0"/>
              <a:t>Операторы сравнения, перечисленные в </a:t>
            </a:r>
            <a:r>
              <a:rPr lang="ru-RU" sz="2400" dirty="0" smtClean="0"/>
              <a:t>таблице, </a:t>
            </a:r>
            <a:r>
              <a:rPr lang="ru-RU" sz="2400" dirty="0"/>
              <a:t>используются </a:t>
            </a:r>
            <a:r>
              <a:rPr lang="ru-RU" sz="2400" dirty="0" smtClean="0"/>
              <a:t>для </a:t>
            </a:r>
            <a:r>
              <a:rPr lang="ru-RU" sz="2400" dirty="0"/>
              <a:t>оценки двух значений в выражении и возвращают логическое </a:t>
            </a:r>
            <a:r>
              <a:rPr lang="ru-RU" sz="2400" dirty="0" smtClean="0"/>
              <a:t>значение   </a:t>
            </a:r>
            <a:r>
              <a:rPr lang="ru-RU" sz="2400" dirty="0" err="1"/>
              <a:t>true</a:t>
            </a:r>
            <a:r>
              <a:rPr lang="ru-RU" sz="2400" dirty="0"/>
              <a:t> или </a:t>
            </a:r>
            <a:r>
              <a:rPr lang="ru-RU" sz="2400" dirty="0" err="1"/>
              <a:t>false</a:t>
            </a:r>
            <a:r>
              <a:rPr lang="ru-RU" sz="2400" dirty="0"/>
              <a:t>, описывающее результат этого </a:t>
            </a:r>
            <a:r>
              <a:rPr lang="ru-RU" sz="2400" dirty="0" smtClean="0"/>
              <a:t>сравнения.</a:t>
            </a: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838717" y="236248"/>
            <a:ext cx="8333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Сравнение величин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09654"/>
              </p:ext>
            </p:extLst>
          </p:nvPr>
        </p:nvGraphicFramePr>
        <p:xfrm>
          <a:off x="1941707" y="2734847"/>
          <a:ext cx="8128000" cy="31434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6379"/>
                <a:gridCol w="5791621"/>
              </a:tblGrid>
              <a:tr h="44378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Оператор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Операция</a:t>
                      </a:r>
                    </a:p>
                  </a:txBody>
                  <a:tcPr/>
                </a:tc>
              </a:tr>
              <a:tr h="44994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==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Равно</a:t>
                      </a:r>
                    </a:p>
                  </a:txBody>
                  <a:tcPr/>
                </a:tc>
              </a:tr>
              <a:tr h="44994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!=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 равно</a:t>
                      </a:r>
                      <a:endParaRPr lang="ru-RU" dirty="0"/>
                    </a:p>
                  </a:txBody>
                  <a:tcPr/>
                </a:tc>
              </a:tr>
              <a:tr h="4499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Больше</a:t>
                      </a:r>
                    </a:p>
                  </a:txBody>
                  <a:tcPr/>
                </a:tc>
              </a:tr>
              <a:tr h="4499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Больше или равно</a:t>
                      </a:r>
                      <a:endParaRPr lang="ru-RU" dirty="0"/>
                    </a:p>
                  </a:txBody>
                  <a:tcPr/>
                </a:tc>
              </a:tr>
              <a:tr h="4499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Меньше</a:t>
                      </a:r>
                      <a:endParaRPr lang="ru-RU" dirty="0"/>
                    </a:p>
                  </a:txBody>
                  <a:tcPr/>
                </a:tc>
              </a:tr>
              <a:tr h="4499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Меньше</a:t>
                      </a:r>
                      <a:r>
                        <a:rPr lang="ru-RU" baseline="0" dirty="0" smtClean="0"/>
                        <a:t> или равно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64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2859" y="1175656"/>
            <a:ext cx="10319656" cy="5159829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ru-RU" sz="2400" dirty="0"/>
              <a:t>Оператор равенства == оценивает два операнда и возвращает </a:t>
            </a:r>
            <a:r>
              <a:rPr lang="ru-RU" sz="2400" dirty="0" err="1"/>
              <a:t>true</a:t>
            </a:r>
            <a:r>
              <a:rPr lang="ru-RU" sz="2400" dirty="0"/>
              <a:t>, если </a:t>
            </a:r>
            <a:r>
              <a:rPr lang="ru-RU" sz="2400" dirty="0" smtClean="0"/>
              <a:t>значения </a:t>
            </a:r>
            <a:r>
              <a:rPr lang="ru-RU" sz="2400" dirty="0"/>
              <a:t>операндов равны. Если операнды являются одними и теми </a:t>
            </a:r>
            <a:r>
              <a:rPr lang="ru-RU" sz="2400" dirty="0" smtClean="0"/>
              <a:t>же </a:t>
            </a:r>
            <a:r>
              <a:rPr lang="ru-RU" sz="2400" dirty="0"/>
              <a:t>числами, то они равны; если они являются строками, содержащими </a:t>
            </a:r>
            <a:r>
              <a:rPr lang="ru-RU" sz="2400" dirty="0" smtClean="0"/>
              <a:t>одни </a:t>
            </a:r>
            <a:r>
              <a:rPr lang="ru-RU" sz="2400" dirty="0"/>
              <a:t>и те же символы  в одном и том же порядке, то они тоже равны. </a:t>
            </a:r>
            <a:r>
              <a:rPr lang="ru-RU" sz="2400" dirty="0" smtClean="0"/>
              <a:t>Операнды </a:t>
            </a:r>
            <a:r>
              <a:rPr lang="ru-RU" sz="2400" dirty="0"/>
              <a:t>логического типа равны, если оба содержат </a:t>
            </a:r>
            <a:r>
              <a:rPr lang="ru-RU" sz="2400" dirty="0" err="1"/>
              <a:t>true</a:t>
            </a:r>
            <a:r>
              <a:rPr lang="ru-RU" sz="2400" dirty="0"/>
              <a:t> или оба </a:t>
            </a:r>
            <a:r>
              <a:rPr lang="ru-RU" sz="2400" dirty="0" smtClean="0"/>
              <a:t>содержат </a:t>
            </a:r>
            <a:r>
              <a:rPr lang="ru-RU" sz="2400" dirty="0" err="1"/>
              <a:t>false</a:t>
            </a:r>
            <a:r>
              <a:rPr lang="ru-RU" sz="2400" dirty="0" smtClean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sz="2400" dirty="0" smtClean="0"/>
              <a:t>Операторы </a:t>
            </a:r>
            <a:r>
              <a:rPr lang="ru-RU" sz="2400" dirty="0"/>
              <a:t>равенства и неравенства часто применяются для </a:t>
            </a:r>
            <a:r>
              <a:rPr lang="ru-RU" sz="2400" dirty="0" smtClean="0"/>
              <a:t>выполнения </a:t>
            </a:r>
            <a:r>
              <a:rPr lang="ru-RU" sz="2400" dirty="0"/>
              <a:t>так называемого условного ветвления  в программе, когда в </a:t>
            </a:r>
            <a:r>
              <a:rPr lang="ru-RU" sz="2400" dirty="0" smtClean="0"/>
              <a:t>зависимости </a:t>
            </a:r>
            <a:r>
              <a:rPr lang="ru-RU" sz="2400" dirty="0"/>
              <a:t>от условия выбирается дальнейшее направление работы </a:t>
            </a:r>
            <a:r>
              <a:rPr lang="ru-RU" sz="2400" dirty="0" smtClean="0"/>
              <a:t>программы</a:t>
            </a:r>
            <a:r>
              <a:rPr lang="ru-RU" sz="2400" dirty="0"/>
              <a:t>.</a:t>
            </a:r>
          </a:p>
          <a:p>
            <a:pPr marL="0" lvl="0" indent="0">
              <a:buNone/>
            </a:pP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838717" y="236248"/>
            <a:ext cx="8333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Сравнение величин</a:t>
            </a:r>
          </a:p>
        </p:txBody>
      </p:sp>
    </p:spTree>
    <p:extLst>
      <p:ext uri="{BB962C8B-B14F-4D97-AF65-F5344CB8AC3E}">
        <p14:creationId xmlns:p14="http://schemas.microsoft.com/office/powerpoint/2010/main" val="200582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2859" y="1175656"/>
            <a:ext cx="10319656" cy="199208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400" dirty="0"/>
              <a:t>Логические операторы, перечисленные в </a:t>
            </a:r>
            <a:r>
              <a:rPr lang="ru-RU" sz="2400" dirty="0" smtClean="0"/>
              <a:t>таблице, </a:t>
            </a:r>
            <a:r>
              <a:rPr lang="ru-RU" sz="2400" dirty="0"/>
              <a:t>используются </a:t>
            </a:r>
            <a:r>
              <a:rPr lang="ru-RU" sz="2400" dirty="0" smtClean="0"/>
              <a:t>чтобы </a:t>
            </a:r>
            <a:r>
              <a:rPr lang="ru-RU" sz="2400" dirty="0"/>
              <a:t>объединить несколько выражений, каждое из которых </a:t>
            </a:r>
            <a:r>
              <a:rPr lang="ru-RU" sz="2400" dirty="0" smtClean="0"/>
              <a:t>возвращает </a:t>
            </a:r>
            <a:r>
              <a:rPr lang="ru-RU" sz="2400" dirty="0"/>
              <a:t>логическое значение, в одно сложное выражение, которое будет </a:t>
            </a:r>
            <a:r>
              <a:rPr lang="ru-RU" sz="2400" dirty="0" smtClean="0"/>
              <a:t>возвращать </a:t>
            </a:r>
            <a:r>
              <a:rPr lang="ru-RU" sz="2400" dirty="0"/>
              <a:t>единственное логическое значение.</a:t>
            </a:r>
          </a:p>
          <a:p>
            <a:pPr marL="0" lvl="0" indent="0">
              <a:buNone/>
            </a:pP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838717" y="236248"/>
            <a:ext cx="8333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+mj-lt"/>
              </a:rPr>
              <a:t>Оценочная логика</a:t>
            </a:r>
            <a:endParaRPr lang="ru-RU" sz="2800" b="1" dirty="0">
              <a:latin typeface="+mj-lt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6236"/>
              </p:ext>
            </p:extLst>
          </p:nvPr>
        </p:nvGraphicFramePr>
        <p:xfrm>
          <a:off x="1985674" y="3583931"/>
          <a:ext cx="8993416" cy="2489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96708"/>
                <a:gridCol w="4496708"/>
              </a:tblGrid>
              <a:tr h="62248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Оператор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Операция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2248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&amp;&amp; 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 Логическое И</a:t>
                      </a:r>
                      <a:endParaRPr lang="ru-RU" sz="2000" dirty="0"/>
                    </a:p>
                  </a:txBody>
                  <a:tcPr/>
                </a:tc>
              </a:tr>
              <a:tr h="62248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|| 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 Логическое ИЛИ</a:t>
                      </a:r>
                      <a:endParaRPr lang="ru-RU" sz="2000" dirty="0"/>
                    </a:p>
                  </a:txBody>
                  <a:tcPr/>
                </a:tc>
              </a:tr>
              <a:tr h="62248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! 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 Логическое НЕ (отрицание)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9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3874" y="1110343"/>
            <a:ext cx="10319656" cy="5551714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ru-RU" sz="2400" dirty="0"/>
              <a:t>Логические операторы работают с операндами, имеющими значение </a:t>
            </a:r>
            <a:r>
              <a:rPr lang="ru-RU" sz="2400" dirty="0" smtClean="0"/>
              <a:t>логического </a:t>
            </a:r>
            <a:r>
              <a:rPr lang="ru-RU" sz="2400" dirty="0"/>
              <a:t>(булевого ) типа, то есть </a:t>
            </a:r>
            <a:r>
              <a:rPr lang="ru-RU" sz="2400" dirty="0" err="1"/>
              <a:t>true</a:t>
            </a:r>
            <a:r>
              <a:rPr lang="ru-RU" sz="2400" dirty="0"/>
              <a:t> или </a:t>
            </a:r>
            <a:r>
              <a:rPr lang="ru-RU" sz="2400" dirty="0" err="1"/>
              <a:t>false</a:t>
            </a:r>
            <a:r>
              <a:rPr lang="ru-RU" sz="2400" dirty="0"/>
              <a:t>, либо со </a:t>
            </a:r>
            <a:r>
              <a:rPr lang="ru-RU" sz="2400" dirty="0" smtClean="0"/>
              <a:t>значениями</a:t>
            </a:r>
            <a:r>
              <a:rPr lang="ru-RU" sz="2400" dirty="0"/>
              <a:t>, которые преобразуются в </a:t>
            </a:r>
            <a:r>
              <a:rPr lang="ru-RU" sz="2400" dirty="0" err="1"/>
              <a:t>true</a:t>
            </a:r>
            <a:r>
              <a:rPr lang="ru-RU" sz="2400" dirty="0"/>
              <a:t> или </a:t>
            </a:r>
            <a:r>
              <a:rPr lang="ru-RU" sz="2400" dirty="0" err="1"/>
              <a:t>false</a:t>
            </a:r>
            <a:r>
              <a:rPr lang="ru-RU" sz="2400" dirty="0" smtClean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2400" dirty="0"/>
              <a:t>Оператор «логическое И» (&amp;&amp;) оценивает два операнда и возвращает </a:t>
            </a:r>
            <a:r>
              <a:rPr lang="ru-RU" sz="2400" dirty="0" smtClean="0"/>
              <a:t>значение </a:t>
            </a:r>
            <a:r>
              <a:rPr lang="ru-RU" sz="2400" dirty="0" err="1"/>
              <a:t>true</a:t>
            </a:r>
            <a:r>
              <a:rPr lang="ru-RU" sz="2400" dirty="0"/>
              <a:t>, только если оба операнда сами имеют значение </a:t>
            </a:r>
            <a:r>
              <a:rPr lang="ru-RU" sz="2400" dirty="0" err="1"/>
              <a:t>true</a:t>
            </a:r>
            <a:r>
              <a:rPr lang="ru-RU" sz="2400" dirty="0"/>
              <a:t>, </a:t>
            </a:r>
            <a:r>
              <a:rPr lang="ru-RU" sz="2400" dirty="0" smtClean="0"/>
              <a:t>в </a:t>
            </a:r>
            <a:r>
              <a:rPr lang="ru-RU" sz="2400" dirty="0"/>
              <a:t>противном случае оператор возвращает значение </a:t>
            </a:r>
            <a:r>
              <a:rPr lang="ru-RU" sz="2400" dirty="0" err="1"/>
              <a:t>false</a:t>
            </a:r>
            <a:r>
              <a:rPr lang="ru-RU" sz="2400" dirty="0"/>
              <a:t>.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2400" dirty="0" smtClean="0"/>
              <a:t>Оператор </a:t>
            </a:r>
            <a:r>
              <a:rPr lang="ru-RU" sz="2400" dirty="0"/>
              <a:t>«логическое ИЛИ» (||) оценивает два </a:t>
            </a:r>
            <a:r>
              <a:rPr lang="ru-RU" sz="2400" dirty="0" smtClean="0"/>
              <a:t>операнда </a:t>
            </a:r>
            <a:r>
              <a:rPr lang="ru-RU" sz="2400" dirty="0"/>
              <a:t>и возвращает </a:t>
            </a:r>
            <a:r>
              <a:rPr lang="ru-RU" sz="2400" dirty="0" err="1"/>
              <a:t>true</a:t>
            </a:r>
            <a:r>
              <a:rPr lang="ru-RU" sz="2400" dirty="0"/>
              <a:t>, если хотя бы один из них сам </a:t>
            </a:r>
            <a:r>
              <a:rPr lang="ru-RU" sz="2400" dirty="0" smtClean="0"/>
              <a:t>возвращает </a:t>
            </a:r>
            <a:r>
              <a:rPr lang="ru-RU" sz="2400" dirty="0"/>
              <a:t>значение </a:t>
            </a:r>
            <a:r>
              <a:rPr lang="ru-RU" sz="2400" dirty="0" err="1"/>
              <a:t>true</a:t>
            </a:r>
            <a:r>
              <a:rPr lang="ru-RU" sz="2400" dirty="0"/>
              <a:t>. В противном случае оператор || возвратит значение </a:t>
            </a:r>
            <a:r>
              <a:rPr lang="ru-RU" sz="2400" dirty="0" smtClean="0"/>
              <a:t>f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2400" dirty="0"/>
              <a:t>Оператор «логическое НЕ» (!) является унарным  и используется с </a:t>
            </a:r>
            <a:r>
              <a:rPr lang="ru-RU" sz="2400" dirty="0" smtClean="0"/>
              <a:t>одним </a:t>
            </a:r>
            <a:r>
              <a:rPr lang="ru-RU" sz="2400" dirty="0"/>
              <a:t>операндом. Он возвращает противоположное значение от того, </a:t>
            </a:r>
            <a:r>
              <a:rPr lang="ru-RU" sz="2400" dirty="0" smtClean="0"/>
              <a:t>какое </a:t>
            </a:r>
            <a:r>
              <a:rPr lang="ru-RU" sz="2400" dirty="0"/>
              <a:t>имел операнд. Так, если переменная a имела значение </a:t>
            </a:r>
            <a:r>
              <a:rPr lang="ru-RU" sz="2400" dirty="0" err="1"/>
              <a:t>true</a:t>
            </a:r>
            <a:r>
              <a:rPr lang="ru-RU" sz="2400" dirty="0"/>
              <a:t>, то </a:t>
            </a:r>
            <a:r>
              <a:rPr lang="ru-RU" sz="2400" dirty="0" smtClean="0"/>
              <a:t>!</a:t>
            </a:r>
            <a:r>
              <a:rPr lang="ru-RU" sz="2400" dirty="0"/>
              <a:t>a возвратит значение </a:t>
            </a:r>
            <a:r>
              <a:rPr lang="ru-RU" sz="2400" dirty="0" err="1"/>
              <a:t>false</a:t>
            </a:r>
            <a:r>
              <a:rPr lang="ru-RU" sz="2400" dirty="0"/>
              <a:t>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838717" y="236248"/>
            <a:ext cx="8333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+mj-lt"/>
              </a:rPr>
              <a:t>Оценочная логика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976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4886" y="1012371"/>
            <a:ext cx="10368643" cy="564968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400" dirty="0"/>
              <a:t>Числовые и текстовые значения в </a:t>
            </a:r>
            <a:r>
              <a:rPr lang="ru-RU" sz="2400" dirty="0" err="1"/>
              <a:t>Java</a:t>
            </a:r>
            <a:r>
              <a:rPr lang="ru-RU" sz="2400" dirty="0"/>
              <a:t>-программах известны как «</a:t>
            </a:r>
            <a:r>
              <a:rPr lang="ru-RU" sz="2400" dirty="0" smtClean="0"/>
              <a:t>литералы </a:t>
            </a:r>
            <a:r>
              <a:rPr lang="ru-RU" sz="2400" dirty="0"/>
              <a:t>» — на самом деле они ничего собой не </a:t>
            </a:r>
            <a:r>
              <a:rPr lang="ru-RU" sz="2400" dirty="0" smtClean="0"/>
              <a:t>представляют</a:t>
            </a:r>
            <a:r>
              <a:rPr lang="ru-RU" sz="2400" dirty="0"/>
              <a:t>, это просто </a:t>
            </a:r>
            <a:r>
              <a:rPr lang="ru-RU" sz="2400" dirty="0" smtClean="0"/>
              <a:t>символы</a:t>
            </a:r>
            <a:r>
              <a:rPr lang="ru-RU" sz="2400" dirty="0"/>
              <a:t>, которые вы видите</a:t>
            </a:r>
            <a:r>
              <a:rPr lang="ru-RU" sz="2400" dirty="0" smtClean="0"/>
              <a:t>.</a:t>
            </a:r>
          </a:p>
          <a:p>
            <a:pPr marL="0" lvl="0" indent="0">
              <a:buNone/>
            </a:pPr>
            <a:r>
              <a:rPr lang="ru-RU" sz="2400" dirty="0"/>
              <a:t>Литералы обычно отделяются от ключевых слов </a:t>
            </a:r>
            <a:r>
              <a:rPr lang="ru-RU" sz="2400" dirty="0" err="1"/>
              <a:t>Java</a:t>
            </a:r>
            <a:r>
              <a:rPr lang="ru-RU" sz="2400" dirty="0"/>
              <a:t>-языка, но там, где </a:t>
            </a:r>
            <a:r>
              <a:rPr lang="ru-RU" sz="2400" dirty="0" smtClean="0"/>
              <a:t>требуются </a:t>
            </a:r>
            <a:r>
              <a:rPr lang="ru-RU" sz="2400" dirty="0"/>
              <a:t>двойные или одинарные кавычки внутри строковой </a:t>
            </a:r>
            <a:r>
              <a:rPr lang="ru-RU" sz="2400" dirty="0" smtClean="0"/>
              <a:t>переменной</a:t>
            </a:r>
            <a:r>
              <a:rPr lang="ru-RU" sz="2400" dirty="0"/>
              <a:t>, необходимо указать, что символ кавычек должен как-то </a:t>
            </a:r>
            <a:r>
              <a:rPr lang="ru-RU" sz="2400" dirty="0" smtClean="0"/>
              <a:t>отделяться</a:t>
            </a:r>
            <a:r>
              <a:rPr lang="ru-RU" sz="2400" dirty="0"/>
              <a:t>, чтобы избежать аварийного завершения строки. Это </a:t>
            </a:r>
            <a:r>
              <a:rPr lang="ru-RU" sz="2400" dirty="0" smtClean="0"/>
              <a:t>достигается </a:t>
            </a:r>
            <a:r>
              <a:rPr lang="ru-RU" sz="2400" dirty="0"/>
              <a:t>путем добавления перед каждым символом кавычек управляющей </a:t>
            </a:r>
            <a:r>
              <a:rPr lang="ru-RU" sz="2400" dirty="0" smtClean="0"/>
              <a:t>последовательности </a:t>
            </a:r>
            <a:r>
              <a:rPr lang="ru-RU" sz="2400" dirty="0"/>
              <a:t>(или управляющего оператора) \. </a:t>
            </a:r>
            <a:endParaRPr lang="en-US" sz="2400" dirty="0" smtClean="0"/>
          </a:p>
          <a:p>
            <a:pPr marL="0" lvl="0" indent="0">
              <a:buNone/>
            </a:pPr>
            <a:r>
              <a:rPr lang="ru-RU" sz="2400" dirty="0" smtClean="0"/>
              <a:t>Например</a:t>
            </a:r>
            <a:r>
              <a:rPr lang="ru-RU" sz="2400" dirty="0"/>
              <a:t>, </a:t>
            </a:r>
            <a:r>
              <a:rPr lang="ru-RU" sz="2400" dirty="0" smtClean="0"/>
              <a:t>чтобы </a:t>
            </a:r>
            <a:r>
              <a:rPr lang="ru-RU" sz="2400" dirty="0"/>
              <a:t>включить кавычки в строковую переменную, пишем следующее:</a:t>
            </a:r>
          </a:p>
          <a:p>
            <a:pPr marL="0" lvl="0" indent="0">
              <a:buNone/>
            </a:pPr>
            <a:r>
              <a:rPr lang="ru-RU" sz="2400" dirty="0" err="1"/>
              <a:t>String</a:t>
            </a:r>
            <a:r>
              <a:rPr lang="ru-RU" sz="2400" dirty="0"/>
              <a:t> </a:t>
            </a:r>
            <a:r>
              <a:rPr lang="en-US" sz="2400" dirty="0" smtClean="0"/>
              <a:t>hello</a:t>
            </a:r>
            <a:r>
              <a:rPr lang="ru-RU" sz="2400" dirty="0" smtClean="0"/>
              <a:t> </a:t>
            </a:r>
            <a:r>
              <a:rPr lang="ru-RU" sz="2400" dirty="0"/>
              <a:t>= " </a:t>
            </a:r>
            <a:r>
              <a:rPr lang="ru-RU" sz="2400" dirty="0" smtClean="0"/>
              <a:t>\“</a:t>
            </a:r>
            <a:r>
              <a:rPr lang="en-US" sz="2400" dirty="0" smtClean="0"/>
              <a:t>Hello, world</a:t>
            </a:r>
            <a:r>
              <a:rPr lang="ru-RU" sz="2400" dirty="0" smtClean="0"/>
              <a:t>.\" ";</a:t>
            </a: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838717" y="236248"/>
            <a:ext cx="8333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Управляющие литералы</a:t>
            </a:r>
          </a:p>
        </p:txBody>
      </p:sp>
    </p:spTree>
    <p:extLst>
      <p:ext uri="{BB962C8B-B14F-4D97-AF65-F5344CB8AC3E}">
        <p14:creationId xmlns:p14="http://schemas.microsoft.com/office/powerpoint/2010/main" val="191897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38716" y="963386"/>
            <a:ext cx="10064813" cy="94705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400" dirty="0"/>
              <a:t>Для форматирования простейшего вывода можно использовать </a:t>
            </a:r>
            <a:r>
              <a:rPr lang="ru-RU" sz="2400" dirty="0" smtClean="0"/>
              <a:t>различные </a:t>
            </a:r>
            <a:r>
              <a:rPr lang="ru-RU" sz="2400" dirty="0"/>
              <a:t>управляющие последовательности: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838717" y="236248"/>
            <a:ext cx="8333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Управляющие литералы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92524"/>
              </p:ext>
            </p:extLst>
          </p:nvPr>
        </p:nvGraphicFramePr>
        <p:xfrm>
          <a:off x="2246931" y="1910443"/>
          <a:ext cx="8128000" cy="4114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Управляющий</a:t>
                      </a:r>
                      <a:r>
                        <a:rPr lang="ru-RU" sz="2400" baseline="0" dirty="0" smtClean="0">
                          <a:solidFill>
                            <a:schemeClr val="tx1"/>
                          </a:solidFill>
                        </a:rPr>
                        <a:t> символ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Описание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\n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Перевод строки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Табуляция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\b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Шаг назад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Возврат каретки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\f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Перевод страницы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\\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Обратный слеш</a:t>
                      </a:r>
                      <a:endParaRPr lang="ru-RU" sz="2400" dirty="0"/>
                    </a:p>
                  </a:txBody>
                  <a:tcPr/>
                </a:tc>
              </a:tr>
              <a:tr h="3910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\’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Одиночная кавычка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\”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Двойная кавычка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8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9171" y="1296785"/>
            <a:ext cx="10318388" cy="5119779"/>
          </a:xfrm>
        </p:spPr>
        <p:txBody>
          <a:bodyPr>
            <a:normAutofit/>
          </a:bodyPr>
          <a:lstStyle/>
          <a:p>
            <a:pPr marL="0" indent="266700" fontAlgn="base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j</a:t>
            </a:r>
            <a:r>
              <a:rPr lang="ru-RU" sz="2400" dirty="0" err="1" smtClean="0"/>
              <a:t>ava</a:t>
            </a:r>
            <a:r>
              <a:rPr lang="ru-RU" sz="2400" dirty="0" smtClean="0"/>
              <a:t> при работе со значениями следует учитывать типы данных  во избежание ошибок  компиляции.  </a:t>
            </a:r>
          </a:p>
          <a:p>
            <a:pPr marL="0" indent="266700" fontAlgn="base">
              <a:buNone/>
            </a:pPr>
            <a:r>
              <a:rPr lang="ru-RU" sz="2400" dirty="0" smtClean="0"/>
              <a:t>Например, если методу,  который требует значение типа </a:t>
            </a:r>
            <a:r>
              <a:rPr lang="ru-RU" sz="2400" dirty="0" err="1" smtClean="0"/>
              <a:t>int</a:t>
            </a:r>
            <a:r>
              <a:rPr lang="ru-RU" sz="2400" dirty="0" smtClean="0"/>
              <a:t>, передать переменную типа </a:t>
            </a:r>
            <a:r>
              <a:rPr lang="ru-RU" sz="2400" dirty="0" err="1" smtClean="0"/>
              <a:t>float</a:t>
            </a:r>
            <a:r>
              <a:rPr lang="ru-RU" sz="2400" dirty="0" smtClean="0"/>
              <a:t>, то это приведет к ошибке компилятора.  </a:t>
            </a:r>
          </a:p>
          <a:p>
            <a:pPr marL="0" indent="266700" fontAlgn="base">
              <a:buNone/>
            </a:pPr>
            <a:r>
              <a:rPr lang="ru-RU" sz="2400" dirty="0" smtClean="0"/>
              <a:t>Это означает, что зачастую для того, чтобы обрабатывать данные, их нужно конвертировать из одного типа в другой.</a:t>
            </a:r>
          </a:p>
          <a:p>
            <a:pPr marL="0" indent="0" algn="just">
              <a:buNone/>
            </a:pPr>
            <a:endParaRPr lang="ru-RU" sz="2400" dirty="0" smtClean="0">
              <a:solidFill>
                <a:schemeClr val="tx1"/>
              </a:solidFill>
            </a:endParaRPr>
          </a:p>
          <a:p>
            <a:pPr algn="just"/>
            <a:endParaRPr lang="ru-RU" sz="2400" dirty="0"/>
          </a:p>
          <a:p>
            <a:pPr algn="just"/>
            <a:endParaRPr lang="ru-RU" sz="2400" dirty="0" smtClean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Преобразование типов</a:t>
            </a:r>
          </a:p>
        </p:txBody>
      </p:sp>
    </p:spTree>
    <p:extLst>
      <p:ext uri="{BB962C8B-B14F-4D97-AF65-F5344CB8AC3E}">
        <p14:creationId xmlns:p14="http://schemas.microsoft.com/office/powerpoint/2010/main" val="81708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1" y="1261241"/>
            <a:ext cx="10625958" cy="5249918"/>
          </a:xfrm>
        </p:spPr>
        <p:txBody>
          <a:bodyPr>
            <a:normAutofit/>
          </a:bodyPr>
          <a:lstStyle/>
          <a:p>
            <a:pPr marL="0" indent="365125" fontAlgn="base">
              <a:buNone/>
            </a:pPr>
            <a:r>
              <a:rPr lang="ru-RU" sz="2400" dirty="0"/>
              <a:t>Числовые значения можно легко преобразовывать (приводить) из </a:t>
            </a:r>
            <a:r>
              <a:rPr lang="ru-RU" sz="2400" dirty="0" smtClean="0"/>
              <a:t>одного </a:t>
            </a:r>
            <a:r>
              <a:rPr lang="ru-RU" sz="2400" dirty="0"/>
              <a:t>числового типа данных в другой, используя синтаксис:</a:t>
            </a:r>
          </a:p>
          <a:p>
            <a:pPr marL="0" indent="0" fontAlgn="base">
              <a:buNone/>
            </a:pPr>
            <a:r>
              <a:rPr lang="en-US" sz="2400" dirty="0" smtClean="0"/>
              <a:t>		</a:t>
            </a:r>
            <a:endParaRPr lang="ru-RU" sz="2400" dirty="0" smtClean="0"/>
          </a:p>
          <a:p>
            <a:pPr marL="0" indent="0" fontAlgn="base">
              <a:buNone/>
            </a:pPr>
            <a:r>
              <a:rPr lang="ru-RU" sz="2400" dirty="0"/>
              <a:t>	</a:t>
            </a:r>
            <a:r>
              <a:rPr lang="ru-RU" sz="2400" dirty="0" smtClean="0"/>
              <a:t>	( </a:t>
            </a:r>
            <a:r>
              <a:rPr lang="ru-RU" sz="2400" dirty="0"/>
              <a:t>тип-данных ) значение</a:t>
            </a:r>
          </a:p>
          <a:p>
            <a:pPr marL="0" indent="0" algn="just">
              <a:buNone/>
            </a:pPr>
            <a:endParaRPr lang="ru-RU" sz="2400" dirty="0" smtClean="0">
              <a:solidFill>
                <a:schemeClr val="tx1"/>
              </a:solidFill>
            </a:endParaRPr>
          </a:p>
          <a:p>
            <a:pPr marL="0" indent="365125" algn="just">
              <a:buNone/>
            </a:pPr>
            <a:r>
              <a:rPr lang="ru-RU" sz="2400" dirty="0" smtClean="0"/>
              <a:t>При </a:t>
            </a:r>
            <a:r>
              <a:rPr lang="ru-RU" sz="2400" dirty="0"/>
              <a:t>приведении типов данных может </a:t>
            </a:r>
            <a:r>
              <a:rPr lang="ru-RU" sz="2400" dirty="0" smtClean="0"/>
              <a:t>происходить </a:t>
            </a:r>
            <a:r>
              <a:rPr lang="ru-RU" sz="2400" dirty="0"/>
              <a:t>некоторая потеря точности. </a:t>
            </a:r>
            <a:endParaRPr lang="ru-RU" sz="2400" dirty="0" smtClean="0"/>
          </a:p>
          <a:p>
            <a:pPr marL="0" indent="365125" algn="just">
              <a:buNone/>
            </a:pPr>
            <a:r>
              <a:rPr lang="ru-RU" sz="2400" dirty="0" smtClean="0"/>
              <a:t>Например</a:t>
            </a:r>
            <a:r>
              <a:rPr lang="ru-RU" sz="2400" dirty="0"/>
              <a:t>, при </a:t>
            </a:r>
            <a:r>
              <a:rPr lang="ru-RU" sz="2400" dirty="0" smtClean="0"/>
              <a:t>преобразовании </a:t>
            </a:r>
            <a:r>
              <a:rPr lang="ru-RU" sz="2400" dirty="0"/>
              <a:t>числа с плавающей точкой  (</a:t>
            </a:r>
            <a:r>
              <a:rPr lang="ru-RU" sz="2400" dirty="0" err="1"/>
              <a:t>float</a:t>
            </a:r>
            <a:r>
              <a:rPr lang="ru-RU" sz="2400" dirty="0"/>
              <a:t>) в целое число (</a:t>
            </a:r>
            <a:r>
              <a:rPr lang="ru-RU" sz="2400" dirty="0" err="1"/>
              <a:t>int</a:t>
            </a:r>
            <a:r>
              <a:rPr lang="ru-RU" sz="2400" dirty="0"/>
              <a:t>), </a:t>
            </a:r>
            <a:r>
              <a:rPr lang="ru-RU" sz="2400" dirty="0" smtClean="0"/>
              <a:t>поскольку </a:t>
            </a:r>
            <a:r>
              <a:rPr lang="ru-RU" sz="2400" dirty="0"/>
              <a:t>значение после десятичной точки будет отбрасываться. </a:t>
            </a:r>
            <a:endParaRPr lang="ru-RU" sz="2400" dirty="0" smtClean="0"/>
          </a:p>
          <a:p>
            <a:pPr marL="0" indent="365125" algn="just">
              <a:buNone/>
            </a:pPr>
            <a:r>
              <a:rPr lang="ru-RU" sz="2400" dirty="0" smtClean="0"/>
              <a:t>Например</a:t>
            </a:r>
            <a:r>
              <a:rPr lang="ru-RU" sz="2400" dirty="0"/>
              <a:t>, приведение значения 9.9 к целочисленному типу выдаст в </a:t>
            </a:r>
            <a:r>
              <a:rPr lang="ru-RU" sz="2400" dirty="0" smtClean="0"/>
              <a:t>результате </a:t>
            </a:r>
            <a:r>
              <a:rPr lang="ru-RU" sz="2400" dirty="0"/>
              <a:t>значение 9.</a:t>
            </a:r>
          </a:p>
          <a:p>
            <a:pPr algn="just"/>
            <a:endParaRPr lang="ru-RU" sz="2400" dirty="0"/>
          </a:p>
          <a:p>
            <a:pPr algn="just"/>
            <a:endParaRPr lang="ru-RU" sz="2400" dirty="0" smtClean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Преобразование типов</a:t>
            </a:r>
          </a:p>
        </p:txBody>
      </p:sp>
    </p:spTree>
    <p:extLst>
      <p:ext uri="{BB962C8B-B14F-4D97-AF65-F5344CB8AC3E}">
        <p14:creationId xmlns:p14="http://schemas.microsoft.com/office/powerpoint/2010/main" val="4548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7404" y="922754"/>
            <a:ext cx="11144595" cy="5588405"/>
          </a:xfrm>
        </p:spPr>
        <p:txBody>
          <a:bodyPr>
            <a:normAutofit/>
          </a:bodyPr>
          <a:lstStyle/>
          <a:p>
            <a:pPr marL="0" indent="365125" fontAlgn="base">
              <a:buNone/>
            </a:pPr>
            <a:r>
              <a:rPr lang="ru-RU" sz="2400" dirty="0"/>
              <a:t>Когда в одной операции вовлечены данные разных типов, не всегда необходимо использовать операцию преобразования типов. Некоторые виды преобразований выполняются неявно, </a:t>
            </a:r>
            <a:r>
              <a:rPr lang="ru-RU" sz="2400" dirty="0" smtClean="0"/>
              <a:t>автоматически.</a:t>
            </a:r>
          </a:p>
          <a:p>
            <a:pPr marL="0" indent="365125" fontAlgn="base">
              <a:buNone/>
            </a:pPr>
            <a:r>
              <a:rPr lang="ru-RU" sz="2400" dirty="0"/>
              <a:t>С</a:t>
            </a:r>
            <a:r>
              <a:rPr lang="ru-RU" sz="2400" dirty="0" smtClean="0"/>
              <a:t>трелками </a:t>
            </a:r>
            <a:r>
              <a:rPr lang="ru-RU" sz="2400" dirty="0"/>
              <a:t>на рисунке показано, какие преобразования типов могут выполняться автоматически. Пунктирными стрелками показаны автоматические преобразования с потерей точности.</a:t>
            </a:r>
          </a:p>
          <a:p>
            <a:pPr algn="just"/>
            <a:endParaRPr lang="ru-RU" sz="2400" dirty="0" smtClean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Преобразование типов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172" y="3448803"/>
            <a:ext cx="7807729" cy="34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09895" y="1184728"/>
            <a:ext cx="9948705" cy="5503333"/>
          </a:xfrm>
        </p:spPr>
        <p:txBody>
          <a:bodyPr>
            <a:normAutofit/>
          </a:bodyPr>
          <a:lstStyle/>
          <a:p>
            <a:r>
              <a:rPr lang="ru-RU" altLang="ru-RU" sz="2200" b="1" dirty="0"/>
              <a:t>Java</a:t>
            </a:r>
            <a:r>
              <a:rPr lang="ru-RU" altLang="ru-RU" sz="2200" dirty="0"/>
              <a:t> - это объектно-ориентированный, </a:t>
            </a:r>
            <a:r>
              <a:rPr lang="ru-RU" altLang="ru-RU" sz="2200" dirty="0" smtClean="0"/>
              <a:t>платформенно- независимый </a:t>
            </a:r>
            <a:r>
              <a:rPr lang="ru-RU" altLang="ru-RU" sz="2200" dirty="0"/>
              <a:t>язык программирования, используемый для разработки информационных систем</a:t>
            </a:r>
            <a:r>
              <a:rPr lang="ru-RU" altLang="ru-RU" sz="2200" dirty="0" smtClean="0"/>
              <a:t>.</a:t>
            </a:r>
          </a:p>
          <a:p>
            <a:r>
              <a:rPr lang="ru-RU" altLang="ru-RU" sz="2200" dirty="0"/>
              <a:t>Основную сущность языка </a:t>
            </a:r>
            <a:r>
              <a:rPr lang="ru-RU" altLang="ru-RU" sz="2200" dirty="0" err="1"/>
              <a:t>Java</a:t>
            </a:r>
            <a:r>
              <a:rPr lang="ru-RU" altLang="ru-RU" sz="2200" dirty="0"/>
              <a:t> составляют библиотеки файлов, называемые классами, каждый из которых содержит небольшие фрагменты проверенного, готового к выполнению кода.</a:t>
            </a:r>
            <a:endParaRPr lang="en-US" altLang="ru-RU" sz="2200" dirty="0"/>
          </a:p>
          <a:p>
            <a:r>
              <a:rPr lang="ru-RU" altLang="ru-RU" sz="2200" dirty="0"/>
              <a:t>Любые из этих классов можно встраивать в новую программу, и таким образом, для окончательного завершения программы обычно остается написать небольшую часть кода. Такая методика экономит программистам много времени и является одной из основных причин широкой популярности программирования на </a:t>
            </a:r>
            <a:r>
              <a:rPr lang="ru-RU" altLang="ru-RU" sz="2200" dirty="0" err="1"/>
              <a:t>Java</a:t>
            </a:r>
            <a:r>
              <a:rPr lang="ru-RU" altLang="ru-RU" sz="2200" dirty="0"/>
              <a:t>. </a:t>
            </a:r>
            <a:endParaRPr lang="ru-RU" sz="2200" dirty="0"/>
          </a:p>
          <a:p>
            <a:endParaRPr lang="en-US" altLang="ru-RU" sz="2200" dirty="0"/>
          </a:p>
          <a:p>
            <a:pPr algn="just"/>
            <a:endParaRPr lang="ru-RU" sz="2800" dirty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8046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+mj-lt"/>
              </a:rPr>
              <a:t>Введение в </a:t>
            </a:r>
            <a:r>
              <a:rPr lang="en-US" sz="2800" dirty="0" smtClean="0">
                <a:latin typeface="+mj-lt"/>
              </a:rPr>
              <a:t>Java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8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1" y="1261241"/>
            <a:ext cx="10625958" cy="5249918"/>
          </a:xfrm>
        </p:spPr>
        <p:txBody>
          <a:bodyPr>
            <a:normAutofit/>
          </a:bodyPr>
          <a:lstStyle/>
          <a:p>
            <a:pPr marL="0" indent="365125" fontAlgn="base">
              <a:buNone/>
            </a:pPr>
            <a:r>
              <a:rPr lang="ru-RU" sz="2400" dirty="0"/>
              <a:t>Числовые значения могут быть преобразованы к строковому   типу </a:t>
            </a:r>
            <a:r>
              <a:rPr lang="ru-RU" sz="2400" dirty="0" smtClean="0"/>
              <a:t>(</a:t>
            </a:r>
            <a:r>
              <a:rPr lang="ru-RU" sz="2400" dirty="0" err="1"/>
              <a:t>String</a:t>
            </a:r>
            <a:r>
              <a:rPr lang="ru-RU" sz="2400" dirty="0"/>
              <a:t>) при помощи метода </a:t>
            </a:r>
            <a:r>
              <a:rPr lang="ru-RU" sz="2400" dirty="0" err="1"/>
              <a:t>toString</a:t>
            </a:r>
            <a:r>
              <a:rPr lang="ru-RU" sz="2400" dirty="0"/>
              <a:t>(). </a:t>
            </a:r>
            <a:endParaRPr lang="en-US" sz="2400" dirty="0" smtClean="0"/>
          </a:p>
          <a:p>
            <a:pPr marL="0" indent="365125" fontAlgn="base">
              <a:buNone/>
            </a:pPr>
            <a:r>
              <a:rPr lang="ru-RU" sz="2400" dirty="0" smtClean="0"/>
              <a:t>Он </a:t>
            </a:r>
            <a:r>
              <a:rPr lang="ru-RU" sz="2400" dirty="0"/>
              <a:t>в качестве аргумента  в </a:t>
            </a:r>
            <a:r>
              <a:rPr lang="ru-RU" sz="2400" dirty="0" smtClean="0"/>
              <a:t>своих </a:t>
            </a:r>
            <a:r>
              <a:rPr lang="ru-RU" sz="2400" dirty="0"/>
              <a:t>скобках принимает числовое значение. </a:t>
            </a:r>
            <a:endParaRPr lang="en-US" sz="2400" dirty="0" smtClean="0"/>
          </a:p>
          <a:p>
            <a:pPr marL="0" indent="365125" fontAlgn="base">
              <a:buNone/>
            </a:pPr>
            <a:r>
              <a:rPr lang="ru-RU" sz="2400" dirty="0" smtClean="0"/>
              <a:t>Например</a:t>
            </a:r>
            <a:r>
              <a:rPr lang="ru-RU" sz="2400" dirty="0"/>
              <a:t>, преобразование </a:t>
            </a:r>
            <a:r>
              <a:rPr lang="ru-RU" sz="2400" dirty="0" smtClean="0"/>
              <a:t>целочисленной </a:t>
            </a:r>
            <a:r>
              <a:rPr lang="ru-RU" sz="2400" dirty="0"/>
              <a:t>переменной </a:t>
            </a:r>
            <a:r>
              <a:rPr lang="ru-RU" sz="2400" dirty="0" err="1"/>
              <a:t>num</a:t>
            </a:r>
            <a:r>
              <a:rPr lang="ru-RU" sz="2400" dirty="0"/>
              <a:t> к строковому типу имеет вид </a:t>
            </a:r>
            <a:r>
              <a:rPr lang="ru-RU" sz="2400" dirty="0" err="1" smtClean="0"/>
              <a:t>Integer.toString</a:t>
            </a:r>
            <a:r>
              <a:rPr lang="ru-RU" sz="2400" dirty="0" smtClean="0"/>
              <a:t>(</a:t>
            </a:r>
            <a:r>
              <a:rPr lang="ru-RU" sz="2400" dirty="0" err="1" smtClean="0"/>
              <a:t>num</a:t>
            </a:r>
            <a:r>
              <a:rPr lang="ru-RU" sz="2400" dirty="0"/>
              <a:t>). </a:t>
            </a:r>
            <a:endParaRPr lang="en-US" sz="2400" dirty="0" smtClean="0"/>
          </a:p>
          <a:p>
            <a:pPr marL="0" indent="365125" fontAlgn="base">
              <a:buNone/>
            </a:pPr>
            <a:r>
              <a:rPr lang="ru-RU" sz="2400" dirty="0" smtClean="0"/>
              <a:t>Аналогично </a:t>
            </a:r>
            <a:r>
              <a:rPr lang="ru-RU" sz="2400" dirty="0"/>
              <a:t>преобразование переменной плавающего </a:t>
            </a:r>
            <a:r>
              <a:rPr lang="ru-RU" sz="2400" dirty="0" smtClean="0"/>
              <a:t>типа </a:t>
            </a:r>
            <a:r>
              <a:rPr lang="ru-RU" sz="2400" dirty="0" err="1"/>
              <a:t>num</a:t>
            </a:r>
            <a:r>
              <a:rPr lang="ru-RU" sz="2400" dirty="0"/>
              <a:t> в строковую будет иметь вид </a:t>
            </a:r>
            <a:r>
              <a:rPr lang="ru-RU" sz="2400" dirty="0" err="1"/>
              <a:t>Float.toString</a:t>
            </a:r>
            <a:r>
              <a:rPr lang="ru-RU" sz="2400" dirty="0"/>
              <a:t>(</a:t>
            </a:r>
            <a:r>
              <a:rPr lang="ru-RU" sz="2400" dirty="0" err="1"/>
              <a:t>num</a:t>
            </a:r>
            <a:r>
              <a:rPr lang="ru-RU" sz="2400" dirty="0"/>
              <a:t>). </a:t>
            </a:r>
            <a:endParaRPr lang="en-US" sz="2400" dirty="0" smtClean="0"/>
          </a:p>
          <a:p>
            <a:pPr algn="just"/>
            <a:endParaRPr lang="ru-RU" sz="2400" dirty="0"/>
          </a:p>
          <a:p>
            <a:pPr algn="just"/>
            <a:endParaRPr lang="ru-RU" sz="2400" dirty="0" smtClean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Преобразование типов</a:t>
            </a:r>
          </a:p>
        </p:txBody>
      </p:sp>
    </p:spTree>
    <p:extLst>
      <p:ext uri="{BB962C8B-B14F-4D97-AF65-F5344CB8AC3E}">
        <p14:creationId xmlns:p14="http://schemas.microsoft.com/office/powerpoint/2010/main" val="238617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9875" y="1261241"/>
            <a:ext cx="9837683" cy="5249918"/>
          </a:xfrm>
        </p:spPr>
        <p:txBody>
          <a:bodyPr>
            <a:normAutofit/>
          </a:bodyPr>
          <a:lstStyle/>
          <a:p>
            <a:pPr marL="0" indent="365125" fontAlgn="base">
              <a:buNone/>
            </a:pPr>
            <a:r>
              <a:rPr lang="ru-RU" sz="2400" dirty="0"/>
              <a:t>Значение строкового типа может быть </a:t>
            </a:r>
            <a:r>
              <a:rPr lang="ru-RU" sz="2400" dirty="0" smtClean="0"/>
              <a:t>преобразовано </a:t>
            </a:r>
            <a:r>
              <a:rPr lang="ru-RU" sz="2400" dirty="0"/>
              <a:t>в целочисленное при помощи метода </a:t>
            </a:r>
            <a:r>
              <a:rPr lang="ru-RU" sz="2400" dirty="0" err="1"/>
              <a:t>Integer.parseInt</a:t>
            </a:r>
            <a:r>
              <a:rPr lang="ru-RU" sz="2400" dirty="0"/>
              <a:t>(). </a:t>
            </a:r>
          </a:p>
          <a:p>
            <a:pPr marL="0" indent="365125" fontAlgn="base">
              <a:buNone/>
            </a:pPr>
            <a:r>
              <a:rPr lang="ru-RU" sz="2400" dirty="0"/>
              <a:t>Данный метод принимает строковую переменную в качестве </a:t>
            </a:r>
            <a:r>
              <a:rPr lang="ru-RU" sz="2400" dirty="0" smtClean="0"/>
              <a:t>аргумента</a:t>
            </a:r>
            <a:r>
              <a:rPr lang="en-US" sz="2400" dirty="0" smtClean="0"/>
              <a:t> </a:t>
            </a:r>
            <a:r>
              <a:rPr lang="ru-RU" sz="2400" dirty="0" smtClean="0"/>
              <a:t>в </a:t>
            </a:r>
            <a:r>
              <a:rPr lang="ru-RU" sz="2400" dirty="0"/>
              <a:t>своих скобках. </a:t>
            </a:r>
            <a:endParaRPr lang="ru-RU" sz="2400" dirty="0" smtClean="0"/>
          </a:p>
          <a:p>
            <a:pPr marL="0" indent="365125" fontAlgn="base">
              <a:buNone/>
            </a:pPr>
            <a:r>
              <a:rPr lang="ru-RU" sz="2400" dirty="0" smtClean="0"/>
              <a:t>Например</a:t>
            </a:r>
            <a:r>
              <a:rPr lang="ru-RU" sz="2400" dirty="0"/>
              <a:t>, преобразование строковой переменной </a:t>
            </a:r>
            <a:r>
              <a:rPr lang="ru-RU" sz="2400" dirty="0" err="1" smtClean="0"/>
              <a:t>msg</a:t>
            </a:r>
            <a:r>
              <a:rPr lang="ru-RU" sz="2400" dirty="0" smtClean="0"/>
              <a:t> </a:t>
            </a:r>
            <a:r>
              <a:rPr lang="ru-RU" sz="2400" dirty="0"/>
              <a:t>в целое число будет иметь вид </a:t>
            </a:r>
            <a:r>
              <a:rPr lang="ru-RU" sz="2400" dirty="0" err="1"/>
              <a:t>Integer.parseInt</a:t>
            </a:r>
            <a:r>
              <a:rPr lang="ru-RU" sz="2400" dirty="0"/>
              <a:t>(</a:t>
            </a:r>
            <a:r>
              <a:rPr lang="ru-RU" sz="2400" dirty="0" err="1"/>
              <a:t>msg</a:t>
            </a:r>
            <a:r>
              <a:rPr lang="ru-RU" sz="2400" dirty="0"/>
              <a:t>). </a:t>
            </a:r>
            <a:endParaRPr lang="en-US" sz="2400" dirty="0" smtClean="0"/>
          </a:p>
          <a:p>
            <a:pPr marL="0" indent="365125" fontAlgn="base">
              <a:buNone/>
            </a:pPr>
            <a:r>
              <a:rPr lang="ru-RU" sz="2400" dirty="0" smtClean="0"/>
              <a:t>Аналогично для </a:t>
            </a:r>
            <a:r>
              <a:rPr lang="ru-RU" sz="2400" dirty="0"/>
              <a:t>переменной с плавающей точкой — </a:t>
            </a:r>
            <a:r>
              <a:rPr lang="ru-RU" sz="2400" dirty="0" err="1"/>
              <a:t>Float.parseFloat</a:t>
            </a:r>
            <a:r>
              <a:rPr lang="ru-RU" sz="2400" dirty="0"/>
              <a:t>(</a:t>
            </a:r>
            <a:r>
              <a:rPr lang="ru-RU" sz="2400" dirty="0" err="1"/>
              <a:t>msg</a:t>
            </a:r>
            <a:r>
              <a:rPr lang="ru-RU" sz="2400" dirty="0"/>
              <a:t>). </a:t>
            </a:r>
            <a:endParaRPr lang="en-US" sz="2400" dirty="0" smtClean="0"/>
          </a:p>
          <a:p>
            <a:pPr marL="0" indent="365125" fontAlgn="base">
              <a:buNone/>
            </a:pPr>
            <a:r>
              <a:rPr lang="ru-RU" sz="2400" dirty="0" smtClean="0"/>
              <a:t>При преобразовании </a:t>
            </a:r>
            <a:r>
              <a:rPr lang="ru-RU" sz="2400" dirty="0"/>
              <a:t>строковой величины в числовой тип данных строка </a:t>
            </a:r>
            <a:r>
              <a:rPr lang="ru-RU" sz="2400" dirty="0" smtClean="0"/>
              <a:t>должна </a:t>
            </a:r>
            <a:r>
              <a:rPr lang="ru-RU" sz="2400" dirty="0"/>
              <a:t>содержать действительное числовое значение, иначе </a:t>
            </a:r>
            <a:r>
              <a:rPr lang="ru-RU" sz="2400" dirty="0" smtClean="0"/>
              <a:t>компилятор </a:t>
            </a:r>
            <a:r>
              <a:rPr lang="ru-RU" sz="2400" dirty="0"/>
              <a:t>сообщит об ошибке</a:t>
            </a:r>
          </a:p>
          <a:p>
            <a:pPr algn="just"/>
            <a:endParaRPr lang="ru-RU" sz="2400" dirty="0" smtClean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Преобразование типов</a:t>
            </a:r>
          </a:p>
        </p:txBody>
      </p:sp>
    </p:spTree>
    <p:extLst>
      <p:ext uri="{BB962C8B-B14F-4D97-AF65-F5344CB8AC3E}">
        <p14:creationId xmlns:p14="http://schemas.microsoft.com/office/powerpoint/2010/main" val="395263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9875" y="1261241"/>
            <a:ext cx="9837683" cy="5249918"/>
          </a:xfrm>
        </p:spPr>
        <p:txBody>
          <a:bodyPr>
            <a:normAutofit/>
          </a:bodyPr>
          <a:lstStyle/>
          <a:p>
            <a:pPr marL="0" indent="365125" fontAlgn="base">
              <a:buNone/>
            </a:pPr>
            <a:r>
              <a:rPr lang="ru-RU" sz="2400" dirty="0"/>
              <a:t>Массив  — это простая переменная, которая может содержать </a:t>
            </a:r>
            <a:r>
              <a:rPr lang="ru-RU" sz="2400" dirty="0" smtClean="0"/>
              <a:t>несколько </a:t>
            </a:r>
            <a:r>
              <a:rPr lang="ru-RU" sz="2400" dirty="0"/>
              <a:t>значений, в отличие от обычной переменной, содержащей </a:t>
            </a:r>
            <a:r>
              <a:rPr lang="ru-RU" sz="2400" dirty="0" smtClean="0"/>
              <a:t>единственное </a:t>
            </a:r>
            <a:r>
              <a:rPr lang="ru-RU" sz="2400" dirty="0"/>
              <a:t>значение</a:t>
            </a:r>
            <a:r>
              <a:rPr lang="ru-RU" sz="2400" dirty="0" smtClean="0"/>
              <a:t>.</a:t>
            </a:r>
          </a:p>
          <a:p>
            <a:pPr marL="0" indent="365125" fontAlgn="base">
              <a:buNone/>
            </a:pPr>
            <a:r>
              <a:rPr lang="ru-RU" sz="2400" dirty="0" smtClean="0"/>
              <a:t>Объявление </a:t>
            </a:r>
            <a:r>
              <a:rPr lang="ru-RU" sz="2400" dirty="0"/>
              <a:t>массива включает в себя тип данных с использованием </a:t>
            </a:r>
            <a:r>
              <a:rPr lang="ru-RU" sz="2400" dirty="0" smtClean="0"/>
              <a:t>ключевых </a:t>
            </a:r>
            <a:r>
              <a:rPr lang="ru-RU" sz="2400" dirty="0"/>
              <a:t>слов, обозначающих типы данных, после которого следуют </a:t>
            </a:r>
            <a:r>
              <a:rPr lang="ru-RU" sz="2400" dirty="0" smtClean="0"/>
              <a:t>квадратные </a:t>
            </a:r>
            <a:r>
              <a:rPr lang="ru-RU" sz="2400" dirty="0"/>
              <a:t>скобки, обозначающие, что это будет массив. </a:t>
            </a:r>
            <a:endParaRPr lang="en-US" sz="2400" dirty="0"/>
          </a:p>
          <a:p>
            <a:pPr marL="0" indent="365125" fontAlgn="base">
              <a:buNone/>
            </a:pPr>
            <a:r>
              <a:rPr lang="ru-RU" sz="2400" dirty="0" smtClean="0"/>
              <a:t>Затем </a:t>
            </a:r>
            <a:r>
              <a:rPr lang="ru-RU" sz="2400" dirty="0"/>
              <a:t>в </a:t>
            </a:r>
            <a:r>
              <a:rPr lang="ru-RU" sz="2400" dirty="0" smtClean="0"/>
              <a:t>объявлении </a:t>
            </a:r>
            <a:r>
              <a:rPr lang="ru-RU" sz="2400" dirty="0"/>
              <a:t>стоит имя массива в соответствии с договоренностями именования.</a:t>
            </a:r>
          </a:p>
          <a:p>
            <a:pPr marL="0" indent="0" fontAlgn="base">
              <a:buNone/>
            </a:pPr>
            <a:endParaRPr lang="ru-RU" sz="2400" dirty="0"/>
          </a:p>
          <a:p>
            <a:pPr algn="just"/>
            <a:endParaRPr lang="ru-RU" sz="2400" dirty="0" smtClean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Создание </a:t>
            </a:r>
            <a:r>
              <a:rPr lang="ru-RU" sz="2800" b="1" dirty="0" smtClean="0">
                <a:latin typeface="+mj-lt"/>
              </a:rPr>
              <a:t>массивов переменных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07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8083" y="2017986"/>
            <a:ext cx="10405242" cy="4666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Процесс создания массива можно разделить на три этапа:</a:t>
            </a:r>
          </a:p>
          <a:p>
            <a:pPr marL="725488" indent="0"/>
            <a:r>
              <a:rPr lang="ru-RU" sz="2400" dirty="0"/>
              <a:t>Объявление (</a:t>
            </a:r>
            <a:r>
              <a:rPr lang="ru-RU" sz="2400" i="1" dirty="0" err="1"/>
              <a:t>declaration</a:t>
            </a:r>
            <a:r>
              <a:rPr lang="ru-RU" sz="2400" dirty="0"/>
              <a:t>)</a:t>
            </a:r>
          </a:p>
          <a:p>
            <a:pPr marL="725488" indent="0"/>
            <a:r>
              <a:rPr lang="ru-RU" sz="2400" dirty="0"/>
              <a:t>Создание (</a:t>
            </a:r>
            <a:r>
              <a:rPr lang="ru-RU" sz="2400" i="1" dirty="0" err="1"/>
              <a:t>instantation</a:t>
            </a:r>
            <a:r>
              <a:rPr lang="ru-RU" sz="2400" dirty="0"/>
              <a:t>)</a:t>
            </a:r>
          </a:p>
          <a:p>
            <a:pPr marL="725488" indent="0"/>
            <a:r>
              <a:rPr lang="ru-RU" sz="2400" dirty="0"/>
              <a:t>Инициализация  (</a:t>
            </a:r>
            <a:r>
              <a:rPr lang="ru-RU" sz="2400" i="1" dirty="0" err="1"/>
              <a:t>initialization</a:t>
            </a:r>
            <a:r>
              <a:rPr lang="ru-RU" sz="2400" dirty="0"/>
              <a:t>)</a:t>
            </a:r>
          </a:p>
          <a:p>
            <a:pPr marL="0" lvl="0" indent="0" defTabSz="914400">
              <a:spcBef>
                <a:spcPts val="0"/>
              </a:spcBef>
              <a:buClrTx/>
              <a:buNone/>
              <a:defRPr/>
            </a:pPr>
            <a:endParaRPr lang="ru-RU" sz="2400" dirty="0"/>
          </a:p>
          <a:p>
            <a:pPr marL="0" lvl="0" indent="0" defTabSz="914400">
              <a:spcBef>
                <a:spcPts val="0"/>
              </a:spcBef>
              <a:buClrTx/>
              <a:buNone/>
              <a:defRPr/>
            </a:pP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Создание </a:t>
            </a:r>
            <a:r>
              <a:rPr lang="ru-RU" sz="2800" b="1" dirty="0" smtClean="0">
                <a:latin typeface="+mj-lt"/>
              </a:rPr>
              <a:t>массивов переменных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5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8083" y="1418897"/>
            <a:ext cx="10405242" cy="52656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/>
              <a:t>Объявление (</a:t>
            </a:r>
            <a:r>
              <a:rPr lang="ru-RU" sz="2400" dirty="0" err="1"/>
              <a:t>declaration</a:t>
            </a:r>
            <a:r>
              <a:rPr lang="ru-RU" sz="2400" dirty="0"/>
              <a:t>) массива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На </a:t>
            </a:r>
            <a:r>
              <a:rPr lang="ru-RU" sz="2400" dirty="0"/>
              <a:t>этом этапе определяется только переменная типа ссылка (</a:t>
            </a:r>
            <a:r>
              <a:rPr lang="ru-RU" sz="2400" i="1" dirty="0" err="1"/>
              <a:t>reference</a:t>
            </a:r>
            <a:r>
              <a:rPr lang="ru-RU" sz="2400" dirty="0"/>
              <a:t>) на массив, содержащая тип массива.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Для </a:t>
            </a:r>
            <a:r>
              <a:rPr lang="ru-RU" sz="2400" dirty="0"/>
              <a:t>этого записывается имя типа </a:t>
            </a:r>
            <a:r>
              <a:rPr lang="ru-RU" sz="2400" dirty="0" smtClean="0"/>
              <a:t>элементов</a:t>
            </a:r>
            <a:r>
              <a:rPr lang="en-US" sz="2400" dirty="0" smtClean="0"/>
              <a:t> </a:t>
            </a:r>
            <a:r>
              <a:rPr lang="ru-RU" sz="2400" dirty="0" smtClean="0"/>
              <a:t>массива, квадратными </a:t>
            </a:r>
            <a:r>
              <a:rPr lang="ru-RU" sz="2400" dirty="0"/>
              <a:t>скобками указывается, что объявляется ссылка на массив, а не простая переменная, и перечисляются имена переменных ссылочного типа, например: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ru-RU" sz="2400" dirty="0" err="1" smtClean="0"/>
              <a:t>int</a:t>
            </a:r>
            <a:r>
              <a:rPr lang="ru-RU" sz="2400" dirty="0"/>
              <a:t>[] </a:t>
            </a:r>
            <a:r>
              <a:rPr lang="ru-RU" sz="2400" dirty="0" err="1"/>
              <a:t>numbers</a:t>
            </a:r>
            <a:r>
              <a:rPr lang="ru-RU" sz="2400" dirty="0"/>
              <a:t>; // </a:t>
            </a:r>
            <a:r>
              <a:rPr lang="ru-RU" sz="2400" dirty="0" err="1"/>
              <a:t>numbers</a:t>
            </a:r>
            <a:r>
              <a:rPr lang="ru-RU" sz="2400" dirty="0"/>
              <a:t> ссылка на массив </a:t>
            </a:r>
            <a:r>
              <a:rPr lang="ru-RU" sz="2400" dirty="0" err="1"/>
              <a:t>int-ов</a:t>
            </a:r>
            <a:endParaRPr lang="ru-RU" sz="2400" dirty="0"/>
          </a:p>
          <a:p>
            <a:pPr marL="0" lvl="0" indent="0" defTabSz="914400">
              <a:spcBef>
                <a:spcPts val="0"/>
              </a:spcBef>
              <a:buClrTx/>
              <a:buNone/>
              <a:defRPr/>
            </a:pPr>
            <a:endParaRPr lang="ru-RU" sz="2400" dirty="0"/>
          </a:p>
          <a:p>
            <a:pPr marL="0" lvl="0" indent="0" defTabSz="914400">
              <a:spcBef>
                <a:spcPts val="0"/>
              </a:spcBef>
              <a:buClrTx/>
              <a:buNone/>
              <a:defRPr/>
            </a:pP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Создание </a:t>
            </a:r>
            <a:r>
              <a:rPr lang="ru-RU" sz="2800" b="1" dirty="0" smtClean="0">
                <a:latin typeface="+mj-lt"/>
              </a:rPr>
              <a:t>массивов переменных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35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9875" y="1261241"/>
            <a:ext cx="9837683" cy="524991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sz="2400" dirty="0"/>
              <a:t>Массив можно проинициализировать при объявлении, присвоив </a:t>
            </a:r>
            <a:r>
              <a:rPr lang="ru-RU" sz="2400" dirty="0" smtClean="0"/>
              <a:t>значение </a:t>
            </a:r>
            <a:r>
              <a:rPr lang="ru-RU" sz="2400" dirty="0"/>
              <a:t>соответствующего типа данных, записанное в фигурные скобки </a:t>
            </a:r>
            <a:r>
              <a:rPr lang="ru-RU" sz="2400" dirty="0" smtClean="0"/>
              <a:t>и </a:t>
            </a:r>
            <a:r>
              <a:rPr lang="ru-RU" sz="2400" dirty="0"/>
              <a:t>разделенное </a:t>
            </a:r>
            <a:r>
              <a:rPr lang="ru-RU" sz="2400" dirty="0" smtClean="0"/>
              <a:t>запятыми.</a:t>
            </a:r>
          </a:p>
          <a:p>
            <a:pPr marL="0" indent="0" fontAlgn="base">
              <a:buNone/>
            </a:pPr>
            <a:r>
              <a:rPr lang="ru-RU" sz="2400" dirty="0" smtClean="0"/>
              <a:t>Например</a:t>
            </a:r>
            <a:r>
              <a:rPr lang="ru-RU" sz="2400" dirty="0"/>
              <a:t>, объявление  целочисленного </a:t>
            </a:r>
            <a:r>
              <a:rPr lang="ru-RU" sz="2400" dirty="0" smtClean="0"/>
              <a:t>массива</a:t>
            </a:r>
            <a:r>
              <a:rPr lang="ru-RU" sz="2400" dirty="0"/>
              <a:t>, проинициализированного тремя значениями, может выглядеть </a:t>
            </a:r>
            <a:r>
              <a:rPr lang="ru-RU" sz="2400" dirty="0" smtClean="0"/>
              <a:t>следующим </a:t>
            </a:r>
            <a:r>
              <a:rPr lang="ru-RU" sz="2400" dirty="0"/>
              <a:t>образом</a:t>
            </a:r>
            <a:r>
              <a:rPr lang="ru-RU" sz="2400" dirty="0" smtClean="0"/>
              <a:t>:</a:t>
            </a:r>
          </a:p>
          <a:p>
            <a:pPr marL="0" indent="0" fontAlgn="base">
              <a:buNone/>
            </a:pPr>
            <a:endParaRPr lang="ru-RU" sz="2400" dirty="0"/>
          </a:p>
          <a:p>
            <a:pPr marL="0" indent="0" fontAlgn="base">
              <a:buNone/>
            </a:pPr>
            <a:r>
              <a:rPr lang="ru-RU" sz="2400" dirty="0" smtClean="0"/>
              <a:t>		</a:t>
            </a:r>
            <a:r>
              <a:rPr lang="ru-RU" sz="2400" dirty="0" err="1" smtClean="0"/>
              <a:t>int</a:t>
            </a:r>
            <a:r>
              <a:rPr lang="ru-RU" sz="2400" dirty="0"/>
              <a:t>[ ] </a:t>
            </a:r>
            <a:r>
              <a:rPr lang="ru-RU" sz="2400" dirty="0" err="1"/>
              <a:t>numbersArray</a:t>
            </a:r>
            <a:r>
              <a:rPr lang="ru-RU" sz="2400" dirty="0"/>
              <a:t> = { 1, 2, 3 } </a:t>
            </a:r>
            <a:r>
              <a:rPr lang="ru-RU" sz="2400" dirty="0" smtClean="0"/>
              <a:t>;</a:t>
            </a:r>
          </a:p>
          <a:p>
            <a:pPr marL="0" indent="0" fontAlgn="base">
              <a:buNone/>
            </a:pPr>
            <a:endParaRPr lang="ru-RU" sz="2400" dirty="0" smtClean="0"/>
          </a:p>
          <a:p>
            <a:pPr marL="0" indent="0" fontAlgn="base">
              <a:buNone/>
            </a:pPr>
            <a:r>
              <a:rPr lang="ru-RU" sz="2400" dirty="0" smtClean="0"/>
              <a:t>При </a:t>
            </a:r>
            <a:r>
              <a:rPr lang="ru-RU" sz="2400" dirty="0"/>
              <a:t>этом создается массив длиной, равной количеству элементов, </a:t>
            </a:r>
            <a:r>
              <a:rPr lang="ru-RU" sz="2400" dirty="0" smtClean="0"/>
              <a:t>указанных </a:t>
            </a:r>
            <a:r>
              <a:rPr lang="ru-RU" sz="2400" dirty="0"/>
              <a:t>в списке.  </a:t>
            </a:r>
            <a:endParaRPr lang="ru-RU" sz="2400" dirty="0" smtClean="0"/>
          </a:p>
          <a:p>
            <a:pPr marL="0" indent="0" fontAlgn="base">
              <a:buNone/>
            </a:pPr>
            <a:r>
              <a:rPr lang="ru-RU" sz="2400" dirty="0" smtClean="0"/>
              <a:t>В </a:t>
            </a:r>
            <a:r>
              <a:rPr lang="ru-RU" sz="2400" dirty="0"/>
              <a:t>данном случае массив состоит из трех элементов. </a:t>
            </a:r>
          </a:p>
          <a:p>
            <a:pPr algn="just"/>
            <a:endParaRPr lang="ru-RU" sz="2400" dirty="0" smtClean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Создание </a:t>
            </a:r>
            <a:r>
              <a:rPr lang="ru-RU" sz="2800" b="1" dirty="0" smtClean="0">
                <a:latin typeface="+mj-lt"/>
              </a:rPr>
              <a:t>массивов переменных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5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6415" y="1261241"/>
            <a:ext cx="10551143" cy="5249918"/>
          </a:xfrm>
        </p:spPr>
        <p:txBody>
          <a:bodyPr>
            <a:normAutofit/>
          </a:bodyPr>
          <a:lstStyle/>
          <a:p>
            <a:pPr marL="0" indent="365125" fontAlgn="base">
              <a:buNone/>
            </a:pPr>
            <a:r>
              <a:rPr lang="ru-RU" sz="2400" dirty="0"/>
              <a:t>Значения элементов сохраняются в массиве под порядковыми </a:t>
            </a:r>
            <a:r>
              <a:rPr lang="ru-RU" sz="2400" dirty="0" smtClean="0"/>
              <a:t>номерами </a:t>
            </a:r>
            <a:r>
              <a:rPr lang="ru-RU" sz="2400" dirty="0"/>
              <a:t>(индексами ), по которым можно обратиться к этим элементам. </a:t>
            </a:r>
            <a:endParaRPr lang="ru-RU" sz="2400" dirty="0" smtClean="0"/>
          </a:p>
          <a:p>
            <a:pPr marL="0" indent="365125" fontAlgn="base">
              <a:buNone/>
            </a:pPr>
            <a:r>
              <a:rPr lang="ru-RU" sz="2400" dirty="0" smtClean="0"/>
              <a:t>Для обращения </a:t>
            </a:r>
            <a:r>
              <a:rPr lang="ru-RU" sz="2400" dirty="0"/>
              <a:t>к элементам следует написать имя массива и </a:t>
            </a:r>
            <a:r>
              <a:rPr lang="ru-RU" sz="2400" dirty="0" smtClean="0"/>
              <a:t>соответствующий </a:t>
            </a:r>
            <a:r>
              <a:rPr lang="ru-RU" sz="2400" dirty="0"/>
              <a:t>индекс элемента в квадратных </a:t>
            </a:r>
            <a:r>
              <a:rPr lang="ru-RU" sz="2400" dirty="0" smtClean="0"/>
              <a:t>скобках.</a:t>
            </a:r>
          </a:p>
          <a:p>
            <a:pPr marL="0" indent="365125" fontAlgn="base">
              <a:buNone/>
            </a:pPr>
            <a:r>
              <a:rPr lang="ru-RU" sz="2400" dirty="0" smtClean="0"/>
              <a:t>Элементы </a:t>
            </a:r>
            <a:r>
              <a:rPr lang="ru-RU" sz="2400" dirty="0"/>
              <a:t>индексируются, </a:t>
            </a:r>
            <a:r>
              <a:rPr lang="ru-RU" sz="2400" dirty="0" smtClean="0"/>
              <a:t>начиная </a:t>
            </a:r>
            <a:r>
              <a:rPr lang="ru-RU" sz="2400" dirty="0"/>
              <a:t>с нуля. </a:t>
            </a:r>
            <a:endParaRPr lang="ru-RU" sz="2400" dirty="0" smtClean="0"/>
          </a:p>
          <a:p>
            <a:pPr marL="0" indent="365125" fontAlgn="base">
              <a:buNone/>
            </a:pPr>
            <a:r>
              <a:rPr lang="ru-RU" sz="2400" dirty="0" smtClean="0"/>
              <a:t>Чтобы </a:t>
            </a:r>
            <a:r>
              <a:rPr lang="ru-RU" sz="2400" dirty="0"/>
              <a:t>обратиться к первому элементу из </a:t>
            </a:r>
            <a:r>
              <a:rPr lang="ru-RU" sz="2400" dirty="0" smtClean="0"/>
              <a:t>массива</a:t>
            </a:r>
            <a:r>
              <a:rPr lang="ru-RU" sz="2400" dirty="0"/>
              <a:t>, указанного выше, </a:t>
            </a:r>
            <a:r>
              <a:rPr lang="ru-RU" sz="2400" dirty="0" smtClean="0"/>
              <a:t>необходимо записать </a:t>
            </a:r>
            <a:r>
              <a:rPr lang="ru-RU" sz="2400" dirty="0" err="1" smtClean="0"/>
              <a:t>numbersArray</a:t>
            </a:r>
            <a:r>
              <a:rPr lang="ru-RU" sz="2400" dirty="0" smtClean="0"/>
              <a:t>[0].</a:t>
            </a:r>
          </a:p>
          <a:p>
            <a:pPr marL="0" indent="365125" fontAlgn="base">
              <a:buNone/>
            </a:pPr>
            <a:r>
              <a:rPr lang="ru-RU" sz="2400" dirty="0"/>
              <a:t>Несмотря на то, что значения, хранящиеся в каждом элементе массива, </a:t>
            </a:r>
            <a:r>
              <a:rPr lang="ru-RU" sz="2400" dirty="0" smtClean="0"/>
              <a:t>могут </a:t>
            </a:r>
            <a:r>
              <a:rPr lang="ru-RU" sz="2400" dirty="0"/>
              <a:t>быть изменены так же, как обычная переменная, размер массива  </a:t>
            </a:r>
            <a:r>
              <a:rPr lang="ru-RU" sz="2400" dirty="0" smtClean="0"/>
              <a:t>определяется </a:t>
            </a:r>
            <a:r>
              <a:rPr lang="ru-RU" sz="2400" dirty="0"/>
              <a:t>при объявлении и не может быть изменен впоследствии.</a:t>
            </a:r>
          </a:p>
          <a:p>
            <a:pPr algn="just"/>
            <a:endParaRPr lang="ru-RU" sz="2400" dirty="0" smtClean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Создание </a:t>
            </a:r>
            <a:r>
              <a:rPr lang="ru-RU" sz="2800" b="1" dirty="0" smtClean="0">
                <a:latin typeface="+mj-lt"/>
              </a:rPr>
              <a:t>массивов переменных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283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28305" y="1671145"/>
            <a:ext cx="9969253" cy="4840014"/>
          </a:xfrm>
        </p:spPr>
        <p:txBody>
          <a:bodyPr>
            <a:normAutofit/>
          </a:bodyPr>
          <a:lstStyle/>
          <a:p>
            <a:pPr marL="0" lvl="0" indent="449263" defTabSz="914400">
              <a:spcBef>
                <a:spcPts val="0"/>
              </a:spcBef>
              <a:buClrTx/>
              <a:buNone/>
              <a:defRPr/>
            </a:pPr>
            <a:r>
              <a:rPr lang="ru-RU" sz="2400" dirty="0"/>
              <a:t>Общее число элементов в массиве можно узнать, если обратиться к </a:t>
            </a:r>
            <a:r>
              <a:rPr lang="ru-RU" sz="2400" dirty="0" smtClean="0"/>
              <a:t>свойству   </a:t>
            </a:r>
            <a:r>
              <a:rPr lang="ru-RU" sz="2400" dirty="0"/>
              <a:t>массива  </a:t>
            </a:r>
            <a:r>
              <a:rPr lang="ru-RU" sz="2400" dirty="0" err="1"/>
              <a:t>length</a:t>
            </a:r>
            <a:r>
              <a:rPr lang="ru-RU" sz="2400" dirty="0"/>
              <a:t>. </a:t>
            </a:r>
            <a:endParaRPr lang="en-US" sz="2400" dirty="0" smtClean="0"/>
          </a:p>
          <a:p>
            <a:pPr marL="0" lvl="0" indent="449263" defTabSz="914400">
              <a:spcBef>
                <a:spcPts val="0"/>
              </a:spcBef>
              <a:buClrTx/>
              <a:buNone/>
              <a:defRPr/>
            </a:pPr>
            <a:r>
              <a:rPr lang="ru-RU" sz="2400" dirty="0" smtClean="0"/>
              <a:t>Для </a:t>
            </a:r>
            <a:r>
              <a:rPr lang="ru-RU" sz="2400" dirty="0"/>
              <a:t>этого нужно записать через точечную запись  </a:t>
            </a:r>
            <a:r>
              <a:rPr lang="ru-RU" sz="2400" dirty="0" smtClean="0"/>
              <a:t>«</a:t>
            </a:r>
            <a:r>
              <a:rPr lang="ru-RU" sz="2400" dirty="0"/>
              <a:t>имя </a:t>
            </a:r>
            <a:r>
              <a:rPr lang="ru-RU" sz="2400" dirty="0" err="1"/>
              <a:t>массива.length</a:t>
            </a:r>
            <a:r>
              <a:rPr lang="ru-RU" sz="2400" dirty="0"/>
              <a:t>». </a:t>
            </a:r>
            <a:endParaRPr lang="en-US" sz="2400" dirty="0" smtClean="0"/>
          </a:p>
          <a:p>
            <a:pPr marL="0" lvl="0" indent="449263" defTabSz="914400">
              <a:spcBef>
                <a:spcPts val="0"/>
              </a:spcBef>
              <a:buClrTx/>
              <a:buNone/>
              <a:defRPr/>
            </a:pPr>
            <a:r>
              <a:rPr lang="ru-RU" sz="2400" dirty="0" smtClean="0"/>
              <a:t>Например</a:t>
            </a:r>
            <a:r>
              <a:rPr lang="ru-RU" sz="2400" dirty="0"/>
              <a:t>, </a:t>
            </a:r>
            <a:r>
              <a:rPr lang="ru-RU" sz="2400" dirty="0" err="1"/>
              <a:t>numbersArray.length</a:t>
            </a:r>
            <a:r>
              <a:rPr lang="ru-RU" sz="2400" dirty="0"/>
              <a:t> возвратит </a:t>
            </a:r>
            <a:r>
              <a:rPr lang="ru-RU" sz="2400" dirty="0" smtClean="0"/>
              <a:t>размер </a:t>
            </a:r>
            <a:r>
              <a:rPr lang="ru-RU" sz="2400" dirty="0"/>
              <a:t>массива, приведенного выше, в данном случае целое число  3.</a:t>
            </a:r>
            <a:endParaRPr lang="ru-RU" sz="2400" dirty="0" smtClean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Создание </a:t>
            </a:r>
            <a:r>
              <a:rPr lang="ru-RU" sz="2800" b="1" dirty="0" smtClean="0">
                <a:latin typeface="+mj-lt"/>
              </a:rPr>
              <a:t>массивов переменных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139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8083" y="1418897"/>
            <a:ext cx="10405242" cy="52656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/>
              <a:t>Создание (</a:t>
            </a:r>
            <a:r>
              <a:rPr lang="ru-RU" sz="2400" dirty="0" err="1"/>
              <a:t>instantation</a:t>
            </a:r>
            <a:r>
              <a:rPr lang="ru-RU" sz="2400" dirty="0"/>
              <a:t>) массива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На </a:t>
            </a:r>
            <a:r>
              <a:rPr lang="ru-RU" sz="2400" dirty="0"/>
              <a:t>этом этапе указывается количество элементов массива, называемое его размером, выделяется место для массива в оперативной </a:t>
            </a:r>
            <a:r>
              <a:rPr lang="ru-RU" sz="2400" dirty="0" smtClean="0"/>
              <a:t>памяти. </a:t>
            </a:r>
          </a:p>
          <a:p>
            <a:pPr marL="0" indent="0">
              <a:buNone/>
            </a:pPr>
            <a:r>
              <a:rPr lang="ru-RU" sz="2400" dirty="0" smtClean="0"/>
              <a:t>Все </a:t>
            </a:r>
            <a:r>
              <a:rPr lang="ru-RU" sz="2400" dirty="0"/>
              <a:t>эти действия производятся оператором </a:t>
            </a:r>
            <a:r>
              <a:rPr lang="ru-RU" sz="2400" dirty="0" err="1"/>
              <a:t>new</a:t>
            </a:r>
            <a:r>
              <a:rPr lang="ru-RU" sz="2400" dirty="0"/>
              <a:t> за которым следует </a:t>
            </a:r>
            <a:r>
              <a:rPr lang="ru-RU" sz="2400" i="1" dirty="0"/>
              <a:t>тип</a:t>
            </a:r>
            <a:r>
              <a:rPr lang="ru-RU" sz="2400" dirty="0"/>
              <a:t> элементов массива. Например</a:t>
            </a:r>
            <a:r>
              <a:rPr lang="ru-RU" sz="2400" dirty="0" smtClean="0"/>
              <a:t>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err="1"/>
              <a:t>letters</a:t>
            </a:r>
            <a:r>
              <a:rPr lang="ru-RU" sz="2400" dirty="0"/>
              <a:t> = </a:t>
            </a:r>
            <a:r>
              <a:rPr lang="ru-RU" sz="2400" dirty="0" err="1"/>
              <a:t>new</a:t>
            </a:r>
            <a:r>
              <a:rPr lang="ru-RU" sz="2400" dirty="0"/>
              <a:t> </a:t>
            </a:r>
            <a:r>
              <a:rPr lang="ru-RU" sz="2400" dirty="0" err="1"/>
              <a:t>char</a:t>
            </a:r>
            <a:r>
              <a:rPr lang="ru-RU" sz="2400" dirty="0"/>
              <a:t>[10]; // </a:t>
            </a:r>
            <a:r>
              <a:rPr lang="ru-RU" sz="2400" dirty="0" smtClean="0"/>
              <a:t>создается массив </a:t>
            </a:r>
            <a:r>
              <a:rPr lang="ru-RU" sz="2400" dirty="0" err="1"/>
              <a:t>char-ов</a:t>
            </a:r>
            <a:r>
              <a:rPr lang="ru-RU" sz="2400" dirty="0"/>
              <a:t> размеров в 10 элементов</a:t>
            </a:r>
          </a:p>
          <a:p>
            <a:pPr marL="0" lvl="0" indent="0" defTabSz="914400">
              <a:spcBef>
                <a:spcPts val="0"/>
              </a:spcBef>
              <a:buClrTx/>
              <a:buNone/>
              <a:defRPr/>
            </a:pPr>
            <a:endParaRPr lang="ru-RU" sz="2400" dirty="0"/>
          </a:p>
          <a:p>
            <a:pPr marL="0" lvl="0" indent="0" defTabSz="914400">
              <a:spcBef>
                <a:spcPts val="0"/>
              </a:spcBef>
              <a:buClrTx/>
              <a:buNone/>
              <a:defRPr/>
            </a:pP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Создание </a:t>
            </a:r>
            <a:r>
              <a:rPr lang="ru-RU" sz="2800" b="1" dirty="0" smtClean="0">
                <a:latin typeface="+mj-lt"/>
              </a:rPr>
              <a:t>массивов переменных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41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8083" y="1418897"/>
            <a:ext cx="10405242" cy="5265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Создать </a:t>
            </a:r>
            <a:r>
              <a:rPr lang="ru-RU" sz="2400" dirty="0"/>
              <a:t>массив можно только при помощи оператора </a:t>
            </a:r>
            <a:r>
              <a:rPr lang="ru-RU" sz="2400" dirty="0" err="1"/>
              <a:t>new</a:t>
            </a:r>
            <a:r>
              <a:rPr lang="ru-RU" sz="2400" dirty="0"/>
              <a:t>, но ссылку на уже существующий массив можно присвоить другой ссылке того же типа.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Например</a:t>
            </a:r>
            <a:r>
              <a:rPr lang="ru-RU" sz="2400" dirty="0"/>
              <a:t>: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ru-RU" sz="2400" dirty="0" err="1" smtClean="0"/>
              <a:t>int</a:t>
            </a:r>
            <a:r>
              <a:rPr lang="ru-RU" sz="2400" dirty="0"/>
              <a:t>[] a = </a:t>
            </a:r>
            <a:r>
              <a:rPr lang="ru-RU" sz="2400" dirty="0" err="1"/>
              <a:t>new</a:t>
            </a:r>
            <a:r>
              <a:rPr lang="ru-RU" sz="2400" dirty="0"/>
              <a:t> </a:t>
            </a:r>
            <a:r>
              <a:rPr lang="ru-RU" sz="2400" dirty="0" err="1"/>
              <a:t>int</a:t>
            </a:r>
            <a:r>
              <a:rPr lang="ru-RU" sz="2400" dirty="0"/>
              <a:t>[4];</a:t>
            </a:r>
            <a:br>
              <a:rPr lang="ru-RU" sz="2400" dirty="0"/>
            </a:br>
            <a:r>
              <a:rPr lang="ru-RU" sz="2400" dirty="0" smtClean="0"/>
              <a:t>		</a:t>
            </a:r>
            <a:r>
              <a:rPr lang="ru-RU" sz="2400" dirty="0" err="1" smtClean="0"/>
              <a:t>int</a:t>
            </a:r>
            <a:r>
              <a:rPr lang="ru-RU" sz="2400" dirty="0"/>
              <a:t>[] b =a</a:t>
            </a:r>
            <a:r>
              <a:rPr lang="ru-RU" sz="2400" dirty="0" smtClean="0"/>
              <a:t>;</a:t>
            </a:r>
          </a:p>
          <a:p>
            <a:pPr marL="0" indent="0">
              <a:buNone/>
            </a:pPr>
            <a:endParaRPr lang="ru-RU" sz="2400" dirty="0"/>
          </a:p>
          <a:p>
            <a:pPr marL="0" lvl="0" indent="0" defTabSz="914400">
              <a:spcBef>
                <a:spcPts val="0"/>
              </a:spcBef>
              <a:buClrTx/>
              <a:buNone/>
              <a:defRPr/>
            </a:pPr>
            <a:r>
              <a:rPr lang="ru-RU" sz="2400" dirty="0"/>
              <a:t>Во время создания пустого массива элементам присваиваются значения </a:t>
            </a:r>
            <a:r>
              <a:rPr lang="ru-RU" sz="2400" dirty="0" smtClean="0"/>
              <a:t>по умолчанию в </a:t>
            </a:r>
            <a:r>
              <a:rPr lang="ru-RU" sz="2400" dirty="0"/>
              <a:t>зависимости от типов данных: </a:t>
            </a:r>
            <a:endParaRPr lang="ru-RU" sz="2400" dirty="0" smtClean="0"/>
          </a:p>
          <a:p>
            <a:pPr marL="0" lvl="0" indent="0" defTabSz="914400">
              <a:spcBef>
                <a:spcPts val="0"/>
              </a:spcBef>
              <a:buClrTx/>
              <a:buNone/>
              <a:defRPr/>
            </a:pPr>
            <a:endParaRPr lang="en-US" sz="2400" dirty="0"/>
          </a:p>
          <a:p>
            <a:pPr marL="0" lvl="0" indent="0" defTabSz="914400">
              <a:spcBef>
                <a:spcPts val="0"/>
              </a:spcBef>
              <a:buClrTx/>
              <a:buNone/>
              <a:defRPr/>
            </a:pPr>
            <a:r>
              <a:rPr lang="ru-RU" sz="2400" dirty="0"/>
              <a:t>для типов </a:t>
            </a:r>
            <a:r>
              <a:rPr lang="ru-RU" sz="2400" dirty="0" err="1"/>
              <a:t>int</a:t>
            </a:r>
            <a:r>
              <a:rPr lang="ru-RU" sz="2400" dirty="0"/>
              <a:t> и </a:t>
            </a:r>
            <a:r>
              <a:rPr lang="ru-RU" sz="2400" dirty="0" err="1"/>
              <a:t>float</a:t>
            </a:r>
            <a:r>
              <a:rPr lang="ru-RU" sz="2400" dirty="0"/>
              <a:t> — 0, для типа </a:t>
            </a:r>
            <a:r>
              <a:rPr lang="ru-RU" sz="2400" dirty="0" err="1"/>
              <a:t>String</a:t>
            </a:r>
            <a:r>
              <a:rPr lang="ru-RU" sz="2400" dirty="0"/>
              <a:t> — значение </a:t>
            </a:r>
            <a:r>
              <a:rPr lang="ru-RU" sz="2400" dirty="0" err="1"/>
              <a:t>null</a:t>
            </a:r>
            <a:r>
              <a:rPr lang="ru-RU" sz="2400" dirty="0"/>
              <a:t>, для типа </a:t>
            </a:r>
            <a:r>
              <a:rPr lang="ru-RU" sz="2400" dirty="0" err="1"/>
              <a:t>boolean</a:t>
            </a:r>
            <a:r>
              <a:rPr lang="ru-RU" sz="2400" dirty="0"/>
              <a:t> — значение </a:t>
            </a:r>
            <a:r>
              <a:rPr lang="ru-RU" sz="2400" dirty="0" err="1"/>
              <a:t>false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endParaRPr lang="ru-RU" sz="2400" dirty="0"/>
          </a:p>
          <a:p>
            <a:pPr marL="0" lvl="0" indent="0" defTabSz="914400">
              <a:spcBef>
                <a:spcPts val="0"/>
              </a:spcBef>
              <a:buClrTx/>
              <a:buNone/>
              <a:defRPr/>
            </a:pPr>
            <a:endParaRPr lang="ru-RU" sz="2400" dirty="0"/>
          </a:p>
          <a:p>
            <a:pPr marL="0" lvl="0" indent="0" defTabSz="914400">
              <a:spcBef>
                <a:spcPts val="0"/>
              </a:spcBef>
              <a:buClrTx/>
              <a:buNone/>
              <a:defRPr/>
            </a:pP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Создание </a:t>
            </a:r>
            <a:r>
              <a:rPr lang="ru-RU" sz="2800" dirty="0" smtClean="0">
                <a:latin typeface="+mj-lt"/>
              </a:rPr>
              <a:t>массивов переменных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167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1214" y="1184728"/>
            <a:ext cx="10009416" cy="5503333"/>
          </a:xfrm>
        </p:spPr>
        <p:txBody>
          <a:bodyPr>
            <a:normAutofit/>
          </a:bodyPr>
          <a:lstStyle/>
          <a:p>
            <a:pPr lvl="0"/>
            <a:r>
              <a:rPr lang="ru-RU" sz="2400" dirty="0"/>
              <a:t>Технология Java является одновременно и платформой, и языком </a:t>
            </a:r>
            <a:r>
              <a:rPr lang="ru-RU" sz="2400" dirty="0" smtClean="0"/>
              <a:t>программирования</a:t>
            </a:r>
            <a:r>
              <a:rPr lang="ru-RU" sz="2400" dirty="0"/>
              <a:t>. Исходные коды программ языка Java написаны </a:t>
            </a:r>
            <a:r>
              <a:rPr lang="ru-RU" sz="2400" dirty="0" smtClean="0"/>
              <a:t>в </a:t>
            </a:r>
            <a:r>
              <a:rPr lang="ru-RU" sz="2400" dirty="0"/>
              <a:t>обычном текстовом файле с расширением .</a:t>
            </a:r>
            <a:r>
              <a:rPr lang="ru-RU" sz="2400" dirty="0" err="1"/>
              <a:t>java</a:t>
            </a:r>
            <a:r>
              <a:rPr lang="ru-RU" sz="2400" dirty="0"/>
              <a:t>, </a:t>
            </a:r>
            <a:r>
              <a:rPr lang="ru-RU" sz="2400" dirty="0" smtClean="0"/>
              <a:t>который </a:t>
            </a:r>
            <a:r>
              <a:rPr lang="ru-RU" sz="2400" dirty="0"/>
              <a:t>затем компилируется в файлы с расширением .</a:t>
            </a:r>
            <a:r>
              <a:rPr lang="ru-RU" sz="2400" dirty="0" err="1"/>
              <a:t>class</a:t>
            </a:r>
            <a:r>
              <a:rPr lang="ru-RU" sz="2400" dirty="0"/>
              <a:t> при </a:t>
            </a:r>
            <a:r>
              <a:rPr lang="ru-RU" sz="2400" dirty="0" smtClean="0"/>
              <a:t>помощи </a:t>
            </a:r>
            <a:r>
              <a:rPr lang="ru-RU" sz="2400" dirty="0"/>
              <a:t>компилятора  </a:t>
            </a:r>
            <a:r>
              <a:rPr lang="ru-RU" sz="2400" dirty="0" err="1"/>
              <a:t>javac</a:t>
            </a:r>
            <a:r>
              <a:rPr lang="ru-RU" sz="2400" dirty="0"/>
              <a:t>. После этого программа исполняется </a:t>
            </a:r>
            <a:r>
              <a:rPr lang="ru-RU" sz="2400" dirty="0" smtClean="0"/>
              <a:t>интерпретатором </a:t>
            </a:r>
            <a:r>
              <a:rPr lang="ru-RU" sz="2400" dirty="0" err="1"/>
              <a:t>java</a:t>
            </a:r>
            <a:r>
              <a:rPr lang="ru-RU" sz="2400" dirty="0"/>
              <a:t> при помощи виртуальной машины Java (Java VM):</a:t>
            </a:r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8046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+mj-lt"/>
              </a:rPr>
              <a:t>Введение в </a:t>
            </a:r>
            <a:r>
              <a:rPr lang="en-US" sz="2800" dirty="0" smtClean="0">
                <a:latin typeface="+mj-lt"/>
              </a:rPr>
              <a:t>Java</a:t>
            </a:r>
            <a:endParaRPr lang="ru-RU" sz="2800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4099680"/>
            <a:ext cx="8709252" cy="238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8083" y="1718441"/>
            <a:ext cx="10405242" cy="49661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/>
              <a:t>Инициализация (</a:t>
            </a:r>
            <a:r>
              <a:rPr lang="ru-RU" sz="2400" dirty="0" err="1"/>
              <a:t>initialization</a:t>
            </a:r>
            <a:r>
              <a:rPr lang="ru-RU" sz="2400" dirty="0"/>
              <a:t>) массива</a:t>
            </a:r>
          </a:p>
          <a:p>
            <a:pPr marL="0" indent="0">
              <a:buNone/>
            </a:pPr>
            <a:r>
              <a:rPr lang="ru-RU" sz="2400" dirty="0"/>
              <a:t>На этом этапе элементы массива получают начальные значения. Инициализировать элементы массива значениями можно несколькими способами:</a:t>
            </a:r>
          </a:p>
          <a:p>
            <a:pPr marL="630238" indent="-268288"/>
            <a:r>
              <a:rPr lang="ru-RU" sz="2400" dirty="0"/>
              <a:t>Присвоить каждому элементу массива конкретное </a:t>
            </a:r>
            <a:r>
              <a:rPr lang="ru-RU" sz="2400" dirty="0" smtClean="0"/>
              <a:t>значение</a:t>
            </a:r>
          </a:p>
          <a:p>
            <a:pPr marL="630238" indent="-268288"/>
            <a:r>
              <a:rPr lang="ru-RU" sz="2400" dirty="0" smtClean="0"/>
              <a:t>Инициализировать </a:t>
            </a:r>
            <a:r>
              <a:rPr lang="ru-RU" sz="2400" dirty="0"/>
              <a:t>массив при помощи перечисления значений его элементов в фигурных скобках (это можно сделать как на этапе объявления, так и на этапе создания, но синтаксис при этом разный)</a:t>
            </a:r>
          </a:p>
          <a:p>
            <a:pPr marL="0" lvl="0" indent="0" defTabSz="914400">
              <a:spcBef>
                <a:spcPts val="0"/>
              </a:spcBef>
              <a:buClrTx/>
              <a:buNone/>
              <a:defRPr/>
            </a:pPr>
            <a:endParaRPr lang="ru-RU" sz="2400" dirty="0"/>
          </a:p>
          <a:p>
            <a:pPr marL="0" lvl="0" indent="0" defTabSz="914400">
              <a:spcBef>
                <a:spcPts val="0"/>
              </a:spcBef>
              <a:buClrTx/>
              <a:buNone/>
              <a:defRPr/>
            </a:pP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Создание </a:t>
            </a:r>
            <a:r>
              <a:rPr lang="ru-RU" sz="2800" dirty="0" smtClean="0">
                <a:latin typeface="+mj-lt"/>
              </a:rPr>
              <a:t>массивов переменных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830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8083" y="1718441"/>
            <a:ext cx="10405242" cy="4966137"/>
          </a:xfrm>
        </p:spPr>
        <p:txBody>
          <a:bodyPr>
            <a:normAutofit/>
          </a:bodyPr>
          <a:lstStyle/>
          <a:p>
            <a:pPr marL="0" indent="365125">
              <a:buNone/>
            </a:pPr>
            <a:r>
              <a:rPr lang="ru-RU" sz="2400" dirty="0"/>
              <a:t>В массивах можно хранить множественные наборы элементов, </a:t>
            </a:r>
            <a:r>
              <a:rPr lang="ru-RU" sz="2400" dirty="0" smtClean="0"/>
              <a:t>причем </a:t>
            </a:r>
            <a:r>
              <a:rPr lang="ru-RU" sz="2400" dirty="0"/>
              <a:t>каждый из таких наборов станет иметь собственную размерность. </a:t>
            </a:r>
            <a:endParaRPr lang="ru-RU" sz="2400" dirty="0" smtClean="0"/>
          </a:p>
          <a:p>
            <a:pPr marL="0" indent="365125">
              <a:buNone/>
            </a:pPr>
            <a:endParaRPr lang="ru-RU" sz="2400" dirty="0"/>
          </a:p>
          <a:p>
            <a:pPr marL="0" indent="365125">
              <a:buNone/>
            </a:pPr>
            <a:r>
              <a:rPr lang="ru-RU" sz="2400" dirty="0"/>
              <a:t>К отдельным значениям можно будет обращаться с помощью </a:t>
            </a:r>
            <a:r>
              <a:rPr lang="ru-RU" sz="2400" dirty="0" smtClean="0"/>
              <a:t>многомерного </a:t>
            </a:r>
            <a:r>
              <a:rPr lang="ru-RU" sz="2400" dirty="0"/>
              <a:t>массива, используя соответствующие индексы для каждой </a:t>
            </a:r>
            <a:r>
              <a:rPr lang="ru-RU" sz="2400" dirty="0" smtClean="0"/>
              <a:t>размерности</a:t>
            </a:r>
            <a:r>
              <a:rPr lang="ru-RU" sz="2400" dirty="0"/>
              <a:t>, например </a:t>
            </a:r>
            <a:r>
              <a:rPr lang="ru-RU" sz="2400" dirty="0" err="1"/>
              <a:t>num</a:t>
            </a:r>
            <a:r>
              <a:rPr lang="ru-RU" sz="2400" dirty="0"/>
              <a:t> [1] [3</a:t>
            </a:r>
            <a:r>
              <a:rPr lang="ru-RU" sz="2400" dirty="0" smtClean="0"/>
              <a:t>].</a:t>
            </a:r>
          </a:p>
          <a:p>
            <a:pPr marL="0" indent="365125">
              <a:buNone/>
            </a:pPr>
            <a:endParaRPr lang="ru-RU" sz="2400" dirty="0" smtClean="0"/>
          </a:p>
          <a:p>
            <a:pPr marL="0" indent="365125">
              <a:buNone/>
            </a:pPr>
            <a:r>
              <a:rPr lang="ru-RU" sz="2400" dirty="0"/>
              <a:t>Массив который в качестве своих элементов содержит другие массивы называется многомерным массивом. </a:t>
            </a:r>
          </a:p>
          <a:p>
            <a:pPr marL="0" indent="0">
              <a:buNone/>
            </a:pPr>
            <a:endParaRPr lang="ru-RU" sz="2400" dirty="0"/>
          </a:p>
          <a:p>
            <a:pPr marL="0" lvl="0" indent="0" defTabSz="914400">
              <a:spcBef>
                <a:spcPts val="0"/>
              </a:spcBef>
              <a:buClrTx/>
              <a:buNone/>
              <a:defRPr/>
            </a:pPr>
            <a:endParaRPr lang="ru-RU" sz="2400" dirty="0"/>
          </a:p>
          <a:p>
            <a:pPr marL="0" lvl="0" indent="0" defTabSz="914400">
              <a:spcBef>
                <a:spcPts val="0"/>
              </a:spcBef>
              <a:buClrTx/>
              <a:buNone/>
              <a:defRPr/>
            </a:pP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Добавление </a:t>
            </a:r>
            <a:r>
              <a:rPr lang="ru-RU" sz="2800" dirty="0" smtClean="0">
                <a:latin typeface="+mj-lt"/>
              </a:rPr>
              <a:t>размеров массива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884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4033" y="1718441"/>
            <a:ext cx="10109292" cy="4966137"/>
          </a:xfrm>
        </p:spPr>
        <p:txBody>
          <a:bodyPr>
            <a:normAutofit/>
          </a:bodyPr>
          <a:lstStyle/>
          <a:p>
            <a:pPr marL="0" indent="365125">
              <a:buNone/>
            </a:pPr>
            <a:r>
              <a:rPr lang="ru-RU" sz="2400" dirty="0"/>
              <a:t>Например, чтобы организовать </a:t>
            </a:r>
            <a:r>
              <a:rPr lang="ru-RU" sz="2400" dirty="0" smtClean="0"/>
              <a:t>ежедневник </a:t>
            </a:r>
            <a:r>
              <a:rPr lang="ru-RU" sz="2400" dirty="0"/>
              <a:t>с записями для </a:t>
            </a:r>
            <a:r>
              <a:rPr lang="ru-RU" sz="2400" dirty="0" smtClean="0"/>
              <a:t>каждого </a:t>
            </a:r>
            <a:r>
              <a:rPr lang="ru-RU" sz="2400" dirty="0"/>
              <a:t>дня, потребуется массив из 52 элементов (один на неделю), каждый </a:t>
            </a:r>
            <a:r>
              <a:rPr lang="ru-RU" sz="2400" dirty="0" smtClean="0"/>
              <a:t>из </a:t>
            </a:r>
            <a:r>
              <a:rPr lang="ru-RU" sz="2400" dirty="0"/>
              <a:t>которых содержит еще один массив из семи элементов (для каждого </a:t>
            </a:r>
            <a:r>
              <a:rPr lang="ru-RU" sz="2400" dirty="0" smtClean="0"/>
              <a:t>дня</a:t>
            </a:r>
            <a:r>
              <a:rPr lang="ru-RU" sz="2400" dirty="0"/>
              <a:t>). </a:t>
            </a:r>
            <a:endParaRPr lang="ru-RU" sz="2400" dirty="0" smtClean="0"/>
          </a:p>
          <a:p>
            <a:pPr marL="0" indent="365125">
              <a:buNone/>
            </a:pPr>
            <a:r>
              <a:rPr lang="ru-RU" sz="2400" dirty="0" smtClean="0"/>
              <a:t>Объявление </a:t>
            </a:r>
            <a:r>
              <a:rPr lang="ru-RU" sz="2400" dirty="0"/>
              <a:t>такого массива будет выглядеть следующим образом: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ru-RU" sz="2400" dirty="0" err="1" smtClean="0"/>
              <a:t>int</a:t>
            </a:r>
            <a:r>
              <a:rPr lang="ru-RU" sz="2400" dirty="0"/>
              <a:t>[][] </a:t>
            </a:r>
            <a:r>
              <a:rPr lang="ru-RU" sz="2400" dirty="0" err="1"/>
              <a:t>dailyRecord</a:t>
            </a:r>
            <a:r>
              <a:rPr lang="ru-RU" sz="2400" dirty="0"/>
              <a:t> = </a:t>
            </a:r>
            <a:r>
              <a:rPr lang="ru-RU" sz="2400" dirty="0" err="1"/>
              <a:t>new</a:t>
            </a:r>
            <a:r>
              <a:rPr lang="ru-RU" sz="2400" dirty="0"/>
              <a:t> </a:t>
            </a:r>
            <a:r>
              <a:rPr lang="ru-RU" sz="2400" dirty="0" err="1"/>
              <a:t>int</a:t>
            </a:r>
            <a:r>
              <a:rPr lang="ru-RU" sz="2400" dirty="0"/>
              <a:t> [52] [7] ;</a:t>
            </a:r>
          </a:p>
          <a:p>
            <a:pPr marL="0" lvl="0" indent="0" defTabSz="914400">
              <a:spcBef>
                <a:spcPts val="0"/>
              </a:spcBef>
              <a:buClrTx/>
              <a:buNone/>
              <a:defRPr/>
            </a:pP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Добавление </a:t>
            </a:r>
            <a:r>
              <a:rPr lang="ru-RU" sz="2800" dirty="0" smtClean="0">
                <a:latin typeface="+mj-lt"/>
              </a:rPr>
              <a:t>размеров массива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3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4033" y="1718441"/>
            <a:ext cx="10109292" cy="4966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Значения </a:t>
            </a:r>
            <a:r>
              <a:rPr lang="ru-RU" sz="2400" dirty="0"/>
              <a:t>для каждого дня заносятся в многомерный массив с </a:t>
            </a:r>
            <a:r>
              <a:rPr lang="ru-RU" sz="2400" dirty="0" smtClean="0"/>
              <a:t>указанием </a:t>
            </a:r>
            <a:r>
              <a:rPr lang="ru-RU" sz="2400" dirty="0"/>
              <a:t>соответствующего индекса для каждого размера. Например, </a:t>
            </a:r>
            <a:r>
              <a:rPr lang="ru-RU" sz="2400" dirty="0" smtClean="0"/>
              <a:t>чтобы </a:t>
            </a:r>
            <a:r>
              <a:rPr lang="ru-RU" sz="2400" dirty="0"/>
              <a:t>задать значение для первого дня шестой недели, </a:t>
            </a:r>
            <a:r>
              <a:rPr lang="ru-RU" sz="2400" dirty="0" smtClean="0"/>
              <a:t>необходимо записать: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ru-RU" sz="2400" dirty="0" err="1" smtClean="0"/>
              <a:t>dailyRecord</a:t>
            </a:r>
            <a:r>
              <a:rPr lang="ru-RU" sz="2400" dirty="0" smtClean="0"/>
              <a:t> </a:t>
            </a:r>
            <a:r>
              <a:rPr lang="ru-RU" sz="2400" dirty="0"/>
              <a:t>[5] [0] = 5000 ;</a:t>
            </a:r>
          </a:p>
          <a:p>
            <a:pPr marL="0" lvl="0" indent="0" defTabSz="914400">
              <a:spcBef>
                <a:spcPts val="0"/>
              </a:spcBef>
              <a:buClrTx/>
              <a:buNone/>
              <a:defRPr/>
            </a:pP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Добавление </a:t>
            </a:r>
            <a:r>
              <a:rPr lang="ru-RU" sz="2800" dirty="0" smtClean="0">
                <a:latin typeface="+mj-lt"/>
              </a:rPr>
              <a:t>размеров массива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275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4033" y="1718441"/>
            <a:ext cx="10109292" cy="4966137"/>
          </a:xfrm>
        </p:spPr>
        <p:txBody>
          <a:bodyPr>
            <a:normAutofit/>
          </a:bodyPr>
          <a:lstStyle/>
          <a:p>
            <a:pPr marL="0" indent="449263">
              <a:buNone/>
            </a:pPr>
            <a:r>
              <a:rPr lang="ru-RU" sz="2400" dirty="0"/>
              <a:t>Каждый массив содержит собственное свойство длины  (</a:t>
            </a:r>
            <a:r>
              <a:rPr lang="ru-RU" sz="2400" dirty="0" err="1"/>
              <a:t>length</a:t>
            </a:r>
            <a:r>
              <a:rPr lang="ru-RU" sz="2400" dirty="0"/>
              <a:t>), к </a:t>
            </a:r>
            <a:r>
              <a:rPr lang="ru-RU" sz="2400" dirty="0" smtClean="0"/>
              <a:t>которому </a:t>
            </a:r>
            <a:r>
              <a:rPr lang="ru-RU" sz="2400" dirty="0"/>
              <a:t>можно обратиться, указав требуемую размерность. </a:t>
            </a:r>
          </a:p>
          <a:p>
            <a:pPr marL="0" indent="449263">
              <a:buNone/>
            </a:pPr>
            <a:r>
              <a:rPr lang="ru-RU" sz="2400" dirty="0" smtClean="0"/>
              <a:t>Например</a:t>
            </a:r>
            <a:r>
              <a:rPr lang="ru-RU" sz="2400" dirty="0"/>
              <a:t>, для </a:t>
            </a:r>
            <a:r>
              <a:rPr lang="ru-RU" sz="2400" dirty="0" smtClean="0"/>
              <a:t>вышеуказанного </a:t>
            </a:r>
            <a:r>
              <a:rPr lang="ru-RU" sz="2400" dirty="0"/>
              <a:t>массива выражение </a:t>
            </a:r>
            <a:r>
              <a:rPr lang="ru-RU" sz="2400" dirty="0" err="1"/>
              <a:t>dailyRecord.length</a:t>
            </a:r>
            <a:r>
              <a:rPr lang="ru-RU" sz="2400" dirty="0"/>
              <a:t> возвратит </a:t>
            </a:r>
            <a:r>
              <a:rPr lang="ru-RU" sz="2400" dirty="0" smtClean="0"/>
              <a:t>значение </a:t>
            </a:r>
            <a:r>
              <a:rPr lang="ru-RU" sz="2400" dirty="0"/>
              <a:t>52 — размер первого измерения. </a:t>
            </a:r>
            <a:endParaRPr lang="ru-RU" sz="2400" dirty="0" smtClean="0"/>
          </a:p>
          <a:p>
            <a:pPr marL="0" indent="449263">
              <a:buNone/>
            </a:pPr>
            <a:r>
              <a:rPr lang="ru-RU" sz="2400" dirty="0" smtClean="0"/>
              <a:t>Чтобы </a:t>
            </a:r>
            <a:r>
              <a:rPr lang="ru-RU" sz="2400" dirty="0"/>
              <a:t>найти размер второго </a:t>
            </a:r>
            <a:r>
              <a:rPr lang="ru-RU" sz="2400" dirty="0" smtClean="0"/>
              <a:t>измерения</a:t>
            </a:r>
            <a:r>
              <a:rPr lang="ru-RU" sz="2400" dirty="0"/>
              <a:t>, выражение </a:t>
            </a:r>
            <a:r>
              <a:rPr lang="ru-RU" sz="2400" dirty="0" err="1"/>
              <a:t>dailyRecord</a:t>
            </a:r>
            <a:r>
              <a:rPr lang="ru-RU" sz="2400" dirty="0"/>
              <a:t>[0].</a:t>
            </a:r>
            <a:r>
              <a:rPr lang="ru-RU" sz="2400" dirty="0" err="1"/>
              <a:t>length</a:t>
            </a:r>
            <a:r>
              <a:rPr lang="ru-RU" sz="2400" dirty="0"/>
              <a:t> возвратит значение 7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Добавление </a:t>
            </a:r>
            <a:r>
              <a:rPr lang="ru-RU" sz="2800" dirty="0" smtClean="0">
                <a:latin typeface="+mj-lt"/>
              </a:rPr>
              <a:t>размеров массива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482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4033" y="1718441"/>
            <a:ext cx="10109292" cy="4966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При организации многомерных массивов очень удобно пользоваться </a:t>
            </a:r>
            <a:r>
              <a:rPr lang="ru-RU" sz="2400" dirty="0" smtClean="0"/>
              <a:t>вложенными </a:t>
            </a:r>
            <a:r>
              <a:rPr lang="ru-RU" sz="2400" dirty="0"/>
              <a:t>циклами — каждый уровень цикла может обращаться </a:t>
            </a:r>
            <a:r>
              <a:rPr lang="ru-RU" sz="2400" dirty="0" smtClean="0"/>
              <a:t>к </a:t>
            </a:r>
            <a:r>
              <a:rPr lang="ru-RU" sz="2400" dirty="0"/>
              <a:t>элементам соответствующей размерности.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Добавление </a:t>
            </a:r>
            <a:r>
              <a:rPr lang="ru-RU" sz="2800" dirty="0" smtClean="0">
                <a:latin typeface="+mj-lt"/>
              </a:rPr>
              <a:t>размеров массива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186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69060" y="1553290"/>
            <a:ext cx="9395726" cy="3328676"/>
          </a:xfrm>
        </p:spPr>
        <p:txBody>
          <a:bodyPr>
            <a:noAutofit/>
          </a:bodyPr>
          <a:lstStyle/>
          <a:p>
            <a:r>
              <a:rPr lang="ru-RU" sz="5600" dirty="0" smtClean="0"/>
              <a:t>Создание операторов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142823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09895" y="1184728"/>
            <a:ext cx="9948705" cy="550333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2600" dirty="0" smtClean="0">
                <a:solidFill>
                  <a:schemeClr val="tx1"/>
                </a:solidFill>
              </a:rPr>
              <a:t>Любой алгоритм </a:t>
            </a:r>
            <a:r>
              <a:rPr lang="ru-RU" sz="2600" dirty="0">
                <a:solidFill>
                  <a:schemeClr val="tx1"/>
                </a:solidFill>
              </a:rPr>
              <a:t>можно </a:t>
            </a:r>
            <a:r>
              <a:rPr lang="ru-RU" sz="2600" dirty="0" smtClean="0">
                <a:solidFill>
                  <a:schemeClr val="tx1"/>
                </a:solidFill>
              </a:rPr>
              <a:t>разработать </a:t>
            </a:r>
            <a:r>
              <a:rPr lang="ru-RU" sz="2600" dirty="0">
                <a:solidFill>
                  <a:schemeClr val="tx1"/>
                </a:solidFill>
              </a:rPr>
              <a:t>используя линейные </a:t>
            </a:r>
            <a:r>
              <a:rPr lang="ru-RU" sz="2600" dirty="0" smtClean="0">
                <a:solidFill>
                  <a:schemeClr val="tx1"/>
                </a:solidFill>
              </a:rPr>
              <a:t>вычисления</a:t>
            </a:r>
            <a:r>
              <a:rPr lang="ru-RU" sz="2600" dirty="0">
                <a:solidFill>
                  <a:schemeClr val="tx1"/>
                </a:solidFill>
              </a:rPr>
              <a:t>, разветвления и циклы. </a:t>
            </a:r>
            <a:r>
              <a:rPr lang="ru-RU" sz="2600" dirty="0" smtClean="0">
                <a:solidFill>
                  <a:schemeClr val="tx1"/>
                </a:solidFill>
              </a:rPr>
              <a:t>Средства  </a:t>
            </a:r>
            <a:r>
              <a:rPr lang="ru-RU" sz="2600" dirty="0">
                <a:solidFill>
                  <a:schemeClr val="tx1"/>
                </a:solidFill>
              </a:rPr>
              <a:t>записи </a:t>
            </a:r>
            <a:r>
              <a:rPr lang="ru-RU" sz="2600" dirty="0" smtClean="0">
                <a:solidFill>
                  <a:schemeClr val="tx1"/>
                </a:solidFill>
              </a:rPr>
              <a:t>алгоритмов  </a:t>
            </a:r>
            <a:r>
              <a:rPr lang="ru-RU" sz="2600" dirty="0">
                <a:solidFill>
                  <a:schemeClr val="tx1"/>
                </a:solidFill>
              </a:rPr>
              <a:t>называются  операторами  </a:t>
            </a:r>
            <a:r>
              <a:rPr lang="ru-RU" sz="2600" dirty="0" smtClean="0">
                <a:solidFill>
                  <a:schemeClr val="tx1"/>
                </a:solidFill>
              </a:rPr>
              <a:t>языка.</a:t>
            </a:r>
          </a:p>
          <a:p>
            <a:pPr algn="just"/>
            <a:r>
              <a:rPr lang="ru-RU" sz="2600" dirty="0">
                <a:solidFill>
                  <a:schemeClr val="tx1"/>
                </a:solidFill>
              </a:rPr>
              <a:t>Все операторы языка </a:t>
            </a:r>
            <a:r>
              <a:rPr lang="ru-RU" sz="2600" dirty="0" err="1">
                <a:solidFill>
                  <a:schemeClr val="tx1"/>
                </a:solidFill>
              </a:rPr>
              <a:t>Java</a:t>
            </a:r>
            <a:r>
              <a:rPr lang="ru-RU" sz="2600" dirty="0">
                <a:solidFill>
                  <a:schemeClr val="tx1"/>
                </a:solidFill>
              </a:rPr>
              <a:t> можно разделить на:  </a:t>
            </a:r>
          </a:p>
          <a:p>
            <a:pPr indent="19050" algn="just">
              <a:buFont typeface="Wingdings" panose="05000000000000000000" pitchFamily="2" charset="2"/>
              <a:buChar char="§"/>
            </a:pPr>
            <a:r>
              <a:rPr lang="ru-RU" sz="2600" dirty="0" smtClean="0">
                <a:solidFill>
                  <a:schemeClr val="tx1"/>
                </a:solidFill>
              </a:rPr>
              <a:t>операторы </a:t>
            </a:r>
            <a:r>
              <a:rPr lang="ru-RU" sz="2600" dirty="0">
                <a:solidFill>
                  <a:schemeClr val="tx1"/>
                </a:solidFill>
              </a:rPr>
              <a:t>описания переменных и других объектов; </a:t>
            </a:r>
          </a:p>
          <a:p>
            <a:pPr indent="19050" algn="just">
              <a:buFont typeface="Wingdings" panose="05000000000000000000" pitchFamily="2" charset="2"/>
              <a:buChar char="§"/>
            </a:pPr>
            <a:r>
              <a:rPr lang="ru-RU" sz="2600" dirty="0" smtClean="0">
                <a:solidFill>
                  <a:schemeClr val="tx1"/>
                </a:solidFill>
              </a:rPr>
              <a:t>операторы-выражения</a:t>
            </a:r>
            <a:r>
              <a:rPr lang="ru-RU" sz="2600" dirty="0">
                <a:solidFill>
                  <a:schemeClr val="tx1"/>
                </a:solidFill>
              </a:rPr>
              <a:t>; </a:t>
            </a:r>
          </a:p>
          <a:p>
            <a:pPr indent="19050" algn="just">
              <a:buFont typeface="Wingdings" panose="05000000000000000000" pitchFamily="2" charset="2"/>
              <a:buChar char="§"/>
            </a:pPr>
            <a:r>
              <a:rPr lang="ru-RU" sz="2600" dirty="0" smtClean="0">
                <a:solidFill>
                  <a:schemeClr val="tx1"/>
                </a:solidFill>
              </a:rPr>
              <a:t>операторы </a:t>
            </a:r>
            <a:r>
              <a:rPr lang="ru-RU" sz="2600" dirty="0">
                <a:solidFill>
                  <a:schemeClr val="tx1"/>
                </a:solidFill>
              </a:rPr>
              <a:t>присваивания; </a:t>
            </a:r>
          </a:p>
          <a:p>
            <a:pPr indent="19050" algn="just">
              <a:buFont typeface="Wingdings" panose="05000000000000000000" pitchFamily="2" charset="2"/>
              <a:buChar char="§"/>
            </a:pPr>
            <a:r>
              <a:rPr lang="ru-RU" sz="2600" dirty="0" smtClean="0">
                <a:solidFill>
                  <a:schemeClr val="tx1"/>
                </a:solidFill>
              </a:rPr>
              <a:t>условные </a:t>
            </a:r>
            <a:r>
              <a:rPr lang="ru-RU" sz="2600" dirty="0">
                <a:solidFill>
                  <a:schemeClr val="tx1"/>
                </a:solidFill>
              </a:rPr>
              <a:t>операторы </a:t>
            </a:r>
            <a:r>
              <a:rPr lang="ru-RU" sz="2600" dirty="0" err="1">
                <a:solidFill>
                  <a:schemeClr val="tx1"/>
                </a:solidFill>
              </a:rPr>
              <a:t>if</a:t>
            </a:r>
            <a:r>
              <a:rPr lang="ru-RU" sz="2600" dirty="0">
                <a:solidFill>
                  <a:schemeClr val="tx1"/>
                </a:solidFill>
              </a:rPr>
              <a:t>; </a:t>
            </a:r>
          </a:p>
          <a:p>
            <a:pPr indent="19050" algn="just">
              <a:buFont typeface="Wingdings" panose="05000000000000000000" pitchFamily="2" charset="2"/>
              <a:buChar char="§"/>
            </a:pPr>
            <a:r>
              <a:rPr lang="ru-RU" sz="2600" dirty="0" smtClean="0">
                <a:solidFill>
                  <a:schemeClr val="tx1"/>
                </a:solidFill>
              </a:rPr>
              <a:t>операторы </a:t>
            </a:r>
            <a:r>
              <a:rPr lang="ru-RU" sz="2600" dirty="0">
                <a:solidFill>
                  <a:schemeClr val="tx1"/>
                </a:solidFill>
              </a:rPr>
              <a:t>циклов </a:t>
            </a:r>
            <a:r>
              <a:rPr lang="ru-RU" sz="2600" dirty="0" err="1">
                <a:solidFill>
                  <a:schemeClr val="tx1"/>
                </a:solidFill>
              </a:rPr>
              <a:t>while</a:t>
            </a:r>
            <a:r>
              <a:rPr lang="ru-RU" sz="2600" dirty="0">
                <a:solidFill>
                  <a:schemeClr val="tx1"/>
                </a:solidFill>
              </a:rPr>
              <a:t>, </a:t>
            </a:r>
            <a:r>
              <a:rPr lang="ru-RU" sz="2600" dirty="0" err="1">
                <a:solidFill>
                  <a:schemeClr val="tx1"/>
                </a:solidFill>
              </a:rPr>
              <a:t>do-while</a:t>
            </a:r>
            <a:r>
              <a:rPr lang="ru-RU" sz="2600" dirty="0">
                <a:solidFill>
                  <a:schemeClr val="tx1"/>
                </a:solidFill>
              </a:rPr>
              <a:t>, </a:t>
            </a:r>
            <a:r>
              <a:rPr lang="ru-RU" sz="2600" dirty="0" err="1">
                <a:solidFill>
                  <a:schemeClr val="tx1"/>
                </a:solidFill>
              </a:rPr>
              <a:t>for</a:t>
            </a:r>
            <a:r>
              <a:rPr lang="ru-RU" sz="2600" dirty="0">
                <a:solidFill>
                  <a:schemeClr val="tx1"/>
                </a:solidFill>
              </a:rPr>
              <a:t>; </a:t>
            </a:r>
          </a:p>
          <a:p>
            <a:pPr indent="19050" algn="just">
              <a:buFont typeface="Wingdings" panose="05000000000000000000" pitchFamily="2" charset="2"/>
              <a:buChar char="§"/>
            </a:pPr>
            <a:r>
              <a:rPr lang="ru-RU" sz="2600" dirty="0" smtClean="0">
                <a:solidFill>
                  <a:schemeClr val="tx1"/>
                </a:solidFill>
              </a:rPr>
              <a:t>операторы </a:t>
            </a:r>
            <a:r>
              <a:rPr lang="ru-RU" sz="2600" dirty="0">
                <a:solidFill>
                  <a:schemeClr val="tx1"/>
                </a:solidFill>
              </a:rPr>
              <a:t>варианта </a:t>
            </a:r>
            <a:r>
              <a:rPr lang="ru-RU" sz="2600" dirty="0" err="1">
                <a:solidFill>
                  <a:schemeClr val="tx1"/>
                </a:solidFill>
              </a:rPr>
              <a:t>switch</a:t>
            </a:r>
            <a:r>
              <a:rPr lang="ru-RU" sz="2600" dirty="0">
                <a:solidFill>
                  <a:schemeClr val="tx1"/>
                </a:solidFill>
              </a:rPr>
              <a:t>; </a:t>
            </a:r>
          </a:p>
          <a:p>
            <a:pPr indent="19050" algn="just">
              <a:buFont typeface="Wingdings" panose="05000000000000000000" pitchFamily="2" charset="2"/>
              <a:buChar char="§"/>
            </a:pPr>
            <a:r>
              <a:rPr lang="ru-RU" sz="2600" dirty="0" smtClean="0">
                <a:solidFill>
                  <a:schemeClr val="tx1"/>
                </a:solidFill>
              </a:rPr>
              <a:t>операторы </a:t>
            </a:r>
            <a:r>
              <a:rPr lang="ru-RU" sz="2600" dirty="0">
                <a:solidFill>
                  <a:schemeClr val="tx1"/>
                </a:solidFill>
              </a:rPr>
              <a:t>перехода </a:t>
            </a:r>
            <a:r>
              <a:rPr lang="ru-RU" sz="2600" dirty="0" err="1">
                <a:solidFill>
                  <a:schemeClr val="tx1"/>
                </a:solidFill>
              </a:rPr>
              <a:t>break</a:t>
            </a:r>
            <a:r>
              <a:rPr lang="ru-RU" sz="2600" dirty="0">
                <a:solidFill>
                  <a:schemeClr val="tx1"/>
                </a:solidFill>
              </a:rPr>
              <a:t>, </a:t>
            </a:r>
            <a:r>
              <a:rPr lang="ru-RU" sz="2600" dirty="0" err="1">
                <a:solidFill>
                  <a:schemeClr val="tx1"/>
                </a:solidFill>
              </a:rPr>
              <a:t>continue</a:t>
            </a:r>
            <a:r>
              <a:rPr lang="ru-RU" sz="2600" dirty="0">
                <a:solidFill>
                  <a:schemeClr val="tx1"/>
                </a:solidFill>
              </a:rPr>
              <a:t> и </a:t>
            </a:r>
            <a:r>
              <a:rPr lang="ru-RU" sz="2600" dirty="0" err="1">
                <a:solidFill>
                  <a:schemeClr val="tx1"/>
                </a:solidFill>
              </a:rPr>
              <a:t>return</a:t>
            </a:r>
            <a:r>
              <a:rPr lang="ru-RU" sz="2600" dirty="0">
                <a:solidFill>
                  <a:schemeClr val="tx1"/>
                </a:solidFill>
              </a:rPr>
              <a:t>; </a:t>
            </a:r>
          </a:p>
          <a:p>
            <a:pPr indent="19050" algn="just">
              <a:buFont typeface="Wingdings" panose="05000000000000000000" pitchFamily="2" charset="2"/>
              <a:buChar char="§"/>
            </a:pPr>
            <a:r>
              <a:rPr lang="ru-RU" sz="2600" dirty="0" smtClean="0">
                <a:solidFill>
                  <a:schemeClr val="tx1"/>
                </a:solidFill>
              </a:rPr>
              <a:t>блок </a:t>
            </a:r>
            <a:r>
              <a:rPr lang="ru-RU" sz="2600" dirty="0">
                <a:solidFill>
                  <a:schemeClr val="tx1"/>
                </a:solidFill>
              </a:rPr>
              <a:t>{}; </a:t>
            </a:r>
          </a:p>
          <a:p>
            <a:pPr indent="19050" algn="just">
              <a:buFont typeface="Wingdings" panose="05000000000000000000" pitchFamily="2" charset="2"/>
              <a:buChar char="§"/>
            </a:pPr>
            <a:r>
              <a:rPr lang="ru-RU" sz="2600" dirty="0" smtClean="0">
                <a:solidFill>
                  <a:schemeClr val="tx1"/>
                </a:solidFill>
              </a:rPr>
              <a:t>пустые </a:t>
            </a:r>
            <a:r>
              <a:rPr lang="ru-RU" sz="2600" dirty="0">
                <a:solidFill>
                  <a:schemeClr val="tx1"/>
                </a:solidFill>
              </a:rPr>
              <a:t>операторы – просто точка с запятой. </a:t>
            </a:r>
          </a:p>
          <a:p>
            <a:pPr algn="just"/>
            <a:endParaRPr lang="ru-RU" sz="2800" dirty="0" smtClean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8046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+mj-lt"/>
              </a:rPr>
              <a:t>Операторы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46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4110" y="1184728"/>
            <a:ext cx="9514490" cy="5503333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</a:rPr>
              <a:t>Ключевое слово </a:t>
            </a:r>
            <a:r>
              <a:rPr lang="ru-RU" sz="2400" dirty="0" err="1">
                <a:solidFill>
                  <a:schemeClr val="tx1"/>
                </a:solidFill>
              </a:rPr>
              <a:t>if</a:t>
            </a:r>
            <a:r>
              <a:rPr lang="ru-RU" sz="2400" dirty="0">
                <a:solidFill>
                  <a:schemeClr val="tx1"/>
                </a:solidFill>
              </a:rPr>
              <a:t> выполняет условную проверку, оценивая </a:t>
            </a:r>
            <a:r>
              <a:rPr lang="ru-RU" sz="2400" dirty="0" smtClean="0">
                <a:solidFill>
                  <a:schemeClr val="tx1"/>
                </a:solidFill>
              </a:rPr>
              <a:t>логическое </a:t>
            </a:r>
            <a:r>
              <a:rPr lang="ru-RU" sz="2400" dirty="0">
                <a:solidFill>
                  <a:schemeClr val="tx1"/>
                </a:solidFill>
              </a:rPr>
              <a:t>значение  выражения. Оператор, следующий за этим выражением, </a:t>
            </a:r>
            <a:r>
              <a:rPr lang="ru-RU" sz="2400" dirty="0" smtClean="0">
                <a:solidFill>
                  <a:schemeClr val="tx1"/>
                </a:solidFill>
              </a:rPr>
              <a:t>будет </a:t>
            </a:r>
            <a:r>
              <a:rPr lang="ru-RU" sz="2400" dirty="0">
                <a:solidFill>
                  <a:schemeClr val="tx1"/>
                </a:solidFill>
              </a:rPr>
              <a:t>выполняться, только если данное значение равно </a:t>
            </a:r>
            <a:r>
              <a:rPr lang="ru-RU" sz="2400" dirty="0" err="1">
                <a:solidFill>
                  <a:schemeClr val="tx1"/>
                </a:solidFill>
              </a:rPr>
              <a:t>true</a:t>
            </a:r>
            <a:r>
              <a:rPr lang="ru-RU" sz="2400" dirty="0">
                <a:solidFill>
                  <a:schemeClr val="tx1"/>
                </a:solidFill>
              </a:rPr>
              <a:t> (истина). </a:t>
            </a:r>
            <a:r>
              <a:rPr lang="ru-RU" sz="2400" dirty="0" smtClean="0">
                <a:solidFill>
                  <a:schemeClr val="tx1"/>
                </a:solidFill>
              </a:rPr>
              <a:t>В </a:t>
            </a:r>
            <a:r>
              <a:rPr lang="ru-RU" sz="2400" dirty="0">
                <a:solidFill>
                  <a:schemeClr val="tx1"/>
                </a:solidFill>
              </a:rPr>
              <a:t>противном случае программа переходит на последующие строки </a:t>
            </a:r>
            <a:r>
              <a:rPr lang="ru-RU" sz="2400" dirty="0" smtClean="0">
                <a:solidFill>
                  <a:schemeClr val="tx1"/>
                </a:solidFill>
              </a:rPr>
              <a:t>кода</a:t>
            </a:r>
            <a:r>
              <a:rPr lang="ru-RU" sz="2400" dirty="0">
                <a:solidFill>
                  <a:schemeClr val="tx1"/>
                </a:solidFill>
              </a:rPr>
              <a:t>, выполняя альтернативное ветвление. </a:t>
            </a:r>
            <a:endParaRPr lang="ru-RU" sz="2400" dirty="0" smtClean="0">
              <a:solidFill>
                <a:schemeClr val="tx1"/>
              </a:solidFill>
            </a:endParaRPr>
          </a:p>
          <a:p>
            <a:pPr algn="just"/>
            <a:r>
              <a:rPr lang="ru-RU" sz="2400" dirty="0"/>
              <a:t>Синтаксис оператора  </a:t>
            </a:r>
            <a:r>
              <a:rPr lang="ru-RU" sz="2400" dirty="0" err="1"/>
              <a:t>if</a:t>
            </a:r>
            <a:r>
              <a:rPr lang="ru-RU" sz="2400" dirty="0"/>
              <a:t> </a:t>
            </a:r>
            <a:r>
              <a:rPr lang="ru-RU" sz="2400" dirty="0" smtClean="0"/>
              <a:t>выглядит </a:t>
            </a:r>
            <a:r>
              <a:rPr lang="ru-RU" sz="2400" dirty="0"/>
              <a:t>следующим образом</a:t>
            </a:r>
            <a:r>
              <a:rPr lang="ru-RU" sz="2400" dirty="0" smtClean="0"/>
              <a:t>:</a:t>
            </a:r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r>
              <a:rPr lang="en-US" sz="2400" dirty="0"/>
              <a:t>if </a:t>
            </a:r>
            <a:r>
              <a:rPr lang="en-US" sz="2400" dirty="0" smtClean="0"/>
              <a:t>(</a:t>
            </a:r>
            <a:r>
              <a:rPr lang="ru-RU" sz="2400" dirty="0" smtClean="0"/>
              <a:t>проверочное-выражение) </a:t>
            </a:r>
            <a:r>
              <a:rPr lang="en-US" sz="2400" dirty="0" smtClean="0"/>
              <a:t>{</a:t>
            </a:r>
            <a:endParaRPr lang="ru-RU" sz="2400" dirty="0" smtClean="0"/>
          </a:p>
          <a:p>
            <a:pPr marL="0" indent="0" algn="just">
              <a:buNone/>
            </a:pPr>
            <a:r>
              <a:rPr lang="ru-RU" sz="2400" dirty="0" smtClean="0"/>
              <a:t>код-для-исполнения-если-результат-истина </a:t>
            </a:r>
            <a:r>
              <a:rPr lang="ru-RU" sz="2400" dirty="0"/>
              <a:t>;</a:t>
            </a:r>
          </a:p>
          <a:p>
            <a:pPr marL="0" indent="0" algn="just">
              <a:buNone/>
            </a:pPr>
            <a:r>
              <a:rPr lang="en-US" sz="2400" dirty="0"/>
              <a:t>}</a:t>
            </a:r>
            <a:endParaRPr lang="ru-RU" sz="2400" dirty="0" smtClean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Ветвление с </a:t>
            </a:r>
            <a:r>
              <a:rPr lang="ru-RU" sz="2800" dirty="0" smtClean="0">
                <a:latin typeface="+mj-lt"/>
              </a:rPr>
              <a:t>помощью условного </a:t>
            </a:r>
            <a:r>
              <a:rPr lang="ru-RU" sz="2800" dirty="0">
                <a:latin typeface="+mj-lt"/>
              </a:rPr>
              <a:t>оператора </a:t>
            </a:r>
            <a:r>
              <a:rPr lang="ru-RU" sz="2800" dirty="0" err="1">
                <a:latin typeface="+mj-lt"/>
              </a:rPr>
              <a:t>if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571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4207" y="1184728"/>
            <a:ext cx="9924393" cy="5503333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</a:rPr>
              <a:t>В дополнение к ключевому слову </a:t>
            </a:r>
            <a:r>
              <a:rPr lang="ru-RU" sz="2400" dirty="0" err="1">
                <a:solidFill>
                  <a:schemeClr val="tx1"/>
                </a:solidFill>
              </a:rPr>
              <a:t>if</a:t>
            </a:r>
            <a:r>
              <a:rPr lang="ru-RU" sz="2400" dirty="0">
                <a:solidFill>
                  <a:schemeClr val="tx1"/>
                </a:solidFill>
              </a:rPr>
              <a:t> можно использовать ключевое </a:t>
            </a:r>
            <a:r>
              <a:rPr lang="ru-RU" sz="2400" dirty="0" smtClean="0">
                <a:solidFill>
                  <a:schemeClr val="tx1"/>
                </a:solidFill>
              </a:rPr>
              <a:t>слово </a:t>
            </a:r>
            <a:r>
              <a:rPr lang="ru-RU" sz="2400" dirty="0" err="1">
                <a:solidFill>
                  <a:schemeClr val="tx1"/>
                </a:solidFill>
              </a:rPr>
              <a:t>else</a:t>
            </a:r>
            <a:r>
              <a:rPr lang="ru-RU" sz="2400" dirty="0">
                <a:solidFill>
                  <a:schemeClr val="tx1"/>
                </a:solidFill>
              </a:rPr>
              <a:t>, которое вместе с </a:t>
            </a:r>
            <a:r>
              <a:rPr lang="ru-RU" sz="2400" dirty="0" err="1">
                <a:solidFill>
                  <a:schemeClr val="tx1"/>
                </a:solidFill>
              </a:rPr>
              <a:t>if</a:t>
            </a:r>
            <a:r>
              <a:rPr lang="ru-RU" sz="2400" dirty="0">
                <a:solidFill>
                  <a:schemeClr val="tx1"/>
                </a:solidFill>
              </a:rPr>
              <a:t> образует оператор </a:t>
            </a:r>
            <a:r>
              <a:rPr lang="ru-RU" sz="2400" dirty="0" err="1">
                <a:solidFill>
                  <a:schemeClr val="tx1"/>
                </a:solidFill>
              </a:rPr>
              <a:t>if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else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ru-RU" sz="2400" dirty="0" smtClean="0">
                <a:solidFill>
                  <a:schemeClr val="tx1"/>
                </a:solidFill>
              </a:rPr>
              <a:t>обеспечивающий </a:t>
            </a:r>
            <a:r>
              <a:rPr lang="ru-RU" sz="2400" dirty="0">
                <a:solidFill>
                  <a:schemeClr val="tx1"/>
                </a:solidFill>
              </a:rPr>
              <a:t>альтернативные ветви для продолжения программы в </a:t>
            </a:r>
            <a:r>
              <a:rPr lang="ru-RU" sz="2400" dirty="0" smtClean="0">
                <a:solidFill>
                  <a:schemeClr val="tx1"/>
                </a:solidFill>
              </a:rPr>
              <a:t>соответствии </a:t>
            </a:r>
            <a:r>
              <a:rPr lang="ru-RU" sz="2400" dirty="0">
                <a:solidFill>
                  <a:schemeClr val="tx1"/>
                </a:solidFill>
              </a:rPr>
              <a:t>с результатом оценки проверочного выражения. В простейшем </a:t>
            </a:r>
            <a:r>
              <a:rPr lang="ru-RU" sz="2400" dirty="0" smtClean="0">
                <a:solidFill>
                  <a:schemeClr val="tx1"/>
                </a:solidFill>
              </a:rPr>
              <a:t>случае </a:t>
            </a:r>
            <a:r>
              <a:rPr lang="ru-RU" sz="2400" dirty="0">
                <a:solidFill>
                  <a:schemeClr val="tx1"/>
                </a:solidFill>
              </a:rPr>
              <a:t>он просто предлагает альтернативный оператор для </a:t>
            </a:r>
            <a:r>
              <a:rPr lang="ru-RU" sz="2400" dirty="0" smtClean="0">
                <a:solidFill>
                  <a:schemeClr val="tx1"/>
                </a:solidFill>
              </a:rPr>
              <a:t>исполнения</a:t>
            </a:r>
            <a:r>
              <a:rPr lang="ru-RU" sz="2400" dirty="0">
                <a:solidFill>
                  <a:schemeClr val="tx1"/>
                </a:solidFill>
              </a:rPr>
              <a:t>, а когда проверка неуспешна — выдает значение </a:t>
            </a:r>
            <a:r>
              <a:rPr lang="ru-RU" sz="2400" dirty="0" err="1">
                <a:solidFill>
                  <a:schemeClr val="tx1"/>
                </a:solidFill>
              </a:rPr>
              <a:t>false</a:t>
            </a:r>
            <a:r>
              <a:rPr lang="ru-RU" sz="2400" dirty="0" smtClean="0">
                <a:solidFill>
                  <a:schemeClr val="tx1"/>
                </a:solidFill>
              </a:rPr>
              <a:t>:</a:t>
            </a:r>
          </a:p>
          <a:p>
            <a:pPr algn="just"/>
            <a:endParaRPr lang="ru-RU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sz="2400" dirty="0" err="1"/>
              <a:t>if</a:t>
            </a:r>
            <a:r>
              <a:rPr lang="ru-RU" sz="2400" dirty="0"/>
              <a:t> (проверочное-выражение</a:t>
            </a:r>
            <a:r>
              <a:rPr lang="ru-RU" sz="2400" dirty="0" smtClean="0"/>
              <a:t>)</a:t>
            </a:r>
            <a:r>
              <a:rPr lang="en-US" sz="2400" dirty="0" smtClean="0"/>
              <a:t>{</a:t>
            </a:r>
            <a:endParaRPr lang="ru-RU" sz="2400" dirty="0"/>
          </a:p>
          <a:p>
            <a:pPr marL="0" indent="0" algn="just">
              <a:buNone/>
            </a:pPr>
            <a:r>
              <a:rPr lang="ru-RU" sz="2400" dirty="0" smtClean="0"/>
              <a:t>	 </a:t>
            </a:r>
            <a:r>
              <a:rPr lang="ru-RU" sz="2400" dirty="0"/>
              <a:t>код-для-исполнения-если-результат-истина;</a:t>
            </a:r>
          </a:p>
          <a:p>
            <a:pPr marL="0" indent="0" algn="just">
              <a:buNone/>
            </a:pPr>
            <a:r>
              <a:rPr lang="en-US" sz="2400" dirty="0" smtClean="0"/>
              <a:t>} </a:t>
            </a:r>
            <a:r>
              <a:rPr lang="ru-RU" sz="2400" dirty="0" err="1" smtClean="0"/>
              <a:t>else</a:t>
            </a:r>
            <a:r>
              <a:rPr lang="en-US" sz="2400" dirty="0" smtClean="0"/>
              <a:t> {</a:t>
            </a:r>
            <a:endParaRPr lang="ru-RU" sz="2400" dirty="0"/>
          </a:p>
          <a:p>
            <a:pPr marL="0" indent="0" algn="just">
              <a:buNone/>
            </a:pPr>
            <a:r>
              <a:rPr lang="ru-RU" sz="2400" dirty="0" smtClean="0"/>
              <a:t>	 </a:t>
            </a:r>
            <a:r>
              <a:rPr lang="ru-RU" sz="2400" dirty="0"/>
              <a:t>код-для-исполнения-если-результат-ложь ;</a:t>
            </a:r>
          </a:p>
          <a:p>
            <a:pPr marL="0" indent="0" algn="just">
              <a:buNone/>
            </a:pPr>
            <a:r>
              <a:rPr lang="en-US" sz="2400" dirty="0" smtClean="0"/>
              <a:t>}</a:t>
            </a:r>
            <a:endParaRPr lang="ru-RU" sz="2400" dirty="0"/>
          </a:p>
          <a:p>
            <a:pPr algn="just"/>
            <a:endParaRPr lang="ru-RU" sz="2400" dirty="0" smtClean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Ветвление с </a:t>
            </a:r>
            <a:r>
              <a:rPr lang="ru-RU" sz="2800" dirty="0" smtClean="0">
                <a:latin typeface="+mj-lt"/>
              </a:rPr>
              <a:t>помощью условного </a:t>
            </a:r>
            <a:r>
              <a:rPr lang="ru-RU" sz="2800" dirty="0">
                <a:latin typeface="+mj-lt"/>
              </a:rPr>
              <a:t>оператора </a:t>
            </a:r>
            <a:r>
              <a:rPr lang="ru-RU" sz="2800" dirty="0" err="1">
                <a:latin typeface="+mj-lt"/>
              </a:rPr>
              <a:t>if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341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1214" y="1184728"/>
            <a:ext cx="10156372" cy="5503333"/>
          </a:xfrm>
        </p:spPr>
        <p:txBody>
          <a:bodyPr>
            <a:normAutofit/>
          </a:bodyPr>
          <a:lstStyle/>
          <a:p>
            <a:pPr lvl="0"/>
            <a:r>
              <a:rPr lang="ru-RU" sz="2400" dirty="0"/>
              <a:t>Поскольку виртуальная машина Java доступна на различных </a:t>
            </a:r>
            <a:r>
              <a:rPr lang="ru-RU" sz="2400" dirty="0" smtClean="0"/>
              <a:t>платформах</a:t>
            </a:r>
            <a:r>
              <a:rPr lang="ru-RU" sz="2400" dirty="0"/>
              <a:t>, одни и те же файлы .</a:t>
            </a:r>
            <a:r>
              <a:rPr lang="ru-RU" sz="2400" dirty="0" err="1"/>
              <a:t>class</a:t>
            </a:r>
            <a:r>
              <a:rPr lang="ru-RU" sz="2400" dirty="0"/>
              <a:t> можно запускать как в среде </a:t>
            </a:r>
            <a:r>
              <a:rPr lang="ru-RU" sz="2400" dirty="0" err="1"/>
              <a:t>Windows</a:t>
            </a:r>
            <a:r>
              <a:rPr lang="ru-RU" sz="2400" dirty="0"/>
              <a:t> </a:t>
            </a:r>
            <a:r>
              <a:rPr lang="ru-RU" sz="2400" dirty="0" smtClean="0"/>
              <a:t>и </a:t>
            </a:r>
            <a:r>
              <a:rPr lang="ru-RU" sz="2400" dirty="0" err="1"/>
              <a:t>Linux</a:t>
            </a:r>
            <a:r>
              <a:rPr lang="ru-RU" sz="2400" dirty="0"/>
              <a:t>, так и на компьютере </a:t>
            </a:r>
            <a:r>
              <a:rPr lang="ru-RU" sz="2400" dirty="0" err="1"/>
              <a:t>Mac</a:t>
            </a:r>
            <a:r>
              <a:rPr lang="ru-RU" sz="2400" dirty="0"/>
              <a:t>. Это и есть основной принцип </a:t>
            </a:r>
            <a:r>
              <a:rPr lang="ru-RU" sz="2400" dirty="0" smtClean="0"/>
              <a:t>кроссплатформенности языка.</a:t>
            </a:r>
          </a:p>
          <a:p>
            <a:pPr lvl="0"/>
            <a:r>
              <a:rPr lang="ru-RU" sz="2400" dirty="0" smtClean="0"/>
              <a:t>Чтобы </a:t>
            </a:r>
            <a:r>
              <a:rPr lang="ru-RU" sz="2400" dirty="0"/>
              <a:t>создавать программы на Java, на вашем компьютере должны </a:t>
            </a:r>
            <a:r>
              <a:rPr lang="ru-RU" sz="2400" dirty="0" smtClean="0"/>
              <a:t>быть </a:t>
            </a:r>
            <a:r>
              <a:rPr lang="ru-RU" sz="2400" dirty="0"/>
              <a:t>установлены библиотеки классов и компилятор </a:t>
            </a:r>
            <a:r>
              <a:rPr lang="ru-RU" sz="2400" b="1" dirty="0" err="1"/>
              <a:t>javac</a:t>
            </a:r>
            <a:r>
              <a:rPr lang="ru-RU" sz="2400" dirty="0"/>
              <a:t>, а чтобы их </a:t>
            </a:r>
            <a:r>
              <a:rPr lang="ru-RU" sz="2400" dirty="0" smtClean="0"/>
              <a:t>запускать</a:t>
            </a:r>
            <a:r>
              <a:rPr lang="ru-RU" sz="2400" dirty="0"/>
              <a:t>, нужно установить среду Java </a:t>
            </a:r>
            <a:r>
              <a:rPr lang="ru-RU" sz="2400" dirty="0" err="1"/>
              <a:t>Runtime</a:t>
            </a:r>
            <a:r>
              <a:rPr lang="ru-RU" sz="2400" dirty="0"/>
              <a:t> </a:t>
            </a:r>
            <a:r>
              <a:rPr lang="ru-RU" sz="2400" dirty="0" err="1"/>
              <a:t>Environment</a:t>
            </a:r>
            <a:r>
              <a:rPr lang="ru-RU" sz="2400" dirty="0"/>
              <a:t> (</a:t>
            </a:r>
            <a:r>
              <a:rPr lang="ru-RU" sz="2400" b="1" dirty="0"/>
              <a:t>JRE</a:t>
            </a:r>
            <a:r>
              <a:rPr lang="ru-RU" sz="2400" dirty="0"/>
              <a:t>), </a:t>
            </a:r>
            <a:r>
              <a:rPr lang="ru-RU" sz="2400" dirty="0" smtClean="0"/>
              <a:t>которая </a:t>
            </a:r>
            <a:r>
              <a:rPr lang="ru-RU" sz="2400" dirty="0"/>
              <a:t>поддерживает интерпретатор  </a:t>
            </a:r>
            <a:r>
              <a:rPr lang="ru-RU" sz="2400" dirty="0" err="1"/>
              <a:t>java</a:t>
            </a:r>
            <a:r>
              <a:rPr lang="ru-RU" sz="2400" dirty="0"/>
              <a:t>. Все вышеперечисленные </a:t>
            </a:r>
            <a:r>
              <a:rPr lang="ru-RU" sz="2400" dirty="0" smtClean="0"/>
              <a:t>компоненты </a:t>
            </a:r>
            <a:r>
              <a:rPr lang="ru-RU" sz="2400" dirty="0"/>
              <a:t>содержатся в пакете Java </a:t>
            </a:r>
            <a:r>
              <a:rPr lang="ru-RU" sz="2400" dirty="0" err="1"/>
              <a:t>Platform</a:t>
            </a:r>
            <a:r>
              <a:rPr lang="ru-RU" sz="2400" dirty="0"/>
              <a:t>, </a:t>
            </a:r>
            <a:r>
              <a:rPr lang="ru-RU" sz="2400" dirty="0" err="1"/>
              <a:t>Standard</a:t>
            </a:r>
            <a:r>
              <a:rPr lang="ru-RU" sz="2400" dirty="0"/>
              <a:t> </a:t>
            </a:r>
            <a:r>
              <a:rPr lang="ru-RU" sz="2400" dirty="0" err="1"/>
              <a:t>Edition</a:t>
            </a:r>
            <a:r>
              <a:rPr lang="ru-RU" sz="2400" dirty="0"/>
              <a:t> </a:t>
            </a:r>
            <a:r>
              <a:rPr lang="ru-RU" sz="2400" dirty="0" err="1"/>
              <a:t>Development</a:t>
            </a:r>
            <a:r>
              <a:rPr lang="ru-RU" sz="2400" dirty="0"/>
              <a:t> </a:t>
            </a:r>
            <a:r>
              <a:rPr lang="ru-RU" sz="2400" dirty="0" err="1" smtClean="0"/>
              <a:t>Kit</a:t>
            </a:r>
            <a:r>
              <a:rPr lang="ru-RU" sz="2400" dirty="0" smtClean="0"/>
              <a:t> </a:t>
            </a:r>
            <a:r>
              <a:rPr lang="ru-RU" sz="2400" dirty="0"/>
              <a:t>(</a:t>
            </a:r>
            <a:r>
              <a:rPr lang="ru-RU" sz="2400" b="1" dirty="0"/>
              <a:t>JDK</a:t>
            </a:r>
            <a:r>
              <a:rPr lang="ru-RU" sz="2400" dirty="0"/>
              <a:t>), находящемся в свободном доступе.</a:t>
            </a:r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8046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+mj-lt"/>
              </a:rPr>
              <a:t>Введение в </a:t>
            </a:r>
            <a:r>
              <a:rPr lang="en-US" sz="2800" dirty="0" smtClean="0">
                <a:latin typeface="+mj-lt"/>
              </a:rPr>
              <a:t>Java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406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4207" y="1184728"/>
            <a:ext cx="9924393" cy="5503333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</a:rPr>
              <a:t>Каждая альтернативная ветвь может являться либо отдельным </a:t>
            </a:r>
            <a:r>
              <a:rPr lang="ru-RU" sz="2400" dirty="0" smtClean="0">
                <a:solidFill>
                  <a:schemeClr val="tx1"/>
                </a:solidFill>
              </a:rPr>
              <a:t>оператором</a:t>
            </a:r>
            <a:r>
              <a:rPr lang="ru-RU" sz="2400" dirty="0">
                <a:solidFill>
                  <a:schemeClr val="tx1"/>
                </a:solidFill>
              </a:rPr>
              <a:t>, либо блоком операторов, заключенным внутри фигурных </a:t>
            </a:r>
            <a:r>
              <a:rPr lang="en-US" sz="2400" dirty="0" smtClean="0">
                <a:solidFill>
                  <a:schemeClr val="tx1"/>
                </a:solidFill>
              </a:rPr>
              <a:t>c</a:t>
            </a:r>
            <a:r>
              <a:rPr lang="ru-RU" sz="2400" dirty="0" err="1" smtClean="0">
                <a:solidFill>
                  <a:schemeClr val="tx1"/>
                </a:solidFill>
              </a:rPr>
              <a:t>кобок</a:t>
            </a:r>
            <a:r>
              <a:rPr lang="ru-RU" sz="2400" dirty="0" smtClean="0">
                <a:solidFill>
                  <a:schemeClr val="tx1"/>
                </a:solidFill>
              </a:rPr>
              <a:t> .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ru-RU" sz="2400" dirty="0" smtClean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Ветвление с </a:t>
            </a:r>
            <a:r>
              <a:rPr lang="ru-RU" sz="2800" dirty="0" smtClean="0">
                <a:latin typeface="+mj-lt"/>
              </a:rPr>
              <a:t>помощью условного </a:t>
            </a:r>
            <a:r>
              <a:rPr lang="ru-RU" sz="2800" dirty="0">
                <a:latin typeface="+mj-lt"/>
              </a:rPr>
              <a:t>оператора </a:t>
            </a:r>
            <a:r>
              <a:rPr lang="ru-RU" sz="2800" dirty="0" err="1">
                <a:latin typeface="+mj-lt"/>
              </a:rPr>
              <a:t>if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7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4110" y="1939159"/>
            <a:ext cx="9514490" cy="4748902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</a:rPr>
              <a:t>Конструкции с операторами </a:t>
            </a:r>
            <a:r>
              <a:rPr lang="ru-RU" sz="2400" dirty="0" err="1">
                <a:solidFill>
                  <a:schemeClr val="tx1"/>
                </a:solidFill>
              </a:rPr>
              <a:t>if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else</a:t>
            </a:r>
            <a:r>
              <a:rPr lang="ru-RU" sz="2400" dirty="0">
                <a:solidFill>
                  <a:schemeClr val="tx1"/>
                </a:solidFill>
              </a:rPr>
              <a:t>, предлагающими большое </a:t>
            </a:r>
            <a:r>
              <a:rPr lang="ru-RU" sz="2400" dirty="0" smtClean="0">
                <a:solidFill>
                  <a:schemeClr val="tx1"/>
                </a:solidFill>
              </a:rPr>
              <a:t>количество </a:t>
            </a:r>
            <a:r>
              <a:rPr lang="ru-RU" sz="2400" dirty="0">
                <a:solidFill>
                  <a:schemeClr val="tx1"/>
                </a:solidFill>
              </a:rPr>
              <a:t>условных ветвлений программы, могут стать довольно </a:t>
            </a:r>
            <a:r>
              <a:rPr lang="ru-RU" sz="2400" dirty="0" smtClean="0">
                <a:solidFill>
                  <a:schemeClr val="tx1"/>
                </a:solidFill>
              </a:rPr>
              <a:t>громоздкими</a:t>
            </a:r>
            <a:r>
              <a:rPr lang="ru-RU" sz="2400" dirty="0">
                <a:solidFill>
                  <a:schemeClr val="tx1"/>
                </a:solidFill>
              </a:rPr>
              <a:t>. В тех случаях, где нужно повторять проверку одного и того же </a:t>
            </a:r>
            <a:r>
              <a:rPr lang="ru-RU" sz="2400" dirty="0" smtClean="0">
                <a:solidFill>
                  <a:schemeClr val="tx1"/>
                </a:solidFill>
              </a:rPr>
              <a:t>значения переменной можно используя оператор </a:t>
            </a:r>
            <a:r>
              <a:rPr lang="ru-RU" sz="2400" dirty="0" err="1" smtClean="0">
                <a:solidFill>
                  <a:schemeClr val="tx1"/>
                </a:solidFill>
              </a:rPr>
              <a:t>switch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(переключатель ). 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Ветвление с </a:t>
            </a:r>
            <a:r>
              <a:rPr lang="ru-RU" sz="2800" dirty="0" smtClean="0">
                <a:latin typeface="+mj-lt"/>
              </a:rPr>
              <a:t>помощью переключателей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643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0786" y="1184728"/>
            <a:ext cx="10097814" cy="5503333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>
                <a:solidFill>
                  <a:schemeClr val="tx1"/>
                </a:solidFill>
              </a:rPr>
              <a:t>Типичный </a:t>
            </a:r>
            <a:r>
              <a:rPr lang="ru-RU" sz="2400" dirty="0">
                <a:solidFill>
                  <a:schemeClr val="tx1"/>
                </a:solidFill>
              </a:rPr>
              <a:t>синтаксис блока оператора </a:t>
            </a:r>
            <a:r>
              <a:rPr lang="ru-RU" sz="2400" dirty="0" err="1">
                <a:solidFill>
                  <a:schemeClr val="tx1"/>
                </a:solidFill>
              </a:rPr>
              <a:t>switch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выглядит </a:t>
            </a:r>
            <a:r>
              <a:rPr lang="ru-RU" sz="2400" dirty="0">
                <a:solidFill>
                  <a:schemeClr val="tx1"/>
                </a:solidFill>
              </a:rPr>
              <a:t>следующим образом</a:t>
            </a:r>
            <a:r>
              <a:rPr lang="ru-RU" sz="2400" dirty="0" smtClean="0">
                <a:solidFill>
                  <a:schemeClr val="tx1"/>
                </a:solidFill>
              </a:rPr>
              <a:t>:</a:t>
            </a:r>
          </a:p>
          <a:p>
            <a:pPr algn="just"/>
            <a:endParaRPr lang="ru-RU" sz="2400" dirty="0"/>
          </a:p>
          <a:p>
            <a:pPr marL="0" indent="0" algn="just">
              <a:buNone/>
            </a:pPr>
            <a:r>
              <a:rPr lang="ru-RU" sz="2400" dirty="0" err="1"/>
              <a:t>switch</a:t>
            </a:r>
            <a:r>
              <a:rPr lang="ru-RU" sz="2400" dirty="0"/>
              <a:t> ( проверяемая-переменная </a:t>
            </a:r>
            <a:r>
              <a:rPr lang="ru-RU" sz="2400" dirty="0" smtClean="0"/>
              <a:t>) {</a:t>
            </a:r>
            <a:endParaRPr lang="ru-RU" sz="2400" dirty="0"/>
          </a:p>
          <a:p>
            <a:pPr marL="0" indent="0" algn="just">
              <a:buNone/>
            </a:pPr>
            <a:r>
              <a:rPr lang="ru-RU" sz="2400" dirty="0"/>
              <a:t>  </a:t>
            </a:r>
            <a:r>
              <a:rPr lang="ru-RU" sz="2400" dirty="0" smtClean="0"/>
              <a:t>	</a:t>
            </a:r>
            <a:r>
              <a:rPr lang="ru-RU" sz="2400" dirty="0" err="1" smtClean="0"/>
              <a:t>case</a:t>
            </a:r>
            <a:r>
              <a:rPr lang="ru-RU" sz="2400" dirty="0" smtClean="0"/>
              <a:t> </a:t>
            </a:r>
            <a:r>
              <a:rPr lang="ru-RU" sz="2400" dirty="0"/>
              <a:t>значение-1 : код-для-исполнения-если-истина ; </a:t>
            </a:r>
            <a:r>
              <a:rPr lang="ru-RU" sz="2400" dirty="0" err="1"/>
              <a:t>break</a:t>
            </a:r>
            <a:r>
              <a:rPr lang="ru-RU" sz="2400" dirty="0"/>
              <a:t> ;</a:t>
            </a:r>
          </a:p>
          <a:p>
            <a:pPr marL="0" indent="0" algn="just">
              <a:buNone/>
            </a:pPr>
            <a:r>
              <a:rPr lang="ru-RU" sz="2400" dirty="0"/>
              <a:t>  </a:t>
            </a:r>
            <a:r>
              <a:rPr lang="ru-RU" sz="2400" dirty="0" smtClean="0"/>
              <a:t>	</a:t>
            </a:r>
            <a:r>
              <a:rPr lang="ru-RU" sz="2400" dirty="0" err="1" smtClean="0"/>
              <a:t>case</a:t>
            </a:r>
            <a:r>
              <a:rPr lang="ru-RU" sz="2400" dirty="0" smtClean="0"/>
              <a:t> </a:t>
            </a:r>
            <a:r>
              <a:rPr lang="ru-RU" sz="2400" dirty="0"/>
              <a:t>значение-2 : код-для-исполнения-если-истина ; </a:t>
            </a:r>
            <a:r>
              <a:rPr lang="ru-RU" sz="2400" dirty="0" err="1"/>
              <a:t>break</a:t>
            </a:r>
            <a:r>
              <a:rPr lang="ru-RU" sz="2400" dirty="0"/>
              <a:t> ;</a:t>
            </a:r>
          </a:p>
          <a:p>
            <a:pPr marL="0" indent="0" algn="just">
              <a:buNone/>
            </a:pPr>
            <a:r>
              <a:rPr lang="ru-RU" sz="2400" dirty="0"/>
              <a:t>  </a:t>
            </a:r>
            <a:r>
              <a:rPr lang="ru-RU" sz="2400" dirty="0" smtClean="0"/>
              <a:t>	</a:t>
            </a:r>
            <a:r>
              <a:rPr lang="ru-RU" sz="2400" dirty="0" err="1" smtClean="0"/>
              <a:t>case</a:t>
            </a:r>
            <a:r>
              <a:rPr lang="ru-RU" sz="2400" dirty="0" smtClean="0"/>
              <a:t> </a:t>
            </a:r>
            <a:r>
              <a:rPr lang="ru-RU" sz="2400" dirty="0"/>
              <a:t>значение-3 : код-для-исполнения-если-истина ; </a:t>
            </a:r>
            <a:r>
              <a:rPr lang="ru-RU" sz="2400" dirty="0" err="1"/>
              <a:t>break</a:t>
            </a:r>
            <a:r>
              <a:rPr lang="ru-RU" sz="2400" dirty="0"/>
              <a:t> ;</a:t>
            </a:r>
          </a:p>
          <a:p>
            <a:pPr marL="0" indent="0" algn="just">
              <a:buNone/>
            </a:pPr>
            <a:r>
              <a:rPr lang="ru-RU" sz="2400" dirty="0"/>
              <a:t> </a:t>
            </a:r>
            <a:r>
              <a:rPr lang="ru-RU" sz="2400" dirty="0" smtClean="0"/>
              <a:t>	</a:t>
            </a:r>
            <a:r>
              <a:rPr lang="ru-RU" sz="2400" dirty="0" err="1" smtClean="0"/>
              <a:t>default</a:t>
            </a:r>
            <a:r>
              <a:rPr lang="ru-RU" sz="2400" dirty="0" smtClean="0"/>
              <a:t> </a:t>
            </a:r>
            <a:r>
              <a:rPr lang="ru-RU" sz="2400" dirty="0"/>
              <a:t>: код-для-исполнения-если-ложь;</a:t>
            </a:r>
          </a:p>
          <a:p>
            <a:pPr marL="0" indent="0" algn="just">
              <a:buNone/>
            </a:pPr>
            <a:r>
              <a:rPr lang="ru-RU" sz="2400" dirty="0"/>
              <a:t>}</a:t>
            </a:r>
          </a:p>
          <a:p>
            <a:pPr algn="just"/>
            <a:endParaRPr lang="ru-RU" sz="2400" dirty="0" smtClean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Ветвление с </a:t>
            </a:r>
            <a:r>
              <a:rPr lang="ru-RU" sz="2800" dirty="0" smtClean="0">
                <a:latin typeface="+mj-lt"/>
              </a:rPr>
              <a:t>помощью переключателей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384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1399" y="1781503"/>
            <a:ext cx="10097814" cy="3641835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</a:rPr>
              <a:t>Оператор </a:t>
            </a:r>
            <a:r>
              <a:rPr lang="ru-RU" sz="2400" dirty="0" err="1">
                <a:solidFill>
                  <a:schemeClr val="tx1"/>
                </a:solidFill>
              </a:rPr>
              <a:t>switch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проверяет значения</a:t>
            </a:r>
            <a:r>
              <a:rPr lang="ru-RU" sz="2400" dirty="0">
                <a:solidFill>
                  <a:schemeClr val="tx1"/>
                </a:solidFill>
              </a:rPr>
              <a:t>, указанные переменной, на соответствие значениям своих опций </a:t>
            </a:r>
            <a:r>
              <a:rPr lang="ru-RU" sz="2400" dirty="0" err="1" smtClean="0">
                <a:solidFill>
                  <a:schemeClr val="tx1"/>
                </a:solidFill>
              </a:rPr>
              <a:t>case</a:t>
            </a:r>
            <a:r>
              <a:rPr lang="ru-RU" sz="2400" dirty="0">
                <a:solidFill>
                  <a:schemeClr val="tx1"/>
                </a:solidFill>
              </a:rPr>
              <a:t>, а затем выполняет оператор, связанный со значением </a:t>
            </a:r>
            <a:r>
              <a:rPr lang="ru-RU" sz="2400" dirty="0" smtClean="0">
                <a:solidFill>
                  <a:schemeClr val="tx1"/>
                </a:solidFill>
              </a:rPr>
              <a:t>определенной </a:t>
            </a:r>
            <a:r>
              <a:rPr lang="ru-RU" sz="2400" dirty="0">
                <a:solidFill>
                  <a:schemeClr val="tx1"/>
                </a:solidFill>
              </a:rPr>
              <a:t>опции.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Последняя опция </a:t>
            </a:r>
            <a:r>
              <a:rPr lang="ru-RU" sz="2400" dirty="0" err="1">
                <a:solidFill>
                  <a:schemeClr val="tx1"/>
                </a:solidFill>
              </a:rPr>
              <a:t>default</a:t>
            </a:r>
            <a:r>
              <a:rPr lang="ru-RU" sz="2400" dirty="0">
                <a:solidFill>
                  <a:schemeClr val="tx1"/>
                </a:solidFill>
              </a:rPr>
              <a:t> является необязательной и может </a:t>
            </a:r>
            <a:r>
              <a:rPr lang="ru-RU" sz="2400" dirty="0" smtClean="0">
                <a:solidFill>
                  <a:schemeClr val="tx1"/>
                </a:solidFill>
              </a:rPr>
              <a:t>добавляться </a:t>
            </a:r>
            <a:r>
              <a:rPr lang="ru-RU" sz="2400" dirty="0">
                <a:solidFill>
                  <a:schemeClr val="tx1"/>
                </a:solidFill>
              </a:rPr>
              <a:t>в оператор </a:t>
            </a:r>
            <a:r>
              <a:rPr lang="ru-RU" sz="2400" dirty="0" err="1">
                <a:solidFill>
                  <a:schemeClr val="tx1"/>
                </a:solidFill>
              </a:rPr>
              <a:t>switch</a:t>
            </a:r>
            <a:r>
              <a:rPr lang="ru-RU" sz="2400" dirty="0">
                <a:solidFill>
                  <a:schemeClr val="tx1"/>
                </a:solidFill>
              </a:rPr>
              <a:t> для указания операторов, которые будут </a:t>
            </a:r>
            <a:r>
              <a:rPr lang="ru-RU" sz="2400" dirty="0" smtClean="0">
                <a:solidFill>
                  <a:schemeClr val="tx1"/>
                </a:solidFill>
              </a:rPr>
              <a:t>исполняться </a:t>
            </a:r>
            <a:r>
              <a:rPr lang="ru-RU" sz="2400" dirty="0">
                <a:solidFill>
                  <a:schemeClr val="tx1"/>
                </a:solidFill>
              </a:rPr>
              <a:t>в том случае, если ни одно из указанных значений не </a:t>
            </a:r>
            <a:r>
              <a:rPr lang="ru-RU" sz="2400" dirty="0" smtClean="0">
                <a:solidFill>
                  <a:schemeClr val="tx1"/>
                </a:solidFill>
              </a:rPr>
              <a:t>соответствует </a:t>
            </a:r>
            <a:r>
              <a:rPr lang="ru-RU" sz="2400" dirty="0">
                <a:solidFill>
                  <a:schemeClr val="tx1"/>
                </a:solidFill>
              </a:rPr>
              <a:t>проверяемой переменной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  <a:endParaRPr lang="ru-RU" sz="2400" dirty="0"/>
          </a:p>
          <a:p>
            <a:pPr algn="just"/>
            <a:endParaRPr lang="ru-RU" sz="2400" dirty="0" smtClean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Ветвление с </a:t>
            </a:r>
            <a:r>
              <a:rPr lang="ru-RU" sz="2800" dirty="0" smtClean="0">
                <a:latin typeface="+mj-lt"/>
              </a:rPr>
              <a:t>помощью переключателей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165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1399" y="1261241"/>
            <a:ext cx="10097814" cy="5454869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>
                <a:solidFill>
                  <a:schemeClr val="tx1"/>
                </a:solidFill>
              </a:rPr>
              <a:t>Цикл</a:t>
            </a:r>
            <a:r>
              <a:rPr lang="en-US" sz="2400" dirty="0" smtClean="0">
                <a:solidFill>
                  <a:schemeClr val="tx1"/>
                </a:solidFill>
              </a:rPr>
              <a:t> -</a:t>
            </a:r>
            <a:r>
              <a:rPr lang="ru-RU" sz="2400" dirty="0" smtClean="0">
                <a:solidFill>
                  <a:schemeClr val="tx1"/>
                </a:solidFill>
              </a:rPr>
              <a:t>  блок </a:t>
            </a:r>
            <a:r>
              <a:rPr lang="ru-RU" sz="2400" dirty="0">
                <a:solidFill>
                  <a:schemeClr val="tx1"/>
                </a:solidFill>
              </a:rPr>
              <a:t>кода,  в котором с определенной </a:t>
            </a:r>
            <a:r>
              <a:rPr lang="ru-RU" sz="2400" dirty="0" smtClean="0">
                <a:solidFill>
                  <a:schemeClr val="tx1"/>
                </a:solidFill>
              </a:rPr>
              <a:t>периодичностью </a:t>
            </a:r>
            <a:r>
              <a:rPr lang="ru-RU" sz="2400" dirty="0">
                <a:solidFill>
                  <a:schemeClr val="tx1"/>
                </a:solidFill>
              </a:rPr>
              <a:t>исполняются содержащиеся в нем операторы до тех пор, пока н</a:t>
            </a:r>
            <a:r>
              <a:rPr lang="ru-RU" sz="2400" dirty="0" smtClean="0">
                <a:solidFill>
                  <a:schemeClr val="tx1"/>
                </a:solidFill>
              </a:rPr>
              <a:t>е </a:t>
            </a:r>
            <a:r>
              <a:rPr lang="ru-RU" sz="2400" dirty="0">
                <a:solidFill>
                  <a:schemeClr val="tx1"/>
                </a:solidFill>
              </a:rPr>
              <a:t>выполнится определенное условие; затем цикл завершается, и </a:t>
            </a:r>
            <a:r>
              <a:rPr lang="ru-RU" sz="2400" dirty="0" smtClean="0">
                <a:solidFill>
                  <a:schemeClr val="tx1"/>
                </a:solidFill>
              </a:rPr>
              <a:t>программа </a:t>
            </a:r>
            <a:r>
              <a:rPr lang="ru-RU" sz="2400" dirty="0">
                <a:solidFill>
                  <a:schemeClr val="tx1"/>
                </a:solidFill>
              </a:rPr>
              <a:t>переходит к своей следующей задаче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Наиболее часто используемая структура циклов в программировании </a:t>
            </a:r>
            <a:r>
              <a:rPr lang="ru-RU" sz="2400" dirty="0" smtClean="0">
                <a:solidFill>
                  <a:schemeClr val="tx1"/>
                </a:solidFill>
              </a:rPr>
              <a:t>на </a:t>
            </a:r>
            <a:r>
              <a:rPr lang="ru-RU" sz="2400" dirty="0" err="1">
                <a:solidFill>
                  <a:schemeClr val="tx1"/>
                </a:solidFill>
              </a:rPr>
              <a:t>Java</a:t>
            </a:r>
            <a:r>
              <a:rPr lang="ru-RU" sz="2400" dirty="0">
                <a:solidFill>
                  <a:schemeClr val="tx1"/>
                </a:solidFill>
              </a:rPr>
              <a:t> использует ключевое слово </a:t>
            </a:r>
            <a:r>
              <a:rPr lang="ru-RU" sz="2400" dirty="0" err="1">
                <a:solidFill>
                  <a:schemeClr val="tx1"/>
                </a:solidFill>
              </a:rPr>
              <a:t>for</a:t>
            </a:r>
            <a:r>
              <a:rPr lang="ru-RU" sz="2400" dirty="0">
                <a:solidFill>
                  <a:schemeClr val="tx1"/>
                </a:solidFill>
              </a:rPr>
              <a:t>, и синтаксис данной структуры </a:t>
            </a:r>
            <a:r>
              <a:rPr lang="ru-RU" sz="2400" dirty="0" smtClean="0">
                <a:solidFill>
                  <a:schemeClr val="tx1"/>
                </a:solidFill>
              </a:rPr>
              <a:t>следующий:</a:t>
            </a:r>
          </a:p>
          <a:p>
            <a:pPr marL="0" indent="0" algn="just">
              <a:buNone/>
            </a:pPr>
            <a:endParaRPr lang="ru-RU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	</a:t>
            </a:r>
            <a:r>
              <a:rPr lang="ru-RU" sz="2400" dirty="0" err="1" smtClean="0">
                <a:solidFill>
                  <a:schemeClr val="tx1"/>
                </a:solidFill>
              </a:rPr>
              <a:t>for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( инициализация ; проверочное-выражение ; итерация </a:t>
            </a:r>
            <a:r>
              <a:rPr lang="ru-RU" sz="2400" dirty="0" smtClean="0">
                <a:solidFill>
                  <a:schemeClr val="tx1"/>
                </a:solidFill>
              </a:rPr>
              <a:t>) {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		 </a:t>
            </a:r>
            <a:r>
              <a:rPr lang="ru-RU" sz="2400" dirty="0">
                <a:solidFill>
                  <a:schemeClr val="tx1"/>
                </a:solidFill>
              </a:rPr>
              <a:t>операторы-для-выполнения-на-каждой-итерации ;</a:t>
            </a:r>
          </a:p>
          <a:p>
            <a:pPr marL="0" indent="0" algn="just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	}</a:t>
            </a:r>
            <a:endParaRPr lang="ru-RU" sz="2400" dirty="0">
              <a:solidFill>
                <a:schemeClr val="tx1"/>
              </a:solidFill>
            </a:endParaRPr>
          </a:p>
          <a:p>
            <a:pPr algn="just"/>
            <a:endParaRPr lang="ru-RU" sz="2400" dirty="0">
              <a:solidFill>
                <a:schemeClr val="tx1"/>
              </a:solidFill>
            </a:endParaRPr>
          </a:p>
          <a:p>
            <a:pPr algn="just"/>
            <a:endParaRPr lang="ru-RU" sz="2400" dirty="0" smtClean="0">
              <a:solidFill>
                <a:schemeClr val="tx1"/>
              </a:solidFill>
            </a:endParaRPr>
          </a:p>
          <a:p>
            <a:pPr algn="just"/>
            <a:endParaRPr lang="ru-RU" sz="2400" dirty="0"/>
          </a:p>
          <a:p>
            <a:pPr algn="just"/>
            <a:endParaRPr lang="ru-RU" sz="2400" dirty="0" smtClean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Цикл </a:t>
            </a:r>
            <a:r>
              <a:rPr lang="en-US" sz="2800" dirty="0">
                <a:latin typeface="+mj-lt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7720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1399" y="1954925"/>
            <a:ext cx="10097814" cy="4020206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</a:rPr>
              <a:t>Скобки после ключевого слова </a:t>
            </a:r>
            <a:r>
              <a:rPr lang="ru-RU" sz="2400" dirty="0" err="1">
                <a:solidFill>
                  <a:schemeClr val="tx1"/>
                </a:solidFill>
              </a:rPr>
              <a:t>for</a:t>
            </a:r>
            <a:r>
              <a:rPr lang="ru-RU" sz="2400" dirty="0">
                <a:solidFill>
                  <a:schemeClr val="tx1"/>
                </a:solidFill>
              </a:rPr>
              <a:t> должны содержать три </a:t>
            </a:r>
            <a:r>
              <a:rPr lang="ru-RU" sz="2400" dirty="0" smtClean="0">
                <a:solidFill>
                  <a:schemeClr val="tx1"/>
                </a:solidFill>
              </a:rPr>
              <a:t>управляющих </a:t>
            </a:r>
            <a:r>
              <a:rPr lang="ru-RU" sz="2400" dirty="0">
                <a:solidFill>
                  <a:schemeClr val="tx1"/>
                </a:solidFill>
              </a:rPr>
              <a:t>выражения, которые и определяют действие цикла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ru-RU" sz="2400" dirty="0">
              <a:solidFill>
                <a:schemeClr val="tx1"/>
              </a:solidFill>
            </a:endParaRP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 Инициализация — присваивает начальное значение </a:t>
            </a:r>
            <a:r>
              <a:rPr lang="ru-RU" sz="2400" dirty="0" smtClean="0">
                <a:solidFill>
                  <a:schemeClr val="tx1"/>
                </a:solidFill>
              </a:rPr>
              <a:t>переменной-счетчику</a:t>
            </a:r>
            <a:r>
              <a:rPr lang="ru-RU" sz="2400" dirty="0">
                <a:solidFill>
                  <a:schemeClr val="tx1"/>
                </a:solidFill>
              </a:rPr>
              <a:t>,  который будет подсчитывать число итераций  цикла. </a:t>
            </a:r>
            <a:r>
              <a:rPr lang="ru-RU" sz="2400" dirty="0" smtClean="0">
                <a:solidFill>
                  <a:schemeClr val="tx1"/>
                </a:solidFill>
              </a:rPr>
              <a:t>Переменная </a:t>
            </a:r>
            <a:r>
              <a:rPr lang="ru-RU" sz="2400" dirty="0">
                <a:solidFill>
                  <a:schemeClr val="tx1"/>
                </a:solidFill>
              </a:rPr>
              <a:t>для этих целей может быть объявлена прямо здесь, </a:t>
            </a:r>
            <a:r>
              <a:rPr lang="ru-RU" sz="2400" dirty="0" smtClean="0">
                <a:solidFill>
                  <a:schemeClr val="tx1"/>
                </a:solidFill>
              </a:rPr>
              <a:t>и </a:t>
            </a:r>
            <a:r>
              <a:rPr lang="ru-RU" sz="2400" dirty="0">
                <a:solidFill>
                  <a:schemeClr val="tx1"/>
                </a:solidFill>
              </a:rPr>
              <a:t>обычно это самая простая целочисленная переменная с именем i.</a:t>
            </a:r>
          </a:p>
          <a:p>
            <a:pPr algn="just"/>
            <a:endParaRPr lang="ru-RU" sz="2400" dirty="0">
              <a:solidFill>
                <a:schemeClr val="tx1"/>
              </a:solidFill>
            </a:endParaRPr>
          </a:p>
          <a:p>
            <a:pPr algn="just"/>
            <a:endParaRPr lang="ru-RU" sz="2400" dirty="0" smtClean="0">
              <a:solidFill>
                <a:schemeClr val="tx1"/>
              </a:solidFill>
            </a:endParaRPr>
          </a:p>
          <a:p>
            <a:pPr algn="just"/>
            <a:endParaRPr lang="ru-RU" sz="2400" dirty="0"/>
          </a:p>
          <a:p>
            <a:pPr algn="just"/>
            <a:endParaRPr lang="ru-RU" sz="2400" dirty="0" smtClean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Цикл </a:t>
            </a:r>
            <a:r>
              <a:rPr lang="en-US" sz="2800" dirty="0">
                <a:latin typeface="+mj-lt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0148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1399" y="1182414"/>
            <a:ext cx="10097814" cy="5092262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>
                <a:solidFill>
                  <a:schemeClr val="tx1"/>
                </a:solidFill>
              </a:rPr>
              <a:t>Проверочное выражение </a:t>
            </a:r>
            <a:r>
              <a:rPr lang="ru-RU" sz="2400" dirty="0">
                <a:solidFill>
                  <a:schemeClr val="tx1"/>
                </a:solidFill>
              </a:rPr>
              <a:t>— данное выражение оценивается в </a:t>
            </a:r>
            <a:r>
              <a:rPr lang="ru-RU" sz="2400" dirty="0" smtClean="0">
                <a:solidFill>
                  <a:schemeClr val="tx1"/>
                </a:solidFill>
              </a:rPr>
              <a:t>начале </a:t>
            </a:r>
            <a:r>
              <a:rPr lang="ru-RU" sz="2400" dirty="0">
                <a:solidFill>
                  <a:schemeClr val="tx1"/>
                </a:solidFill>
              </a:rPr>
              <a:t>каждой итерации цикла на предмет логического значения </a:t>
            </a:r>
            <a:r>
              <a:rPr lang="ru-RU" sz="2400" dirty="0" err="1">
                <a:solidFill>
                  <a:schemeClr val="tx1"/>
                </a:solidFill>
              </a:rPr>
              <a:t>true</a:t>
            </a:r>
            <a:r>
              <a:rPr lang="ru-RU" sz="2400" dirty="0">
                <a:solidFill>
                  <a:schemeClr val="tx1"/>
                </a:solidFill>
              </a:rPr>
              <a:t>. </a:t>
            </a:r>
            <a:r>
              <a:rPr lang="ru-RU" sz="2400" dirty="0" smtClean="0">
                <a:solidFill>
                  <a:schemeClr val="tx1"/>
                </a:solidFill>
              </a:rPr>
              <a:t>Когда </a:t>
            </a:r>
            <a:r>
              <a:rPr lang="ru-RU" sz="2400" dirty="0">
                <a:solidFill>
                  <a:schemeClr val="tx1"/>
                </a:solidFill>
              </a:rPr>
              <a:t>оценка возвращает значение </a:t>
            </a:r>
            <a:r>
              <a:rPr lang="ru-RU" sz="2400" dirty="0" err="1">
                <a:solidFill>
                  <a:schemeClr val="tx1"/>
                </a:solidFill>
              </a:rPr>
              <a:t>true</a:t>
            </a:r>
            <a:r>
              <a:rPr lang="ru-RU" sz="2400" dirty="0">
                <a:solidFill>
                  <a:schemeClr val="tx1"/>
                </a:solidFill>
              </a:rPr>
              <a:t>, итерация продолжается, </a:t>
            </a:r>
            <a:r>
              <a:rPr lang="ru-RU" sz="2400" dirty="0" smtClean="0">
                <a:solidFill>
                  <a:schemeClr val="tx1"/>
                </a:solidFill>
              </a:rPr>
              <a:t>а </a:t>
            </a:r>
            <a:r>
              <a:rPr lang="ru-RU" sz="2400" dirty="0">
                <a:solidFill>
                  <a:schemeClr val="tx1"/>
                </a:solidFill>
              </a:rPr>
              <a:t>при возвращении значения </a:t>
            </a:r>
            <a:r>
              <a:rPr lang="ru-RU" sz="2400" dirty="0" err="1">
                <a:solidFill>
                  <a:schemeClr val="tx1"/>
                </a:solidFill>
              </a:rPr>
              <a:t>false</a:t>
            </a:r>
            <a:r>
              <a:rPr lang="ru-RU" sz="2400" dirty="0">
                <a:solidFill>
                  <a:schemeClr val="tx1"/>
                </a:solidFill>
              </a:rPr>
              <a:t> цикл немедленно прекращает </a:t>
            </a:r>
            <a:r>
              <a:rPr lang="ru-RU" sz="2400" dirty="0" smtClean="0">
                <a:solidFill>
                  <a:schemeClr val="tx1"/>
                </a:solidFill>
              </a:rPr>
              <a:t>свою </a:t>
            </a:r>
            <a:r>
              <a:rPr lang="ru-RU" sz="2400" dirty="0">
                <a:solidFill>
                  <a:schemeClr val="tx1"/>
                </a:solidFill>
              </a:rPr>
              <a:t>работу, не завершая текущую итерацию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ru-RU" sz="2400" dirty="0">
              <a:solidFill>
                <a:schemeClr val="tx1"/>
              </a:solidFill>
            </a:endParaRPr>
          </a:p>
          <a:p>
            <a:pPr algn="just"/>
            <a:r>
              <a:rPr lang="ru-RU" sz="2400" dirty="0" smtClean="0">
                <a:solidFill>
                  <a:schemeClr val="tx1"/>
                </a:solidFill>
              </a:rPr>
              <a:t>Итерация </a:t>
            </a:r>
            <a:r>
              <a:rPr lang="ru-RU" sz="2400" dirty="0">
                <a:solidFill>
                  <a:schemeClr val="tx1"/>
                </a:solidFill>
              </a:rPr>
              <a:t>— изменяет текущее значение переменной-счетчика, </a:t>
            </a:r>
            <a:r>
              <a:rPr lang="ru-RU" sz="2400" dirty="0" smtClean="0">
                <a:solidFill>
                  <a:schemeClr val="tx1"/>
                </a:solidFill>
              </a:rPr>
              <a:t>храня </a:t>
            </a:r>
            <a:r>
              <a:rPr lang="ru-RU" sz="2400" dirty="0">
                <a:solidFill>
                  <a:schemeClr val="tx1"/>
                </a:solidFill>
              </a:rPr>
              <a:t>в себе общее число итераций, сделанных циклом. Обычно </a:t>
            </a:r>
            <a:r>
              <a:rPr lang="ru-RU" sz="2400" dirty="0" err="1" smtClean="0">
                <a:solidFill>
                  <a:schemeClr val="tx1"/>
                </a:solidFill>
              </a:rPr>
              <a:t>десь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используется выражение 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ru-RU" sz="2400" dirty="0" smtClean="0">
                <a:solidFill>
                  <a:schemeClr val="tx1"/>
                </a:solidFill>
              </a:rPr>
              <a:t>++ </a:t>
            </a:r>
            <a:r>
              <a:rPr lang="ru-RU" sz="2400" dirty="0">
                <a:solidFill>
                  <a:schemeClr val="tx1"/>
                </a:solidFill>
              </a:rPr>
              <a:t>для увеличения либо i-- для </a:t>
            </a:r>
            <a:r>
              <a:rPr lang="ru-RU" sz="2400" dirty="0" smtClean="0">
                <a:solidFill>
                  <a:schemeClr val="tx1"/>
                </a:solidFill>
              </a:rPr>
              <a:t>уменьшения </a:t>
            </a:r>
            <a:r>
              <a:rPr lang="ru-RU" sz="2400" dirty="0">
                <a:solidFill>
                  <a:schemeClr val="tx1"/>
                </a:solidFill>
              </a:rPr>
              <a:t>значения счетчика.</a:t>
            </a:r>
          </a:p>
          <a:p>
            <a:pPr algn="just"/>
            <a:endParaRPr lang="ru-RU" sz="2400" dirty="0" smtClean="0">
              <a:solidFill>
                <a:schemeClr val="tx1"/>
              </a:solidFill>
            </a:endParaRPr>
          </a:p>
          <a:p>
            <a:pPr algn="just"/>
            <a:endParaRPr lang="ru-RU" sz="2400" dirty="0"/>
          </a:p>
          <a:p>
            <a:pPr algn="just"/>
            <a:endParaRPr lang="ru-RU" sz="2400" dirty="0" smtClean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Цикл </a:t>
            </a:r>
            <a:r>
              <a:rPr lang="en-US" sz="2800" dirty="0">
                <a:latin typeface="+mj-lt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01761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1399" y="1182414"/>
            <a:ext cx="10097814" cy="5092262"/>
          </a:xfrm>
        </p:spPr>
        <p:txBody>
          <a:bodyPr>
            <a:normAutofit/>
          </a:bodyPr>
          <a:lstStyle/>
          <a:p>
            <a:pPr fontAlgn="base"/>
            <a:r>
              <a:rPr lang="ru-RU" sz="2400" dirty="0"/>
              <a:t>это разновидность цикла </a:t>
            </a:r>
            <a:r>
              <a:rPr lang="ru-RU" sz="2400" dirty="0" err="1"/>
              <a:t>for</a:t>
            </a:r>
            <a:endParaRPr lang="ru-RU" sz="2400" dirty="0"/>
          </a:p>
          <a:p>
            <a:pPr fontAlgn="base"/>
            <a:r>
              <a:rPr lang="ru-RU" sz="2400" dirty="0"/>
              <a:t>используется для перебора элементов массива или коллекции </a:t>
            </a:r>
          </a:p>
          <a:p>
            <a:pPr algn="just"/>
            <a:endParaRPr lang="ru-RU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sz="2400" dirty="0"/>
              <a:t>Общая форма цикла </a:t>
            </a:r>
            <a:r>
              <a:rPr lang="ru-RU" sz="2400" dirty="0" err="1"/>
              <a:t>for</a:t>
            </a:r>
            <a:r>
              <a:rPr lang="ru-RU" sz="2400" dirty="0"/>
              <a:t> </a:t>
            </a:r>
            <a:r>
              <a:rPr lang="ru-RU" sz="2400" dirty="0" err="1"/>
              <a:t>each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fontAlgn="base">
              <a:buNone/>
            </a:pPr>
            <a:r>
              <a:rPr lang="en-US" sz="2400" dirty="0" smtClean="0"/>
              <a:t>	</a:t>
            </a:r>
            <a:r>
              <a:rPr lang="ru-RU" sz="2400" dirty="0" err="1" smtClean="0"/>
              <a:t>for</a:t>
            </a:r>
            <a:r>
              <a:rPr lang="ru-RU" sz="2400" dirty="0" smtClean="0"/>
              <a:t> </a:t>
            </a:r>
            <a:r>
              <a:rPr lang="ru-RU" sz="2400" dirty="0"/>
              <a:t>(тип и название: название массива/коллекции) {</a:t>
            </a:r>
          </a:p>
          <a:p>
            <a:pPr marL="457200" lvl="1" indent="0" fontAlgn="base">
              <a:buNone/>
            </a:pPr>
            <a:r>
              <a:rPr lang="en-US" sz="2200" dirty="0" smtClean="0"/>
              <a:t>		</a:t>
            </a:r>
            <a:r>
              <a:rPr lang="ru-RU" sz="2200" dirty="0" smtClean="0"/>
              <a:t>// </a:t>
            </a:r>
            <a:r>
              <a:rPr lang="ru-RU" sz="2200" dirty="0"/>
              <a:t>действия, которые выполняются</a:t>
            </a:r>
          </a:p>
          <a:p>
            <a:pPr marL="0" indent="0" fontAlgn="base"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}</a:t>
            </a:r>
            <a:endParaRPr lang="ru-RU" sz="2400" dirty="0"/>
          </a:p>
          <a:p>
            <a:pPr marL="0" indent="0" algn="just">
              <a:buNone/>
            </a:pPr>
            <a:endParaRPr lang="ru-RU" sz="2400" dirty="0" smtClean="0">
              <a:solidFill>
                <a:schemeClr val="tx1"/>
              </a:solidFill>
            </a:endParaRPr>
          </a:p>
          <a:p>
            <a:pPr algn="just"/>
            <a:endParaRPr lang="ru-RU" sz="2400" dirty="0"/>
          </a:p>
          <a:p>
            <a:pPr algn="just"/>
            <a:endParaRPr lang="ru-RU" sz="2400" dirty="0" smtClean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Цикл </a:t>
            </a:r>
            <a:r>
              <a:rPr lang="en-US" sz="2800" dirty="0" smtClean="0">
                <a:latin typeface="+mj-lt"/>
              </a:rPr>
              <a:t>for each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472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1399" y="1056290"/>
            <a:ext cx="10466160" cy="5659820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ru-RU" sz="2400" dirty="0"/>
              <a:t>Необходимо перебрать все элементы массива и вывести в консоль.</a:t>
            </a:r>
          </a:p>
          <a:p>
            <a:pPr marL="0" indent="0" fontAlgn="base">
              <a:buNone/>
            </a:pPr>
            <a:endParaRPr lang="ru-RU" sz="2400" b="1" dirty="0" smtClean="0"/>
          </a:p>
          <a:p>
            <a:pPr marL="0" indent="0" fontAlgn="base">
              <a:buNone/>
            </a:pPr>
            <a:r>
              <a:rPr lang="ru-RU" sz="2400" b="1" dirty="0" smtClean="0"/>
              <a:t>Решение </a:t>
            </a:r>
            <a:r>
              <a:rPr lang="ru-RU" sz="2400" b="1" dirty="0"/>
              <a:t>с помощью цикла </a:t>
            </a:r>
            <a:r>
              <a:rPr lang="ru-RU" sz="2400" b="1" dirty="0" err="1"/>
              <a:t>for</a:t>
            </a:r>
            <a:endParaRPr lang="ru-RU" sz="2400" dirty="0"/>
          </a:p>
          <a:p>
            <a:pPr marL="0" indent="0" fontAlgn="base">
              <a:buNone/>
            </a:pPr>
            <a:endParaRPr lang="ru-RU" sz="2400" dirty="0" smtClean="0"/>
          </a:p>
          <a:p>
            <a:pPr marL="0" indent="0" fontAlgn="base">
              <a:buNone/>
            </a:pPr>
            <a:r>
              <a:rPr lang="en-US" sz="2400" dirty="0" smtClean="0"/>
              <a:t>class </a:t>
            </a:r>
            <a:r>
              <a:rPr lang="en-US" sz="2400" dirty="0"/>
              <a:t>Test {</a:t>
            </a:r>
          </a:p>
          <a:p>
            <a:pPr fontAlgn="base"/>
            <a:endParaRPr lang="en-US" sz="2400" dirty="0"/>
          </a:p>
          <a:p>
            <a:pPr marL="0" indent="0" fontAlgn="base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public </a:t>
            </a:r>
            <a:r>
              <a:rPr lang="en-US" sz="2400" dirty="0"/>
              <a:t>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marL="0" indent="0" fontAlgn="base">
              <a:buNone/>
            </a:pPr>
            <a:r>
              <a:rPr lang="ru-RU" sz="2400" dirty="0" smtClean="0"/>
              <a:t>		</a:t>
            </a:r>
            <a:r>
              <a:rPr lang="en-US" sz="2400" dirty="0" err="1" smtClean="0"/>
              <a:t>int</a:t>
            </a:r>
            <a:r>
              <a:rPr lang="en-US" sz="2400" dirty="0"/>
              <a:t>[] array = {51,136, 387};</a:t>
            </a:r>
          </a:p>
          <a:p>
            <a:pPr marL="0" indent="0" fontAlgn="base">
              <a:buNone/>
            </a:pPr>
            <a:r>
              <a:rPr lang="en-US" sz="2400" dirty="0"/>
              <a:t> </a:t>
            </a:r>
          </a:p>
          <a:p>
            <a:pPr marL="0" indent="0" fontAlgn="base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For 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array.length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</a:p>
          <a:p>
            <a:pPr marL="0" indent="0" fontAlgn="base">
              <a:buNone/>
            </a:pPr>
            <a:r>
              <a:rPr lang="ru-RU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(array[</a:t>
            </a:r>
            <a:r>
              <a:rPr lang="en-US" sz="2400" dirty="0" err="1" smtClean="0"/>
              <a:t>i</a:t>
            </a:r>
            <a:r>
              <a:rPr lang="en-US" sz="2400" dirty="0"/>
              <a:t>]);</a:t>
            </a:r>
          </a:p>
          <a:p>
            <a:pPr marL="0" indent="0" fontAlgn="base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}</a:t>
            </a:r>
            <a:endParaRPr lang="en-US" sz="2400" dirty="0"/>
          </a:p>
          <a:p>
            <a:pPr marL="0" indent="0" fontAlgn="base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}</a:t>
            </a:r>
            <a:endParaRPr lang="en-US" sz="2400" dirty="0"/>
          </a:p>
          <a:p>
            <a:pPr marL="0" indent="0" fontAlgn="base">
              <a:buNone/>
            </a:pPr>
            <a:r>
              <a:rPr lang="en-US" sz="2400" dirty="0"/>
              <a:t>}</a:t>
            </a:r>
          </a:p>
          <a:p>
            <a:pPr marL="0" indent="0" algn="just">
              <a:buNone/>
            </a:pPr>
            <a:endParaRPr lang="ru-RU" sz="2400" dirty="0" smtClean="0">
              <a:solidFill>
                <a:schemeClr val="tx1"/>
              </a:solidFill>
            </a:endParaRPr>
          </a:p>
          <a:p>
            <a:pPr algn="just"/>
            <a:endParaRPr lang="ru-RU" sz="2400" dirty="0"/>
          </a:p>
          <a:p>
            <a:pPr algn="just"/>
            <a:endParaRPr lang="ru-RU" sz="2400" dirty="0" smtClean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+mj-lt"/>
              </a:rPr>
              <a:t>Пример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334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1399" y="1056290"/>
            <a:ext cx="10466160" cy="5659820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endParaRPr lang="ru-RU" sz="2400" b="1" dirty="0" smtClean="0"/>
          </a:p>
          <a:p>
            <a:pPr marL="0" indent="0" fontAlgn="base">
              <a:buNone/>
            </a:pPr>
            <a:r>
              <a:rPr lang="ru-RU" sz="2400" b="1" dirty="0" smtClean="0"/>
              <a:t>Решение </a:t>
            </a:r>
            <a:r>
              <a:rPr lang="ru-RU" sz="2400" b="1" dirty="0"/>
              <a:t>с помощью цикла </a:t>
            </a:r>
            <a:r>
              <a:rPr lang="ru-RU" sz="2400" b="1" dirty="0" err="1" smtClean="0"/>
              <a:t>for</a:t>
            </a:r>
            <a:r>
              <a:rPr lang="ru-RU" sz="2400" b="1" dirty="0" smtClean="0"/>
              <a:t> </a:t>
            </a:r>
            <a:r>
              <a:rPr lang="en-US" sz="2400" b="1" dirty="0" smtClean="0"/>
              <a:t>each</a:t>
            </a:r>
            <a:endParaRPr lang="ru-RU" sz="2400" dirty="0"/>
          </a:p>
          <a:p>
            <a:pPr marL="0" indent="0" fontAlgn="base">
              <a:buNone/>
            </a:pPr>
            <a:endParaRPr lang="ru-RU" sz="2400" dirty="0" smtClean="0"/>
          </a:p>
          <a:p>
            <a:pPr marL="0" indent="0" fontAlgn="base">
              <a:buNone/>
            </a:pPr>
            <a:r>
              <a:rPr lang="en-US" sz="2400" dirty="0"/>
              <a:t>class Test {</a:t>
            </a:r>
          </a:p>
          <a:p>
            <a:pPr marL="0" indent="0" fontAlgn="base">
              <a:buNone/>
            </a:pPr>
            <a:r>
              <a:rPr lang="en-US" sz="2400" dirty="0"/>
              <a:t> </a:t>
            </a:r>
          </a:p>
          <a:p>
            <a:pPr marL="0" indent="0" fontAlgn="base">
              <a:buNone/>
            </a:pPr>
            <a:r>
              <a:rPr lang="en-US" sz="2400" dirty="0" smtClean="0"/>
              <a:t>	public </a:t>
            </a:r>
            <a:r>
              <a:rPr lang="en-US" sz="2400" dirty="0"/>
              <a:t>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marL="0" indent="0" fontAlgn="base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int</a:t>
            </a:r>
            <a:r>
              <a:rPr lang="en-US" sz="2400" dirty="0"/>
              <a:t>[] array = {51,136,387};</a:t>
            </a:r>
          </a:p>
          <a:p>
            <a:pPr marL="0" indent="0" fontAlgn="base">
              <a:buNone/>
            </a:pPr>
            <a:endParaRPr lang="en-US" sz="2400" dirty="0"/>
          </a:p>
          <a:p>
            <a:pPr marL="0" indent="0" fontAlgn="base">
              <a:buNone/>
            </a:pPr>
            <a:r>
              <a:rPr lang="en-US" sz="2400" dirty="0" smtClean="0"/>
              <a:t>		for 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i:array) {</a:t>
            </a:r>
          </a:p>
          <a:p>
            <a:pPr marL="0" indent="0" fontAlgn="base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/>
              <a:t>);</a:t>
            </a:r>
          </a:p>
          <a:p>
            <a:pPr marL="0" indent="0" fontAlgn="base">
              <a:buNone/>
            </a:pPr>
            <a:r>
              <a:rPr lang="en-US" sz="2400" dirty="0" smtClean="0"/>
              <a:t>		}</a:t>
            </a:r>
            <a:endParaRPr lang="en-US" sz="2400" dirty="0"/>
          </a:p>
          <a:p>
            <a:pPr marL="0" indent="0" fontAlgn="base">
              <a:buNone/>
            </a:pPr>
            <a:r>
              <a:rPr lang="en-US" sz="2400" dirty="0" smtClean="0"/>
              <a:t>	}</a:t>
            </a:r>
            <a:endParaRPr lang="en-US" sz="2400" dirty="0"/>
          </a:p>
          <a:p>
            <a:pPr marL="0" indent="0" fontAlgn="base">
              <a:buNone/>
            </a:pPr>
            <a:r>
              <a:rPr lang="en-US" sz="2400" dirty="0"/>
              <a:t>}</a:t>
            </a:r>
          </a:p>
          <a:p>
            <a:pPr marL="0" indent="0" algn="just">
              <a:buNone/>
            </a:pPr>
            <a:endParaRPr lang="ru-RU" sz="2400" dirty="0" smtClean="0">
              <a:solidFill>
                <a:schemeClr val="tx1"/>
              </a:solidFill>
            </a:endParaRPr>
          </a:p>
          <a:p>
            <a:pPr algn="just"/>
            <a:endParaRPr lang="ru-RU" sz="2400" dirty="0"/>
          </a:p>
          <a:p>
            <a:pPr algn="just"/>
            <a:endParaRPr lang="ru-RU" sz="2400" dirty="0" smtClean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+mj-lt"/>
              </a:rPr>
              <a:t>Пример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276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1214" y="1184728"/>
            <a:ext cx="10156372" cy="5503333"/>
          </a:xfrm>
        </p:spPr>
        <p:txBody>
          <a:bodyPr>
            <a:normAutofit/>
          </a:bodyPr>
          <a:lstStyle/>
          <a:p>
            <a:pPr lvl="0"/>
            <a:r>
              <a:rPr lang="ru-RU" sz="2400" dirty="0"/>
              <a:t>Все программы на Java обычно начинаются как текстовые файлы, </a:t>
            </a:r>
            <a:r>
              <a:rPr lang="ru-RU" sz="2400" dirty="0" smtClean="0"/>
              <a:t>которые </a:t>
            </a:r>
            <a:r>
              <a:rPr lang="ru-RU" sz="2400" dirty="0"/>
              <a:t>впоследствии используются для создания файлов </a:t>
            </a:r>
            <a:r>
              <a:rPr lang="ru-RU" sz="2400" dirty="0" smtClean="0"/>
              <a:t>классов, которые</a:t>
            </a:r>
            <a:r>
              <a:rPr lang="ru-RU" sz="2400" dirty="0"/>
              <a:t>, в свою очередь, являются в действительности исполняемыми </a:t>
            </a:r>
            <a:r>
              <a:rPr lang="ru-RU" sz="2400" dirty="0" smtClean="0"/>
              <a:t>программами</a:t>
            </a:r>
            <a:r>
              <a:rPr lang="ru-RU" sz="2400" dirty="0"/>
              <a:t>. Это означает, что программы на Java могут быть </a:t>
            </a:r>
            <a:r>
              <a:rPr lang="ru-RU" sz="2400" dirty="0" smtClean="0"/>
              <a:t>написаны </a:t>
            </a:r>
            <a:r>
              <a:rPr lang="ru-RU" sz="2400" dirty="0"/>
              <a:t>в любом простейшем текстовом редакторе, таком как, н</a:t>
            </a:r>
            <a:r>
              <a:rPr lang="ru-RU" sz="2400" dirty="0" smtClean="0"/>
              <a:t>апример</a:t>
            </a:r>
            <a:r>
              <a:rPr lang="ru-RU" sz="2400" dirty="0"/>
              <a:t>, </a:t>
            </a:r>
            <a:r>
              <a:rPr lang="ru-RU" sz="2400" dirty="0" smtClean="0"/>
              <a:t>Блокнот</a:t>
            </a:r>
            <a:r>
              <a:rPr lang="en-US" sz="2400" dirty="0"/>
              <a:t>.</a:t>
            </a:r>
            <a:endParaRPr lang="ru-RU" sz="2400" dirty="0" smtClean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7354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Создание первой </a:t>
            </a:r>
            <a:r>
              <a:rPr lang="ru-RU" sz="2800" b="1" dirty="0" smtClean="0">
                <a:latin typeface="+mj-lt"/>
              </a:rPr>
              <a:t>программы </a:t>
            </a:r>
            <a:r>
              <a:rPr lang="ru-RU" sz="2800" b="1" dirty="0">
                <a:latin typeface="+mj-lt"/>
              </a:rPr>
              <a:t>на Java</a:t>
            </a:r>
          </a:p>
        </p:txBody>
      </p:sp>
    </p:spTree>
    <p:extLst>
      <p:ext uri="{BB962C8B-B14F-4D97-AF65-F5344CB8AC3E}">
        <p14:creationId xmlns:p14="http://schemas.microsoft.com/office/powerpoint/2010/main" val="382204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1399" y="1560786"/>
            <a:ext cx="10466160" cy="5155324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ru-RU" sz="2400" dirty="0"/>
              <a:t>Альтернативной структурой для цикла </a:t>
            </a:r>
            <a:r>
              <a:rPr lang="ru-RU" sz="2400" dirty="0" err="1"/>
              <a:t>for</a:t>
            </a:r>
            <a:r>
              <a:rPr lang="ru-RU" sz="2400" dirty="0"/>
              <a:t> является структура цикла, </a:t>
            </a:r>
            <a:r>
              <a:rPr lang="ru-RU" sz="2400" dirty="0" smtClean="0"/>
              <a:t>использующая </a:t>
            </a:r>
            <a:r>
              <a:rPr lang="ru-RU" sz="2400" dirty="0"/>
              <a:t>ключевое слово </a:t>
            </a:r>
            <a:r>
              <a:rPr lang="ru-RU" sz="2400" dirty="0" err="1"/>
              <a:t>while</a:t>
            </a:r>
            <a:r>
              <a:rPr lang="ru-RU" sz="2400" dirty="0"/>
              <a:t> и имеющая следующий </a:t>
            </a:r>
            <a:r>
              <a:rPr lang="ru-RU" sz="2400" dirty="0" smtClean="0"/>
              <a:t>синтаксис: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ru-RU" sz="2400" dirty="0"/>
          </a:p>
          <a:p>
            <a:pPr marL="0" indent="0" fontAlgn="base">
              <a:buNone/>
            </a:pPr>
            <a:r>
              <a:rPr lang="en-US" sz="2400" dirty="0"/>
              <a:t>while ( </a:t>
            </a:r>
            <a:r>
              <a:rPr lang="ru-RU" sz="2400" dirty="0"/>
              <a:t>проверочное-выражение </a:t>
            </a:r>
            <a:r>
              <a:rPr lang="ru-RU" sz="2400" dirty="0" smtClean="0"/>
              <a:t>) {</a:t>
            </a:r>
            <a:endParaRPr lang="ru-RU" sz="2400" dirty="0"/>
          </a:p>
          <a:p>
            <a:pPr marL="400050" lvl="1" indent="0" fontAlgn="base">
              <a:buNone/>
            </a:pPr>
            <a:r>
              <a:rPr lang="ru-RU" sz="2200" dirty="0"/>
              <a:t> операторы-для-выполнения-на-каждой-итерации ;</a:t>
            </a:r>
          </a:p>
          <a:p>
            <a:pPr marL="0" indent="0" fontAlgn="base">
              <a:buNone/>
            </a:pPr>
            <a:r>
              <a:rPr lang="ru-RU" sz="2400" dirty="0"/>
              <a:t>}</a:t>
            </a:r>
          </a:p>
          <a:p>
            <a:pPr marL="0" indent="0" fontAlgn="base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 smtClean="0">
              <a:solidFill>
                <a:schemeClr val="tx1"/>
              </a:solidFill>
            </a:endParaRPr>
          </a:p>
          <a:p>
            <a:pPr algn="just"/>
            <a:endParaRPr lang="ru-RU" sz="2400" dirty="0"/>
          </a:p>
          <a:p>
            <a:pPr algn="just"/>
            <a:endParaRPr lang="ru-RU" sz="2400" dirty="0" smtClean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Цикл </a:t>
            </a:r>
            <a:r>
              <a:rPr lang="ru-RU" sz="2800" dirty="0" err="1" smtClean="0">
                <a:latin typeface="+mj-lt"/>
              </a:rPr>
              <a:t>while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928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1399" y="1560786"/>
            <a:ext cx="10466160" cy="515532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sz="2400" dirty="0"/>
              <a:t>В отличие от цикла </a:t>
            </a:r>
            <a:r>
              <a:rPr lang="ru-RU" sz="2400" dirty="0" err="1"/>
              <a:t>for</a:t>
            </a:r>
            <a:r>
              <a:rPr lang="ru-RU" sz="2400" dirty="0"/>
              <a:t>, в скобках после ключевого слова </a:t>
            </a:r>
            <a:r>
              <a:rPr lang="ru-RU" sz="2400" dirty="0" err="1"/>
              <a:t>while</a:t>
            </a:r>
            <a:r>
              <a:rPr lang="ru-RU" sz="2400" dirty="0"/>
              <a:t> не </a:t>
            </a:r>
          </a:p>
          <a:p>
            <a:pPr marL="0" indent="0" fontAlgn="base">
              <a:buNone/>
            </a:pPr>
            <a:r>
              <a:rPr lang="ru-RU" sz="2400" dirty="0"/>
              <a:t>содержится ни инициализатора, ни модификатора,  </a:t>
            </a:r>
            <a:r>
              <a:rPr lang="ru-RU" sz="2400" dirty="0" smtClean="0"/>
              <a:t>изменяющего переменную-счетчик</a:t>
            </a:r>
            <a:r>
              <a:rPr lang="ru-RU" sz="2400" dirty="0"/>
              <a:t>. </a:t>
            </a:r>
            <a:endParaRPr lang="ru-RU" sz="2400" dirty="0" smtClean="0"/>
          </a:p>
          <a:p>
            <a:pPr marL="0" indent="0" fontAlgn="base">
              <a:buNone/>
            </a:pPr>
            <a:r>
              <a:rPr lang="ru-RU" sz="2400" dirty="0" smtClean="0"/>
              <a:t>Это </a:t>
            </a:r>
            <a:r>
              <a:rPr lang="ru-RU" sz="2400" dirty="0"/>
              <a:t>означает, что в проверочном </a:t>
            </a:r>
            <a:r>
              <a:rPr lang="ru-RU" sz="2400" dirty="0" smtClean="0"/>
              <a:t>выражении должна </a:t>
            </a:r>
            <a:r>
              <a:rPr lang="ru-RU" sz="2400" dirty="0"/>
              <a:t>находиться какая-то величина, которая будет изменяться по </a:t>
            </a:r>
            <a:r>
              <a:rPr lang="ru-RU" sz="2400" dirty="0" smtClean="0"/>
              <a:t>мере </a:t>
            </a:r>
            <a:r>
              <a:rPr lang="ru-RU" sz="2400" dirty="0"/>
              <a:t>выполнения итераций цикла, иначе будет создан бесконечный </a:t>
            </a:r>
            <a:r>
              <a:rPr lang="ru-RU" sz="2400" dirty="0" smtClean="0"/>
              <a:t>цикл</a:t>
            </a:r>
            <a:r>
              <a:rPr lang="ru-RU" sz="2400" dirty="0"/>
              <a:t>, </a:t>
            </a:r>
            <a:r>
              <a:rPr lang="ru-RU" sz="2400" dirty="0" smtClean="0"/>
              <a:t>выполняющий </a:t>
            </a:r>
            <a:r>
              <a:rPr lang="ru-RU" sz="2400" dirty="0"/>
              <a:t>свои операторы.</a:t>
            </a:r>
          </a:p>
          <a:p>
            <a:pPr marL="0" indent="0" fontAlgn="base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 smtClean="0">
              <a:solidFill>
                <a:schemeClr val="tx1"/>
              </a:solidFill>
            </a:endParaRPr>
          </a:p>
          <a:p>
            <a:pPr algn="just"/>
            <a:endParaRPr lang="ru-RU" sz="2400" dirty="0"/>
          </a:p>
          <a:p>
            <a:pPr algn="just"/>
            <a:endParaRPr lang="ru-RU" sz="2400" dirty="0" smtClean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Цикл </a:t>
            </a:r>
            <a:r>
              <a:rPr lang="ru-RU" sz="2800" dirty="0" err="1" smtClean="0">
                <a:latin typeface="+mj-lt"/>
              </a:rPr>
              <a:t>while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487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1399" y="1213945"/>
            <a:ext cx="10466160" cy="550216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sz="2400" dirty="0"/>
              <a:t>При помощи цикла </a:t>
            </a:r>
            <a:r>
              <a:rPr lang="ru-RU" sz="2400" dirty="0" err="1"/>
              <a:t>while</a:t>
            </a:r>
            <a:r>
              <a:rPr lang="ru-RU" sz="2400" dirty="0"/>
              <a:t> можно смоделировать структуру цикла </a:t>
            </a:r>
            <a:r>
              <a:rPr lang="ru-RU" sz="2400" dirty="0" err="1"/>
              <a:t>for</a:t>
            </a:r>
            <a:r>
              <a:rPr lang="ru-RU" sz="2400" dirty="0"/>
              <a:t>, </a:t>
            </a:r>
            <a:r>
              <a:rPr lang="ru-RU" sz="2400" dirty="0" smtClean="0"/>
              <a:t>при </a:t>
            </a:r>
            <a:r>
              <a:rPr lang="ru-RU" sz="2400" dirty="0"/>
              <a:t>этом в проверочном выражении будет оцениваться </a:t>
            </a:r>
            <a:r>
              <a:rPr lang="ru-RU" sz="2400" dirty="0" smtClean="0"/>
              <a:t>переменная-счетчик</a:t>
            </a:r>
            <a:r>
              <a:rPr lang="ru-RU" sz="2400" dirty="0"/>
              <a:t>, которая станет создаваться вне цикла, а изменять свое </a:t>
            </a:r>
            <a:r>
              <a:rPr lang="ru-RU" sz="2400" dirty="0" smtClean="0"/>
              <a:t>значение </a:t>
            </a:r>
            <a:r>
              <a:rPr lang="ru-RU" sz="2400" dirty="0"/>
              <a:t>внутри цикла на каждой его итерации. </a:t>
            </a:r>
            <a:endParaRPr lang="ru-RU" sz="2400" dirty="0" smtClean="0"/>
          </a:p>
          <a:p>
            <a:pPr marL="0" indent="0" fontAlgn="base">
              <a:buNone/>
            </a:pPr>
            <a:r>
              <a:rPr lang="ru-RU" sz="2400" dirty="0" smtClean="0"/>
              <a:t>Например</a:t>
            </a:r>
            <a:r>
              <a:rPr lang="en-US" sz="2400" dirty="0" smtClean="0"/>
              <a:t>:</a:t>
            </a:r>
          </a:p>
          <a:p>
            <a:pPr marL="0" indent="0" fontAlgn="base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1 ;</a:t>
            </a:r>
          </a:p>
          <a:p>
            <a:pPr marL="0" indent="0" fontAlgn="base">
              <a:buNone/>
            </a:pPr>
            <a:r>
              <a:rPr lang="en-US" sz="2400" dirty="0"/>
              <a:t>while ( </a:t>
            </a:r>
            <a:r>
              <a:rPr lang="en-US" sz="2400" dirty="0" err="1"/>
              <a:t>i</a:t>
            </a:r>
            <a:r>
              <a:rPr lang="en-US" sz="2400" dirty="0"/>
              <a:t> &lt; 4 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 fontAlgn="base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/>
              <a:t>( "</a:t>
            </a:r>
            <a:r>
              <a:rPr lang="ru-RU" sz="2400" dirty="0"/>
              <a:t>Внешний цикл </a:t>
            </a:r>
            <a:r>
              <a:rPr lang="en-US" sz="2400" dirty="0" err="1"/>
              <a:t>i</a:t>
            </a:r>
            <a:r>
              <a:rPr lang="en-US" sz="2400" dirty="0"/>
              <a:t>=" +</a:t>
            </a:r>
            <a:r>
              <a:rPr lang="en-US" sz="2400" dirty="0" err="1"/>
              <a:t>i</a:t>
            </a:r>
            <a:r>
              <a:rPr lang="en-US" sz="2400" dirty="0"/>
              <a:t> ) ;</a:t>
            </a:r>
          </a:p>
          <a:p>
            <a:pPr marL="0" indent="0" fontAlgn="base">
              <a:buNone/>
            </a:pPr>
            <a:r>
              <a:rPr lang="en-US" sz="2400" dirty="0"/>
              <a:t> </a:t>
            </a:r>
            <a:r>
              <a:rPr lang="en-US" sz="2400" dirty="0" smtClean="0"/>
              <a:t>	</a:t>
            </a:r>
            <a:r>
              <a:rPr lang="en-US" sz="2400" dirty="0" err="1" smtClean="0"/>
              <a:t>i</a:t>
            </a:r>
            <a:r>
              <a:rPr lang="en-US" sz="2400" dirty="0"/>
              <a:t>++ ;</a:t>
            </a:r>
          </a:p>
          <a:p>
            <a:pPr marL="0" indent="0" fontAlgn="base">
              <a:buNone/>
            </a:pPr>
            <a:r>
              <a:rPr lang="en-US" sz="2400" dirty="0"/>
              <a:t>}</a:t>
            </a:r>
          </a:p>
          <a:p>
            <a:pPr marL="0" indent="0" fontAlgn="base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 smtClean="0">
              <a:solidFill>
                <a:schemeClr val="tx1"/>
              </a:solidFill>
            </a:endParaRPr>
          </a:p>
          <a:p>
            <a:pPr algn="just"/>
            <a:endParaRPr lang="ru-RU" sz="2400" dirty="0"/>
          </a:p>
          <a:p>
            <a:pPr algn="just"/>
            <a:endParaRPr lang="ru-RU" sz="2400" dirty="0" smtClean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Цикл </a:t>
            </a:r>
            <a:r>
              <a:rPr lang="ru-RU" sz="2800" dirty="0" err="1" smtClean="0">
                <a:latin typeface="+mj-lt"/>
              </a:rPr>
              <a:t>while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4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1399" y="1213945"/>
            <a:ext cx="10466160" cy="550216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sz="2400" dirty="0"/>
              <a:t>Одной из вариаций структуры цикла </a:t>
            </a:r>
            <a:r>
              <a:rPr lang="ru-RU" sz="2400" dirty="0" err="1"/>
              <a:t>while</a:t>
            </a:r>
            <a:r>
              <a:rPr lang="ru-RU" sz="2400" dirty="0"/>
              <a:t>, описанной на предыдущей </a:t>
            </a:r>
            <a:r>
              <a:rPr lang="ru-RU" sz="2400" dirty="0" smtClean="0"/>
              <a:t>странице</a:t>
            </a:r>
            <a:r>
              <a:rPr lang="ru-RU" sz="2400" dirty="0"/>
              <a:t>, является цикл, использующий ключевое слово </a:t>
            </a:r>
            <a:r>
              <a:rPr lang="ru-RU" sz="2400" dirty="0" err="1"/>
              <a:t>do</a:t>
            </a:r>
            <a:r>
              <a:rPr lang="ru-RU" sz="2400" dirty="0"/>
              <a:t> и </a:t>
            </a:r>
            <a:r>
              <a:rPr lang="ru-RU" sz="2400" dirty="0" smtClean="0"/>
              <a:t>имеющий </a:t>
            </a:r>
            <a:r>
              <a:rPr lang="ru-RU" sz="2400" dirty="0"/>
              <a:t>следующий синтаксис:</a:t>
            </a:r>
          </a:p>
          <a:p>
            <a:pPr marL="0" indent="0" fontAlgn="base">
              <a:buNone/>
            </a:pPr>
            <a:r>
              <a:rPr lang="ru-RU" sz="2400" dirty="0" smtClean="0"/>
              <a:t>Например</a:t>
            </a:r>
            <a:r>
              <a:rPr lang="en-US" sz="2400" dirty="0" smtClean="0"/>
              <a:t>:</a:t>
            </a:r>
          </a:p>
          <a:p>
            <a:pPr marL="0" indent="0" fontAlgn="base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do {</a:t>
            </a:r>
            <a:endParaRPr lang="en-US" sz="2400" dirty="0"/>
          </a:p>
          <a:p>
            <a:pPr marL="0" indent="0" fontAlgn="base"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операторы-для-выполнения-на-каждой-итерации </a:t>
            </a:r>
            <a:r>
              <a:rPr lang="ru-RU" sz="2400" dirty="0"/>
              <a:t>;</a:t>
            </a:r>
          </a:p>
          <a:p>
            <a:pPr marL="0" indent="0" fontAlgn="base">
              <a:buNone/>
            </a:pPr>
            <a:r>
              <a:rPr lang="ru-RU" sz="2400" dirty="0"/>
              <a:t>}</a:t>
            </a:r>
          </a:p>
          <a:p>
            <a:pPr marL="0" indent="0" fontAlgn="base">
              <a:buNone/>
            </a:pPr>
            <a:r>
              <a:rPr lang="en-US" sz="2400" dirty="0"/>
              <a:t>while ( </a:t>
            </a:r>
            <a:r>
              <a:rPr lang="ru-RU" sz="2400" dirty="0"/>
              <a:t>проверочное-выражение ) ;</a:t>
            </a:r>
          </a:p>
          <a:p>
            <a:pPr marL="0" indent="0" fontAlgn="base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 smtClean="0">
              <a:solidFill>
                <a:schemeClr val="tx1"/>
              </a:solidFill>
            </a:endParaRPr>
          </a:p>
          <a:p>
            <a:pPr algn="just"/>
            <a:endParaRPr lang="ru-RU" sz="2400" dirty="0"/>
          </a:p>
          <a:p>
            <a:pPr algn="just"/>
            <a:endParaRPr lang="ru-RU" sz="2400" dirty="0" smtClean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Циклы </a:t>
            </a:r>
            <a:r>
              <a:rPr lang="en-US" sz="2800" dirty="0">
                <a:latin typeface="+mj-lt"/>
              </a:rPr>
              <a:t>do-while</a:t>
            </a:r>
          </a:p>
        </p:txBody>
      </p:sp>
    </p:spTree>
    <p:extLst>
      <p:ext uri="{BB962C8B-B14F-4D97-AF65-F5344CB8AC3E}">
        <p14:creationId xmlns:p14="http://schemas.microsoft.com/office/powerpoint/2010/main" val="36874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1399" y="1623848"/>
            <a:ext cx="10466160" cy="5092262"/>
          </a:xfrm>
        </p:spPr>
        <p:txBody>
          <a:bodyPr>
            <a:normAutofit/>
          </a:bodyPr>
          <a:lstStyle/>
          <a:p>
            <a:pPr marL="0" indent="449263" fontAlgn="base">
              <a:buNone/>
            </a:pPr>
            <a:r>
              <a:rPr lang="ru-RU" sz="2400" dirty="0"/>
              <a:t>В отличие от циклов </a:t>
            </a:r>
            <a:r>
              <a:rPr lang="ru-RU" sz="2400" dirty="0" err="1"/>
              <a:t>for</a:t>
            </a:r>
            <a:r>
              <a:rPr lang="ru-RU" sz="2400" dirty="0"/>
              <a:t> и </a:t>
            </a:r>
            <a:r>
              <a:rPr lang="ru-RU" sz="2400" dirty="0" err="1"/>
              <a:t>while</a:t>
            </a:r>
            <a:r>
              <a:rPr lang="ru-RU" sz="2400" dirty="0"/>
              <a:t>, в цикле </a:t>
            </a:r>
            <a:r>
              <a:rPr lang="ru-RU" sz="2400" dirty="0" err="1"/>
              <a:t>do-while</a:t>
            </a:r>
            <a:r>
              <a:rPr lang="ru-RU" sz="2400" dirty="0"/>
              <a:t> проверочное </a:t>
            </a:r>
            <a:r>
              <a:rPr lang="ru-RU" sz="2400" dirty="0" smtClean="0"/>
              <a:t>выражение </a:t>
            </a:r>
            <a:r>
              <a:rPr lang="ru-RU" sz="2400" dirty="0"/>
              <a:t>стоит после блока, содержащего выполняющиеся в цикле </a:t>
            </a:r>
            <a:r>
              <a:rPr lang="ru-RU" sz="2400" dirty="0" smtClean="0"/>
              <a:t>операторы</a:t>
            </a:r>
            <a:r>
              <a:rPr lang="ru-RU" sz="2400" dirty="0"/>
              <a:t>. </a:t>
            </a:r>
            <a:endParaRPr lang="ru-RU" sz="2400" dirty="0" smtClean="0"/>
          </a:p>
          <a:p>
            <a:pPr marL="0" indent="449263" fontAlgn="base">
              <a:buNone/>
            </a:pPr>
            <a:r>
              <a:rPr lang="ru-RU" sz="2400" dirty="0" smtClean="0"/>
              <a:t>Проверочное </a:t>
            </a:r>
            <a:r>
              <a:rPr lang="ru-RU" sz="2400" dirty="0"/>
              <a:t>выражение оценивается в конце каждой итерации </a:t>
            </a:r>
            <a:r>
              <a:rPr lang="ru-RU" sz="2400" dirty="0" smtClean="0"/>
              <a:t>цикла </a:t>
            </a:r>
            <a:r>
              <a:rPr lang="ru-RU" sz="2400" dirty="0"/>
              <a:t>на предмет логического значения. Когда проверочное </a:t>
            </a:r>
            <a:r>
              <a:rPr lang="ru-RU" sz="2400" dirty="0" smtClean="0"/>
              <a:t>выражение </a:t>
            </a:r>
            <a:r>
              <a:rPr lang="ru-RU" sz="2400" dirty="0"/>
              <a:t>в результате возвращает значение </a:t>
            </a:r>
            <a:r>
              <a:rPr lang="ru-RU" sz="2400" dirty="0" err="1"/>
              <a:t>true</a:t>
            </a:r>
            <a:r>
              <a:rPr lang="ru-RU" sz="2400" dirty="0"/>
              <a:t>, продолжается следующая </a:t>
            </a:r>
            <a:r>
              <a:rPr lang="ru-RU" sz="2400" dirty="0" smtClean="0"/>
              <a:t>итерация</a:t>
            </a:r>
            <a:r>
              <a:rPr lang="ru-RU" sz="2400" dirty="0"/>
              <a:t>, в противном случае цикл немедленно завершается. </a:t>
            </a:r>
            <a:endParaRPr lang="ru-RU" sz="2400" dirty="0" smtClean="0"/>
          </a:p>
          <a:p>
            <a:pPr marL="0" indent="449263" fontAlgn="base">
              <a:buNone/>
            </a:pPr>
            <a:r>
              <a:rPr lang="ru-RU" sz="2400" dirty="0" smtClean="0"/>
              <a:t>Это означает</a:t>
            </a:r>
            <a:r>
              <a:rPr lang="ru-RU" sz="2400" dirty="0"/>
              <a:t>, что операторы внутри цикла </a:t>
            </a:r>
            <a:r>
              <a:rPr lang="ru-RU" sz="2400" dirty="0" err="1"/>
              <a:t>do-while</a:t>
            </a:r>
            <a:r>
              <a:rPr lang="ru-RU" sz="2400" dirty="0"/>
              <a:t> исполнятся, по крайней </a:t>
            </a:r>
            <a:r>
              <a:rPr lang="ru-RU" sz="2400" dirty="0" smtClean="0"/>
              <a:t>мере</a:t>
            </a:r>
            <a:r>
              <a:rPr lang="ru-RU" sz="2400" dirty="0"/>
              <a:t>, один раз. </a:t>
            </a:r>
          </a:p>
          <a:p>
            <a:pPr marL="0" indent="0" algn="just">
              <a:buNone/>
            </a:pPr>
            <a:endParaRPr lang="ru-RU" sz="2400" dirty="0" smtClean="0">
              <a:solidFill>
                <a:schemeClr val="tx1"/>
              </a:solidFill>
            </a:endParaRPr>
          </a:p>
          <a:p>
            <a:pPr algn="just"/>
            <a:endParaRPr lang="ru-RU" sz="2400" dirty="0"/>
          </a:p>
          <a:p>
            <a:pPr algn="just"/>
            <a:endParaRPr lang="ru-RU" sz="2400" dirty="0" smtClean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Циклы </a:t>
            </a:r>
            <a:r>
              <a:rPr lang="en-US" sz="2800" dirty="0">
                <a:latin typeface="+mj-lt"/>
              </a:rPr>
              <a:t>do-while</a:t>
            </a:r>
          </a:p>
        </p:txBody>
      </p:sp>
    </p:spTree>
    <p:extLst>
      <p:ext uri="{BB962C8B-B14F-4D97-AF65-F5344CB8AC3E}">
        <p14:creationId xmlns:p14="http://schemas.microsoft.com/office/powerpoint/2010/main" val="184715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1399" y="1623848"/>
            <a:ext cx="10466160" cy="50922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sz="2400" dirty="0"/>
              <a:t>С помощью цикла </a:t>
            </a:r>
            <a:r>
              <a:rPr lang="ru-RU" sz="2400" dirty="0" err="1"/>
              <a:t>do-while</a:t>
            </a:r>
            <a:r>
              <a:rPr lang="ru-RU" sz="2400" dirty="0"/>
              <a:t> можно также смоделировать структуру </a:t>
            </a:r>
            <a:r>
              <a:rPr lang="ru-RU" sz="2400" dirty="0" smtClean="0"/>
              <a:t>цикла </a:t>
            </a:r>
            <a:r>
              <a:rPr lang="ru-RU" sz="2400" dirty="0" err="1"/>
              <a:t>for</a:t>
            </a:r>
            <a:r>
              <a:rPr lang="ru-RU" sz="2400" dirty="0"/>
              <a:t>, оценивая переменную-счетчик в его проверочном </a:t>
            </a:r>
            <a:r>
              <a:rPr lang="ru-RU" sz="2400" dirty="0" smtClean="0"/>
              <a:t>выражении</a:t>
            </a:r>
            <a:r>
              <a:rPr lang="ru-RU" sz="2400" dirty="0"/>
              <a:t>, при этом инициализатор будет находиться вне цикла, а </a:t>
            </a:r>
            <a:r>
              <a:rPr lang="ru-RU" sz="2400" dirty="0" smtClean="0"/>
              <a:t>модификатор </a:t>
            </a:r>
            <a:r>
              <a:rPr lang="ru-RU" sz="2400" dirty="0"/>
              <a:t>— внутри блока операторов, точно так же, как в цикле </a:t>
            </a:r>
            <a:r>
              <a:rPr lang="ru-RU" sz="2400" dirty="0" err="1"/>
              <a:t>while</a:t>
            </a:r>
            <a:r>
              <a:rPr lang="ru-RU" sz="2400" dirty="0"/>
              <a:t>.</a:t>
            </a:r>
          </a:p>
          <a:p>
            <a:pPr marL="0" indent="0" algn="just">
              <a:buNone/>
            </a:pPr>
            <a:endParaRPr lang="ru-RU" sz="2400" dirty="0" smtClean="0">
              <a:solidFill>
                <a:schemeClr val="tx1"/>
              </a:solidFill>
            </a:endParaRPr>
          </a:p>
          <a:p>
            <a:pPr algn="just"/>
            <a:endParaRPr lang="ru-RU" sz="2400" dirty="0"/>
          </a:p>
          <a:p>
            <a:pPr algn="just"/>
            <a:endParaRPr lang="ru-RU" sz="2400" dirty="0" smtClean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Циклы </a:t>
            </a:r>
            <a:r>
              <a:rPr lang="en-US" sz="2800" dirty="0">
                <a:latin typeface="+mj-lt"/>
              </a:rPr>
              <a:t>do-while</a:t>
            </a:r>
          </a:p>
        </p:txBody>
      </p:sp>
    </p:spTree>
    <p:extLst>
      <p:ext uri="{BB962C8B-B14F-4D97-AF65-F5344CB8AC3E}">
        <p14:creationId xmlns:p14="http://schemas.microsoft.com/office/powerpoint/2010/main" val="317814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1" y="1686909"/>
            <a:ext cx="10625958" cy="472965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sz="2400" dirty="0"/>
              <a:t>Ключевое слово </a:t>
            </a:r>
            <a:r>
              <a:rPr lang="ru-RU" sz="2400" dirty="0" err="1"/>
              <a:t>break</a:t>
            </a:r>
            <a:r>
              <a:rPr lang="ru-RU" sz="2400" dirty="0"/>
              <a:t> может применяться для преждевременного </a:t>
            </a:r>
            <a:r>
              <a:rPr lang="ru-RU" sz="2400" dirty="0" smtClean="0"/>
              <a:t>прерывания </a:t>
            </a:r>
            <a:r>
              <a:rPr lang="ru-RU" sz="2400" dirty="0"/>
              <a:t>цикла  при определенном условии. </a:t>
            </a:r>
            <a:endParaRPr lang="ru-RU" sz="2400" dirty="0" smtClean="0"/>
          </a:p>
          <a:p>
            <a:pPr marL="0" indent="0" fontAlgn="base">
              <a:buNone/>
            </a:pPr>
            <a:r>
              <a:rPr lang="ru-RU" sz="2400" dirty="0" smtClean="0"/>
              <a:t>Оператор </a:t>
            </a:r>
            <a:r>
              <a:rPr lang="ru-RU" sz="2400" dirty="0" err="1"/>
              <a:t>break</a:t>
            </a:r>
            <a:r>
              <a:rPr lang="ru-RU" sz="2400" dirty="0"/>
              <a:t> </a:t>
            </a:r>
            <a:r>
              <a:rPr lang="ru-RU" sz="2400" dirty="0" smtClean="0"/>
              <a:t>располагается </a:t>
            </a:r>
            <a:r>
              <a:rPr lang="ru-RU" sz="2400" dirty="0"/>
              <a:t>внутри блока операторов цикла и предваряется проверочным </a:t>
            </a:r>
            <a:r>
              <a:rPr lang="ru-RU" sz="2400" dirty="0" smtClean="0"/>
              <a:t>выражением</a:t>
            </a:r>
            <a:r>
              <a:rPr lang="ru-RU" sz="2400" dirty="0"/>
              <a:t>. </a:t>
            </a:r>
            <a:endParaRPr lang="ru-RU" sz="2400" dirty="0" smtClean="0"/>
          </a:p>
          <a:p>
            <a:pPr marL="0" indent="0" fontAlgn="base">
              <a:buNone/>
            </a:pPr>
            <a:r>
              <a:rPr lang="ru-RU" sz="2400" dirty="0" smtClean="0"/>
              <a:t>Когда </a:t>
            </a:r>
            <a:r>
              <a:rPr lang="ru-RU" sz="2400" dirty="0"/>
              <a:t>проверка возвращает значение </a:t>
            </a:r>
            <a:r>
              <a:rPr lang="ru-RU" sz="2400" dirty="0" err="1"/>
              <a:t>true</a:t>
            </a:r>
            <a:r>
              <a:rPr lang="ru-RU" sz="2400" dirty="0"/>
              <a:t>, цикл немедленно </a:t>
            </a:r>
            <a:r>
              <a:rPr lang="ru-RU" sz="2400" dirty="0" smtClean="0"/>
              <a:t>завершается </a:t>
            </a:r>
            <a:r>
              <a:rPr lang="ru-RU" sz="2400" dirty="0"/>
              <a:t>и программа переходит к следующей задаче. </a:t>
            </a:r>
            <a:endParaRPr lang="ru-RU" sz="2400" dirty="0" smtClean="0"/>
          </a:p>
          <a:p>
            <a:pPr marL="0" indent="0" fontAlgn="base">
              <a:buNone/>
            </a:pPr>
            <a:r>
              <a:rPr lang="ru-RU" sz="2400" dirty="0" smtClean="0"/>
              <a:t>Например</a:t>
            </a:r>
            <a:r>
              <a:rPr lang="ru-RU" sz="2400" dirty="0"/>
              <a:t>, </a:t>
            </a:r>
            <a:r>
              <a:rPr lang="ru-RU" sz="2400" dirty="0" smtClean="0"/>
              <a:t>в </a:t>
            </a:r>
            <a:r>
              <a:rPr lang="ru-RU" sz="2400" dirty="0"/>
              <a:t>случае вложенного цикла происходит переход к следующей итерации </a:t>
            </a:r>
            <a:r>
              <a:rPr lang="ru-RU" sz="2400" dirty="0" smtClean="0"/>
              <a:t>внешнего </a:t>
            </a:r>
            <a:r>
              <a:rPr lang="ru-RU" sz="2400" dirty="0"/>
              <a:t>цикла.</a:t>
            </a:r>
          </a:p>
          <a:p>
            <a:pPr marL="0" indent="0" algn="just">
              <a:buNone/>
            </a:pPr>
            <a:endParaRPr lang="ru-RU" sz="2400" dirty="0" smtClean="0">
              <a:solidFill>
                <a:schemeClr val="tx1"/>
              </a:solidFill>
            </a:endParaRPr>
          </a:p>
          <a:p>
            <a:pPr algn="just"/>
            <a:endParaRPr lang="ru-RU" sz="2400" dirty="0"/>
          </a:p>
          <a:p>
            <a:pPr algn="just"/>
            <a:endParaRPr lang="ru-RU" sz="2400" dirty="0" smtClean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Выход из циклов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257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1" y="1686909"/>
            <a:ext cx="10625958" cy="472965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sz="2400" dirty="0" smtClean="0"/>
              <a:t>Существует </a:t>
            </a:r>
            <a:r>
              <a:rPr lang="ru-RU" sz="2400" dirty="0"/>
              <a:t>возможность пропустить одну итерацию цикла при </a:t>
            </a:r>
            <a:r>
              <a:rPr lang="ru-RU" sz="2400" dirty="0" smtClean="0"/>
              <a:t>определенном </a:t>
            </a:r>
            <a:r>
              <a:rPr lang="ru-RU" sz="2400" dirty="0"/>
              <a:t>условии — для этого используется ключевое слово </a:t>
            </a:r>
            <a:r>
              <a:rPr lang="ru-RU" sz="2400" dirty="0" err="1" smtClean="0"/>
              <a:t>continue</a:t>
            </a:r>
            <a:r>
              <a:rPr lang="ru-RU" sz="2400" dirty="0"/>
              <a:t>. </a:t>
            </a:r>
            <a:endParaRPr lang="ru-RU" sz="2400" dirty="0" smtClean="0"/>
          </a:p>
          <a:p>
            <a:pPr marL="0" indent="0" fontAlgn="base">
              <a:buNone/>
            </a:pPr>
            <a:r>
              <a:rPr lang="ru-RU" sz="2400" dirty="0" smtClean="0"/>
              <a:t>Оператор </a:t>
            </a:r>
            <a:r>
              <a:rPr lang="ru-RU" sz="2400" dirty="0" err="1"/>
              <a:t>continue</a:t>
            </a:r>
            <a:r>
              <a:rPr lang="ru-RU" sz="2400" dirty="0"/>
              <a:t> располагается внутри блока </a:t>
            </a:r>
            <a:r>
              <a:rPr lang="ru-RU" sz="2400" dirty="0" smtClean="0"/>
              <a:t>операторов </a:t>
            </a:r>
            <a:r>
              <a:rPr lang="ru-RU" sz="2400" dirty="0"/>
              <a:t>цикла и также предваряется проверочным выражением. Если </a:t>
            </a:r>
            <a:r>
              <a:rPr lang="ru-RU" sz="2400" dirty="0" smtClean="0"/>
              <a:t>проверка </a:t>
            </a:r>
            <a:r>
              <a:rPr lang="ru-RU" sz="2400" dirty="0"/>
              <a:t>выдает значение </a:t>
            </a:r>
            <a:r>
              <a:rPr lang="ru-RU" sz="2400" dirty="0" err="1"/>
              <a:t>true</a:t>
            </a:r>
            <a:r>
              <a:rPr lang="ru-RU" sz="2400" dirty="0"/>
              <a:t>, то данная итерация завершается.</a:t>
            </a:r>
          </a:p>
          <a:p>
            <a:pPr marL="0" indent="0" algn="just">
              <a:buNone/>
            </a:pPr>
            <a:endParaRPr lang="ru-RU" sz="2400" dirty="0" smtClean="0">
              <a:solidFill>
                <a:schemeClr val="tx1"/>
              </a:solidFill>
            </a:endParaRPr>
          </a:p>
          <a:p>
            <a:pPr algn="just"/>
            <a:endParaRPr lang="ru-RU" sz="2400" dirty="0"/>
          </a:p>
          <a:p>
            <a:pPr algn="just"/>
            <a:endParaRPr lang="ru-RU" sz="2400" dirty="0" smtClean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935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Выход из циклов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0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1214" y="1184728"/>
            <a:ext cx="10156372" cy="550333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400" dirty="0" smtClean="0"/>
              <a:t>/* </a:t>
            </a:r>
            <a:endParaRPr lang="ru-RU" sz="2400" dirty="0"/>
          </a:p>
          <a:p>
            <a:pPr marL="0" lvl="0" indent="0">
              <a:buNone/>
            </a:pPr>
            <a:r>
              <a:rPr lang="ru-RU" sz="2400" dirty="0" smtClean="0"/>
              <a:t>Пример </a:t>
            </a:r>
            <a:r>
              <a:rPr lang="ru-RU" sz="2400" dirty="0"/>
              <a:t>программы на языке </a:t>
            </a:r>
            <a:r>
              <a:rPr lang="en-US" sz="2400" dirty="0"/>
              <a:t>Java. </a:t>
            </a:r>
          </a:p>
          <a:p>
            <a:pPr marL="0" lvl="0" indent="0">
              <a:buNone/>
            </a:pPr>
            <a:r>
              <a:rPr lang="ru-RU" sz="2400" dirty="0" smtClean="0"/>
              <a:t>Поместите </a:t>
            </a:r>
            <a:r>
              <a:rPr lang="ru-RU" sz="2400" dirty="0"/>
              <a:t>код в файл </a:t>
            </a:r>
            <a:r>
              <a:rPr lang="en-US" sz="2400" dirty="0" smtClean="0"/>
              <a:t>FirstProgram</a:t>
            </a:r>
            <a:r>
              <a:rPr lang="ru-RU" sz="2400" dirty="0"/>
              <a:t>.</a:t>
            </a:r>
            <a:r>
              <a:rPr lang="en-US" sz="2400" dirty="0" smtClean="0"/>
              <a:t>Java</a:t>
            </a:r>
            <a:r>
              <a:rPr lang="en-US" sz="2400" dirty="0"/>
              <a:t>. </a:t>
            </a:r>
          </a:p>
          <a:p>
            <a:pPr marL="0" lvl="0" indent="0">
              <a:buNone/>
            </a:pPr>
            <a:r>
              <a:rPr lang="en-US" sz="2400" dirty="0" smtClean="0"/>
              <a:t>*/ </a:t>
            </a:r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public class </a:t>
            </a:r>
            <a:r>
              <a:rPr lang="en-US" sz="2400" dirty="0" smtClean="0"/>
              <a:t>FirstProgram </a:t>
            </a:r>
            <a:r>
              <a:rPr lang="en-US" sz="2400" dirty="0"/>
              <a:t>{ </a:t>
            </a:r>
          </a:p>
          <a:p>
            <a:pPr marL="0" lvl="0" indent="0">
              <a:buNone/>
            </a:pPr>
            <a:r>
              <a:rPr lang="en-US" sz="2400" dirty="0"/>
              <a:t>// </a:t>
            </a:r>
            <a:r>
              <a:rPr lang="ru-RU" sz="2400" dirty="0"/>
              <a:t>Выполнение каждой </a:t>
            </a:r>
            <a:r>
              <a:rPr lang="en-US" sz="2400" dirty="0"/>
              <a:t>Java-</a:t>
            </a:r>
            <a:r>
              <a:rPr lang="ru-RU" sz="2400" dirty="0"/>
              <a:t>программы начинается </a:t>
            </a:r>
          </a:p>
          <a:p>
            <a:pPr marL="0" lvl="0" indent="0">
              <a:buNone/>
            </a:pPr>
            <a:r>
              <a:rPr lang="ru-RU" sz="2400" dirty="0"/>
              <a:t>// с вызова метода </a:t>
            </a:r>
            <a:r>
              <a:rPr lang="en-US" sz="2400" dirty="0"/>
              <a:t>main() </a:t>
            </a:r>
          </a:p>
          <a:p>
            <a:pPr marL="0" lv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  </a:t>
            </a:r>
            <a:r>
              <a:rPr lang="en-US" sz="2400" dirty="0"/>
              <a:t>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 </a:t>
            </a:r>
          </a:p>
          <a:p>
            <a:pPr marL="0" lvl="0" indent="0">
              <a:buNone/>
            </a:pPr>
            <a:r>
              <a:rPr lang="en-US" sz="2400" dirty="0"/>
              <a:t>        System.out.println("Hello, world!"); </a:t>
            </a:r>
          </a:p>
          <a:p>
            <a:pPr marL="0" lvl="0" indent="0">
              <a:buNone/>
            </a:pPr>
            <a:r>
              <a:rPr lang="en-US" sz="2400" dirty="0"/>
              <a:t>    } </a:t>
            </a:r>
          </a:p>
          <a:p>
            <a:pPr marL="0" lvl="0" indent="0">
              <a:buNone/>
            </a:pPr>
            <a:r>
              <a:rPr lang="en-US" sz="2400" dirty="0"/>
              <a:t>} </a:t>
            </a:r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7354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Создание первой </a:t>
            </a:r>
            <a:r>
              <a:rPr lang="ru-RU" sz="2800" b="1" dirty="0" smtClean="0">
                <a:latin typeface="+mj-lt"/>
              </a:rPr>
              <a:t>программы </a:t>
            </a:r>
            <a:r>
              <a:rPr lang="ru-RU" sz="2800" b="1" dirty="0">
                <a:latin typeface="+mj-lt"/>
              </a:rPr>
              <a:t>на Java</a:t>
            </a:r>
          </a:p>
        </p:txBody>
      </p:sp>
    </p:spTree>
    <p:extLst>
      <p:ext uri="{BB962C8B-B14F-4D97-AF65-F5344CB8AC3E}">
        <p14:creationId xmlns:p14="http://schemas.microsoft.com/office/powerpoint/2010/main" val="7183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1213" y="1184728"/>
            <a:ext cx="10352315" cy="5503333"/>
          </a:xfrm>
        </p:spPr>
        <p:txBody>
          <a:bodyPr>
            <a:normAutofit fontScale="92500"/>
          </a:bodyPr>
          <a:lstStyle/>
          <a:p>
            <a:pPr marL="0" lvl="0" indent="0" algn="ctr">
              <a:buNone/>
            </a:pPr>
            <a:r>
              <a:rPr lang="ru-RU" sz="2500" b="1" i="1" dirty="0"/>
              <a:t>Программный контейнер</a:t>
            </a:r>
          </a:p>
          <a:p>
            <a:pPr marL="0" lvl="0" indent="0">
              <a:buNone/>
            </a:pPr>
            <a:r>
              <a:rPr lang="en-US" sz="2500" dirty="0" smtClean="0"/>
              <a:t>public </a:t>
            </a:r>
            <a:r>
              <a:rPr lang="en-US" sz="2500" dirty="0"/>
              <a:t>class </a:t>
            </a:r>
            <a:r>
              <a:rPr lang="en-US" sz="2500" dirty="0" smtClean="0"/>
              <a:t>FirstProgram </a:t>
            </a:r>
            <a:r>
              <a:rPr lang="en-US" sz="2500" dirty="0"/>
              <a:t>{ </a:t>
            </a:r>
          </a:p>
          <a:p>
            <a:pPr marL="0" lvl="0" indent="0">
              <a:buNone/>
            </a:pPr>
            <a:endParaRPr lang="ru-RU" sz="2500" dirty="0" smtClean="0"/>
          </a:p>
          <a:p>
            <a:pPr marL="0" lvl="0" indent="0">
              <a:buNone/>
            </a:pPr>
            <a:r>
              <a:rPr lang="en-US" sz="2500" dirty="0" smtClean="0"/>
              <a:t>} </a:t>
            </a:r>
            <a:endParaRPr lang="ru-RU" sz="2500" dirty="0" smtClean="0"/>
          </a:p>
          <a:p>
            <a:pPr marL="0" lvl="0" indent="0">
              <a:buNone/>
            </a:pPr>
            <a:r>
              <a:rPr lang="ru-RU" sz="2500" dirty="0" smtClean="0"/>
              <a:t>Имя </a:t>
            </a:r>
            <a:r>
              <a:rPr lang="ru-RU" sz="2500" dirty="0"/>
              <a:t>программы объявляется после ключевого слова </a:t>
            </a:r>
            <a:r>
              <a:rPr lang="ru-RU" sz="2500" dirty="0" err="1"/>
              <a:t>class</a:t>
            </a:r>
            <a:r>
              <a:rPr lang="ru-RU" sz="2500" dirty="0"/>
              <a:t>, а после него </a:t>
            </a:r>
            <a:r>
              <a:rPr lang="ru-RU" sz="2500" dirty="0" smtClean="0"/>
              <a:t>следует </a:t>
            </a:r>
            <a:r>
              <a:rPr lang="ru-RU" sz="2500" dirty="0"/>
              <a:t>пара фигурных скобок. Весь код программы, который станет </a:t>
            </a:r>
            <a:r>
              <a:rPr lang="ru-RU" sz="2500" dirty="0" smtClean="0"/>
              <a:t>определять </a:t>
            </a:r>
            <a:r>
              <a:rPr lang="ru-RU" sz="2500" dirty="0"/>
              <a:t>класс </a:t>
            </a:r>
            <a:r>
              <a:rPr lang="en-US" sz="2500" dirty="0"/>
              <a:t>FirstProgram</a:t>
            </a:r>
            <a:r>
              <a:rPr lang="ru-RU" sz="2500" dirty="0" smtClean="0"/>
              <a:t>, </a:t>
            </a:r>
            <a:r>
              <a:rPr lang="ru-RU" sz="2500" dirty="0"/>
              <a:t>будет помещен внутри этих фигурных скобок</a:t>
            </a:r>
            <a:r>
              <a:rPr lang="ru-RU" sz="2500" dirty="0" smtClean="0"/>
              <a:t>.</a:t>
            </a:r>
            <a:endParaRPr lang="en-US" sz="2500" dirty="0" smtClean="0"/>
          </a:p>
          <a:p>
            <a:pPr marL="0" lvl="0" indent="0">
              <a:buNone/>
            </a:pPr>
            <a:r>
              <a:rPr lang="ru-RU" sz="2500" dirty="0"/>
              <a:t>Ключевое  слово  </a:t>
            </a:r>
            <a:r>
              <a:rPr lang="ru-RU" sz="2500" dirty="0" err="1"/>
              <a:t>public</a:t>
            </a:r>
            <a:r>
              <a:rPr lang="ru-RU" sz="2500" dirty="0"/>
              <a:t>  называется  модификатором  доступа. </a:t>
            </a:r>
            <a:r>
              <a:rPr lang="ru-RU" sz="2500" dirty="0" smtClean="0"/>
              <a:t>Модификатор  </a:t>
            </a:r>
            <a:r>
              <a:rPr lang="ru-RU" sz="2500" dirty="0"/>
              <a:t>доступа  определяет  правила  обращения  к  членам  класса  из </a:t>
            </a:r>
            <a:r>
              <a:rPr lang="ru-RU" sz="2500" dirty="0" smtClean="0"/>
              <a:t>других </a:t>
            </a:r>
            <a:r>
              <a:rPr lang="ru-RU" sz="2500" dirty="0"/>
              <a:t>частей программы. Если член класса предваряется ключевым словом </a:t>
            </a:r>
            <a:r>
              <a:rPr lang="ru-RU" sz="2500" dirty="0" err="1" smtClean="0"/>
              <a:t>public</a:t>
            </a:r>
            <a:r>
              <a:rPr lang="ru-RU" sz="2500" dirty="0"/>
              <a:t>, то к нему может производиться обращение из-за пределов класса.</a:t>
            </a:r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3" y="399534"/>
            <a:ext cx="7354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Создание первой </a:t>
            </a:r>
            <a:r>
              <a:rPr lang="ru-RU" sz="2800" b="1" dirty="0" smtClean="0">
                <a:latin typeface="+mj-lt"/>
              </a:rPr>
              <a:t>программы </a:t>
            </a:r>
            <a:r>
              <a:rPr lang="ru-RU" sz="2800" b="1" dirty="0">
                <a:latin typeface="+mj-lt"/>
              </a:rPr>
              <a:t>на Java</a:t>
            </a:r>
          </a:p>
        </p:txBody>
      </p:sp>
    </p:spTree>
    <p:extLst>
      <p:ext uri="{BB962C8B-B14F-4D97-AF65-F5344CB8AC3E}">
        <p14:creationId xmlns:p14="http://schemas.microsoft.com/office/powerpoint/2010/main" val="35803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967</TotalTime>
  <Words>4987</Words>
  <Application>Microsoft Office PowerPoint</Application>
  <PresentationFormat>Широкоэкранный</PresentationFormat>
  <Paragraphs>802</Paragraphs>
  <Slides>77</Slides>
  <Notes>36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77</vt:i4>
      </vt:variant>
    </vt:vector>
  </HeadingPairs>
  <TitlesOfParts>
    <vt:vector size="86" baseType="lpstr">
      <vt:lpstr>Arial</vt:lpstr>
      <vt:lpstr>Calibri</vt:lpstr>
      <vt:lpstr>Century Gothic</vt:lpstr>
      <vt:lpstr>Tahoma</vt:lpstr>
      <vt:lpstr>Times New Roman</vt:lpstr>
      <vt:lpstr>Verdana</vt:lpstr>
      <vt:lpstr>Wingdings</vt:lpstr>
      <vt:lpstr>Wingdings 3</vt:lpstr>
      <vt:lpstr>Легкий дым</vt:lpstr>
      <vt:lpstr>Объектно-ориентированное проектирование и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Создание операторов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ATmega 128</dc:title>
  <dc:creator>RePack by Diakov</dc:creator>
  <cp:lastModifiedBy>MSI</cp:lastModifiedBy>
  <cp:revision>62</cp:revision>
  <dcterms:created xsi:type="dcterms:W3CDTF">2016-09-01T17:38:19Z</dcterms:created>
  <dcterms:modified xsi:type="dcterms:W3CDTF">2022-02-10T13:27:11Z</dcterms:modified>
</cp:coreProperties>
</file>