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50"/>
  </p:notesMasterIdLst>
  <p:sldIdLst>
    <p:sldId id="256" r:id="rId2"/>
    <p:sldId id="323" r:id="rId3"/>
    <p:sldId id="324" r:id="rId4"/>
    <p:sldId id="325" r:id="rId5"/>
    <p:sldId id="326" r:id="rId6"/>
    <p:sldId id="329" r:id="rId7"/>
    <p:sldId id="327" r:id="rId8"/>
    <p:sldId id="330" r:id="rId9"/>
    <p:sldId id="328" r:id="rId10"/>
    <p:sldId id="331" r:id="rId11"/>
    <p:sldId id="332" r:id="rId12"/>
    <p:sldId id="333" r:id="rId13"/>
    <p:sldId id="334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8" r:id="rId36"/>
    <p:sldId id="357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0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188" autoAdjust="0"/>
  </p:normalViewPr>
  <p:slideViewPr>
    <p:cSldViewPr snapToGrid="0">
      <p:cViewPr varScale="1">
        <p:scale>
          <a:sx n="81" d="100"/>
          <a:sy n="81" d="100"/>
        </p:scale>
        <p:origin x="16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44E3-E456-45F5-82B9-B14B92DFEB61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4EDA-4EE3-4855-95BE-84F0941FF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3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1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26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Функционал, описанный классами Reader и Writer, наследуется непосредственно классами символьных потоков, в частности классами </a:t>
            </a:r>
            <a:r>
              <a:rPr lang="ru-RU" altLang="ru-RU" i="1" dirty="0" err="1" smtClean="0">
                <a:latin typeface="Arial" panose="020B0604020202020204" pitchFamily="34" charset="0"/>
              </a:rPr>
              <a:t>FileReader</a:t>
            </a:r>
            <a:r>
              <a:rPr lang="ru-RU" altLang="ru-RU" i="1" dirty="0" smtClean="0">
                <a:latin typeface="Arial" panose="020B0604020202020204" pitchFamily="34" charset="0"/>
              </a:rPr>
              <a:t> и </a:t>
            </a:r>
            <a:r>
              <a:rPr lang="ru-RU" altLang="ru-RU" i="1" dirty="0" err="1" smtClean="0">
                <a:latin typeface="Arial" panose="020B0604020202020204" pitchFamily="34" charset="0"/>
              </a:rPr>
              <a:t>FileWriter</a:t>
            </a:r>
            <a:r>
              <a:rPr lang="ru-RU" altLang="ru-RU" i="1" dirty="0" smtClean="0">
                <a:latin typeface="Arial" panose="020B0604020202020204" pitchFamily="34" charset="0"/>
              </a:rPr>
              <a:t> соответственно, предназначенными для работы с текстовыми файлами.</a:t>
            </a:r>
          </a:p>
        </p:txBody>
      </p:sp>
    </p:spTree>
    <p:extLst>
      <p:ext uri="{BB962C8B-B14F-4D97-AF65-F5344CB8AC3E}">
        <p14:creationId xmlns:p14="http://schemas.microsoft.com/office/powerpoint/2010/main" val="987062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Файл задается либо через строковый путь, либо через объект </a:t>
            </a:r>
            <a:r>
              <a:rPr lang="ru-RU" altLang="ru-RU" i="1" dirty="0" err="1" smtClean="0">
                <a:latin typeface="Arial" panose="020B0604020202020204" pitchFamily="34" charset="0"/>
              </a:rPr>
              <a:t>File</a:t>
            </a:r>
            <a:r>
              <a:rPr lang="ru-RU" altLang="ru-RU" i="1" dirty="0" smtClean="0">
                <a:latin typeface="Arial" panose="020B0604020202020204" pitchFamily="34" charset="0"/>
              </a:rPr>
              <a:t>.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Второй параметр - </a:t>
            </a:r>
            <a:r>
              <a:rPr lang="ru-RU" altLang="ru-RU" i="1" dirty="0" err="1" smtClean="0">
                <a:latin typeface="Arial" panose="020B0604020202020204" pitchFamily="34" charset="0"/>
              </a:rPr>
              <a:t>append</a:t>
            </a:r>
            <a:r>
              <a:rPr lang="ru-RU" altLang="ru-RU" i="1" dirty="0" smtClean="0">
                <a:latin typeface="Arial" panose="020B0604020202020204" pitchFamily="34" charset="0"/>
              </a:rPr>
              <a:t> задает способ записи: </a:t>
            </a:r>
            <a:r>
              <a:rPr lang="ru-RU" altLang="ru-RU" i="1" dirty="0" err="1" smtClean="0">
                <a:latin typeface="Arial" panose="020B0604020202020204" pitchFamily="34" charset="0"/>
              </a:rPr>
              <a:t>eсли</a:t>
            </a:r>
            <a:r>
              <a:rPr lang="ru-RU" altLang="ru-RU" i="1" dirty="0" smtClean="0">
                <a:latin typeface="Arial" panose="020B0604020202020204" pitchFamily="34" charset="0"/>
              </a:rPr>
              <a:t> он равен </a:t>
            </a:r>
            <a:r>
              <a:rPr lang="ru-RU" altLang="ru-RU" i="1" dirty="0" err="1" smtClean="0">
                <a:latin typeface="Arial" panose="020B0604020202020204" pitchFamily="34" charset="0"/>
              </a:rPr>
              <a:t>true</a:t>
            </a:r>
            <a:r>
              <a:rPr lang="ru-RU" altLang="ru-RU" i="1" dirty="0" smtClean="0">
                <a:latin typeface="Arial" panose="020B0604020202020204" pitchFamily="34" charset="0"/>
              </a:rPr>
              <a:t>,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то данные </a:t>
            </a:r>
            <a:r>
              <a:rPr lang="ru-RU" altLang="ru-RU" i="1" dirty="0" err="1" smtClean="0">
                <a:latin typeface="Arial" panose="020B0604020202020204" pitchFamily="34" charset="0"/>
              </a:rPr>
              <a:t>дозаписываются</a:t>
            </a:r>
            <a:r>
              <a:rPr lang="ru-RU" altLang="ru-RU" i="1" dirty="0" smtClean="0">
                <a:latin typeface="Arial" panose="020B0604020202020204" pitchFamily="34" charset="0"/>
              </a:rPr>
              <a:t> в конец файла, а при </a:t>
            </a:r>
            <a:r>
              <a:rPr lang="ru-RU" altLang="ru-RU" i="1" dirty="0" err="1" smtClean="0">
                <a:latin typeface="Arial" panose="020B0604020202020204" pitchFamily="34" charset="0"/>
              </a:rPr>
              <a:t>false</a:t>
            </a:r>
            <a:r>
              <a:rPr lang="ru-RU" altLang="ru-RU" i="1" dirty="0" smtClean="0">
                <a:latin typeface="Arial" panose="020B0604020202020204" pitchFamily="34" charset="0"/>
              </a:rPr>
              <a:t> - файл полностью перезаписывается</a:t>
            </a:r>
          </a:p>
        </p:txBody>
      </p:sp>
    </p:spTree>
    <p:extLst>
      <p:ext uri="{BB962C8B-B14F-4D97-AF65-F5344CB8AC3E}">
        <p14:creationId xmlns:p14="http://schemas.microsoft.com/office/powerpoint/2010/main" val="147954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Пример записи строки в файл .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автоматического закрытия файла и освобождения ресурса объект FileOutputStream создается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3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43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98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Совместим оба класса и выполним </a:t>
            </a:r>
          </a:p>
          <a:p>
            <a:r>
              <a:rPr lang="ru-RU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чтение из одного и запись в другой файл</a:t>
            </a:r>
          </a:p>
          <a:p>
            <a:endParaRPr lang="ru-RU" altLang="ru-RU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FileInputStream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FileOutputStream предназначены прежде всего для записи двоичных файлов,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для записи и чтения байтов. И хотя они также могут использоваться для работы с текстовыми файлами,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все же для этой задачи больше подходят другие классы.</a:t>
            </a:r>
            <a:endParaRPr lang="ru-RU" altLang="ru-RU" sz="1400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8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40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Есть два способа закрытия файла.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Первый традиционный заключается в использовании блока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try</a:t>
            </a:r>
            <a:r>
              <a:rPr lang="ru-RU" altLang="ru-RU" i="1" dirty="0" smtClean="0">
                <a:latin typeface="Arial" panose="020B0604020202020204" pitchFamily="34" charset="0"/>
              </a:rPr>
              <a:t>..</a:t>
            </a:r>
            <a:r>
              <a:rPr lang="ru-RU" altLang="ru-RU" i="1" dirty="0" err="1" smtClean="0">
                <a:latin typeface="Arial" panose="020B0604020202020204" pitchFamily="34" charset="0"/>
              </a:rPr>
              <a:t>catch</a:t>
            </a:r>
            <a:r>
              <a:rPr lang="ru-RU" altLang="ru-RU" i="1" dirty="0" smtClean="0">
                <a:latin typeface="Arial" panose="020B0604020202020204" pitchFamily="34" charset="0"/>
              </a:rPr>
              <a:t>..</a:t>
            </a:r>
            <a:r>
              <a:rPr lang="ru-RU" altLang="ru-RU" i="1" dirty="0" err="1" smtClean="0">
                <a:latin typeface="Arial" panose="020B0604020202020204" pitchFamily="34" charset="0"/>
              </a:rPr>
              <a:t>finally</a:t>
            </a:r>
            <a:r>
              <a:rPr lang="ru-RU" altLang="ru-RU" i="1" dirty="0" smtClean="0">
                <a:latin typeface="Arial" panose="020B0604020202020204" pitchFamily="34" charset="0"/>
              </a:rPr>
              <a:t>.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Например, считаем данные из файла:</a:t>
            </a:r>
          </a:p>
        </p:txBody>
      </p:sp>
    </p:spTree>
    <p:extLst>
      <p:ext uri="{BB962C8B-B14F-4D97-AF65-F5344CB8AC3E}">
        <p14:creationId xmlns:p14="http://schemas.microsoft.com/office/powerpoint/2010/main" val="446745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0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2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07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Синтаксис конструкции следующий: </a:t>
            </a:r>
            <a:r>
              <a:rPr lang="ru-RU" altLang="ru-RU" i="1" dirty="0" err="1" smtClean="0">
                <a:latin typeface="Arial" panose="020B0604020202020204" pitchFamily="34" charset="0"/>
              </a:rPr>
              <a:t>try</a:t>
            </a:r>
            <a:r>
              <a:rPr lang="ru-RU" altLang="ru-RU" i="1" dirty="0" smtClean="0">
                <a:latin typeface="Arial" panose="020B0604020202020204" pitchFamily="34" charset="0"/>
              </a:rPr>
              <a:t>(</a:t>
            </a:r>
            <a:r>
              <a:rPr lang="ru-RU" altLang="ru-RU" i="1" dirty="0" err="1" smtClean="0">
                <a:latin typeface="Arial" panose="020B0604020202020204" pitchFamily="34" charset="0"/>
              </a:rPr>
              <a:t>название_класса</a:t>
            </a:r>
            <a:r>
              <a:rPr lang="ru-RU" altLang="ru-RU" i="1" dirty="0" smtClean="0">
                <a:latin typeface="Arial" panose="020B0604020202020204" pitchFamily="34" charset="0"/>
              </a:rPr>
              <a:t> </a:t>
            </a:r>
            <a:r>
              <a:rPr lang="ru-RU" altLang="ru-RU" i="1" dirty="0" err="1" smtClean="0">
                <a:latin typeface="Arial" panose="020B0604020202020204" pitchFamily="34" charset="0"/>
              </a:rPr>
              <a:t>имя_переменной</a:t>
            </a:r>
            <a:r>
              <a:rPr lang="ru-RU" altLang="ru-RU" i="1" dirty="0" smtClean="0">
                <a:latin typeface="Arial" panose="020B0604020202020204" pitchFamily="34" charset="0"/>
              </a:rPr>
              <a:t> = </a:t>
            </a:r>
            <a:r>
              <a:rPr lang="ru-RU" altLang="ru-RU" i="1" dirty="0" err="1" smtClean="0">
                <a:latin typeface="Arial" panose="020B0604020202020204" pitchFamily="34" charset="0"/>
              </a:rPr>
              <a:t>конструктор_класса</a:t>
            </a:r>
            <a:r>
              <a:rPr lang="ru-RU" altLang="ru-RU" i="1" dirty="0" smtClean="0">
                <a:latin typeface="Arial" panose="020B0604020202020204" pitchFamily="34" charset="0"/>
              </a:rPr>
              <a:t>). Данная конструкция также не исключает использования блоков </a:t>
            </a:r>
            <a:r>
              <a:rPr lang="ru-RU" altLang="ru-RU" i="1" dirty="0" err="1" smtClean="0">
                <a:latin typeface="Arial" panose="020B0604020202020204" pitchFamily="34" charset="0"/>
              </a:rPr>
              <a:t>catch</a:t>
            </a:r>
            <a:r>
              <a:rPr lang="ru-RU" altLang="ru-RU" i="1" dirty="0" smtClean="0">
                <a:latin typeface="Arial" panose="020B0604020202020204" pitchFamily="34" charset="0"/>
              </a:rPr>
              <a:t>.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После окончания работы в блоке </a:t>
            </a:r>
            <a:r>
              <a:rPr lang="ru-RU" altLang="ru-RU" i="1" dirty="0" err="1" smtClean="0">
                <a:latin typeface="Arial" panose="020B0604020202020204" pitchFamily="34" charset="0"/>
              </a:rPr>
              <a:t>try</a:t>
            </a:r>
            <a:r>
              <a:rPr lang="ru-RU" altLang="ru-RU" i="1" dirty="0" smtClean="0">
                <a:latin typeface="Arial" panose="020B0604020202020204" pitchFamily="34" charset="0"/>
              </a:rPr>
              <a:t> у ресурса (в данном случае у объекта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FileInputStream</a:t>
            </a:r>
            <a:r>
              <a:rPr lang="ru-RU" altLang="ru-RU" i="1" dirty="0" smtClean="0">
                <a:latin typeface="Arial" panose="020B0604020202020204" pitchFamily="34" charset="0"/>
              </a:rPr>
              <a:t>) автоматически вызывается метод </a:t>
            </a:r>
            <a:r>
              <a:rPr lang="ru-RU" altLang="ru-RU" i="1" dirty="0" err="1" smtClean="0">
                <a:latin typeface="Arial" panose="020B0604020202020204" pitchFamily="34" charset="0"/>
              </a:rPr>
              <a:t>close</a:t>
            </a:r>
            <a:r>
              <a:rPr lang="ru-RU" altLang="ru-RU" i="1" dirty="0" smtClean="0">
                <a:latin typeface="Arial" panose="020B060402020202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660232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92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Считаем массив байтов и выведем его на экран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отличие от других классов потоков для закрытия объекта </a:t>
            </a:r>
            <a:r>
              <a:rPr lang="ru-RU" dirty="0" err="1" smtClean="0"/>
              <a:t>ByteArrayInputStream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требуется вызывать метод </a:t>
            </a:r>
            <a:r>
              <a:rPr lang="ru-RU" dirty="0" err="1" smtClean="0"/>
              <a:t>close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20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67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20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26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После выполнения этой программы в папке с программой появится файл hello.txt, который будет содержать строку "</a:t>
            </a:r>
            <a:r>
              <a:rPr lang="ru-RU" altLang="ru-RU" i="1" dirty="0" err="1" smtClean="0">
                <a:latin typeface="Arial" panose="020B0604020202020204" pitchFamily="34" charset="0"/>
              </a:rPr>
              <a:t>Hello</a:t>
            </a:r>
            <a:r>
              <a:rPr lang="ru-RU" altLang="ru-RU" i="1" dirty="0" smtClean="0">
                <a:latin typeface="Arial" panose="020B0604020202020204" pitchFamily="34" charset="0"/>
              </a:rPr>
              <a:t> </a:t>
            </a:r>
            <a:r>
              <a:rPr lang="ru-RU" altLang="ru-RU" i="1" dirty="0" err="1" smtClean="0">
                <a:latin typeface="Arial" panose="020B0604020202020204" pitchFamily="34" charset="0"/>
              </a:rPr>
              <a:t>Wolrd</a:t>
            </a:r>
            <a:r>
              <a:rPr lang="ru-RU" altLang="ru-RU" i="1" dirty="0" smtClean="0">
                <a:latin typeface="Arial" panose="020B0604020202020204" pitchFamily="34" charset="0"/>
              </a:rPr>
              <a:t>!".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И в заключении также надо сказать, что как и для объектов ByteArrayInputStream, для </a:t>
            </a:r>
            <a:r>
              <a:rPr lang="ru-RU" altLang="ru-RU" i="1" dirty="0" err="1" smtClean="0">
                <a:latin typeface="Arial" panose="020B0604020202020204" pitchFamily="34" charset="0"/>
              </a:rPr>
              <a:t>ByteArrayOutputStream</a:t>
            </a:r>
            <a:r>
              <a:rPr lang="ru-RU" altLang="ru-RU" i="1" dirty="0" smtClean="0">
                <a:latin typeface="Arial" panose="020B0604020202020204" pitchFamily="34" charset="0"/>
              </a:rPr>
              <a:t> не надо явным образом закрывать поток с помощью метода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close</a:t>
            </a:r>
            <a:r>
              <a:rPr lang="ru-RU" altLang="ru-RU" i="1" smtClean="0">
                <a:latin typeface="Arial" panose="020B0604020202020204" pitchFamily="34" charset="0"/>
              </a:rPr>
              <a:t>.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63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75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буферизируем считывание данных из потока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ByteArrayInputStream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3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Основные классы потоков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51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68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47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6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99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90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64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98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08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388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6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37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как и любой поток вывода и наследник класса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OutputStream</a:t>
            </a:r>
            <a:r>
              <a:rPr lang="ru-RU" altLang="ru-RU" i="1" dirty="0" smtClean="0">
                <a:latin typeface="Arial" panose="020B0604020202020204" pitchFamily="34" charset="0"/>
              </a:rPr>
              <a:t> он имеет метод </a:t>
            </a:r>
            <a:r>
              <a:rPr lang="ru-RU" altLang="ru-RU" i="1" dirty="0" err="1" smtClean="0">
                <a:latin typeface="Arial" panose="020B0604020202020204" pitchFamily="34" charset="0"/>
              </a:rPr>
              <a:t>write</a:t>
            </a:r>
            <a:r>
              <a:rPr lang="en-US" altLang="ru-RU" i="1" dirty="0" smtClean="0">
                <a:latin typeface="Arial" panose="020B0604020202020204" pitchFamily="34" charset="0"/>
              </a:rPr>
              <a:t/>
            </a:r>
            <a:br>
              <a:rPr lang="en-US" altLang="ru-RU" i="1" dirty="0" smtClean="0">
                <a:latin typeface="Arial" panose="020B0604020202020204" pitchFamily="34" charset="0"/>
              </a:rPr>
            </a:br>
            <a:r>
              <a:rPr lang="en-US" altLang="ru-RU" i="1" dirty="0" smtClean="0">
                <a:latin typeface="Arial" panose="020B0604020202020204" pitchFamily="34" charset="0"/>
              </a:rPr>
              <a:t/>
            </a:r>
            <a:br>
              <a:rPr lang="en-US" altLang="ru-RU" i="1" dirty="0" smtClean="0">
                <a:latin typeface="Arial" panose="020B0604020202020204" pitchFamily="34" charset="0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выполнения этой программы получится файл со следующим содержанием: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Hello </a:t>
            </a:r>
            <a:r>
              <a:rPr lang="en-US" dirty="0" err="1" smtClean="0"/>
              <a:t>World!Welcome</a:t>
            </a:r>
            <a:r>
              <a:rPr lang="en-US" dirty="0" smtClean="0"/>
              <a:t> to Java! </a:t>
            </a:r>
          </a:p>
          <a:p>
            <a:r>
              <a:rPr lang="en-US" dirty="0" smtClean="0"/>
              <a:t>Name: Tom Age: 34 </a:t>
            </a:r>
          </a:p>
          <a:p>
            <a:r>
              <a:rPr lang="en-US" dirty="0" smtClean="0"/>
              <a:t>PrintStream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371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568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682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270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663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568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609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3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3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5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9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9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8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8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8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6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5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1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C34-EB85-4FC6-BAB3-858976E76C6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79" y="1816337"/>
            <a:ext cx="9518765" cy="3328676"/>
          </a:xfrm>
        </p:spPr>
        <p:txBody>
          <a:bodyPr>
            <a:noAutofit/>
          </a:bodyPr>
          <a:lstStyle/>
          <a:p>
            <a:r>
              <a:rPr lang="ru-RU" sz="5600" dirty="0"/>
              <a:t>Потоки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1031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Абстрактный 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Reader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9" y="1572126"/>
            <a:ext cx="10523622" cy="5154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int </a:t>
            </a:r>
            <a:r>
              <a:rPr lang="ru-RU" sz="2400" dirty="0" err="1"/>
              <a:t>read</a:t>
            </a:r>
            <a:r>
              <a:rPr lang="ru-RU" sz="2400" dirty="0"/>
              <a:t>(</a:t>
            </a:r>
            <a:r>
              <a:rPr lang="ru-RU" sz="2400" dirty="0" err="1"/>
              <a:t>CharBuffer</a:t>
            </a:r>
            <a:r>
              <a:rPr lang="ru-RU" sz="2400" dirty="0"/>
              <a:t> </a:t>
            </a:r>
            <a:r>
              <a:rPr lang="ru-RU" sz="2400" dirty="0" err="1"/>
              <a:t>buffer</a:t>
            </a:r>
            <a:r>
              <a:rPr lang="ru-RU" sz="2400" dirty="0"/>
              <a:t>): считывает в объект </a:t>
            </a:r>
            <a:r>
              <a:rPr lang="ru-RU" sz="2400" dirty="0" err="1"/>
              <a:t>CharBuffer</a:t>
            </a:r>
            <a:r>
              <a:rPr lang="ru-RU" sz="2400" dirty="0"/>
              <a:t> из потока символы. Возвращает количество успешно считанных символов. При достижении конца файла возвращает 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absract </a:t>
            </a:r>
            <a:r>
              <a:rPr lang="ru-RU" sz="2400" dirty="0"/>
              <a:t>int </a:t>
            </a:r>
            <a:r>
              <a:rPr lang="ru-RU" sz="2400" dirty="0" err="1"/>
              <a:t>read</a:t>
            </a:r>
            <a:r>
              <a:rPr lang="ru-RU" sz="2400" dirty="0"/>
              <a:t>(</a:t>
            </a:r>
            <a:r>
              <a:rPr lang="ru-RU" sz="2400" dirty="0" err="1"/>
              <a:t>char</a:t>
            </a:r>
            <a:r>
              <a:rPr lang="ru-RU" sz="2400" dirty="0"/>
              <a:t>[] </a:t>
            </a:r>
            <a:r>
              <a:rPr lang="ru-RU" sz="2400" dirty="0" err="1"/>
              <a:t>buffer</a:t>
            </a:r>
            <a:r>
              <a:rPr lang="ru-RU" sz="2400" dirty="0"/>
              <a:t>, int </a:t>
            </a:r>
            <a:r>
              <a:rPr lang="ru-RU" sz="2400" dirty="0" err="1"/>
              <a:t>offset</a:t>
            </a:r>
            <a:r>
              <a:rPr lang="ru-RU" sz="2400" dirty="0"/>
              <a:t>, int </a:t>
            </a:r>
            <a:r>
              <a:rPr lang="ru-RU" sz="2400" dirty="0" err="1"/>
              <a:t>count</a:t>
            </a:r>
            <a:r>
              <a:rPr lang="ru-RU" sz="2400" dirty="0"/>
              <a:t>): считывает в массив </a:t>
            </a:r>
            <a:r>
              <a:rPr lang="ru-RU" sz="2400" dirty="0" err="1"/>
              <a:t>buffer</a:t>
            </a:r>
            <a:r>
              <a:rPr lang="ru-RU" sz="2400" dirty="0"/>
              <a:t>, начиная со смещения </a:t>
            </a:r>
            <a:r>
              <a:rPr lang="ru-RU" sz="2400" dirty="0" err="1"/>
              <a:t>offset</a:t>
            </a:r>
            <a:r>
              <a:rPr lang="ru-RU" sz="2400" dirty="0"/>
              <a:t>, из потока символы, количество которых равно </a:t>
            </a:r>
            <a:r>
              <a:rPr lang="ru-RU" sz="2400" dirty="0" err="1"/>
              <a:t>count</a:t>
            </a: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 smtClean="0"/>
              <a:t>long</a:t>
            </a:r>
            <a:r>
              <a:rPr lang="ru-RU" sz="2400" dirty="0" smtClean="0"/>
              <a:t> </a:t>
            </a:r>
            <a:r>
              <a:rPr lang="ru-RU" sz="2400" dirty="0" err="1"/>
              <a:t>skip</a:t>
            </a:r>
            <a:r>
              <a:rPr lang="ru-RU" sz="2400" dirty="0"/>
              <a:t>(</a:t>
            </a:r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/>
              <a:t>count</a:t>
            </a:r>
            <a:r>
              <a:rPr lang="ru-RU" sz="2400" dirty="0"/>
              <a:t>): пропускает количество символов, равное </a:t>
            </a:r>
            <a:r>
              <a:rPr lang="ru-RU" sz="2400" dirty="0" err="1"/>
              <a:t>count</a:t>
            </a:r>
            <a:r>
              <a:rPr lang="ru-RU" sz="2400" dirty="0"/>
              <a:t>. Возвращает число успешно пропущенных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21436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Абстрактный класс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Writer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9" y="1347537"/>
            <a:ext cx="10523622" cy="5378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Writer определяет функционал для всех символьных потоков вывода.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Основные </a:t>
            </a:r>
            <a:r>
              <a:rPr lang="ru-RU" sz="2400" dirty="0"/>
              <a:t>методы: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Writer append(char c): </a:t>
            </a:r>
            <a:r>
              <a:rPr lang="ru-RU" sz="2400" dirty="0"/>
              <a:t>добавляет в конец выходного потока символ </a:t>
            </a:r>
            <a:r>
              <a:rPr lang="en-US" sz="2400" dirty="0"/>
              <a:t>c. </a:t>
            </a:r>
            <a:r>
              <a:rPr lang="ru-RU" sz="2400" dirty="0"/>
              <a:t>Возвращает объект </a:t>
            </a:r>
            <a:r>
              <a:rPr lang="en-US" sz="2400" dirty="0"/>
              <a:t>Writer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Writer </a:t>
            </a:r>
            <a:r>
              <a:rPr lang="en-US" sz="2400" dirty="0"/>
              <a:t>append(</a:t>
            </a:r>
            <a:r>
              <a:rPr lang="en-US" sz="2400" dirty="0" err="1"/>
              <a:t>CharSequence</a:t>
            </a:r>
            <a:r>
              <a:rPr lang="en-US" sz="2400" dirty="0"/>
              <a:t> chars): </a:t>
            </a:r>
            <a:r>
              <a:rPr lang="ru-RU" sz="2400" dirty="0"/>
              <a:t>добавляет в конец выходного потока набор символов </a:t>
            </a:r>
            <a:r>
              <a:rPr lang="en-US" sz="2400" dirty="0"/>
              <a:t>chars. </a:t>
            </a:r>
            <a:r>
              <a:rPr lang="ru-RU" sz="2400" dirty="0"/>
              <a:t>Возвращает объект </a:t>
            </a:r>
            <a:r>
              <a:rPr lang="en-US" sz="2400" dirty="0"/>
              <a:t>Writer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abstract </a:t>
            </a:r>
            <a:r>
              <a:rPr lang="en-US" sz="2400" dirty="0"/>
              <a:t>void close(): </a:t>
            </a:r>
            <a:r>
              <a:rPr lang="ru-RU" sz="2400" dirty="0"/>
              <a:t>закрывает поток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abstract </a:t>
            </a:r>
            <a:r>
              <a:rPr lang="en-US" sz="2400" dirty="0"/>
              <a:t>void flush(): </a:t>
            </a:r>
            <a:r>
              <a:rPr lang="ru-RU" sz="2400" dirty="0"/>
              <a:t>очищает буферы потока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void </a:t>
            </a:r>
            <a:r>
              <a:rPr lang="en-US" sz="2400" dirty="0"/>
              <a:t>write(</a:t>
            </a:r>
            <a:r>
              <a:rPr lang="en-US" sz="2400" dirty="0" err="1"/>
              <a:t>int</a:t>
            </a:r>
            <a:r>
              <a:rPr lang="en-US" sz="2400" dirty="0"/>
              <a:t> c): </a:t>
            </a:r>
            <a:r>
              <a:rPr lang="ru-RU" sz="2400" dirty="0"/>
              <a:t>записывает в поток один символ, который имеет целочисленное представление</a:t>
            </a:r>
          </a:p>
        </p:txBody>
      </p:sp>
    </p:spTree>
    <p:extLst>
      <p:ext uri="{BB962C8B-B14F-4D97-AF65-F5344CB8AC3E}">
        <p14:creationId xmlns:p14="http://schemas.microsoft.com/office/powerpoint/2010/main" val="41239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Абстрактный класс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Writer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9" y="1347537"/>
            <a:ext cx="10523622" cy="53789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err="1"/>
              <a:t>void</a:t>
            </a:r>
            <a:r>
              <a:rPr lang="ru-RU" sz="2400" dirty="0"/>
              <a:t> </a:t>
            </a:r>
            <a:r>
              <a:rPr lang="ru-RU" sz="2400" dirty="0" err="1"/>
              <a:t>write</a:t>
            </a:r>
            <a:r>
              <a:rPr lang="ru-RU" sz="2400" dirty="0"/>
              <a:t>(</a:t>
            </a:r>
            <a:r>
              <a:rPr lang="ru-RU" sz="2400" dirty="0" err="1"/>
              <a:t>char</a:t>
            </a:r>
            <a:r>
              <a:rPr lang="ru-RU" sz="2400" dirty="0"/>
              <a:t>[] </a:t>
            </a:r>
            <a:r>
              <a:rPr lang="ru-RU" sz="2400" dirty="0" err="1"/>
              <a:t>buffer</a:t>
            </a:r>
            <a:r>
              <a:rPr lang="ru-RU" sz="2400" dirty="0"/>
              <a:t>): записывает в поток массив символов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absract </a:t>
            </a:r>
            <a:r>
              <a:rPr lang="ru-RU" sz="2400" dirty="0" err="1"/>
              <a:t>void</a:t>
            </a:r>
            <a:r>
              <a:rPr lang="ru-RU" sz="2400" dirty="0"/>
              <a:t> </a:t>
            </a:r>
            <a:r>
              <a:rPr lang="ru-RU" sz="2400" dirty="0" err="1"/>
              <a:t>write</a:t>
            </a:r>
            <a:r>
              <a:rPr lang="ru-RU" sz="2400" dirty="0"/>
              <a:t>(</a:t>
            </a:r>
            <a:r>
              <a:rPr lang="ru-RU" sz="2400" dirty="0" err="1"/>
              <a:t>char</a:t>
            </a:r>
            <a:r>
              <a:rPr lang="ru-RU" sz="2400" dirty="0"/>
              <a:t>[] </a:t>
            </a:r>
            <a:r>
              <a:rPr lang="ru-RU" sz="2400" dirty="0" err="1"/>
              <a:t>buffer</a:t>
            </a:r>
            <a:r>
              <a:rPr lang="ru-RU" sz="2400" dirty="0"/>
              <a:t>, int </a:t>
            </a:r>
            <a:r>
              <a:rPr lang="ru-RU" sz="2400" dirty="0" err="1"/>
              <a:t>off</a:t>
            </a:r>
            <a:r>
              <a:rPr lang="ru-RU" sz="2400" dirty="0"/>
              <a:t>, int </a:t>
            </a:r>
            <a:r>
              <a:rPr lang="ru-RU" sz="2400" dirty="0" err="1"/>
              <a:t>len</a:t>
            </a:r>
            <a:r>
              <a:rPr lang="ru-RU" sz="2400" dirty="0"/>
              <a:t>) : записывает в поток только несколько символов из массива </a:t>
            </a:r>
            <a:r>
              <a:rPr lang="ru-RU" sz="2400" dirty="0" err="1"/>
              <a:t>buffer</a:t>
            </a:r>
            <a:r>
              <a:rPr lang="ru-RU" sz="2400" dirty="0"/>
              <a:t>. Причем количество символов равно </a:t>
            </a:r>
            <a:r>
              <a:rPr lang="ru-RU" sz="2400" dirty="0" err="1"/>
              <a:t>len</a:t>
            </a:r>
            <a:r>
              <a:rPr lang="ru-RU" sz="2400" dirty="0"/>
              <a:t>, а отбор символов из массива начинается с индекса </a:t>
            </a:r>
            <a:r>
              <a:rPr lang="ru-RU" sz="2400" dirty="0" err="1"/>
              <a:t>off</a:t>
            </a: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 smtClean="0"/>
              <a:t>void</a:t>
            </a:r>
            <a:r>
              <a:rPr lang="ru-RU" sz="2400" dirty="0" smtClean="0"/>
              <a:t> </a:t>
            </a:r>
            <a:r>
              <a:rPr lang="ru-RU" sz="2400" dirty="0" err="1"/>
              <a:t>write</a:t>
            </a:r>
            <a:r>
              <a:rPr lang="ru-RU" sz="2400" dirty="0"/>
              <a:t>(</a:t>
            </a:r>
            <a:r>
              <a:rPr lang="ru-RU" sz="2400" dirty="0" err="1"/>
              <a:t>String</a:t>
            </a:r>
            <a:r>
              <a:rPr lang="ru-RU" sz="2400" dirty="0"/>
              <a:t> </a:t>
            </a:r>
            <a:r>
              <a:rPr lang="ru-RU" sz="2400" dirty="0" err="1"/>
              <a:t>str</a:t>
            </a:r>
            <a:r>
              <a:rPr lang="ru-RU" sz="2400" dirty="0"/>
              <a:t>): записывает в поток строку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 smtClean="0"/>
              <a:t>void</a:t>
            </a:r>
            <a:r>
              <a:rPr lang="ru-RU" sz="2400" dirty="0" smtClean="0"/>
              <a:t> </a:t>
            </a:r>
            <a:r>
              <a:rPr lang="ru-RU" sz="2400" dirty="0" err="1"/>
              <a:t>write</a:t>
            </a:r>
            <a:r>
              <a:rPr lang="ru-RU" sz="2400" dirty="0"/>
              <a:t>(</a:t>
            </a:r>
            <a:r>
              <a:rPr lang="ru-RU" sz="2400" dirty="0" err="1"/>
              <a:t>String</a:t>
            </a:r>
            <a:r>
              <a:rPr lang="ru-RU" sz="2400" dirty="0"/>
              <a:t> </a:t>
            </a:r>
            <a:r>
              <a:rPr lang="ru-RU" sz="2400" dirty="0" err="1"/>
              <a:t>str</a:t>
            </a:r>
            <a:r>
              <a:rPr lang="ru-RU" sz="2400" dirty="0"/>
              <a:t>, int </a:t>
            </a:r>
            <a:r>
              <a:rPr lang="ru-RU" sz="2400" dirty="0" err="1"/>
              <a:t>off</a:t>
            </a:r>
            <a:r>
              <a:rPr lang="ru-RU" sz="2400" dirty="0"/>
              <a:t>, int </a:t>
            </a:r>
            <a:r>
              <a:rPr lang="ru-RU" sz="2400" dirty="0" err="1"/>
              <a:t>len</a:t>
            </a:r>
            <a:r>
              <a:rPr lang="ru-RU" sz="2400" dirty="0"/>
              <a:t>): записывает в поток из строки некоторое количество символов, которое равно </a:t>
            </a:r>
            <a:r>
              <a:rPr lang="ru-RU" sz="2400" dirty="0" err="1"/>
              <a:t>len</a:t>
            </a:r>
            <a:r>
              <a:rPr lang="ru-RU" sz="2400" dirty="0"/>
              <a:t>, причем отбор символов из строки начинается с индекса </a:t>
            </a:r>
            <a:r>
              <a:rPr lang="ru-RU" sz="2400" dirty="0" err="1"/>
              <a:t>off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11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Запись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файлов. Класс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FileOutputStream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9" y="1347537"/>
            <a:ext cx="10523622" cy="5378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FileOutputStream предназначен для записи байтов в файл. Он является производным от класса OutputStream, поэтому наследует всю его функциональность.</a:t>
            </a:r>
          </a:p>
          <a:p>
            <a:pPr marL="0" indent="0">
              <a:buNone/>
            </a:pPr>
            <a:r>
              <a:rPr lang="ru-RU" sz="2400" dirty="0" smtClean="0"/>
              <a:t>Через </a:t>
            </a:r>
            <a:r>
              <a:rPr lang="ru-RU" sz="2400" dirty="0"/>
              <a:t>конструктор класса FileOutputStream задается файл, в который производится запись. Класс поддерживает несколько конструкторов</a:t>
            </a:r>
            <a:r>
              <a:rPr lang="ru-RU" sz="24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FileOutputStream</a:t>
            </a:r>
            <a:r>
              <a:rPr lang="en-US" sz="2400" dirty="0"/>
              <a:t>(String </a:t>
            </a:r>
            <a:r>
              <a:rPr lang="en-US" sz="2400" dirty="0" err="1"/>
              <a:t>filePath</a:t>
            </a:r>
            <a:r>
              <a:rPr lang="en-US" sz="24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FileOutputStream</a:t>
            </a:r>
            <a:r>
              <a:rPr lang="en-US" sz="2400" dirty="0"/>
              <a:t>(File </a:t>
            </a:r>
            <a:r>
              <a:rPr lang="en-US" sz="2400" dirty="0" err="1"/>
              <a:t>fileObj</a:t>
            </a:r>
            <a:r>
              <a:rPr lang="en-US" sz="24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FileOutputStream</a:t>
            </a:r>
            <a:r>
              <a:rPr lang="en-US" sz="2400" dirty="0"/>
              <a:t>(String </a:t>
            </a:r>
            <a:r>
              <a:rPr lang="en-US" sz="2400" dirty="0" err="1"/>
              <a:t>filePath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append)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FileOutputStream</a:t>
            </a:r>
            <a:r>
              <a:rPr lang="en-US" sz="2400" dirty="0"/>
              <a:t>(File </a:t>
            </a:r>
            <a:r>
              <a:rPr lang="en-US" sz="2400" dirty="0" err="1"/>
              <a:t>fileObj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append)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9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Запись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файлов. Класс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FileOutputStream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299410" y="857251"/>
            <a:ext cx="10892589" cy="60007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100" dirty="0"/>
              <a:t>import java.io.*;</a:t>
            </a:r>
          </a:p>
          <a:p>
            <a:pPr marL="0" indent="0">
              <a:buNone/>
            </a:pPr>
            <a:r>
              <a:rPr lang="en-US" sz="3100" dirty="0" smtClean="0"/>
              <a:t>public </a:t>
            </a:r>
            <a:r>
              <a:rPr lang="en-US" sz="3100" dirty="0"/>
              <a:t>class Program {</a:t>
            </a:r>
          </a:p>
          <a:p>
            <a:pPr marL="0" indent="0">
              <a:buNone/>
            </a:pPr>
            <a:r>
              <a:rPr lang="ru-RU" sz="3100" dirty="0" smtClean="0"/>
              <a:t>	</a:t>
            </a:r>
            <a:r>
              <a:rPr lang="en-US" sz="3100" dirty="0" smtClean="0"/>
              <a:t>public </a:t>
            </a:r>
            <a:r>
              <a:rPr lang="en-US" sz="3100" dirty="0"/>
              <a:t>static void main(String[] </a:t>
            </a:r>
            <a:r>
              <a:rPr lang="en-US" sz="3100" dirty="0" err="1"/>
              <a:t>args</a:t>
            </a:r>
            <a:r>
              <a:rPr lang="en-US" sz="3100" dirty="0"/>
              <a:t>) {</a:t>
            </a:r>
          </a:p>
          <a:p>
            <a:pPr marL="0" indent="0">
              <a:buNone/>
            </a:pPr>
            <a:r>
              <a:rPr lang="ru-RU" sz="3100" dirty="0" smtClean="0"/>
              <a:t>	</a:t>
            </a:r>
            <a:r>
              <a:rPr lang="en-US" sz="3100" dirty="0" smtClean="0"/>
              <a:t>String </a:t>
            </a:r>
            <a:r>
              <a:rPr lang="en-US" sz="3100" dirty="0"/>
              <a:t>text = "Hello world!"; // </a:t>
            </a:r>
            <a:r>
              <a:rPr lang="ru-RU" sz="3100" dirty="0"/>
              <a:t>строка для записи</a:t>
            </a:r>
          </a:p>
          <a:p>
            <a:pPr marL="0" indent="0">
              <a:buNone/>
            </a:pPr>
            <a:r>
              <a:rPr lang="ru-RU" sz="3100" dirty="0" smtClean="0"/>
              <a:t>	</a:t>
            </a:r>
            <a:r>
              <a:rPr lang="en-US" sz="3100" dirty="0" smtClean="0"/>
              <a:t>try(FileOutputStream </a:t>
            </a:r>
            <a:r>
              <a:rPr lang="en-US" sz="3100" dirty="0" err="1"/>
              <a:t>fos</a:t>
            </a:r>
            <a:r>
              <a:rPr lang="en-US" sz="3100" dirty="0"/>
              <a:t>=new FileOutputStream("C://SomeDir//notes.txt</a:t>
            </a:r>
            <a:r>
              <a:rPr lang="en-US" sz="3100" dirty="0" smtClean="0"/>
              <a:t>"))</a:t>
            </a:r>
            <a:r>
              <a:rPr lang="ru-RU" sz="3100" dirty="0" smtClean="0"/>
              <a:t> </a:t>
            </a:r>
            <a:r>
              <a:rPr lang="en-US" sz="3100" dirty="0" smtClean="0"/>
              <a:t>{</a:t>
            </a:r>
            <a:endParaRPr lang="en-US" sz="3100" dirty="0"/>
          </a:p>
          <a:p>
            <a:pPr marL="0" indent="0">
              <a:buNone/>
            </a:pPr>
            <a:r>
              <a:rPr lang="ru-RU" sz="3100" dirty="0" smtClean="0"/>
              <a:t>		</a:t>
            </a:r>
            <a:r>
              <a:rPr lang="en-US" sz="3100" dirty="0" smtClean="0"/>
              <a:t>// </a:t>
            </a:r>
            <a:r>
              <a:rPr lang="ru-RU" sz="3100" dirty="0"/>
              <a:t>перевод строки в байты</a:t>
            </a:r>
          </a:p>
          <a:p>
            <a:pPr marL="0" indent="0">
              <a:buNone/>
            </a:pPr>
            <a:r>
              <a:rPr lang="ru-RU" sz="3100" dirty="0" smtClean="0"/>
              <a:t>		</a:t>
            </a:r>
            <a:r>
              <a:rPr lang="en-US" sz="3100" dirty="0" smtClean="0"/>
              <a:t>byte</a:t>
            </a:r>
            <a:r>
              <a:rPr lang="en-US" sz="3100" dirty="0"/>
              <a:t>[] buffer = </a:t>
            </a:r>
            <a:r>
              <a:rPr lang="en-US" sz="3100" dirty="0" err="1"/>
              <a:t>text.getBytes</a:t>
            </a:r>
            <a:r>
              <a:rPr lang="en-US" sz="3100" dirty="0"/>
              <a:t>();</a:t>
            </a:r>
          </a:p>
          <a:p>
            <a:pPr marL="0" indent="0">
              <a:buNone/>
            </a:pPr>
            <a:r>
              <a:rPr lang="ru-RU" sz="3100" dirty="0" smtClean="0"/>
              <a:t>		</a:t>
            </a:r>
            <a:r>
              <a:rPr lang="en-US" sz="3100" dirty="0" err="1" smtClean="0"/>
              <a:t>fos.write</a:t>
            </a:r>
            <a:r>
              <a:rPr lang="en-US" sz="3100" dirty="0" smtClean="0"/>
              <a:t>(buffer</a:t>
            </a:r>
            <a:r>
              <a:rPr lang="en-US" sz="3100" dirty="0"/>
              <a:t>, 0, </a:t>
            </a:r>
            <a:r>
              <a:rPr lang="en-US" sz="3100" dirty="0" err="1"/>
              <a:t>buffer.length</a:t>
            </a:r>
            <a:r>
              <a:rPr lang="en-US" sz="3100" dirty="0"/>
              <a:t>);</a:t>
            </a:r>
          </a:p>
          <a:p>
            <a:pPr marL="0" indent="0">
              <a:buNone/>
            </a:pPr>
            <a:r>
              <a:rPr lang="ru-RU" sz="3100" dirty="0" smtClean="0"/>
              <a:t>	</a:t>
            </a:r>
            <a:r>
              <a:rPr lang="en-US" sz="3100" dirty="0" smtClean="0"/>
              <a:t>}</a:t>
            </a:r>
            <a:endParaRPr lang="en-US" sz="3100" dirty="0"/>
          </a:p>
          <a:p>
            <a:pPr marL="0" indent="0">
              <a:buNone/>
            </a:pPr>
            <a:r>
              <a:rPr lang="ru-RU" sz="3100" dirty="0" smtClean="0"/>
              <a:t>	</a:t>
            </a:r>
            <a:r>
              <a:rPr lang="en-US" sz="3100" dirty="0" smtClean="0"/>
              <a:t>catch(</a:t>
            </a:r>
            <a:r>
              <a:rPr lang="en-US" sz="3100" dirty="0" err="1" smtClean="0"/>
              <a:t>IOException</a:t>
            </a:r>
            <a:r>
              <a:rPr lang="en-US" sz="3100" dirty="0" smtClean="0"/>
              <a:t> </a:t>
            </a:r>
            <a:r>
              <a:rPr lang="en-US" sz="3100" dirty="0"/>
              <a:t>ex){</a:t>
            </a:r>
          </a:p>
          <a:p>
            <a:pPr marL="0" indent="0">
              <a:buNone/>
            </a:pPr>
            <a:r>
              <a:rPr lang="ru-RU" sz="3100" dirty="0" smtClean="0"/>
              <a:t>		</a:t>
            </a:r>
            <a:r>
              <a:rPr lang="en-US" sz="3100" dirty="0" err="1" smtClean="0"/>
              <a:t>System.out.println</a:t>
            </a:r>
            <a:r>
              <a:rPr lang="en-US" sz="3100" dirty="0" smtClean="0"/>
              <a:t>(</a:t>
            </a:r>
            <a:r>
              <a:rPr lang="en-US" sz="3100" dirty="0" err="1" smtClean="0"/>
              <a:t>ex.getMessage</a:t>
            </a:r>
            <a:r>
              <a:rPr lang="en-US" sz="3100" dirty="0"/>
              <a:t>());</a:t>
            </a:r>
          </a:p>
          <a:p>
            <a:pPr marL="0" indent="0">
              <a:buNone/>
            </a:pPr>
            <a:r>
              <a:rPr lang="ru-RU" sz="3100" dirty="0" smtClean="0"/>
              <a:t>	</a:t>
            </a:r>
            <a:r>
              <a:rPr lang="en-US" sz="3100" dirty="0" smtClean="0"/>
              <a:t>}</a:t>
            </a:r>
            <a:endParaRPr lang="en-US" sz="3100" dirty="0"/>
          </a:p>
          <a:p>
            <a:pPr marL="0" indent="0">
              <a:buNone/>
            </a:pPr>
            <a:r>
              <a:rPr lang="ru-RU" sz="3100" dirty="0" smtClean="0"/>
              <a:t>	</a:t>
            </a:r>
            <a:r>
              <a:rPr lang="en-US" sz="3100" dirty="0" err="1" smtClean="0"/>
              <a:t>System.out.println</a:t>
            </a:r>
            <a:r>
              <a:rPr lang="en-US" sz="3100" dirty="0"/>
              <a:t>("The file has been written");</a:t>
            </a:r>
          </a:p>
          <a:p>
            <a:pPr marL="0" indent="0">
              <a:buNone/>
            </a:pPr>
            <a:r>
              <a:rPr lang="en-US" sz="3100" dirty="0" smtClean="0"/>
              <a:t>}</a:t>
            </a:r>
            <a:endParaRPr lang="ru-RU" sz="3100" dirty="0" smtClean="0"/>
          </a:p>
          <a:p>
            <a:pPr marL="0" indent="0">
              <a:buNone/>
            </a:pPr>
            <a:r>
              <a:rPr lang="ru-RU" sz="3100" dirty="0"/>
              <a:t>Для создания объекта </a:t>
            </a:r>
            <a:r>
              <a:rPr lang="ru-RU" sz="3100" dirty="0" err="1"/>
              <a:t>FileOutputStream</a:t>
            </a:r>
            <a:r>
              <a:rPr lang="ru-RU" sz="3100" dirty="0"/>
              <a:t> используется конструктор, принимающий в качестве параметра путь к файлу для записи. </a:t>
            </a:r>
          </a:p>
          <a:p>
            <a:pPr marL="0" indent="0">
              <a:buNone/>
            </a:pPr>
            <a:r>
              <a:rPr lang="ru-RU" sz="3100" dirty="0"/>
              <a:t>Если такого файла нет, то он автоматически создается при записи. </a:t>
            </a:r>
            <a:r>
              <a:rPr lang="ru-RU" sz="3100" dirty="0"/>
              <a:t>Так </a:t>
            </a:r>
            <a:r>
              <a:rPr lang="ru-RU" sz="3100" dirty="0"/>
              <a:t>как здесь записываем строку, то ее надо сначала перевести в массив байтов. </a:t>
            </a:r>
            <a:r>
              <a:rPr lang="ru-RU" sz="3100" dirty="0"/>
              <a:t>И </a:t>
            </a:r>
            <a:r>
              <a:rPr lang="ru-RU" sz="3100" dirty="0"/>
              <a:t>с помощью метода </a:t>
            </a:r>
            <a:r>
              <a:rPr lang="ru-RU" sz="3100" dirty="0" err="1"/>
              <a:t>write</a:t>
            </a:r>
            <a:r>
              <a:rPr lang="ru-RU" sz="3100" dirty="0"/>
              <a:t> строка записывается в файл</a:t>
            </a:r>
            <a:r>
              <a:rPr lang="ru-RU" sz="3100" dirty="0"/>
              <a:t>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5255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Чтение файлов. 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FileInputStream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8" y="857251"/>
            <a:ext cx="10828421" cy="60007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700" dirty="0"/>
              <a:t>import java.io.*;</a:t>
            </a:r>
          </a:p>
          <a:p>
            <a:pPr marL="0" indent="0">
              <a:buNone/>
            </a:pPr>
            <a:r>
              <a:rPr lang="en-US" sz="2700" dirty="0" smtClean="0"/>
              <a:t>public </a:t>
            </a:r>
            <a:r>
              <a:rPr lang="en-US" sz="2700" dirty="0"/>
              <a:t>class Program {</a:t>
            </a:r>
          </a:p>
          <a:p>
            <a:pPr marL="0" indent="0">
              <a:buNone/>
            </a:pPr>
            <a:r>
              <a:rPr lang="ru-RU" sz="2700" dirty="0" smtClean="0"/>
              <a:t>	</a:t>
            </a:r>
            <a:r>
              <a:rPr lang="en-US" sz="2700" dirty="0" smtClean="0"/>
              <a:t>public </a:t>
            </a:r>
            <a:r>
              <a:rPr lang="en-US" sz="2700" dirty="0"/>
              <a:t>static void main(String[] </a:t>
            </a:r>
            <a:r>
              <a:rPr lang="en-US" sz="2700" dirty="0" err="1"/>
              <a:t>args</a:t>
            </a:r>
            <a:r>
              <a:rPr lang="en-US" sz="2700" dirty="0"/>
              <a:t>) {</a:t>
            </a:r>
          </a:p>
          <a:p>
            <a:pPr marL="0" indent="0">
              <a:buNone/>
            </a:pPr>
            <a:r>
              <a:rPr lang="ru-RU" sz="2700" dirty="0" smtClean="0"/>
              <a:t>		</a:t>
            </a:r>
            <a:r>
              <a:rPr lang="en-US" sz="2700" dirty="0" smtClean="0"/>
              <a:t>try(FileInputStream </a:t>
            </a:r>
            <a:r>
              <a:rPr lang="en-US" sz="2700" dirty="0"/>
              <a:t>fin=new FileInputStream("C://SomeDir//notes.txt</a:t>
            </a:r>
            <a:r>
              <a:rPr lang="en-US" sz="2700" dirty="0" smtClean="0"/>
              <a:t>"))</a:t>
            </a:r>
            <a:r>
              <a:rPr lang="ru-RU" sz="2700" dirty="0" smtClean="0"/>
              <a:t> </a:t>
            </a:r>
            <a:r>
              <a:rPr lang="en-US" sz="2700" dirty="0" smtClean="0"/>
              <a:t>{</a:t>
            </a:r>
            <a:endParaRPr lang="en-US" sz="2700" dirty="0"/>
          </a:p>
          <a:p>
            <a:pPr marL="0" indent="0">
              <a:buNone/>
            </a:pPr>
            <a:r>
              <a:rPr lang="ru-RU" sz="2700" dirty="0" smtClean="0"/>
              <a:t>			</a:t>
            </a:r>
            <a:r>
              <a:rPr lang="en-US" sz="2700" dirty="0" err="1" smtClean="0"/>
              <a:t>System.out.printf</a:t>
            </a:r>
            <a:r>
              <a:rPr lang="en-US" sz="2700" dirty="0"/>
              <a:t>("File size: %d bytes \n", </a:t>
            </a:r>
            <a:r>
              <a:rPr lang="en-US" sz="2700" dirty="0" err="1"/>
              <a:t>fin.available</a:t>
            </a:r>
            <a:r>
              <a:rPr lang="en-US" sz="2700" dirty="0"/>
              <a:t>());</a:t>
            </a:r>
          </a:p>
          <a:p>
            <a:pPr marL="0" indent="0">
              <a:buNone/>
            </a:pPr>
            <a:r>
              <a:rPr lang="en-US" sz="2700" dirty="0"/>
              <a:t>              </a:t>
            </a:r>
            <a:r>
              <a:rPr lang="ru-RU" sz="2700" dirty="0" smtClean="0"/>
              <a:t>	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/>
              <a:t>i</a:t>
            </a:r>
            <a:r>
              <a:rPr lang="en-US" sz="2700" dirty="0"/>
              <a:t>=-1;</a:t>
            </a:r>
          </a:p>
          <a:p>
            <a:pPr marL="0" indent="0">
              <a:buNone/>
            </a:pPr>
            <a:r>
              <a:rPr lang="ru-RU" sz="2700" dirty="0" smtClean="0"/>
              <a:t>				</a:t>
            </a:r>
            <a:r>
              <a:rPr lang="en-US" sz="2700" dirty="0" smtClean="0"/>
              <a:t>while</a:t>
            </a:r>
            <a:r>
              <a:rPr lang="en-US" sz="2700" dirty="0"/>
              <a:t>((</a:t>
            </a:r>
            <a:r>
              <a:rPr lang="en-US" sz="2700" dirty="0" err="1"/>
              <a:t>i</a:t>
            </a:r>
            <a:r>
              <a:rPr lang="en-US" sz="2700" dirty="0"/>
              <a:t>=</a:t>
            </a:r>
            <a:r>
              <a:rPr lang="en-US" sz="2700" dirty="0" err="1"/>
              <a:t>fin.read</a:t>
            </a:r>
            <a:r>
              <a:rPr lang="en-US" sz="2700" dirty="0"/>
              <a:t>())!=-1</a:t>
            </a:r>
            <a:r>
              <a:rPr lang="en-US" sz="2700" dirty="0" smtClean="0"/>
              <a:t>)</a:t>
            </a:r>
            <a:r>
              <a:rPr lang="ru-RU" sz="2700" dirty="0" smtClean="0"/>
              <a:t> </a:t>
            </a:r>
            <a:r>
              <a:rPr lang="en-US" sz="2700" dirty="0" smtClean="0"/>
              <a:t>{</a:t>
            </a:r>
            <a:endParaRPr lang="en-US" sz="2700" dirty="0"/>
          </a:p>
          <a:p>
            <a:pPr marL="0" indent="0">
              <a:buNone/>
            </a:pPr>
            <a:r>
              <a:rPr lang="ru-RU" sz="2700" dirty="0" smtClean="0"/>
              <a:t>				</a:t>
            </a:r>
            <a:r>
              <a:rPr lang="en-US" sz="2700" dirty="0" err="1" smtClean="0"/>
              <a:t>System.out.print</a:t>
            </a:r>
            <a:r>
              <a:rPr lang="en-US" sz="2700" dirty="0"/>
              <a:t>((char)</a:t>
            </a:r>
            <a:r>
              <a:rPr lang="en-US" sz="2700" dirty="0" err="1"/>
              <a:t>i</a:t>
            </a:r>
            <a:r>
              <a:rPr lang="en-US" sz="2700" dirty="0"/>
              <a:t>);</a:t>
            </a:r>
          </a:p>
          <a:p>
            <a:pPr marL="0" indent="0">
              <a:buNone/>
            </a:pPr>
            <a:r>
              <a:rPr lang="ru-RU" sz="2700" dirty="0" smtClean="0"/>
              <a:t>				</a:t>
            </a:r>
            <a:r>
              <a:rPr lang="en-US" sz="2700" dirty="0" smtClean="0"/>
              <a:t>}   </a:t>
            </a:r>
            <a:endParaRPr lang="en-US" sz="2700" dirty="0"/>
          </a:p>
          <a:p>
            <a:pPr marL="0" indent="0">
              <a:buNone/>
            </a:pPr>
            <a:r>
              <a:rPr lang="ru-RU" sz="2700" dirty="0" smtClean="0"/>
              <a:t>			</a:t>
            </a:r>
            <a:r>
              <a:rPr lang="en-US" sz="2700" dirty="0" smtClean="0"/>
              <a:t>}</a:t>
            </a:r>
            <a:endParaRPr lang="en-US" sz="2700" dirty="0"/>
          </a:p>
          <a:p>
            <a:pPr marL="0" indent="0">
              <a:buNone/>
            </a:pPr>
            <a:r>
              <a:rPr lang="ru-RU" sz="2700" dirty="0" smtClean="0"/>
              <a:t>			</a:t>
            </a:r>
            <a:r>
              <a:rPr lang="en-US" sz="2700" dirty="0" smtClean="0"/>
              <a:t>catch(</a:t>
            </a:r>
            <a:r>
              <a:rPr lang="en-US" sz="2700" dirty="0" err="1" smtClean="0"/>
              <a:t>IOException</a:t>
            </a:r>
            <a:r>
              <a:rPr lang="en-US" sz="2700" dirty="0" smtClean="0"/>
              <a:t> </a:t>
            </a:r>
            <a:r>
              <a:rPr lang="en-US" sz="2700" dirty="0"/>
              <a:t>ex){</a:t>
            </a:r>
          </a:p>
          <a:p>
            <a:pPr marL="0" indent="0">
              <a:buNone/>
            </a:pPr>
            <a:r>
              <a:rPr lang="en-US" sz="2700" dirty="0"/>
              <a:t>              </a:t>
            </a:r>
            <a:r>
              <a:rPr lang="ru-RU" sz="2700" dirty="0" smtClean="0"/>
              <a:t>		</a:t>
            </a:r>
            <a:r>
              <a:rPr lang="en-US" sz="2700" dirty="0" err="1" smtClean="0"/>
              <a:t>System.out.println</a:t>
            </a:r>
            <a:r>
              <a:rPr lang="en-US" sz="2700" dirty="0" smtClean="0"/>
              <a:t>(</a:t>
            </a:r>
            <a:r>
              <a:rPr lang="en-US" sz="2700" dirty="0" err="1" smtClean="0"/>
              <a:t>ex.getMessage</a:t>
            </a:r>
            <a:r>
              <a:rPr lang="en-US" sz="2700" dirty="0"/>
              <a:t>());</a:t>
            </a:r>
          </a:p>
          <a:p>
            <a:pPr marL="0" indent="0">
              <a:buNone/>
            </a:pPr>
            <a:r>
              <a:rPr lang="ru-RU" sz="2700" dirty="0" smtClean="0"/>
              <a:t>			</a:t>
            </a:r>
            <a:r>
              <a:rPr lang="en-US" sz="2700" dirty="0" smtClean="0"/>
              <a:t>} </a:t>
            </a:r>
            <a:endParaRPr lang="en-US" sz="2700" dirty="0"/>
          </a:p>
          <a:p>
            <a:pPr marL="0" indent="0">
              <a:buNone/>
            </a:pPr>
            <a:r>
              <a:rPr lang="ru-RU" sz="2700" dirty="0" smtClean="0"/>
              <a:t>	</a:t>
            </a:r>
            <a:r>
              <a:rPr lang="en-US" sz="2700" dirty="0" smtClean="0"/>
              <a:t>}</a:t>
            </a: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}</a:t>
            </a:r>
            <a:endParaRPr lang="ru-RU" sz="2700" dirty="0" smtClean="0"/>
          </a:p>
          <a:p>
            <a:pPr marL="0" indent="0">
              <a:buNone/>
            </a:pPr>
            <a:r>
              <a:rPr lang="ru-RU" altLang="ru-RU" sz="2700" dirty="0">
                <a:solidFill>
                  <a:schemeClr val="tx1"/>
                </a:solidFill>
              </a:rPr>
              <a:t>В данном случае </a:t>
            </a:r>
            <a:r>
              <a:rPr lang="ru-RU" altLang="ru-RU" sz="2700" dirty="0">
                <a:solidFill>
                  <a:schemeClr val="tx1"/>
                </a:solidFill>
              </a:rPr>
              <a:t>считываем </a:t>
            </a:r>
            <a:r>
              <a:rPr lang="ru-RU" altLang="ru-RU" sz="2700" dirty="0">
                <a:solidFill>
                  <a:schemeClr val="tx1"/>
                </a:solidFill>
              </a:rPr>
              <a:t>каждый отдельный байт в переменную </a:t>
            </a:r>
            <a:r>
              <a:rPr lang="ru-RU" altLang="ru-RU" sz="2700" dirty="0">
                <a:solidFill>
                  <a:schemeClr val="tx1"/>
                </a:solidFill>
              </a:rPr>
              <a:t>i: </a:t>
            </a:r>
            <a:r>
              <a:rPr lang="en-US" sz="2700" dirty="0">
                <a:solidFill>
                  <a:schemeClr val="tx1"/>
                </a:solidFill>
              </a:rPr>
              <a:t>while</a:t>
            </a:r>
            <a:r>
              <a:rPr lang="en-US" sz="2700" dirty="0">
                <a:solidFill>
                  <a:schemeClr val="tx1"/>
                </a:solidFill>
              </a:rPr>
              <a:t>((</a:t>
            </a:r>
            <a:r>
              <a:rPr lang="en-US" sz="2700" dirty="0" err="1">
                <a:solidFill>
                  <a:schemeClr val="tx1"/>
                </a:solidFill>
              </a:rPr>
              <a:t>i</a:t>
            </a:r>
            <a:r>
              <a:rPr lang="en-US" sz="2700" dirty="0">
                <a:solidFill>
                  <a:schemeClr val="tx1"/>
                </a:solidFill>
              </a:rPr>
              <a:t>=</a:t>
            </a:r>
            <a:r>
              <a:rPr lang="en-US" sz="2700" dirty="0" err="1">
                <a:solidFill>
                  <a:schemeClr val="tx1"/>
                </a:solidFill>
              </a:rPr>
              <a:t>fin.read</a:t>
            </a:r>
            <a:r>
              <a:rPr lang="en-US" sz="2700" dirty="0">
                <a:solidFill>
                  <a:schemeClr val="tx1"/>
                </a:solidFill>
              </a:rPr>
              <a:t>())!=-1</a:t>
            </a:r>
            <a:r>
              <a:rPr lang="en-US" sz="2700" dirty="0">
                <a:solidFill>
                  <a:schemeClr val="tx1"/>
                </a:solidFill>
              </a:rPr>
              <a:t>){</a:t>
            </a:r>
            <a:endParaRPr lang="ru-RU" sz="2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700" dirty="0">
                <a:solidFill>
                  <a:schemeClr val="tx1"/>
                </a:solidFill>
              </a:rPr>
              <a:t>Когда </a:t>
            </a:r>
            <a:r>
              <a:rPr lang="ru-RU" sz="2700" dirty="0">
                <a:solidFill>
                  <a:schemeClr val="tx1"/>
                </a:solidFill>
              </a:rPr>
              <a:t>в потоке больше нет данных для чтения, метод возвращает число -</a:t>
            </a:r>
            <a:r>
              <a:rPr lang="ru-RU" sz="2700" dirty="0">
                <a:solidFill>
                  <a:schemeClr val="tx1"/>
                </a:solidFill>
              </a:rPr>
              <a:t>1.</a:t>
            </a:r>
          </a:p>
          <a:p>
            <a:pPr marL="0" indent="0">
              <a:buNone/>
            </a:pPr>
            <a:r>
              <a:rPr lang="ru-RU" sz="2700" dirty="0">
                <a:solidFill>
                  <a:schemeClr val="tx1"/>
                </a:solidFill>
              </a:rPr>
              <a:t>Затем </a:t>
            </a:r>
            <a:r>
              <a:rPr lang="ru-RU" sz="2700" dirty="0">
                <a:solidFill>
                  <a:schemeClr val="tx1"/>
                </a:solidFill>
              </a:rPr>
              <a:t>каждый считанный байт конвертируется в объект типа </a:t>
            </a:r>
            <a:r>
              <a:rPr lang="ru-RU" sz="2700" dirty="0" err="1">
                <a:solidFill>
                  <a:schemeClr val="tx1"/>
                </a:solidFill>
              </a:rPr>
              <a:t>char</a:t>
            </a:r>
            <a:r>
              <a:rPr lang="ru-RU" sz="2700" dirty="0">
                <a:solidFill>
                  <a:schemeClr val="tx1"/>
                </a:solidFill>
              </a:rPr>
              <a:t> и выводится на консоль</a:t>
            </a:r>
            <a:r>
              <a:rPr lang="ru-RU" sz="27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7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Чтение файлов. 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FileInputStream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9" y="857251"/>
            <a:ext cx="10523622" cy="586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Подобным образом можно считать данные в массив байтов и затем производить с ним манипуляции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byte</a:t>
            </a:r>
            <a:r>
              <a:rPr lang="en-US" sz="2400" dirty="0"/>
              <a:t>[] buffer = new byte[</a:t>
            </a:r>
            <a:r>
              <a:rPr lang="en-US" sz="2400" dirty="0" err="1"/>
              <a:t>fin.available</a:t>
            </a:r>
            <a:r>
              <a:rPr lang="en-US" sz="2400" dirty="0"/>
              <a:t>()];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// </a:t>
            </a:r>
            <a:r>
              <a:rPr lang="ru-RU" sz="2400" dirty="0"/>
              <a:t>считаем файл в буфер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fin.read</a:t>
            </a:r>
            <a:r>
              <a:rPr lang="en-US" sz="2400" dirty="0" smtClean="0"/>
              <a:t>(buffer</a:t>
            </a:r>
            <a:r>
              <a:rPr lang="en-US" sz="2400" dirty="0"/>
              <a:t>, 0, </a:t>
            </a:r>
            <a:r>
              <a:rPr lang="en-US" sz="2400" dirty="0" err="1"/>
              <a:t>fin.available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("File data:");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buffer.length;i</a:t>
            </a:r>
            <a:r>
              <a:rPr lang="en-US" sz="2400" dirty="0"/>
              <a:t>++){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System.out.print</a:t>
            </a:r>
            <a:r>
              <a:rPr lang="en-US" sz="2400" dirty="0"/>
              <a:t>((char)buffer[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92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Чтение файлов. 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FileInputStream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9" y="857251"/>
            <a:ext cx="10523622" cy="60007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чтение из одного </a:t>
            </a:r>
            <a:r>
              <a:rPr lang="ru-RU" sz="2400" dirty="0" smtClean="0">
                <a:solidFill>
                  <a:schemeClr val="tx1"/>
                </a:solidFill>
              </a:rPr>
              <a:t>файла и </a:t>
            </a:r>
            <a:r>
              <a:rPr lang="ru-RU" sz="2400" dirty="0">
                <a:solidFill>
                  <a:schemeClr val="tx1"/>
                </a:solidFill>
              </a:rPr>
              <a:t>запись в </a:t>
            </a:r>
            <a:r>
              <a:rPr lang="ru-RU" sz="2400" dirty="0" smtClean="0">
                <a:solidFill>
                  <a:schemeClr val="tx1"/>
                </a:solidFill>
              </a:rPr>
              <a:t>другой</a:t>
            </a:r>
          </a:p>
          <a:p>
            <a:pPr marL="0" indent="0">
              <a:buNone/>
            </a:pPr>
            <a:r>
              <a:rPr lang="en-US" sz="2400" dirty="0" smtClean="0"/>
              <a:t>import </a:t>
            </a:r>
            <a:r>
              <a:rPr lang="en-US" sz="2400" dirty="0"/>
              <a:t>java.io.*;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Program {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/>
              <a:t>static void main(String[] </a:t>
            </a:r>
            <a:r>
              <a:rPr lang="en-US" sz="2400" dirty="0" err="1"/>
              <a:t>args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try(FileInputStream fin=new FileInputStream("C://SomeDir//notes.txt");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FileOutputStream </a:t>
            </a:r>
            <a:r>
              <a:rPr lang="en-US" sz="2400" dirty="0" err="1"/>
              <a:t>fos</a:t>
            </a:r>
            <a:r>
              <a:rPr lang="en-US" sz="2400" dirty="0"/>
              <a:t>=new FileOutputStream("C://SomeDir//notes_new.txt</a:t>
            </a:r>
            <a:r>
              <a:rPr lang="en-US" sz="2400" dirty="0" smtClean="0"/>
              <a:t>"))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byte</a:t>
            </a:r>
            <a:r>
              <a:rPr lang="en-US" sz="2400" dirty="0"/>
              <a:t>[] buffer = new byte[</a:t>
            </a:r>
            <a:r>
              <a:rPr lang="en-US" sz="2400" dirty="0" err="1"/>
              <a:t>fin.available</a:t>
            </a:r>
            <a:r>
              <a:rPr lang="en-US" sz="2400" dirty="0"/>
              <a:t>()];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// </a:t>
            </a:r>
            <a:r>
              <a:rPr lang="ru-RU" sz="2400" dirty="0"/>
              <a:t>считываем буфер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err="1" smtClean="0"/>
              <a:t>fin.read</a:t>
            </a:r>
            <a:r>
              <a:rPr lang="en-US" sz="2400" dirty="0" smtClean="0"/>
              <a:t>(buffer</a:t>
            </a:r>
            <a:r>
              <a:rPr lang="en-US" sz="2400" dirty="0"/>
              <a:t>, 0, </a:t>
            </a:r>
            <a:r>
              <a:rPr lang="en-US" sz="2400" dirty="0" err="1"/>
              <a:t>buffer.length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// </a:t>
            </a:r>
            <a:r>
              <a:rPr lang="ru-RU" sz="2400" dirty="0"/>
              <a:t>записываем из буфера в файл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err="1" smtClean="0"/>
              <a:t>fos.write</a:t>
            </a:r>
            <a:r>
              <a:rPr lang="en-US" sz="2400" dirty="0" smtClean="0"/>
              <a:t>(buffer</a:t>
            </a:r>
            <a:r>
              <a:rPr lang="en-US" sz="2400" dirty="0"/>
              <a:t>, 0, </a:t>
            </a:r>
            <a:r>
              <a:rPr lang="en-US" sz="2400" dirty="0" err="1"/>
              <a:t>buffer.length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catch(</a:t>
            </a:r>
            <a:r>
              <a:rPr lang="en-US" sz="2400" dirty="0" err="1" smtClean="0"/>
              <a:t>IOException</a:t>
            </a:r>
            <a:r>
              <a:rPr lang="en-US" sz="2400" dirty="0" smtClean="0"/>
              <a:t> </a:t>
            </a:r>
            <a:r>
              <a:rPr lang="en-US" sz="2400" dirty="0"/>
              <a:t>ex){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ex.getMessage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} 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}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60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Закрытие потоков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72125" y="857251"/>
            <a:ext cx="10315075" cy="586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завершении работы с потоком его надо закрыть с помощью метода </a:t>
            </a:r>
            <a:r>
              <a:rPr lang="ru-RU" sz="2400" dirty="0" err="1"/>
              <a:t>close</a:t>
            </a:r>
            <a:r>
              <a:rPr lang="ru-RU" sz="2400" dirty="0"/>
              <a:t>(), который определен в интерфейсе </a:t>
            </a:r>
            <a:r>
              <a:rPr lang="ru-RU" sz="2400" dirty="0" err="1"/>
              <a:t>Closeable</a:t>
            </a:r>
            <a:r>
              <a:rPr lang="ru-RU" sz="2400" dirty="0"/>
              <a:t>. Метод </a:t>
            </a:r>
            <a:r>
              <a:rPr lang="ru-RU" sz="2400" dirty="0" err="1"/>
              <a:t>close</a:t>
            </a:r>
            <a:r>
              <a:rPr lang="ru-RU" sz="2400" dirty="0"/>
              <a:t> имеет следующее определение</a:t>
            </a:r>
            <a:r>
              <a:rPr lang="ru-RU" sz="24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void close() throws </a:t>
            </a:r>
            <a:r>
              <a:rPr lang="en-US" sz="2400" dirty="0" err="1" smtClean="0"/>
              <a:t>IOException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Этот интерфейс уже реализуется в классах InputStream и OutputStream, а через них и во всех классах потоков.</a:t>
            </a:r>
          </a:p>
          <a:p>
            <a:pPr marL="0" indent="0">
              <a:buNone/>
            </a:pPr>
            <a:r>
              <a:rPr lang="ru-RU" sz="2400" dirty="0"/>
              <a:t>При закрытии потока освобождаются все выделенные для него ресурсы, например, файл. В случае, если поток окажется не закрыт, может происходить утечка памяти.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78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99079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Закрытие потоков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705853" y="775037"/>
            <a:ext cx="6930190" cy="5869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java.io.*;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Program {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FileInputStream </a:t>
            </a:r>
            <a:r>
              <a:rPr lang="en-US" sz="1600" dirty="0"/>
              <a:t>fin=null;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try {	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smtClean="0"/>
              <a:t>fin </a:t>
            </a:r>
            <a:r>
              <a:rPr lang="en-US" sz="1600" dirty="0"/>
              <a:t>= new FileInputStream("C://SomeDir//notes.txt");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=-1;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smtClean="0"/>
              <a:t>while</a:t>
            </a:r>
            <a:r>
              <a:rPr lang="en-US" sz="1600" dirty="0"/>
              <a:t>((</a:t>
            </a:r>
            <a:r>
              <a:rPr lang="en-US" sz="1600" dirty="0" err="1"/>
              <a:t>i</a:t>
            </a:r>
            <a:r>
              <a:rPr lang="en-US" sz="1600" dirty="0"/>
              <a:t>=</a:t>
            </a:r>
            <a:r>
              <a:rPr lang="en-US" sz="1600" dirty="0" err="1"/>
              <a:t>fin.read</a:t>
            </a:r>
            <a:r>
              <a:rPr lang="en-US" sz="1600" dirty="0"/>
              <a:t>())!=-1){</a:t>
            </a:r>
          </a:p>
          <a:p>
            <a:pPr marL="0" indent="0">
              <a:buNone/>
            </a:pPr>
            <a:r>
              <a:rPr lang="ru-RU" sz="1600" dirty="0" smtClean="0"/>
              <a:t>				</a:t>
            </a:r>
            <a:r>
              <a:rPr lang="en-US" sz="1600" dirty="0" err="1" smtClean="0"/>
              <a:t>System.out.print</a:t>
            </a:r>
            <a:r>
              <a:rPr lang="en-US" sz="1600" dirty="0"/>
              <a:t>((char)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catch(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</a:t>
            </a:r>
            <a:r>
              <a:rPr lang="en-US" sz="1600" dirty="0"/>
              <a:t>ex){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ex.getMessage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} </a:t>
            </a:r>
            <a:endParaRPr lang="en-US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56671" y="1962153"/>
            <a:ext cx="5254065" cy="4083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finally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try {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if(fin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!=null)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fin.close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}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catch(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IOException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ex){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ex.getMessage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());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 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Потоки ввода-вывода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6295" y="1027133"/>
            <a:ext cx="10250905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</a:t>
            </a:r>
            <a:r>
              <a:rPr lang="ru-RU" sz="2400" dirty="0" smtClean="0"/>
              <a:t> </a:t>
            </a:r>
            <a:r>
              <a:rPr lang="ru-RU" sz="2400" dirty="0" err="1"/>
              <a:t>Java</a:t>
            </a:r>
            <a:r>
              <a:rPr lang="ru-RU" sz="2400" dirty="0"/>
              <a:t> основной функционал работы с потоками сосредоточен в классах из пакета java.io</a:t>
            </a:r>
            <a:r>
              <a:rPr lang="ru-RU" sz="2400" dirty="0" smtClean="0"/>
              <a:t>. </a:t>
            </a:r>
            <a:r>
              <a:rPr lang="ru-RU" sz="2400" dirty="0"/>
              <a:t>В данном случае применительно к работе с файлами и вводом-выводом мы будем говорить о потоке (</a:t>
            </a:r>
            <a:r>
              <a:rPr lang="ru-RU" sz="2400" dirty="0" err="1"/>
              <a:t>stream</a:t>
            </a:r>
            <a:r>
              <a:rPr lang="ru-RU" sz="2400" dirty="0"/>
              <a:t>), как об абстракции, которая используется для чтения или записи информации (файлов, сокетов, текста консоли и т.д.).</a:t>
            </a:r>
          </a:p>
          <a:p>
            <a:pPr marL="0" indent="0">
              <a:buNone/>
            </a:pPr>
            <a:r>
              <a:rPr lang="ru-RU" sz="2400" dirty="0"/>
              <a:t>Объект, из которого можно считать данные, называется потоком ввода, а объект, в который можно записывать данные, - потоком вывода. Например, если надо считать содержание файла, то применяется поток ввода, а если надо записать в файл - то поток вывода.</a:t>
            </a:r>
          </a:p>
        </p:txBody>
      </p:sp>
    </p:spTree>
    <p:extLst>
      <p:ext uri="{BB962C8B-B14F-4D97-AF65-F5344CB8AC3E}">
        <p14:creationId xmlns:p14="http://schemas.microsoft.com/office/powerpoint/2010/main" val="40370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Закрытие потоков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72125" y="857251"/>
            <a:ext cx="10315075" cy="586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Поскольку при открытии или считывании файла может произойти ошибка ввода-вывода, то код считывания помещается в блок </a:t>
            </a:r>
            <a:r>
              <a:rPr lang="ru-RU" sz="2400" dirty="0" err="1"/>
              <a:t>try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Чтобы </a:t>
            </a:r>
            <a:r>
              <a:rPr lang="ru-RU" sz="2400" dirty="0"/>
              <a:t>быть уверенным, что поток в любом случае закроется, даже если при работе с ним возникнет ошибка, вызов метода </a:t>
            </a:r>
            <a:r>
              <a:rPr lang="ru-RU" sz="2400" dirty="0" err="1"/>
              <a:t>close</a:t>
            </a:r>
            <a:r>
              <a:rPr lang="ru-RU" sz="2400" dirty="0"/>
              <a:t>() помещается в блок </a:t>
            </a:r>
            <a:r>
              <a:rPr lang="ru-RU" sz="2400" dirty="0" err="1"/>
              <a:t>finally</a:t>
            </a:r>
            <a:r>
              <a:rPr lang="ru-RU" sz="2400" dirty="0"/>
              <a:t>. </a:t>
            </a:r>
            <a:r>
              <a:rPr lang="ru-RU" sz="2400" dirty="0" smtClean="0"/>
              <a:t> </a:t>
            </a:r>
          </a:p>
          <a:p>
            <a:pPr marL="0" indent="0">
              <a:buNone/>
            </a:pPr>
            <a:r>
              <a:rPr lang="ru-RU" sz="2400" dirty="0"/>
              <a:t>Т</a:t>
            </a:r>
            <a:r>
              <a:rPr lang="ru-RU" sz="2400" dirty="0" smtClean="0"/>
              <a:t>ак </a:t>
            </a:r>
            <a:r>
              <a:rPr lang="ru-RU" sz="2400" dirty="0"/>
              <a:t>как метод </a:t>
            </a:r>
            <a:r>
              <a:rPr lang="ru-RU" sz="2400" dirty="0" err="1"/>
              <a:t>close</a:t>
            </a:r>
            <a:r>
              <a:rPr lang="ru-RU" sz="2400" dirty="0"/>
              <a:t>() также в случае ошибки может генерировать исключение </a:t>
            </a:r>
            <a:r>
              <a:rPr lang="ru-RU" sz="2400" dirty="0" err="1"/>
              <a:t>IOException</a:t>
            </a:r>
            <a:r>
              <a:rPr lang="ru-RU" sz="2400" dirty="0"/>
              <a:t>, то его вызов также помещается во вложенный блок </a:t>
            </a:r>
            <a:r>
              <a:rPr lang="ru-RU" sz="2400" dirty="0" err="1"/>
              <a:t>try</a:t>
            </a:r>
            <a:r>
              <a:rPr lang="ru-RU" sz="2400" dirty="0"/>
              <a:t>..</a:t>
            </a:r>
            <a:r>
              <a:rPr lang="ru-RU" sz="2400" dirty="0" err="1"/>
              <a:t>catch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93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Закрытие потоков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72125" y="857251"/>
            <a:ext cx="10315075" cy="5869225"/>
          </a:xfrm>
        </p:spPr>
        <p:txBody>
          <a:bodyPr>
            <a:normAutofit lnSpcReduction="10000"/>
          </a:bodyPr>
          <a:lstStyle/>
          <a:p>
            <a:pPr marL="0" indent="177800">
              <a:buNone/>
            </a:pPr>
            <a:r>
              <a:rPr lang="ru-RU" sz="2400" dirty="0"/>
              <a:t>Начиная с </a:t>
            </a:r>
            <a:r>
              <a:rPr lang="ru-RU" sz="2400" dirty="0" err="1"/>
              <a:t>Java</a:t>
            </a:r>
            <a:r>
              <a:rPr lang="ru-RU" sz="2400" dirty="0"/>
              <a:t> 7 можно использовать еще один способ, который автоматически вызывает метод </a:t>
            </a:r>
            <a:r>
              <a:rPr lang="ru-RU" sz="2400" dirty="0" err="1" smtClean="0"/>
              <a:t>close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177800">
              <a:buNone/>
            </a:pPr>
            <a:r>
              <a:rPr lang="ru-RU" sz="2400" dirty="0" smtClean="0"/>
              <a:t>Этот </a:t>
            </a:r>
            <a:r>
              <a:rPr lang="ru-RU" sz="2400" dirty="0"/>
              <a:t>способ заключается в использовании конструкции </a:t>
            </a:r>
            <a:r>
              <a:rPr lang="ru-RU" sz="2400" dirty="0" err="1"/>
              <a:t>try-with-resources</a:t>
            </a:r>
            <a:r>
              <a:rPr lang="ru-RU" sz="2400" dirty="0"/>
              <a:t> (</a:t>
            </a:r>
            <a:r>
              <a:rPr lang="ru-RU" sz="2400" dirty="0" err="1"/>
              <a:t>try</a:t>
            </a:r>
            <a:r>
              <a:rPr lang="ru-RU" sz="2400" dirty="0"/>
              <a:t>-с-ресурсами). Данная конструкция работает с объектами, которые реализуют интерфейс </a:t>
            </a:r>
            <a:r>
              <a:rPr lang="ru-RU" sz="2400" dirty="0" err="1" smtClean="0"/>
              <a:t>Aut</a:t>
            </a:r>
            <a:r>
              <a:rPr lang="en-US" sz="2400" dirty="0" smtClean="0"/>
              <a:t>o</a:t>
            </a:r>
            <a:r>
              <a:rPr lang="ru-RU" sz="2400" dirty="0" err="1" smtClean="0"/>
              <a:t>Closeable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177800">
              <a:buNone/>
            </a:pPr>
            <a:r>
              <a:rPr lang="ru-RU" sz="2400" dirty="0"/>
              <a:t>Так </a:t>
            </a:r>
            <a:r>
              <a:rPr lang="ru-RU" sz="2400" dirty="0"/>
              <a:t>как все классы потоков реализуют интерфейс </a:t>
            </a:r>
            <a:r>
              <a:rPr lang="ru-RU" sz="2400" dirty="0" err="1"/>
              <a:t>Closeable</a:t>
            </a:r>
            <a:r>
              <a:rPr lang="ru-RU" sz="2400" dirty="0"/>
              <a:t>, который в свою очередь наследуется от </a:t>
            </a:r>
            <a:r>
              <a:rPr lang="ru-RU" sz="2400" dirty="0" err="1"/>
              <a:t>AutoCloseable</a:t>
            </a:r>
            <a:r>
              <a:rPr lang="ru-RU" sz="2400" dirty="0"/>
              <a:t>, то их также можно использовать в данной </a:t>
            </a:r>
            <a:r>
              <a:rPr lang="ru-RU" sz="2400" dirty="0"/>
              <a:t>конструкции</a:t>
            </a:r>
          </a:p>
          <a:p>
            <a:pPr marL="0" indent="177800">
              <a:buNone/>
            </a:pPr>
            <a:r>
              <a:rPr lang="ru-RU" altLang="ru-RU" sz="2400" dirty="0"/>
              <a:t>Синтаксис </a:t>
            </a:r>
            <a:r>
              <a:rPr lang="ru-RU" altLang="ru-RU" sz="2400" dirty="0"/>
              <a:t>конструкции </a:t>
            </a:r>
            <a:r>
              <a:rPr lang="ru-RU" altLang="ru-RU" sz="2400" dirty="0"/>
              <a:t>следующий:</a:t>
            </a:r>
          </a:p>
          <a:p>
            <a:pPr marL="0" indent="177800">
              <a:buNone/>
            </a:pPr>
            <a:r>
              <a:rPr lang="ru-RU" altLang="ru-RU" sz="2400" dirty="0" err="1"/>
              <a:t>try</a:t>
            </a:r>
            <a:r>
              <a:rPr lang="ru-RU" altLang="ru-RU" sz="2400" dirty="0"/>
              <a:t>(</a:t>
            </a:r>
            <a:r>
              <a:rPr lang="ru-RU" altLang="ru-RU" sz="2400" dirty="0" err="1"/>
              <a:t>название_класса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имя_переменной</a:t>
            </a:r>
            <a:r>
              <a:rPr lang="ru-RU" altLang="ru-RU" sz="2400" dirty="0"/>
              <a:t> = </a:t>
            </a:r>
            <a:r>
              <a:rPr lang="ru-RU" altLang="ru-RU" sz="2400" dirty="0" err="1"/>
              <a:t>конструктор_класса</a:t>
            </a:r>
            <a:r>
              <a:rPr lang="ru-RU" altLang="ru-RU" sz="2400" dirty="0" smtClean="0"/>
              <a:t>).</a:t>
            </a:r>
          </a:p>
          <a:p>
            <a:pPr marL="0" indent="177800">
              <a:buNone/>
            </a:pPr>
            <a:r>
              <a:rPr lang="ru-RU" altLang="ru-RU" sz="2400" dirty="0" smtClean="0"/>
              <a:t>Данная </a:t>
            </a:r>
            <a:r>
              <a:rPr lang="ru-RU" altLang="ru-RU" sz="2400" dirty="0"/>
              <a:t>конструкция также не исключает использования блоков </a:t>
            </a:r>
            <a:r>
              <a:rPr lang="ru-RU" altLang="ru-RU" sz="2400" dirty="0" err="1"/>
              <a:t>catch</a:t>
            </a:r>
            <a:r>
              <a:rPr lang="ru-RU" altLang="ru-RU" sz="2400" dirty="0"/>
              <a:t>.</a:t>
            </a:r>
          </a:p>
          <a:p>
            <a:pPr marL="0" indent="177800">
              <a:buNone/>
            </a:pPr>
            <a:r>
              <a:rPr lang="ru-RU" altLang="ru-RU" sz="2400" dirty="0"/>
              <a:t>После </a:t>
            </a:r>
            <a:r>
              <a:rPr lang="ru-RU" altLang="ru-RU" sz="2400" dirty="0"/>
              <a:t>окончания работы в блоке </a:t>
            </a:r>
            <a:r>
              <a:rPr lang="ru-RU" altLang="ru-RU" sz="2400" dirty="0" err="1"/>
              <a:t>try</a:t>
            </a:r>
            <a:r>
              <a:rPr lang="ru-RU" altLang="ru-RU" sz="2400" dirty="0"/>
              <a:t> у ресурса </a:t>
            </a:r>
            <a:r>
              <a:rPr lang="ru-RU" altLang="ru-RU" sz="2400" dirty="0" smtClean="0"/>
              <a:t>автоматически </a:t>
            </a:r>
            <a:r>
              <a:rPr lang="ru-RU" altLang="ru-RU" sz="2400" dirty="0"/>
              <a:t>вызывается метод </a:t>
            </a:r>
            <a:r>
              <a:rPr lang="ru-RU" altLang="ru-RU" sz="2400" dirty="0" err="1"/>
              <a:t>close</a:t>
            </a:r>
            <a:r>
              <a:rPr lang="ru-RU" altLang="ru-RU" sz="2400" dirty="0"/>
              <a:t>().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54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Закрытие потоков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299411" y="1074821"/>
            <a:ext cx="10892589" cy="56516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import java.io.*;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Program {</a:t>
            </a:r>
          </a:p>
          <a:p>
            <a:pPr marL="0" indent="0">
              <a:buNone/>
            </a:pPr>
            <a:r>
              <a:rPr lang="en-US" sz="2400" dirty="0" smtClean="0"/>
              <a:t>	public </a:t>
            </a:r>
            <a:r>
              <a:rPr lang="en-US" sz="2400" dirty="0"/>
              <a:t>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 smtClean="0"/>
              <a:t>		try(FileInputStream </a:t>
            </a:r>
            <a:r>
              <a:rPr lang="en-US" sz="2400" dirty="0"/>
              <a:t>fin=new FileInputStream("C://SomeDir//notes.txt</a:t>
            </a:r>
            <a:r>
              <a:rPr lang="en-US" sz="2400" dirty="0" smtClean="0"/>
              <a:t>"))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=-1;</a:t>
            </a:r>
          </a:p>
          <a:p>
            <a:pPr marL="0" indent="0">
              <a:buNone/>
            </a:pPr>
            <a:r>
              <a:rPr lang="en-US" sz="2400" dirty="0" smtClean="0"/>
              <a:t>			while</a:t>
            </a:r>
            <a:r>
              <a:rPr lang="en-US" sz="2400" dirty="0"/>
              <a:t>((</a:t>
            </a:r>
            <a:r>
              <a:rPr lang="en-US" sz="2400" dirty="0" err="1"/>
              <a:t>i</a:t>
            </a:r>
            <a:r>
              <a:rPr lang="en-US" sz="2400" dirty="0"/>
              <a:t>=</a:t>
            </a:r>
            <a:r>
              <a:rPr lang="en-US" sz="2400" dirty="0" err="1"/>
              <a:t>fin.read</a:t>
            </a:r>
            <a:r>
              <a:rPr lang="en-US" sz="2400" dirty="0"/>
              <a:t>())!=-1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	</a:t>
            </a:r>
            <a:r>
              <a:rPr lang="en-US" sz="2400" dirty="0" err="1" smtClean="0"/>
              <a:t>System.out.print</a:t>
            </a:r>
            <a:r>
              <a:rPr lang="en-US" sz="2400" dirty="0"/>
              <a:t>((char)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			}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catch(</a:t>
            </a:r>
            <a:r>
              <a:rPr lang="en-US" sz="2400" dirty="0" err="1" smtClean="0"/>
              <a:t>IOException</a:t>
            </a:r>
            <a:r>
              <a:rPr lang="en-US" sz="2400" dirty="0" smtClean="0"/>
              <a:t> </a:t>
            </a:r>
            <a:r>
              <a:rPr lang="en-US" sz="2400" dirty="0"/>
              <a:t>ex){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ex.getMessage</a:t>
            </a:r>
            <a:r>
              <a:rPr lang="en-US" sz="2400" dirty="0"/>
              <a:t>());</a:t>
            </a:r>
          </a:p>
          <a:p>
            <a:pPr marL="0" indent="0">
              <a:buNone/>
            </a:pPr>
            <a:r>
              <a:rPr lang="en-US" sz="2400" dirty="0" smtClean="0"/>
              <a:t>		}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}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15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379622" y="223839"/>
            <a:ext cx="10507578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Чтение массива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байтов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ByteArrayInputStream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96716" y="1042737"/>
            <a:ext cx="10090484" cy="5683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Класс ByteArrayInputStream представляет входной поток, использующий в качестве источника данных массив байтов. Он имеет следующие конструкторы: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ByteArrayInputStream</a:t>
            </a:r>
            <a:r>
              <a:rPr lang="en-US" sz="2400" dirty="0"/>
              <a:t>(byte[] </a:t>
            </a:r>
            <a:r>
              <a:rPr lang="en-US" sz="2400" dirty="0" err="1"/>
              <a:t>buf</a:t>
            </a:r>
            <a:r>
              <a:rPr lang="en-US" sz="2400" dirty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ByteArrayInputStream</a:t>
            </a:r>
            <a:r>
              <a:rPr lang="en-US" sz="2400" dirty="0"/>
              <a:t>(byte[] </a:t>
            </a:r>
            <a:r>
              <a:rPr lang="en-US" sz="2400" dirty="0" err="1"/>
              <a:t>buf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offset, </a:t>
            </a:r>
            <a:r>
              <a:rPr lang="en-US" sz="2400" dirty="0" err="1"/>
              <a:t>int</a:t>
            </a:r>
            <a:r>
              <a:rPr lang="en-US" sz="2400" dirty="0"/>
              <a:t> length)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качестве параметров конструкторы используют массив байтов </a:t>
            </a:r>
            <a:r>
              <a:rPr lang="ru-RU" sz="2400" dirty="0" err="1"/>
              <a:t>buf</a:t>
            </a:r>
            <a:r>
              <a:rPr lang="ru-RU" sz="2400" dirty="0"/>
              <a:t>, из которого производится считывание, смещение относительно начала массива </a:t>
            </a:r>
            <a:r>
              <a:rPr lang="ru-RU" sz="2400" dirty="0" err="1"/>
              <a:t>offset</a:t>
            </a:r>
            <a:r>
              <a:rPr lang="ru-RU" sz="2400" dirty="0"/>
              <a:t> и количество считываемых символов </a:t>
            </a:r>
            <a:r>
              <a:rPr lang="ru-RU" sz="2400" dirty="0" err="1"/>
              <a:t>length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8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379622" y="223839"/>
            <a:ext cx="10507578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Чтение массива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байтов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ByteArrayInputStream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04211" y="857251"/>
            <a:ext cx="10427368" cy="58692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import java.io.*;</a:t>
            </a:r>
          </a:p>
          <a:p>
            <a:pPr marL="0" indent="0">
              <a:buNone/>
            </a:pPr>
            <a:r>
              <a:rPr lang="en-US" sz="2400" dirty="0" smtClean="0"/>
              <a:t>public class Program {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byte[] array1 = new byte[]{1, 3, 5, 7};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ByteArrayInputStream</a:t>
            </a:r>
            <a:r>
              <a:rPr lang="en-US" sz="2400" dirty="0" smtClean="0"/>
              <a:t> byteStream1 = new </a:t>
            </a:r>
            <a:r>
              <a:rPr lang="en-US" sz="2400" dirty="0" err="1" smtClean="0"/>
              <a:t>ByteArrayInputStream</a:t>
            </a:r>
            <a:r>
              <a:rPr lang="en-US" sz="2400" dirty="0" smtClean="0"/>
              <a:t>(array1);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b;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while((b=byteStream1.read())!=-1)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(b);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String text = "Hello world!";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byte[] array2 = </a:t>
            </a:r>
            <a:r>
              <a:rPr lang="en-US" sz="2400" dirty="0" err="1" smtClean="0"/>
              <a:t>text.getBytes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// </a:t>
            </a:r>
            <a:r>
              <a:rPr lang="ru-RU" sz="2400" dirty="0" smtClean="0"/>
              <a:t>считываем 5 символов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ByteArrayInputStream</a:t>
            </a:r>
            <a:r>
              <a:rPr lang="en-US" sz="2400" dirty="0" smtClean="0"/>
              <a:t> byteStream2 = new </a:t>
            </a:r>
            <a:r>
              <a:rPr lang="en-US" sz="2400" dirty="0" err="1" smtClean="0"/>
              <a:t>ByteArrayInputStream</a:t>
            </a:r>
            <a:r>
              <a:rPr lang="en-US" sz="2400" dirty="0" smtClean="0"/>
              <a:t>(array2, 0, 5);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c;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while((c=byteStream2.read())!=-1)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((char)c);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}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45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Запись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массива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байт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ByteArrayOutputStream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96716" y="1042737"/>
            <a:ext cx="10090484" cy="5683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Класс </a:t>
            </a:r>
            <a:r>
              <a:rPr lang="ru-RU" sz="2400" dirty="0" err="1" smtClean="0"/>
              <a:t>ByteArrayOutputStream</a:t>
            </a:r>
            <a:r>
              <a:rPr lang="ru-RU" sz="2400" dirty="0" smtClean="0"/>
              <a:t> представляет поток вывода, использующий массив байтов в качестве места вывода. Он имеет следующие конструкторы: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ByteArrayOutputStream()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ByteArrayOutputStream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size)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Первая версия создает массив для хранения байтов длиной в 32 байта, а вторая версия создает массив длиной </a:t>
            </a:r>
            <a:r>
              <a:rPr lang="ru-RU" sz="2400" dirty="0" err="1"/>
              <a:t>size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0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Запись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массива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байт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ByteArrayOutputStream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641685" y="802106"/>
            <a:ext cx="6833937" cy="5683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java.io.*;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Program {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ByteArrayOutputStream </a:t>
            </a:r>
            <a:r>
              <a:rPr lang="en-US" sz="1600" dirty="0" err="1"/>
              <a:t>baos</a:t>
            </a:r>
            <a:r>
              <a:rPr lang="en-US" sz="1600" dirty="0"/>
              <a:t> = new ByteArrayOutputStream();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String </a:t>
            </a:r>
            <a:r>
              <a:rPr lang="en-US" sz="1600" dirty="0"/>
              <a:t>text = "Hello </a:t>
            </a:r>
            <a:r>
              <a:rPr lang="en-US" sz="1600" dirty="0" err="1"/>
              <a:t>Wolrd</a:t>
            </a:r>
            <a:r>
              <a:rPr lang="en-US" sz="1600" dirty="0"/>
              <a:t>!";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byte</a:t>
            </a:r>
            <a:r>
              <a:rPr lang="en-US" sz="1600" dirty="0"/>
              <a:t>[] buffer = </a:t>
            </a:r>
            <a:r>
              <a:rPr lang="en-US" sz="1600" dirty="0" err="1"/>
              <a:t>text.getBytes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try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err="1" smtClean="0"/>
              <a:t>baos.write</a:t>
            </a:r>
            <a:r>
              <a:rPr lang="en-US" sz="1600" dirty="0" smtClean="0"/>
              <a:t>(buffer);</a:t>
            </a:r>
            <a:r>
              <a:rPr lang="ru-RU" sz="1600" dirty="0" smtClean="0"/>
              <a:t>	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catch(Exception </a:t>
            </a:r>
            <a:r>
              <a:rPr lang="en-US" sz="1600" dirty="0"/>
              <a:t>ex){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ex.getMessage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// </a:t>
            </a:r>
            <a:r>
              <a:rPr lang="ru-RU" sz="1600" dirty="0"/>
              <a:t>превращаем массив байтов в строку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baos.toString</a:t>
            </a:r>
            <a:r>
              <a:rPr lang="en-US" sz="1600" dirty="0" smtClean="0"/>
              <a:t>());</a:t>
            </a:r>
            <a:endParaRPr lang="en-US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550569" y="3772633"/>
            <a:ext cx="6641431" cy="2959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получаем массив байтов и выводим посимвольно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 array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baos.toByteArray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for(byte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b: array){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((char)b);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Запись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массива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байт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ByteArrayOutputStream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96716" y="1042737"/>
            <a:ext cx="10090484" cy="5683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Как и в других потоках вывода в классе </a:t>
            </a:r>
            <a:r>
              <a:rPr lang="ru-RU" sz="2400" dirty="0" err="1"/>
              <a:t>ByteArrayOutputStream</a:t>
            </a:r>
            <a:r>
              <a:rPr lang="ru-RU" sz="2400" dirty="0"/>
              <a:t> определен метод </a:t>
            </a:r>
            <a:r>
              <a:rPr lang="ru-RU" sz="2400" dirty="0" err="1"/>
              <a:t>write</a:t>
            </a:r>
            <a:r>
              <a:rPr lang="ru-RU" sz="2400" dirty="0"/>
              <a:t>, который записывает в поток некоторые данные.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данном случае мы записываем в поток массив байтов. Этот массив байтов записывается в объекте </a:t>
            </a:r>
            <a:r>
              <a:rPr lang="ru-RU" sz="2400" dirty="0" err="1"/>
              <a:t>ByteArrayOutputStream</a:t>
            </a:r>
            <a:r>
              <a:rPr lang="ru-RU" sz="2400" dirty="0"/>
              <a:t> в защищенное поле </a:t>
            </a:r>
            <a:r>
              <a:rPr lang="ru-RU" sz="2400" dirty="0" err="1"/>
              <a:t>buf</a:t>
            </a:r>
            <a:r>
              <a:rPr lang="ru-RU" sz="2400" dirty="0"/>
              <a:t>, которое представляет также массив байтов (</a:t>
            </a:r>
            <a:r>
              <a:rPr lang="ru-RU" sz="2400" dirty="0" err="1"/>
              <a:t>protected</a:t>
            </a:r>
            <a:r>
              <a:rPr lang="ru-RU" sz="2400" dirty="0"/>
              <a:t> </a:t>
            </a:r>
            <a:r>
              <a:rPr lang="ru-RU" sz="2400" dirty="0" err="1"/>
              <a:t>byte</a:t>
            </a:r>
            <a:r>
              <a:rPr lang="ru-RU" sz="2400" dirty="0"/>
              <a:t>[] </a:t>
            </a:r>
            <a:r>
              <a:rPr lang="ru-RU" sz="2400" dirty="0" err="1"/>
              <a:t>buf</a:t>
            </a:r>
            <a:r>
              <a:rPr lang="ru-RU" sz="2400" dirty="0"/>
              <a:t>).</a:t>
            </a:r>
          </a:p>
          <a:p>
            <a:pPr marL="0" indent="0">
              <a:buNone/>
            </a:pPr>
            <a:r>
              <a:rPr lang="ru-RU" sz="2400" dirty="0" smtClean="0"/>
              <a:t>Так </a:t>
            </a:r>
            <a:r>
              <a:rPr lang="ru-RU" sz="2400" dirty="0"/>
              <a:t>как метод </a:t>
            </a:r>
            <a:r>
              <a:rPr lang="ru-RU" sz="2400" dirty="0" err="1"/>
              <a:t>write</a:t>
            </a:r>
            <a:r>
              <a:rPr lang="ru-RU" sz="2400" dirty="0"/>
              <a:t> может сгенерировать исключение, то вызов этого метода помещается в блок </a:t>
            </a:r>
            <a:r>
              <a:rPr lang="ru-RU" sz="2400" dirty="0" err="1"/>
              <a:t>try</a:t>
            </a:r>
            <a:r>
              <a:rPr lang="ru-RU" sz="2400" dirty="0"/>
              <a:t>..</a:t>
            </a:r>
            <a:r>
              <a:rPr lang="ru-RU" sz="2400" dirty="0" err="1"/>
              <a:t>catch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Используя </a:t>
            </a:r>
            <a:r>
              <a:rPr lang="ru-RU" sz="2400" dirty="0"/>
              <a:t>методы </a:t>
            </a:r>
            <a:r>
              <a:rPr lang="ru-RU" sz="2400" dirty="0" err="1"/>
              <a:t>toString</a:t>
            </a:r>
            <a:r>
              <a:rPr lang="ru-RU" sz="2400" dirty="0"/>
              <a:t>() и </a:t>
            </a:r>
            <a:r>
              <a:rPr lang="ru-RU" sz="2400" dirty="0" err="1"/>
              <a:t>toByteArray</a:t>
            </a:r>
            <a:r>
              <a:rPr lang="ru-RU" sz="2400" dirty="0"/>
              <a:t>(), можно получить массив байтов </a:t>
            </a:r>
            <a:r>
              <a:rPr lang="ru-RU" sz="2400" dirty="0" err="1"/>
              <a:t>buf</a:t>
            </a:r>
            <a:r>
              <a:rPr lang="ru-RU" sz="2400" dirty="0"/>
              <a:t> в виде текста или непосредственно в виде массива байт.</a:t>
            </a:r>
          </a:p>
        </p:txBody>
      </p:sp>
    </p:spTree>
    <p:extLst>
      <p:ext uri="{BB962C8B-B14F-4D97-AF65-F5344CB8AC3E}">
        <p14:creationId xmlns:p14="http://schemas.microsoft.com/office/powerpoint/2010/main" val="33940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Запись 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массива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байт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ByteArrayOutputStream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802107"/>
            <a:ext cx="10507578" cy="6055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С помощью метода </a:t>
            </a:r>
            <a:r>
              <a:rPr lang="ru-RU" sz="2000" dirty="0" err="1"/>
              <a:t>writeTo</a:t>
            </a:r>
            <a:r>
              <a:rPr lang="ru-RU" sz="2000" dirty="0"/>
              <a:t> </a:t>
            </a:r>
            <a:r>
              <a:rPr lang="ru-RU" sz="2000" dirty="0" smtClean="0"/>
              <a:t>можно вывести </a:t>
            </a:r>
            <a:r>
              <a:rPr lang="ru-RU" sz="2000" dirty="0"/>
              <a:t>массив байт в другой поток. Данный метод в качестве параметра принимает объект OutputStream, в который производится запись массива байт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ByteArrayOutputStream </a:t>
            </a:r>
            <a:r>
              <a:rPr lang="en-US" sz="1400" dirty="0" err="1"/>
              <a:t>baos</a:t>
            </a:r>
            <a:r>
              <a:rPr lang="en-US" sz="1400" dirty="0"/>
              <a:t> = new ByteArrayOutputStream();</a:t>
            </a:r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String </a:t>
            </a:r>
            <a:r>
              <a:rPr lang="en-US" sz="1400" dirty="0"/>
              <a:t>text = "Hello </a:t>
            </a:r>
            <a:r>
              <a:rPr lang="en-US" sz="1400" dirty="0" err="1"/>
              <a:t>Wolrd</a:t>
            </a:r>
            <a:r>
              <a:rPr lang="en-US" sz="1400" dirty="0"/>
              <a:t>!";</a:t>
            </a:r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byte</a:t>
            </a:r>
            <a:r>
              <a:rPr lang="en-US" sz="1400" dirty="0"/>
              <a:t>[] buffer = </a:t>
            </a:r>
            <a:r>
              <a:rPr lang="en-US" sz="1400" dirty="0" err="1"/>
              <a:t>text.getBytes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try</a:t>
            </a:r>
            <a:r>
              <a:rPr lang="ru-RU" sz="1400" dirty="0" smtClean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ru-RU" sz="1400" dirty="0" smtClean="0"/>
              <a:t>		</a:t>
            </a:r>
            <a:r>
              <a:rPr lang="en-US" sz="1400" dirty="0" err="1" smtClean="0"/>
              <a:t>baos.write</a:t>
            </a:r>
            <a:r>
              <a:rPr lang="en-US" sz="1400" dirty="0" smtClean="0"/>
              <a:t>(buffer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catch(Exception </a:t>
            </a:r>
            <a:r>
              <a:rPr lang="en-US" sz="1400" dirty="0"/>
              <a:t>ex){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ru-RU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ex.getMessage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try(FileOutputStream </a:t>
            </a:r>
            <a:r>
              <a:rPr lang="en-US" sz="1400" dirty="0" err="1"/>
              <a:t>fos</a:t>
            </a:r>
            <a:r>
              <a:rPr lang="en-US" sz="1400" dirty="0"/>
              <a:t> = new FileOutputStream("hello.txt")){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ru-RU" sz="1400" dirty="0" smtClean="0"/>
              <a:t>	</a:t>
            </a:r>
            <a:r>
              <a:rPr lang="en-US" sz="1400" dirty="0" err="1" smtClean="0"/>
              <a:t>baos.writeTo</a:t>
            </a:r>
            <a:r>
              <a:rPr lang="en-US" sz="1400" dirty="0" smtClean="0"/>
              <a:t>(</a:t>
            </a:r>
            <a:r>
              <a:rPr lang="en-US" sz="1400" dirty="0" err="1" smtClean="0"/>
              <a:t>fos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catch(</a:t>
            </a:r>
            <a:r>
              <a:rPr lang="en-US" sz="1400" dirty="0" err="1" smtClean="0"/>
              <a:t>IOException</a:t>
            </a:r>
            <a:r>
              <a:rPr lang="en-US" sz="1400" dirty="0" smtClean="0"/>
              <a:t> </a:t>
            </a:r>
            <a:r>
              <a:rPr lang="en-US" sz="1400" dirty="0"/>
              <a:t>e){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ru-RU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e.getMessage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32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BufferedInputStream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Для оптимизации операций ввода-вывода используются буферизуемые потоки. Эти потоки добавляют к стандартным специальный буфер в памяти, с помощью которого повышается производительность при чтении и записи потоков.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 err="1"/>
              <a:t>BufferedInputStream</a:t>
            </a:r>
            <a:r>
              <a:rPr lang="ru-RU" sz="2200" dirty="0"/>
              <a:t> накапливает вводимые данные в специальном буфере без постоянного обращения к устройству ввода. Класс </a:t>
            </a:r>
            <a:r>
              <a:rPr lang="ru-RU" sz="2200" dirty="0" err="1"/>
              <a:t>BufferedInputStream</a:t>
            </a:r>
            <a:r>
              <a:rPr lang="ru-RU" sz="2200" dirty="0"/>
              <a:t> определяет два конструктора</a:t>
            </a:r>
            <a:r>
              <a:rPr lang="ru-RU" sz="22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BufferedInputStream</a:t>
            </a:r>
            <a:r>
              <a:rPr lang="en-US" sz="2200" dirty="0"/>
              <a:t>(</a:t>
            </a:r>
            <a:r>
              <a:rPr lang="en-US" sz="2200" dirty="0" err="1"/>
              <a:t>InputStream</a:t>
            </a:r>
            <a:r>
              <a:rPr lang="en-US" sz="2200" dirty="0"/>
              <a:t> </a:t>
            </a:r>
            <a:r>
              <a:rPr lang="en-US" sz="2200" dirty="0" err="1"/>
              <a:t>inputStream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BufferedInputStream</a:t>
            </a:r>
            <a:r>
              <a:rPr lang="en-US" sz="2200" dirty="0"/>
              <a:t>(</a:t>
            </a:r>
            <a:r>
              <a:rPr lang="en-US" sz="2200" dirty="0" err="1"/>
              <a:t>InputStream</a:t>
            </a:r>
            <a:r>
              <a:rPr lang="en-US" sz="2200" dirty="0"/>
              <a:t> </a:t>
            </a:r>
            <a:r>
              <a:rPr lang="en-US" sz="2200" dirty="0" err="1"/>
              <a:t>inputStream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bufSize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/>
              <a:t>Первый параметр - это поток ввода, с которого данные будут считываться в буфер. Второй параметр - размер буфера.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0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Потоки ввода-вывода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7" y="1027133"/>
            <a:ext cx="9979574" cy="569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основе всех классов, управляющих потоками байтов, находятся два абстрактных класса: InputStream (представляющий потоки ввода) и OutputStream (представляющий потоки вывода)</a:t>
            </a:r>
          </a:p>
          <a:p>
            <a:pPr marL="0" indent="0">
              <a:buNone/>
            </a:pPr>
            <a:r>
              <a:rPr lang="ru-RU" sz="2400" dirty="0" smtClean="0"/>
              <a:t>Но </a:t>
            </a:r>
            <a:r>
              <a:rPr lang="ru-RU" sz="2400" dirty="0"/>
              <a:t>поскольку работать с байтами не очень удобно, то для работы с потоками символов были добавлены абстрактные классы Reader (для чтения потоков символов) и Writer (для записи потоков символов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r>
              <a:rPr lang="ru-RU" sz="2400" dirty="0"/>
              <a:t>Все остальные классы, работающие с потоками, являются наследниками этих абстрактных классов. </a:t>
            </a:r>
          </a:p>
        </p:txBody>
      </p:sp>
    </p:spTree>
    <p:extLst>
      <p:ext uri="{BB962C8B-B14F-4D97-AF65-F5344CB8AC3E}">
        <p14:creationId xmlns:p14="http://schemas.microsoft.com/office/powerpoint/2010/main" val="38039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60033" y="17651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BufferedInputStream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84422" y="506684"/>
            <a:ext cx="10507578" cy="6351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import java.io.*;</a:t>
            </a:r>
          </a:p>
          <a:p>
            <a:pPr marL="0" indent="0">
              <a:buNone/>
            </a:pPr>
            <a:r>
              <a:rPr lang="en-US" sz="1500" dirty="0" smtClean="0"/>
              <a:t>public </a:t>
            </a:r>
            <a:r>
              <a:rPr lang="en-US" sz="1500" dirty="0"/>
              <a:t>class Program {</a:t>
            </a:r>
          </a:p>
          <a:p>
            <a:pPr marL="0" indent="0">
              <a:buNone/>
            </a:pPr>
            <a:r>
              <a:rPr lang="ru-RU" sz="1500" dirty="0" smtClean="0"/>
              <a:t>	</a:t>
            </a:r>
            <a:r>
              <a:rPr lang="en-US" sz="1500" dirty="0" smtClean="0"/>
              <a:t>public </a:t>
            </a:r>
            <a:r>
              <a:rPr lang="en-US" sz="1500" dirty="0"/>
              <a:t>static void main(String[] </a:t>
            </a:r>
            <a:r>
              <a:rPr lang="en-US" sz="1500" dirty="0" err="1"/>
              <a:t>args</a:t>
            </a:r>
            <a:r>
              <a:rPr lang="en-US" sz="1500" dirty="0"/>
              <a:t>) {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String </a:t>
            </a:r>
            <a:r>
              <a:rPr lang="en-US" sz="1500" dirty="0"/>
              <a:t>text = "Hello world!";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byte</a:t>
            </a:r>
            <a:r>
              <a:rPr lang="en-US" sz="1500" dirty="0"/>
              <a:t>[] buffer = </a:t>
            </a:r>
            <a:r>
              <a:rPr lang="en-US" sz="1500" dirty="0" err="1"/>
              <a:t>text.getBytes</a:t>
            </a:r>
            <a:r>
              <a:rPr lang="en-US" sz="1500" dirty="0"/>
              <a:t>();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err="1" smtClean="0"/>
              <a:t>ByteArrayInputStream</a:t>
            </a:r>
            <a:r>
              <a:rPr lang="en-US" sz="1500" dirty="0" smtClean="0"/>
              <a:t> </a:t>
            </a:r>
            <a:r>
              <a:rPr lang="en-US" sz="1500" dirty="0"/>
              <a:t>in = new </a:t>
            </a:r>
            <a:r>
              <a:rPr lang="en-US" sz="1500" dirty="0" err="1"/>
              <a:t>ByteArrayInputStream</a:t>
            </a:r>
            <a:r>
              <a:rPr lang="en-US" sz="1500" dirty="0"/>
              <a:t>(buffer);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try(</a:t>
            </a:r>
            <a:r>
              <a:rPr lang="en-US" sz="1500" dirty="0" err="1" smtClean="0"/>
              <a:t>BufferedInputStream</a:t>
            </a:r>
            <a:r>
              <a:rPr lang="en-US" sz="1500" dirty="0" smtClean="0"/>
              <a:t> </a:t>
            </a:r>
            <a:r>
              <a:rPr lang="en-US" sz="1500" dirty="0" err="1"/>
              <a:t>bis</a:t>
            </a:r>
            <a:r>
              <a:rPr lang="en-US" sz="1500" dirty="0"/>
              <a:t> = new </a:t>
            </a:r>
            <a:r>
              <a:rPr lang="en-US" sz="1500" dirty="0" err="1"/>
              <a:t>BufferedInputStream</a:t>
            </a:r>
            <a:r>
              <a:rPr lang="en-US" sz="1500" dirty="0"/>
              <a:t>(in)){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/>
              <a:t>c;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smtClean="0"/>
              <a:t>while</a:t>
            </a:r>
            <a:r>
              <a:rPr lang="en-US" sz="1500" dirty="0"/>
              <a:t>((c=</a:t>
            </a:r>
            <a:r>
              <a:rPr lang="en-US" sz="1500" dirty="0" err="1"/>
              <a:t>bis.read</a:t>
            </a:r>
            <a:r>
              <a:rPr lang="en-US" sz="1500" dirty="0"/>
              <a:t>())!=-</a:t>
            </a:r>
            <a:r>
              <a:rPr lang="en-US" sz="1500" dirty="0" smtClean="0"/>
              <a:t>1)</a:t>
            </a:r>
            <a:r>
              <a:rPr lang="ru-RU" sz="1500" dirty="0" smtClean="0"/>
              <a:t> </a:t>
            </a:r>
            <a:r>
              <a:rPr lang="en-US" sz="1500" dirty="0" smtClean="0"/>
              <a:t>{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			</a:t>
            </a:r>
            <a:r>
              <a:rPr lang="en-US" sz="1500" dirty="0" err="1" smtClean="0"/>
              <a:t>System.out.print</a:t>
            </a:r>
            <a:r>
              <a:rPr lang="en-US" sz="1500" dirty="0"/>
              <a:t>((char)c);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smtClean="0"/>
              <a:t>}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}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catch(Exception </a:t>
            </a:r>
            <a:r>
              <a:rPr lang="en-US" sz="1500" dirty="0"/>
              <a:t>e</a:t>
            </a:r>
            <a:r>
              <a:rPr lang="en-US" sz="1500" dirty="0" smtClean="0"/>
              <a:t>)</a:t>
            </a:r>
            <a:r>
              <a:rPr lang="ru-RU" sz="1500" dirty="0" smtClean="0"/>
              <a:t> </a:t>
            </a:r>
            <a:r>
              <a:rPr lang="en-US" sz="1500" dirty="0" smtClean="0"/>
              <a:t>{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err="1" smtClean="0"/>
              <a:t>System.out.println</a:t>
            </a:r>
            <a:r>
              <a:rPr lang="en-US" sz="1500" dirty="0" smtClean="0"/>
              <a:t>(</a:t>
            </a:r>
            <a:r>
              <a:rPr lang="en-US" sz="1500" dirty="0" err="1" smtClean="0"/>
              <a:t>e.getMessage</a:t>
            </a:r>
            <a:r>
              <a:rPr lang="en-US" sz="1500" dirty="0"/>
              <a:t>());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}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err="1" smtClean="0"/>
              <a:t>System.out.println</a:t>
            </a:r>
            <a:r>
              <a:rPr lang="en-US" sz="1500" dirty="0"/>
              <a:t>();</a:t>
            </a:r>
          </a:p>
          <a:p>
            <a:pPr marL="0" indent="0">
              <a:buNone/>
            </a:pPr>
            <a:r>
              <a:rPr lang="ru-RU" sz="1500" dirty="0" smtClean="0"/>
              <a:t>	</a:t>
            </a:r>
            <a:r>
              <a:rPr lang="en-US" sz="1500" dirty="0" smtClean="0"/>
              <a:t>} 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46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BufferedInputStream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Класс </a:t>
            </a:r>
            <a:r>
              <a:rPr lang="ru-RU" sz="2200" dirty="0" err="1"/>
              <a:t>BufferedInputStream</a:t>
            </a:r>
            <a:r>
              <a:rPr lang="ru-RU" sz="2200" dirty="0"/>
              <a:t> в конструкторе принимает объект </a:t>
            </a:r>
            <a:r>
              <a:rPr lang="ru-RU" sz="2200" dirty="0" err="1"/>
              <a:t>InputStream</a:t>
            </a:r>
            <a:r>
              <a:rPr lang="ru-RU" sz="2200" dirty="0"/>
              <a:t>. В данном случае таким объектом является экземпляр класса </a:t>
            </a:r>
            <a:r>
              <a:rPr lang="ru-RU" sz="2200" dirty="0" err="1"/>
              <a:t>ByteArrayInputStream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 smtClean="0"/>
              <a:t>Как </a:t>
            </a:r>
            <a:r>
              <a:rPr lang="ru-RU" sz="2200" dirty="0"/>
              <a:t>и все потоки ввода </a:t>
            </a:r>
            <a:r>
              <a:rPr lang="ru-RU" sz="2200" dirty="0" err="1"/>
              <a:t>BufferedInputStream</a:t>
            </a:r>
            <a:r>
              <a:rPr lang="ru-RU" sz="2200" dirty="0"/>
              <a:t> обладает методом </a:t>
            </a:r>
            <a:r>
              <a:rPr lang="ru-RU" sz="2200" dirty="0" err="1"/>
              <a:t>read</a:t>
            </a:r>
            <a:r>
              <a:rPr lang="ru-RU" sz="2200" dirty="0"/>
              <a:t>(), который считывает данные. </a:t>
            </a:r>
            <a:r>
              <a:rPr lang="ru-RU" sz="2200" dirty="0" smtClean="0"/>
              <a:t>С </a:t>
            </a:r>
            <a:r>
              <a:rPr lang="ru-RU" sz="2200" dirty="0"/>
              <a:t>помощью </a:t>
            </a:r>
            <a:r>
              <a:rPr lang="ru-RU" sz="2200" dirty="0" smtClean="0"/>
              <a:t>метода </a:t>
            </a:r>
            <a:r>
              <a:rPr lang="ru-RU" sz="2200" dirty="0" err="1" smtClean="0"/>
              <a:t>read</a:t>
            </a:r>
            <a:r>
              <a:rPr lang="ru-RU" sz="2200" dirty="0" smtClean="0"/>
              <a:t> </a:t>
            </a:r>
            <a:r>
              <a:rPr lang="ru-RU" sz="2200" dirty="0"/>
              <a:t>считывается </a:t>
            </a:r>
            <a:r>
              <a:rPr lang="ru-RU" sz="2200" dirty="0" smtClean="0"/>
              <a:t>каждый </a:t>
            </a:r>
            <a:r>
              <a:rPr lang="ru-RU" sz="2200" dirty="0"/>
              <a:t>байт из массива </a:t>
            </a:r>
            <a:r>
              <a:rPr lang="ru-RU" sz="2200" dirty="0" err="1"/>
              <a:t>buffer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 smtClean="0"/>
              <a:t>Фактические </a:t>
            </a:r>
            <a:r>
              <a:rPr lang="ru-RU" sz="2200" dirty="0"/>
              <a:t>все то же самое можно было сделать и с помощью одного </a:t>
            </a:r>
            <a:r>
              <a:rPr lang="ru-RU" sz="2200" dirty="0" err="1"/>
              <a:t>ByteArrayInputStream</a:t>
            </a:r>
            <a:r>
              <a:rPr lang="ru-RU" sz="2200" dirty="0"/>
              <a:t>, не прибегая к буферизированному потоку. Класс </a:t>
            </a:r>
            <a:r>
              <a:rPr lang="ru-RU" sz="2200" dirty="0" err="1"/>
              <a:t>BufferedInputStream</a:t>
            </a:r>
            <a:r>
              <a:rPr lang="ru-RU" sz="2200" dirty="0"/>
              <a:t> просто оптимизирует производительность при работе с потоком </a:t>
            </a:r>
            <a:r>
              <a:rPr lang="ru-RU" sz="2200" dirty="0" err="1"/>
              <a:t>ByteArrayInputStream</a:t>
            </a:r>
            <a:r>
              <a:rPr lang="ru-RU" sz="2200" dirty="0"/>
              <a:t>. Естественно вместо </a:t>
            </a:r>
            <a:r>
              <a:rPr lang="ru-RU" sz="2200" dirty="0" err="1"/>
              <a:t>ByteArrayInputStream</a:t>
            </a:r>
            <a:r>
              <a:rPr lang="ru-RU" sz="2200" dirty="0"/>
              <a:t> может использоваться любой другой класс, который унаследован от </a:t>
            </a:r>
            <a:r>
              <a:rPr lang="ru-RU" sz="2200" dirty="0" err="1"/>
              <a:t>InputStream</a:t>
            </a:r>
            <a:r>
              <a:rPr lang="ru-RU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1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ru-RU" sz="3200" dirty="0"/>
              <a:t>BufferedOutputStream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BufferedOutputStream аналогично создает буфер для потоков вывода. Этот буфер накапливает выводимые байты без постоянного обращения к устройству. И когда буфер заполнен, производится запись данных.</a:t>
            </a:r>
          </a:p>
          <a:p>
            <a:pPr marL="0" indent="0">
              <a:buNone/>
            </a:pPr>
            <a:r>
              <a:rPr lang="ru-RU" sz="2400" dirty="0"/>
              <a:t>BufferedOutputStream определяет два конструктора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BufferedOutputStream</a:t>
            </a:r>
            <a:r>
              <a:rPr lang="en-US" sz="2400" dirty="0"/>
              <a:t>(</a:t>
            </a:r>
            <a:r>
              <a:rPr lang="en-US" sz="2400" dirty="0" err="1"/>
              <a:t>OutputStream</a:t>
            </a:r>
            <a:r>
              <a:rPr lang="en-US" sz="2400" dirty="0"/>
              <a:t> </a:t>
            </a:r>
            <a:r>
              <a:rPr lang="en-US" sz="2400" dirty="0" err="1"/>
              <a:t>outputStream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BufferedOutputStream</a:t>
            </a:r>
            <a:r>
              <a:rPr lang="en-US" sz="2400" dirty="0"/>
              <a:t>(</a:t>
            </a:r>
            <a:r>
              <a:rPr lang="en-US" sz="2400" dirty="0" err="1"/>
              <a:t>OutputStream</a:t>
            </a:r>
            <a:r>
              <a:rPr lang="en-US" sz="2400" dirty="0"/>
              <a:t> </a:t>
            </a:r>
            <a:r>
              <a:rPr lang="en-US" sz="2400" dirty="0" err="1"/>
              <a:t>outputStream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bufSize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Первый параметр - это поток вывода, который унаследован от </a:t>
            </a:r>
            <a:r>
              <a:rPr lang="ru-RU" sz="2400" dirty="0" err="1"/>
              <a:t>OutputStream</a:t>
            </a:r>
            <a:r>
              <a:rPr lang="ru-RU" sz="2400" dirty="0"/>
              <a:t>, а второй параметр - размер буфера.</a:t>
            </a:r>
          </a:p>
        </p:txBody>
      </p:sp>
    </p:spTree>
    <p:extLst>
      <p:ext uri="{BB962C8B-B14F-4D97-AF65-F5344CB8AC3E}">
        <p14:creationId xmlns:p14="http://schemas.microsoft.com/office/powerpoint/2010/main" val="19382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60033" y="17651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ru-RU" sz="3200" dirty="0"/>
              <a:t>BufferedOutputStream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84422" y="506684"/>
            <a:ext cx="10507578" cy="6351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пример </a:t>
            </a:r>
            <a:r>
              <a:rPr lang="ru-RU" sz="1600" dirty="0">
                <a:solidFill>
                  <a:schemeClr val="tx1"/>
                </a:solidFill>
              </a:rPr>
              <a:t>записи в файл:</a:t>
            </a:r>
            <a:endParaRPr lang="ru-RU" sz="1500" dirty="0" smtClean="0"/>
          </a:p>
          <a:p>
            <a:pPr marL="0" indent="0">
              <a:buNone/>
            </a:pPr>
            <a:r>
              <a:rPr lang="en-US" sz="1500" dirty="0" smtClean="0"/>
              <a:t>import </a:t>
            </a:r>
            <a:r>
              <a:rPr lang="en-US" sz="1500" dirty="0"/>
              <a:t>java.io.*;</a:t>
            </a:r>
          </a:p>
          <a:p>
            <a:pPr marL="0" indent="0">
              <a:buNone/>
            </a:pPr>
            <a:r>
              <a:rPr lang="en-US" sz="1500" dirty="0" smtClean="0"/>
              <a:t>public </a:t>
            </a:r>
            <a:r>
              <a:rPr lang="en-US" sz="1500" dirty="0"/>
              <a:t>class Program {</a:t>
            </a:r>
          </a:p>
          <a:p>
            <a:pPr marL="0" indent="0">
              <a:buNone/>
            </a:pPr>
            <a:r>
              <a:rPr lang="ru-RU" sz="1500" dirty="0" smtClean="0"/>
              <a:t>	</a:t>
            </a:r>
            <a:r>
              <a:rPr lang="en-US" sz="1500" dirty="0" smtClean="0"/>
              <a:t>public </a:t>
            </a:r>
            <a:r>
              <a:rPr lang="en-US" sz="1500" dirty="0"/>
              <a:t>static void main(String[] </a:t>
            </a:r>
            <a:r>
              <a:rPr lang="en-US" sz="1500" dirty="0" err="1"/>
              <a:t>args</a:t>
            </a:r>
            <a:r>
              <a:rPr lang="en-US" sz="1500" dirty="0"/>
              <a:t>) {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String </a:t>
            </a:r>
            <a:r>
              <a:rPr lang="en-US" sz="1500" dirty="0"/>
              <a:t>text = "Hello world!"; // </a:t>
            </a:r>
            <a:r>
              <a:rPr lang="ru-RU" sz="1500" dirty="0"/>
              <a:t>строка для записи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try(</a:t>
            </a:r>
            <a:r>
              <a:rPr lang="en-US" sz="1500" dirty="0" err="1" smtClean="0"/>
              <a:t>FileOutputStream</a:t>
            </a:r>
            <a:r>
              <a:rPr lang="en-US" sz="1500" dirty="0" smtClean="0"/>
              <a:t> </a:t>
            </a:r>
            <a:r>
              <a:rPr lang="en-US" sz="1500" dirty="0"/>
              <a:t>out=new </a:t>
            </a:r>
            <a:r>
              <a:rPr lang="en-US" sz="1500" dirty="0" err="1"/>
              <a:t>FileOutputStream</a:t>
            </a:r>
            <a:r>
              <a:rPr lang="en-US" sz="1500" dirty="0"/>
              <a:t>("notes.txt"); 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err="1" smtClean="0"/>
              <a:t>BufferedOutputStream</a:t>
            </a:r>
            <a:r>
              <a:rPr lang="en-US" sz="1500" dirty="0" smtClean="0"/>
              <a:t> </a:t>
            </a:r>
            <a:r>
              <a:rPr lang="en-US" sz="1500" dirty="0" err="1"/>
              <a:t>bos</a:t>
            </a:r>
            <a:r>
              <a:rPr lang="en-US" sz="1500" dirty="0"/>
              <a:t> = new </a:t>
            </a:r>
            <a:r>
              <a:rPr lang="en-US" sz="1500" dirty="0" err="1"/>
              <a:t>BufferedOutputStream</a:t>
            </a:r>
            <a:r>
              <a:rPr lang="en-US" sz="1500" dirty="0"/>
              <a:t>(out</a:t>
            </a:r>
            <a:r>
              <a:rPr lang="en-US" sz="1500" dirty="0" smtClean="0"/>
              <a:t>))</a:t>
            </a:r>
            <a:r>
              <a:rPr lang="ru-RU" sz="1500" dirty="0" smtClean="0"/>
              <a:t> </a:t>
            </a:r>
            <a:r>
              <a:rPr lang="en-US" sz="1500" dirty="0" smtClean="0"/>
              <a:t>{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smtClean="0"/>
              <a:t>// </a:t>
            </a:r>
            <a:r>
              <a:rPr lang="ru-RU" sz="1500" dirty="0"/>
              <a:t>перевод строки в байты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smtClean="0"/>
              <a:t>byte</a:t>
            </a:r>
            <a:r>
              <a:rPr lang="en-US" sz="1500" dirty="0"/>
              <a:t>[] buffer = </a:t>
            </a:r>
            <a:r>
              <a:rPr lang="en-US" sz="1500" dirty="0" err="1"/>
              <a:t>text.getBytes</a:t>
            </a:r>
            <a:r>
              <a:rPr lang="en-US" sz="1500" dirty="0"/>
              <a:t>();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err="1" smtClean="0"/>
              <a:t>bos.write</a:t>
            </a:r>
            <a:r>
              <a:rPr lang="en-US" sz="1500" dirty="0" smtClean="0"/>
              <a:t>(buffer</a:t>
            </a:r>
            <a:r>
              <a:rPr lang="en-US" sz="1500" dirty="0"/>
              <a:t>, 0, </a:t>
            </a:r>
            <a:r>
              <a:rPr lang="en-US" sz="1500" dirty="0" err="1"/>
              <a:t>buffer.length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}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catch(</a:t>
            </a:r>
            <a:r>
              <a:rPr lang="en-US" sz="1500" dirty="0" err="1" smtClean="0"/>
              <a:t>IOException</a:t>
            </a:r>
            <a:r>
              <a:rPr lang="en-US" sz="1500" dirty="0" smtClean="0"/>
              <a:t> </a:t>
            </a:r>
            <a:r>
              <a:rPr lang="en-US" sz="1500" dirty="0"/>
              <a:t>ex){</a:t>
            </a:r>
          </a:p>
          <a:p>
            <a:pPr marL="0" indent="0">
              <a:buNone/>
            </a:pPr>
            <a:r>
              <a:rPr lang="ru-RU" sz="1500" dirty="0" smtClean="0"/>
              <a:t>			</a:t>
            </a:r>
            <a:r>
              <a:rPr lang="en-US" sz="1500" dirty="0" err="1" smtClean="0"/>
              <a:t>System.out.println</a:t>
            </a:r>
            <a:r>
              <a:rPr lang="en-US" sz="1500" dirty="0" smtClean="0"/>
              <a:t>(</a:t>
            </a:r>
            <a:r>
              <a:rPr lang="en-US" sz="1500" dirty="0" err="1" smtClean="0"/>
              <a:t>ex.getMessage</a:t>
            </a:r>
            <a:r>
              <a:rPr lang="en-US" sz="1500" dirty="0"/>
              <a:t>());</a:t>
            </a:r>
          </a:p>
          <a:p>
            <a:pPr marL="0" indent="0">
              <a:buNone/>
            </a:pPr>
            <a:r>
              <a:rPr lang="ru-RU" sz="1500" dirty="0" smtClean="0"/>
              <a:t>		</a:t>
            </a:r>
            <a:r>
              <a:rPr lang="en-US" sz="1500" dirty="0" smtClean="0"/>
              <a:t>} </a:t>
            </a:r>
            <a:endParaRPr lang="en-US" sz="1500" dirty="0"/>
          </a:p>
          <a:p>
            <a:pPr marL="0" indent="0">
              <a:buNone/>
            </a:pPr>
            <a:r>
              <a:rPr lang="ru-RU" sz="1500" dirty="0" smtClean="0"/>
              <a:t>	</a:t>
            </a:r>
            <a:r>
              <a:rPr lang="en-US" sz="1500" dirty="0" smtClean="0"/>
              <a:t>} 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7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ru-RU" sz="3200" dirty="0"/>
              <a:t>BufferedOutputStream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Класс BufferedOutputStream в конструкторе принимает в качестве параметра объект </a:t>
            </a:r>
            <a:r>
              <a:rPr lang="ru-RU" sz="2400" dirty="0" err="1"/>
              <a:t>OutputStream</a:t>
            </a:r>
            <a:r>
              <a:rPr lang="ru-RU" sz="2400" dirty="0"/>
              <a:t> - в данном случае это файловый поток вывода </a:t>
            </a:r>
            <a:r>
              <a:rPr lang="ru-RU" sz="2400" dirty="0" err="1"/>
              <a:t>FileOutputStream</a:t>
            </a:r>
            <a:r>
              <a:rPr lang="ru-RU" sz="2400" dirty="0"/>
              <a:t>. И также производится запись в файл. Опять же BufferedOutputStream не добавляет много новой функциональности, он просто оптимизирует действие потока </a:t>
            </a:r>
            <a:r>
              <a:rPr lang="ru-RU" sz="2400" dirty="0" smtClean="0"/>
              <a:t>вывода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27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PrintStream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/>
              <a:t>PrintStream</a:t>
            </a:r>
            <a:r>
              <a:rPr lang="ru-RU" sz="2400" dirty="0"/>
              <a:t> - </a:t>
            </a:r>
            <a:r>
              <a:rPr lang="ru-RU" sz="2400" dirty="0" smtClean="0"/>
              <a:t>класс</a:t>
            </a:r>
            <a:r>
              <a:rPr lang="ru-RU" sz="2400" dirty="0"/>
              <a:t>, который используется для вывода на консоль. Когда мы выводим на консоль некоторую информацию с помощью вызова </a:t>
            </a:r>
            <a:r>
              <a:rPr lang="ru-RU" sz="2400" dirty="0" err="1"/>
              <a:t>System.out.println</a:t>
            </a:r>
            <a:r>
              <a:rPr lang="ru-RU" sz="2400" dirty="0"/>
              <a:t>(), то тем самым </a:t>
            </a:r>
            <a:r>
              <a:rPr lang="ru-RU" sz="2400" dirty="0" smtClean="0"/>
              <a:t>задействуется </a:t>
            </a:r>
            <a:r>
              <a:rPr lang="ru-RU" sz="2400" dirty="0" err="1"/>
              <a:t>PrintStream</a:t>
            </a:r>
            <a:r>
              <a:rPr lang="ru-RU" sz="2400" dirty="0"/>
              <a:t>, так как переменная </a:t>
            </a:r>
            <a:r>
              <a:rPr lang="ru-RU" sz="2400" dirty="0" err="1"/>
              <a:t>out</a:t>
            </a:r>
            <a:r>
              <a:rPr lang="ru-RU" sz="2400" dirty="0"/>
              <a:t> в классе </a:t>
            </a:r>
            <a:r>
              <a:rPr lang="ru-RU" sz="2400" dirty="0" err="1"/>
              <a:t>System</a:t>
            </a:r>
            <a:r>
              <a:rPr lang="ru-RU" sz="2400" dirty="0"/>
              <a:t> как раз и представляет объект класса </a:t>
            </a:r>
            <a:r>
              <a:rPr lang="ru-RU" sz="2400" dirty="0" err="1"/>
              <a:t>PrintStream</a:t>
            </a:r>
            <a:r>
              <a:rPr lang="ru-RU" sz="2400" dirty="0"/>
              <a:t>, а метод </a:t>
            </a:r>
            <a:r>
              <a:rPr lang="ru-RU" sz="2400" dirty="0" err="1"/>
              <a:t>println</a:t>
            </a:r>
            <a:r>
              <a:rPr lang="ru-RU" sz="2400" dirty="0"/>
              <a:t>() - это метод класса </a:t>
            </a:r>
            <a:r>
              <a:rPr lang="ru-RU" sz="2400" dirty="0" err="1"/>
              <a:t>PrintStream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Но </a:t>
            </a:r>
            <a:r>
              <a:rPr lang="ru-RU" sz="2400" dirty="0" err="1"/>
              <a:t>PrintStream</a:t>
            </a:r>
            <a:r>
              <a:rPr lang="ru-RU" sz="2400" dirty="0"/>
              <a:t> полезен не только для вывода на консоль. </a:t>
            </a:r>
            <a:r>
              <a:rPr lang="ru-RU" sz="2400" dirty="0" smtClean="0"/>
              <a:t>Можно </a:t>
            </a:r>
            <a:r>
              <a:rPr lang="ru-RU" sz="2400" dirty="0"/>
              <a:t>использовать данный класс для записи информации в поток вывода. </a:t>
            </a:r>
          </a:p>
        </p:txBody>
      </p:sp>
    </p:spTree>
    <p:extLst>
      <p:ext uri="{BB962C8B-B14F-4D97-AF65-F5344CB8AC3E}">
        <p14:creationId xmlns:p14="http://schemas.microsoft.com/office/powerpoint/2010/main" val="7927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PrintStream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/>
              <a:t>Для этого </a:t>
            </a:r>
            <a:r>
              <a:rPr lang="ru-RU" sz="2200" dirty="0" err="1"/>
              <a:t>PrintStream</a:t>
            </a:r>
            <a:r>
              <a:rPr lang="ru-RU" sz="2200" dirty="0"/>
              <a:t> определяет ряд конструкторов</a:t>
            </a:r>
            <a:r>
              <a:rPr lang="ru-RU" sz="2200" dirty="0" smtClean="0"/>
              <a:t>:</a:t>
            </a:r>
            <a:endParaRPr lang="ru-RU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PrintStream</a:t>
            </a:r>
            <a:r>
              <a:rPr lang="en-US" sz="2000" dirty="0"/>
              <a:t>(</a:t>
            </a:r>
            <a:r>
              <a:rPr lang="en-US" sz="2000" dirty="0" err="1"/>
              <a:t>OutputStream</a:t>
            </a:r>
            <a:r>
              <a:rPr lang="en-US" sz="2000" dirty="0"/>
              <a:t> </a:t>
            </a:r>
            <a:r>
              <a:rPr lang="en-US" sz="2000" dirty="0" err="1"/>
              <a:t>outputStream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PrintStream</a:t>
            </a:r>
            <a:r>
              <a:rPr lang="en-US" sz="2000" dirty="0"/>
              <a:t>(</a:t>
            </a:r>
            <a:r>
              <a:rPr lang="en-US" sz="2000" dirty="0" err="1"/>
              <a:t>OutputStream</a:t>
            </a:r>
            <a:r>
              <a:rPr lang="en-US" sz="2000" dirty="0"/>
              <a:t> </a:t>
            </a:r>
            <a:r>
              <a:rPr lang="en-US" sz="2000" dirty="0" err="1"/>
              <a:t>outputStream</a:t>
            </a:r>
            <a:r>
              <a:rPr lang="en-US" sz="2000" dirty="0"/>
              <a:t>,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autoFlushingOn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PrintStream</a:t>
            </a:r>
            <a:r>
              <a:rPr lang="en-US" sz="2000" dirty="0"/>
              <a:t>(</a:t>
            </a:r>
            <a:r>
              <a:rPr lang="en-US" sz="2000" dirty="0" err="1"/>
              <a:t>OutputStream</a:t>
            </a:r>
            <a:r>
              <a:rPr lang="en-US" sz="2000" dirty="0"/>
              <a:t> </a:t>
            </a:r>
            <a:r>
              <a:rPr lang="en-US" sz="2000" dirty="0" err="1"/>
              <a:t>outputStream</a:t>
            </a:r>
            <a:r>
              <a:rPr lang="en-US" sz="2000" dirty="0"/>
              <a:t>,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autoFlushingOn</a:t>
            </a:r>
            <a:r>
              <a:rPr lang="en-US" sz="2000" dirty="0"/>
              <a:t>, String </a:t>
            </a:r>
            <a:r>
              <a:rPr lang="en-US" sz="2000" dirty="0" err="1"/>
              <a:t>charSet</a:t>
            </a:r>
            <a:r>
              <a:rPr lang="en-US" sz="2000" dirty="0"/>
              <a:t>) throws </a:t>
            </a:r>
            <a:r>
              <a:rPr lang="en-US" sz="2000" dirty="0" err="1"/>
              <a:t>UnsupportedEncodingException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PrintStream</a:t>
            </a:r>
            <a:r>
              <a:rPr lang="en-US" sz="2000" dirty="0"/>
              <a:t>(File </a:t>
            </a:r>
            <a:r>
              <a:rPr lang="en-US" sz="2000" dirty="0" err="1"/>
              <a:t>outputFile</a:t>
            </a:r>
            <a:r>
              <a:rPr lang="en-US" sz="2000" dirty="0"/>
              <a:t>) throws </a:t>
            </a:r>
            <a:r>
              <a:rPr lang="en-US" sz="2000" dirty="0" err="1"/>
              <a:t>FileNotFoundException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PrintStream</a:t>
            </a:r>
            <a:r>
              <a:rPr lang="en-US" sz="2000" dirty="0"/>
              <a:t>(File </a:t>
            </a:r>
            <a:r>
              <a:rPr lang="en-US" sz="2000" dirty="0" err="1"/>
              <a:t>outputFile</a:t>
            </a:r>
            <a:r>
              <a:rPr lang="en-US" sz="2000" dirty="0"/>
              <a:t>, String </a:t>
            </a:r>
            <a:r>
              <a:rPr lang="en-US" sz="2000" dirty="0" err="1"/>
              <a:t>charSet</a:t>
            </a:r>
            <a:r>
              <a:rPr lang="en-US" sz="2000" dirty="0"/>
              <a:t>) throws </a:t>
            </a:r>
            <a:r>
              <a:rPr lang="en-US" sz="2000" dirty="0" err="1"/>
              <a:t>FileNotFoundException</a:t>
            </a:r>
            <a:r>
              <a:rPr lang="en-US" sz="2000" dirty="0"/>
              <a:t>, </a:t>
            </a:r>
            <a:r>
              <a:rPr lang="en-US" sz="2000" dirty="0" err="1"/>
              <a:t>UnsupportedEncodingException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PrintStream</a:t>
            </a:r>
            <a:r>
              <a:rPr lang="en-US" sz="2000" dirty="0"/>
              <a:t>(String </a:t>
            </a:r>
            <a:r>
              <a:rPr lang="en-US" sz="2000" dirty="0" err="1"/>
              <a:t>outputFileName</a:t>
            </a:r>
            <a:r>
              <a:rPr lang="en-US" sz="2000" dirty="0"/>
              <a:t>) throws </a:t>
            </a:r>
            <a:r>
              <a:rPr lang="en-US" sz="2000" dirty="0" err="1"/>
              <a:t>FileNotFoundException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PrintStream</a:t>
            </a:r>
            <a:r>
              <a:rPr lang="en-US" sz="2000" dirty="0"/>
              <a:t>(String </a:t>
            </a:r>
            <a:r>
              <a:rPr lang="en-US" sz="2000" dirty="0" err="1"/>
              <a:t>outputFileName</a:t>
            </a:r>
            <a:r>
              <a:rPr lang="en-US" sz="2000" dirty="0"/>
              <a:t>, String </a:t>
            </a:r>
            <a:r>
              <a:rPr lang="en-US" sz="2000" dirty="0" err="1"/>
              <a:t>charSet</a:t>
            </a:r>
            <a:r>
              <a:rPr lang="en-US" sz="2000" dirty="0"/>
              <a:t>) throws </a:t>
            </a:r>
            <a:r>
              <a:rPr lang="en-US" sz="2000" dirty="0" err="1"/>
              <a:t>FileNotFoundException</a:t>
            </a:r>
            <a:r>
              <a:rPr lang="en-US" sz="2000" dirty="0"/>
              <a:t>, </a:t>
            </a:r>
            <a:r>
              <a:rPr lang="en-US" sz="2000" dirty="0" err="1" smtClean="0"/>
              <a:t>UnsupportedEncodingException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33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PrintStream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/>
              <a:t>Параметр </a:t>
            </a:r>
            <a:r>
              <a:rPr lang="ru-RU" sz="2200" dirty="0" err="1"/>
              <a:t>outputStream</a:t>
            </a:r>
            <a:r>
              <a:rPr lang="ru-RU" sz="2200" dirty="0"/>
              <a:t> - это объект </a:t>
            </a:r>
            <a:r>
              <a:rPr lang="ru-RU" sz="2200" dirty="0" err="1"/>
              <a:t>OutputStream</a:t>
            </a:r>
            <a:r>
              <a:rPr lang="ru-RU" sz="2200" dirty="0"/>
              <a:t>, в который производится запись. Параметр </a:t>
            </a:r>
            <a:r>
              <a:rPr lang="ru-RU" sz="2200" dirty="0" err="1"/>
              <a:t>autoFlushingOn</a:t>
            </a:r>
            <a:r>
              <a:rPr lang="ru-RU" sz="2200" dirty="0"/>
              <a:t> при значении </a:t>
            </a:r>
            <a:r>
              <a:rPr lang="ru-RU" sz="2200" dirty="0" err="1"/>
              <a:t>true</a:t>
            </a:r>
            <a:r>
              <a:rPr lang="ru-RU" sz="2200" dirty="0"/>
              <a:t> позволяет автоматически записывать данные в поток вывода. По умолчанию этот параметр равен </a:t>
            </a:r>
            <a:r>
              <a:rPr lang="ru-RU" sz="2200" dirty="0" err="1"/>
              <a:t>false</a:t>
            </a:r>
            <a:r>
              <a:rPr lang="ru-RU" sz="2200" dirty="0"/>
              <a:t>. Параметр </a:t>
            </a:r>
            <a:r>
              <a:rPr lang="ru-RU" sz="2200" dirty="0" err="1"/>
              <a:t>charSet</a:t>
            </a:r>
            <a:r>
              <a:rPr lang="ru-RU" sz="2200" dirty="0"/>
              <a:t> позволяет указать кодировку </a:t>
            </a:r>
            <a:r>
              <a:rPr lang="ru-RU" sz="2200" dirty="0" smtClean="0"/>
              <a:t>символов.</a:t>
            </a:r>
          </a:p>
          <a:p>
            <a:pPr marL="0" indent="0">
              <a:buNone/>
            </a:pPr>
            <a:r>
              <a:rPr lang="ru-RU" sz="2200" dirty="0" smtClean="0"/>
              <a:t>В </a:t>
            </a:r>
            <a:r>
              <a:rPr lang="ru-RU" sz="2200" dirty="0"/>
              <a:t>качестве источника для записи данных вместо </a:t>
            </a:r>
            <a:r>
              <a:rPr lang="ru-RU" sz="2200" dirty="0" err="1"/>
              <a:t>OutputStream</a:t>
            </a:r>
            <a:r>
              <a:rPr lang="ru-RU" sz="2200" dirty="0"/>
              <a:t> можно использовать объект </a:t>
            </a:r>
            <a:r>
              <a:rPr lang="ru-RU" sz="2200" dirty="0" err="1"/>
              <a:t>File</a:t>
            </a:r>
            <a:r>
              <a:rPr lang="ru-RU" sz="2200" dirty="0"/>
              <a:t> или строковый путь, по которому будет создаваться файл.</a:t>
            </a:r>
          </a:p>
        </p:txBody>
      </p:sp>
    </p:spTree>
    <p:extLst>
      <p:ext uri="{BB962C8B-B14F-4D97-AF65-F5344CB8AC3E}">
        <p14:creationId xmlns:p14="http://schemas.microsoft.com/office/powerpoint/2010/main" val="13624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PrintStream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Для вывода информации в выходной поток </a:t>
            </a:r>
            <a:r>
              <a:rPr lang="ru-RU" sz="2200" dirty="0" err="1"/>
              <a:t>PrintStream</a:t>
            </a:r>
            <a:r>
              <a:rPr lang="ru-RU" sz="2200" dirty="0"/>
              <a:t> использует следующие методы: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err="1" smtClean="0"/>
              <a:t>println</a:t>
            </a:r>
            <a:r>
              <a:rPr lang="ru-RU" sz="2200" dirty="0"/>
              <a:t>(): вывод строковой информации с переводом строки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err="1" smtClean="0"/>
              <a:t>print</a:t>
            </a:r>
            <a:r>
              <a:rPr lang="ru-RU" sz="2200" dirty="0"/>
              <a:t>(): вывод строковой информации без перевода строки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err="1" smtClean="0"/>
              <a:t>printf</a:t>
            </a:r>
            <a:r>
              <a:rPr lang="ru-RU" sz="2200" dirty="0"/>
              <a:t>(): форматированный вывод</a:t>
            </a:r>
          </a:p>
        </p:txBody>
      </p:sp>
    </p:spTree>
    <p:extLst>
      <p:ext uri="{BB962C8B-B14F-4D97-AF65-F5344CB8AC3E}">
        <p14:creationId xmlns:p14="http://schemas.microsoft.com/office/powerpoint/2010/main" val="42048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PrintStream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altLang="ru-RU" sz="1600" i="1" dirty="0" smtClean="0">
                <a:latin typeface="Arial" panose="020B0604020202020204" pitchFamily="34" charset="0"/>
              </a:rPr>
              <a:t>Запись информации </a:t>
            </a:r>
            <a:r>
              <a:rPr lang="ru-RU" altLang="ru-RU" sz="1600" i="1" dirty="0">
                <a:latin typeface="Arial" panose="020B0604020202020204" pitchFamily="34" charset="0"/>
              </a:rPr>
              <a:t>в файл</a:t>
            </a:r>
          </a:p>
          <a:p>
            <a:pPr marL="0" indent="0">
              <a:buNone/>
            </a:pPr>
            <a:r>
              <a:rPr lang="en-US" sz="1600" dirty="0" smtClean="0"/>
              <a:t>import </a:t>
            </a:r>
            <a:r>
              <a:rPr lang="en-US" sz="1600" dirty="0"/>
              <a:t>java.io.*;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Program {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String </a:t>
            </a:r>
            <a:r>
              <a:rPr lang="en-US" sz="1600" dirty="0"/>
              <a:t>text = "</a:t>
            </a:r>
            <a:r>
              <a:rPr lang="ru-RU" sz="1600" dirty="0"/>
              <a:t>Привет мир!"; // строка для записи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try(</a:t>
            </a:r>
            <a:r>
              <a:rPr lang="en-US" sz="1600" dirty="0" err="1" smtClean="0"/>
              <a:t>FileOutputStream</a:t>
            </a:r>
            <a:r>
              <a:rPr lang="en-US" sz="1600" dirty="0" smtClean="0"/>
              <a:t> </a:t>
            </a:r>
            <a:r>
              <a:rPr lang="en-US" sz="1600" dirty="0" err="1"/>
              <a:t>fos</a:t>
            </a:r>
            <a:r>
              <a:rPr lang="en-US" sz="1600" dirty="0"/>
              <a:t>=new </a:t>
            </a:r>
            <a:r>
              <a:rPr lang="en-US" sz="1600" dirty="0" err="1"/>
              <a:t>FileOutputStream</a:t>
            </a:r>
            <a:r>
              <a:rPr lang="en-US" sz="1600" dirty="0"/>
              <a:t>("C://SomeDir//notes3.txt");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smtClean="0"/>
              <a:t>PrintStream </a:t>
            </a:r>
            <a:r>
              <a:rPr lang="en-US" sz="1600" dirty="0" err="1" smtClean="0"/>
              <a:t>printStream</a:t>
            </a:r>
            <a:r>
              <a:rPr lang="en-US" sz="1600" dirty="0" smtClean="0"/>
              <a:t> = new PrintStream(</a:t>
            </a:r>
            <a:r>
              <a:rPr lang="en-US" sz="1600" dirty="0" err="1" smtClean="0"/>
              <a:t>fos</a:t>
            </a:r>
            <a:r>
              <a:rPr lang="en-US" sz="1600" dirty="0" smtClean="0"/>
              <a:t>))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printStream.println</a:t>
            </a:r>
            <a:r>
              <a:rPr lang="en-US" sz="1600" dirty="0" smtClean="0"/>
              <a:t>(text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Запись в файл произведена");</a:t>
            </a:r>
          </a:p>
          <a:p>
            <a:pPr marL="0" indent="0">
              <a:buNone/>
            </a:pPr>
            <a:r>
              <a:rPr lang="ru-RU" sz="1600" dirty="0" smtClean="0"/>
              <a:t>			}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catch(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</a:t>
            </a:r>
            <a:r>
              <a:rPr lang="en-US" sz="1600" dirty="0"/>
              <a:t>ex){</a:t>
            </a:r>
          </a:p>
          <a:p>
            <a:pPr marL="0" indent="0">
              <a:buNone/>
            </a:pPr>
            <a:r>
              <a:rPr lang="ru-RU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ex.getMessage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 smtClean="0"/>
              <a:t>}  </a:t>
            </a:r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19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Потоки ввода-вывода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63" y="1508709"/>
            <a:ext cx="10377967" cy="39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PrintStream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В данном случае применяется форма конструктора </a:t>
            </a:r>
            <a:r>
              <a:rPr lang="ru-RU" sz="2200" dirty="0" err="1"/>
              <a:t>PrintStream</a:t>
            </a:r>
            <a:r>
              <a:rPr lang="ru-RU" sz="2200" dirty="0"/>
              <a:t>, которая в качестве параметра принимает поток вывода: </a:t>
            </a:r>
            <a:r>
              <a:rPr lang="ru-RU" sz="2200" dirty="0" err="1"/>
              <a:t>PrintStream</a:t>
            </a:r>
            <a:r>
              <a:rPr lang="ru-RU" sz="2200" dirty="0"/>
              <a:t> (</a:t>
            </a:r>
            <a:r>
              <a:rPr lang="ru-RU" sz="2200" dirty="0" err="1"/>
              <a:t>OutputStream</a:t>
            </a:r>
            <a:r>
              <a:rPr lang="ru-RU" sz="2200" dirty="0"/>
              <a:t> </a:t>
            </a:r>
            <a:r>
              <a:rPr lang="ru-RU" sz="2200" dirty="0" err="1"/>
              <a:t>out</a:t>
            </a:r>
            <a:r>
              <a:rPr lang="ru-RU" sz="2200" dirty="0"/>
              <a:t>). Кроме того, мы могли бы использовать ряд других форм конструктора, например, указывая названия файла для записи: </a:t>
            </a:r>
            <a:r>
              <a:rPr lang="ru-RU" sz="2200" dirty="0" err="1"/>
              <a:t>PrintStream</a:t>
            </a:r>
            <a:r>
              <a:rPr lang="ru-RU" sz="2200" dirty="0"/>
              <a:t> (</a:t>
            </a:r>
            <a:r>
              <a:rPr lang="ru-RU" sz="2200" dirty="0" err="1"/>
              <a:t>string</a:t>
            </a:r>
            <a:r>
              <a:rPr lang="ru-RU" sz="2200" dirty="0"/>
              <a:t> </a:t>
            </a:r>
            <a:r>
              <a:rPr lang="ru-RU" sz="2200" dirty="0" err="1"/>
              <a:t>filename</a:t>
            </a:r>
            <a:r>
              <a:rPr lang="ru-RU" sz="2200" dirty="0"/>
              <a:t>)</a:t>
            </a:r>
          </a:p>
          <a:p>
            <a:pPr marL="0" indent="0">
              <a:buNone/>
            </a:pPr>
            <a:r>
              <a:rPr lang="ru-RU" sz="2200" dirty="0" smtClean="0"/>
              <a:t>В </a:t>
            </a:r>
            <a:r>
              <a:rPr lang="ru-RU" sz="2200" dirty="0"/>
              <a:t>качестве потока вывода используется объект </a:t>
            </a:r>
            <a:r>
              <a:rPr lang="ru-RU" sz="2200" dirty="0" err="1"/>
              <a:t>FileOutputStream</a:t>
            </a:r>
            <a:r>
              <a:rPr lang="ru-RU" sz="2200" dirty="0"/>
              <a:t>. С помощью метода </a:t>
            </a:r>
            <a:r>
              <a:rPr lang="ru-RU" sz="2200" dirty="0" err="1"/>
              <a:t>println</a:t>
            </a:r>
            <a:r>
              <a:rPr lang="ru-RU" sz="2200" dirty="0"/>
              <a:t>() производится запись информации в выходной поток - то есть в объект </a:t>
            </a:r>
            <a:r>
              <a:rPr lang="ru-RU" sz="2200" dirty="0" err="1"/>
              <a:t>FileOutputStream</a:t>
            </a:r>
            <a:r>
              <a:rPr lang="ru-RU" sz="2200" dirty="0"/>
              <a:t>. (В случае с выводом на консоль с помощью </a:t>
            </a:r>
            <a:r>
              <a:rPr lang="ru-RU" sz="2200" dirty="0" err="1"/>
              <a:t>System.out.println</a:t>
            </a:r>
            <a:r>
              <a:rPr lang="ru-RU" sz="2200" dirty="0"/>
              <a:t>() в качестве потока вывода выступает консоль)</a:t>
            </a:r>
          </a:p>
        </p:txBody>
      </p:sp>
    </p:spTree>
    <p:extLst>
      <p:ext uri="{BB962C8B-B14F-4D97-AF65-F5344CB8AC3E}">
        <p14:creationId xmlns:p14="http://schemas.microsoft.com/office/powerpoint/2010/main" val="5691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47492" y="13019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PrintStream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47492" y="619226"/>
            <a:ext cx="10507578" cy="6238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java.io.*;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Program {</a:t>
            </a:r>
          </a:p>
          <a:p>
            <a:pPr marL="0" indent="0">
              <a:buNone/>
            </a:pPr>
            <a:r>
              <a:rPr lang="ru-RU" sz="1600" dirty="0" smtClean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ru-RU" sz="1600" dirty="0" smtClean="0"/>
              <a:t>		</a:t>
            </a:r>
            <a:r>
              <a:rPr lang="en-US" sz="1600" dirty="0"/>
              <a:t>try(PrintStream </a:t>
            </a:r>
            <a:r>
              <a:rPr lang="en-US" sz="1600" dirty="0" err="1"/>
              <a:t>printStream</a:t>
            </a:r>
            <a:r>
              <a:rPr lang="en-US" sz="1600" dirty="0"/>
              <a:t> = new PrintStream("notes3.txt</a:t>
            </a:r>
            <a:r>
              <a:rPr lang="en-US" sz="1600" dirty="0" smtClean="0"/>
              <a:t>"))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printStream.print</a:t>
            </a:r>
            <a:r>
              <a:rPr lang="en-US" sz="1600" dirty="0"/>
              <a:t>("Hello World!");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printStream.println</a:t>
            </a:r>
            <a:r>
              <a:rPr lang="en-US" sz="1600" dirty="0"/>
              <a:t>("Welcome to Java!");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printStream.printf</a:t>
            </a:r>
            <a:r>
              <a:rPr lang="en-US" sz="1600" dirty="0"/>
              <a:t>("Name: %s Age: %d \n", "Tom", 34);</a:t>
            </a:r>
          </a:p>
          <a:p>
            <a:pPr marL="0" indent="0">
              <a:buNone/>
            </a:pPr>
            <a:r>
              <a:rPr lang="en-US" sz="1600" dirty="0" smtClean="0"/>
              <a:t>			String </a:t>
            </a:r>
            <a:r>
              <a:rPr lang="en-US" sz="1600" dirty="0"/>
              <a:t>message = "PrintStream";</a:t>
            </a:r>
          </a:p>
          <a:p>
            <a:pPr marL="0" indent="0">
              <a:buNone/>
            </a:pPr>
            <a:r>
              <a:rPr lang="en-US" sz="1600" dirty="0" smtClean="0"/>
              <a:t>			byte</a:t>
            </a:r>
            <a:r>
              <a:rPr lang="en-US" sz="1600" dirty="0"/>
              <a:t>[] </a:t>
            </a:r>
            <a:r>
              <a:rPr lang="en-US" sz="1600" dirty="0" err="1"/>
              <a:t>message_toBytes</a:t>
            </a:r>
            <a:r>
              <a:rPr lang="en-US" sz="1600" dirty="0"/>
              <a:t> = </a:t>
            </a:r>
            <a:r>
              <a:rPr lang="en-US" sz="1600" dirty="0" err="1"/>
              <a:t>message.getBytes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printStream.write</a:t>
            </a:r>
            <a:r>
              <a:rPr lang="en-US" sz="1600" dirty="0" smtClean="0"/>
              <a:t>(</a:t>
            </a:r>
            <a:r>
              <a:rPr lang="en-US" sz="1600" dirty="0" err="1" smtClean="0"/>
              <a:t>message_toBytes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("The file has been written");</a:t>
            </a:r>
          </a:p>
          <a:p>
            <a:pPr marL="0" indent="0">
              <a:buNone/>
            </a:pPr>
            <a:r>
              <a:rPr lang="en-US" sz="1600" dirty="0" smtClean="0"/>
              <a:t>	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catch(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</a:t>
            </a:r>
            <a:r>
              <a:rPr lang="en-US" sz="1600" dirty="0"/>
              <a:t>ex){</a:t>
            </a:r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ex.getMessage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 smtClean="0"/>
              <a:t>		} </a:t>
            </a:r>
            <a:r>
              <a:rPr lang="ru-RU" sz="1600" dirty="0" smtClean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}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699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PrintWriter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err="1" smtClean="0">
                <a:solidFill>
                  <a:schemeClr val="tx1"/>
                </a:solidFill>
              </a:rPr>
              <a:t>PrintWriter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можно использовать как для вывода информации на консоль, так и в файл или любой другой поток вывода. Данный класс имеет ряд конструкторов: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>
                <a:solidFill>
                  <a:schemeClr val="tx1"/>
                </a:solidFill>
              </a:rPr>
              <a:t>PrintWriter</a:t>
            </a:r>
            <a:r>
              <a:rPr lang="ru-RU" sz="2000" dirty="0" smtClean="0">
                <a:solidFill>
                  <a:schemeClr val="tx1"/>
                </a:solidFill>
              </a:rPr>
              <a:t>(</a:t>
            </a:r>
            <a:r>
              <a:rPr lang="ru-RU" sz="2000" dirty="0" err="1" smtClean="0">
                <a:solidFill>
                  <a:schemeClr val="tx1"/>
                </a:solidFill>
              </a:rPr>
              <a:t>File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file</a:t>
            </a:r>
            <a:r>
              <a:rPr lang="ru-RU" sz="2000" dirty="0">
                <a:solidFill>
                  <a:schemeClr val="tx1"/>
                </a:solidFill>
              </a:rPr>
              <a:t>): автоматически добавляет информацию в указанный файл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>
                <a:solidFill>
                  <a:schemeClr val="tx1"/>
                </a:solidFill>
              </a:rPr>
              <a:t>PrintWriter</a:t>
            </a:r>
            <a:r>
              <a:rPr lang="ru-RU" sz="2000" dirty="0" smtClean="0">
                <a:solidFill>
                  <a:schemeClr val="tx1"/>
                </a:solidFill>
              </a:rPr>
              <a:t>(</a:t>
            </a:r>
            <a:r>
              <a:rPr lang="ru-RU" sz="2000" dirty="0" err="1" smtClean="0">
                <a:solidFill>
                  <a:schemeClr val="tx1"/>
                </a:solidFill>
              </a:rPr>
              <a:t>File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file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RU" sz="2000" dirty="0" err="1">
                <a:solidFill>
                  <a:schemeClr val="tx1"/>
                </a:solidFill>
              </a:rPr>
              <a:t>String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csn</a:t>
            </a:r>
            <a:r>
              <a:rPr lang="ru-RU" sz="2000" dirty="0">
                <a:solidFill>
                  <a:schemeClr val="tx1"/>
                </a:solidFill>
              </a:rPr>
              <a:t>): автоматически добавляет информацию в указанный файл с учетом кодировки </a:t>
            </a:r>
            <a:r>
              <a:rPr lang="ru-RU" sz="2000" dirty="0" err="1">
                <a:solidFill>
                  <a:schemeClr val="tx1"/>
                </a:solidFill>
              </a:rPr>
              <a:t>csn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>
                <a:solidFill>
                  <a:schemeClr val="tx1"/>
                </a:solidFill>
              </a:rPr>
              <a:t>PrintWriter</a:t>
            </a:r>
            <a:r>
              <a:rPr lang="ru-RU" sz="2000" dirty="0" smtClean="0">
                <a:solidFill>
                  <a:schemeClr val="tx1"/>
                </a:solidFill>
              </a:rPr>
              <a:t>(</a:t>
            </a:r>
            <a:r>
              <a:rPr lang="ru-RU" sz="2000" dirty="0" err="1" smtClean="0">
                <a:solidFill>
                  <a:schemeClr val="tx1"/>
                </a:solidFill>
              </a:rPr>
              <a:t>OutputStream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out</a:t>
            </a:r>
            <a:r>
              <a:rPr lang="ru-RU" sz="2000" dirty="0">
                <a:solidFill>
                  <a:schemeClr val="tx1"/>
                </a:solidFill>
              </a:rPr>
              <a:t>): для вывода информации используется существующий объект </a:t>
            </a:r>
            <a:r>
              <a:rPr lang="ru-RU" sz="2000" dirty="0" err="1">
                <a:solidFill>
                  <a:schemeClr val="tx1"/>
                </a:solidFill>
              </a:rPr>
              <a:t>OutputStream</a:t>
            </a:r>
            <a:r>
              <a:rPr lang="ru-RU" sz="2000" dirty="0">
                <a:solidFill>
                  <a:schemeClr val="tx1"/>
                </a:solidFill>
              </a:rPr>
              <a:t>, автоматически сбрасывая в него данные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>
                <a:solidFill>
                  <a:schemeClr val="tx1"/>
                </a:solidFill>
              </a:rPr>
              <a:t>PrintWriter</a:t>
            </a:r>
            <a:r>
              <a:rPr lang="ru-RU" sz="2000" dirty="0" smtClean="0">
                <a:solidFill>
                  <a:schemeClr val="tx1"/>
                </a:solidFill>
              </a:rPr>
              <a:t>(</a:t>
            </a:r>
            <a:r>
              <a:rPr lang="ru-RU" sz="2000" dirty="0" err="1" smtClean="0">
                <a:solidFill>
                  <a:schemeClr val="tx1"/>
                </a:solidFill>
              </a:rPr>
              <a:t>OutputStream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out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RU" sz="2000" dirty="0" err="1">
                <a:solidFill>
                  <a:schemeClr val="tx1"/>
                </a:solidFill>
              </a:rPr>
              <a:t>boolean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autoFlush</a:t>
            </a:r>
            <a:r>
              <a:rPr lang="ru-RU" sz="2000" dirty="0">
                <a:solidFill>
                  <a:schemeClr val="tx1"/>
                </a:solidFill>
              </a:rPr>
              <a:t>): для вывода информации используется существующий объект </a:t>
            </a:r>
            <a:r>
              <a:rPr lang="ru-RU" sz="2000" dirty="0" err="1">
                <a:solidFill>
                  <a:schemeClr val="tx1"/>
                </a:solidFill>
              </a:rPr>
              <a:t>OutputStream</a:t>
            </a:r>
            <a:r>
              <a:rPr lang="ru-RU" sz="2000" dirty="0">
                <a:solidFill>
                  <a:schemeClr val="tx1"/>
                </a:solidFill>
              </a:rPr>
              <a:t>, второй параметр указывает, надо ли автоматически добавлять в </a:t>
            </a:r>
            <a:r>
              <a:rPr lang="ru-RU" sz="2000" dirty="0" err="1">
                <a:solidFill>
                  <a:schemeClr val="tx1"/>
                </a:solidFill>
              </a:rPr>
              <a:t>OutputStream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данные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PrintWriter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PrintWriter</a:t>
            </a:r>
            <a:r>
              <a:rPr lang="ru-RU" sz="2000" dirty="0" smtClean="0"/>
              <a:t>(</a:t>
            </a:r>
            <a:r>
              <a:rPr lang="ru-RU" sz="2000" dirty="0" err="1" smtClean="0"/>
              <a:t>String</a:t>
            </a:r>
            <a:r>
              <a:rPr lang="ru-RU" sz="2000" dirty="0" smtClean="0"/>
              <a:t> </a:t>
            </a:r>
            <a:r>
              <a:rPr lang="ru-RU" sz="2000" dirty="0" err="1"/>
              <a:t>fileName</a:t>
            </a:r>
            <a:r>
              <a:rPr lang="ru-RU" sz="2000" dirty="0"/>
              <a:t>): автоматически добавляет информацию в файл по указанному имени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/>
              <a:t>PrintWriter</a:t>
            </a:r>
            <a:r>
              <a:rPr lang="ru-RU" sz="2000" dirty="0"/>
              <a:t>(</a:t>
            </a:r>
            <a:r>
              <a:rPr lang="ru-RU" sz="2000" dirty="0" err="1"/>
              <a:t>String</a:t>
            </a:r>
            <a:r>
              <a:rPr lang="ru-RU" sz="2000" dirty="0"/>
              <a:t> </a:t>
            </a:r>
            <a:r>
              <a:rPr lang="ru-RU" sz="2000" dirty="0" err="1"/>
              <a:t>fileName</a:t>
            </a:r>
            <a:r>
              <a:rPr lang="ru-RU" sz="2000" dirty="0"/>
              <a:t>, </a:t>
            </a:r>
            <a:r>
              <a:rPr lang="ru-RU" sz="2000" dirty="0" err="1"/>
              <a:t>String</a:t>
            </a:r>
            <a:r>
              <a:rPr lang="ru-RU" sz="2000" dirty="0"/>
              <a:t> </a:t>
            </a:r>
            <a:r>
              <a:rPr lang="ru-RU" sz="2000" dirty="0" err="1"/>
              <a:t>csn</a:t>
            </a:r>
            <a:r>
              <a:rPr lang="ru-RU" sz="2000" dirty="0"/>
              <a:t>): автоматически добавляет информацию в файл по указанному имени, используя кодировку </a:t>
            </a:r>
            <a:r>
              <a:rPr lang="ru-RU" sz="2000" dirty="0" err="1"/>
              <a:t>csn</a:t>
            </a:r>
            <a:endParaRPr lang="ru-RU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PrintWriter</a:t>
            </a:r>
            <a:r>
              <a:rPr lang="ru-RU" sz="2000" dirty="0" smtClean="0"/>
              <a:t>(</a:t>
            </a:r>
            <a:r>
              <a:rPr lang="ru-RU" sz="2000" dirty="0" err="1" smtClean="0"/>
              <a:t>Writer</a:t>
            </a:r>
            <a:r>
              <a:rPr lang="ru-RU" sz="2000" dirty="0" smtClean="0"/>
              <a:t> </a:t>
            </a:r>
            <a:r>
              <a:rPr lang="ru-RU" sz="2000" dirty="0" err="1"/>
              <a:t>out</a:t>
            </a:r>
            <a:r>
              <a:rPr lang="ru-RU" sz="2000" dirty="0"/>
              <a:t>): для вывода информации используется существующий объект </a:t>
            </a:r>
            <a:r>
              <a:rPr lang="ru-RU" sz="2000" dirty="0" err="1"/>
              <a:t>Writer</a:t>
            </a:r>
            <a:r>
              <a:rPr lang="ru-RU" sz="2000" dirty="0"/>
              <a:t>, в который автоматически идет запись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000" dirty="0" err="1" smtClean="0"/>
              <a:t>PrintWriter</a:t>
            </a:r>
            <a:r>
              <a:rPr lang="ru-RU" sz="2000" dirty="0" smtClean="0"/>
              <a:t>(</a:t>
            </a:r>
            <a:r>
              <a:rPr lang="ru-RU" sz="2000" dirty="0" err="1" smtClean="0"/>
              <a:t>Writer</a:t>
            </a:r>
            <a:r>
              <a:rPr lang="ru-RU" sz="2000" dirty="0" smtClean="0"/>
              <a:t> </a:t>
            </a:r>
            <a:r>
              <a:rPr lang="ru-RU" sz="2000" dirty="0" err="1"/>
              <a:t>out</a:t>
            </a:r>
            <a:r>
              <a:rPr lang="ru-RU" sz="2000" dirty="0"/>
              <a:t>, </a:t>
            </a:r>
            <a:r>
              <a:rPr lang="ru-RU" sz="2000" dirty="0" err="1"/>
              <a:t>boolean</a:t>
            </a:r>
            <a:r>
              <a:rPr lang="ru-RU" sz="2000" dirty="0"/>
              <a:t> </a:t>
            </a:r>
            <a:r>
              <a:rPr lang="ru-RU" sz="2000" dirty="0" err="1"/>
              <a:t>autoFlush</a:t>
            </a:r>
            <a:r>
              <a:rPr lang="ru-RU" sz="2000" dirty="0"/>
              <a:t>): для вывода информации используется существующий объект </a:t>
            </a:r>
            <a:r>
              <a:rPr lang="ru-RU" sz="2000" dirty="0" err="1"/>
              <a:t>Writer</a:t>
            </a:r>
            <a:r>
              <a:rPr lang="ru-RU" sz="2000" dirty="0"/>
              <a:t>, второй параметр указывает, надо ли автоматически добавлять в </a:t>
            </a:r>
            <a:r>
              <a:rPr lang="ru-RU" sz="2000" dirty="0" err="1"/>
              <a:t>Writer</a:t>
            </a:r>
            <a:r>
              <a:rPr lang="ru-RU" sz="2000" dirty="0"/>
              <a:t> данные</a:t>
            </a:r>
          </a:p>
        </p:txBody>
      </p:sp>
    </p:spTree>
    <p:extLst>
      <p:ext uri="{BB962C8B-B14F-4D97-AF65-F5344CB8AC3E}">
        <p14:creationId xmlns:p14="http://schemas.microsoft.com/office/powerpoint/2010/main" val="4531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PrintWriter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/>
              <a:t>PrintWriter</a:t>
            </a:r>
            <a:r>
              <a:rPr lang="ru-RU" sz="2000" dirty="0"/>
              <a:t> реализует интерфейсы </a:t>
            </a:r>
            <a:r>
              <a:rPr lang="ru-RU" sz="2000" dirty="0" err="1"/>
              <a:t>Appendable</a:t>
            </a:r>
            <a:r>
              <a:rPr lang="ru-RU" sz="2000" dirty="0"/>
              <a:t>, </a:t>
            </a:r>
            <a:r>
              <a:rPr lang="ru-RU" sz="2000" dirty="0" err="1"/>
              <a:t>Closable</a:t>
            </a:r>
            <a:r>
              <a:rPr lang="ru-RU" sz="2000" dirty="0"/>
              <a:t> и </a:t>
            </a:r>
            <a:r>
              <a:rPr lang="ru-RU" sz="2000" dirty="0" err="1"/>
              <a:t>Flushable</a:t>
            </a:r>
            <a:r>
              <a:rPr lang="ru-RU" sz="2000" dirty="0"/>
              <a:t>, и поэтому после использования представляемый им поток надо закрывать.</a:t>
            </a:r>
          </a:p>
          <a:p>
            <a:pPr marL="0" indent="0">
              <a:buNone/>
            </a:pPr>
            <a:r>
              <a:rPr lang="ru-RU" sz="2000" dirty="0" smtClean="0"/>
              <a:t>Для </a:t>
            </a:r>
            <a:r>
              <a:rPr lang="ru-RU" sz="2000" dirty="0"/>
              <a:t>записи данных в поток он также используется методы </a:t>
            </a:r>
            <a:r>
              <a:rPr lang="ru-RU" sz="2000" dirty="0" err="1"/>
              <a:t>printf</a:t>
            </a:r>
            <a:r>
              <a:rPr lang="ru-RU" sz="2000" dirty="0"/>
              <a:t>() и </a:t>
            </a:r>
            <a:r>
              <a:rPr lang="ru-RU" sz="2000" dirty="0" err="1"/>
              <a:t>println</a:t>
            </a:r>
            <a:r>
              <a:rPr lang="ru-RU" sz="2000" dirty="0"/>
              <a:t>().</a:t>
            </a:r>
          </a:p>
          <a:p>
            <a:pPr marL="0" indent="0">
              <a:buNone/>
            </a:pPr>
            <a:r>
              <a:rPr lang="ru-RU" sz="2000" dirty="0" smtClean="0"/>
              <a:t>Например</a:t>
            </a:r>
            <a:r>
              <a:rPr lang="ru-RU" sz="2000" dirty="0"/>
              <a:t>, применим данный класс для вывода на консоль: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dirty="0" err="1" smtClean="0"/>
              <a:t>try</a:t>
            </a:r>
            <a:r>
              <a:rPr lang="ru-RU" sz="2000" dirty="0" smtClean="0"/>
              <a:t>(</a:t>
            </a:r>
            <a:r>
              <a:rPr lang="ru-RU" sz="2000" dirty="0" err="1" smtClean="0"/>
              <a:t>PrintWriter</a:t>
            </a:r>
            <a:r>
              <a:rPr lang="ru-RU" sz="2000" dirty="0" smtClean="0"/>
              <a:t> </a:t>
            </a:r>
            <a:r>
              <a:rPr lang="ru-RU" sz="2000" dirty="0" err="1"/>
              <a:t>pw</a:t>
            </a:r>
            <a:r>
              <a:rPr lang="ru-RU" sz="2000" dirty="0"/>
              <a:t> = </a:t>
            </a:r>
            <a:r>
              <a:rPr lang="ru-RU" sz="2000" dirty="0" err="1"/>
              <a:t>new</a:t>
            </a:r>
            <a:r>
              <a:rPr lang="ru-RU" sz="2000" dirty="0"/>
              <a:t> </a:t>
            </a:r>
            <a:r>
              <a:rPr lang="ru-RU" sz="2000" dirty="0" err="1"/>
              <a:t>PrintWriter</a:t>
            </a:r>
            <a:r>
              <a:rPr lang="ru-RU" sz="2000" dirty="0"/>
              <a:t>(</a:t>
            </a:r>
            <a:r>
              <a:rPr lang="ru-RU" sz="2000" dirty="0" err="1"/>
              <a:t>System.out</a:t>
            </a:r>
            <a:r>
              <a:rPr lang="ru-RU" sz="2000" dirty="0" smtClean="0"/>
              <a:t>)) {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		</a:t>
            </a:r>
            <a:r>
              <a:rPr lang="ru-RU" sz="2000" dirty="0" err="1" smtClean="0"/>
              <a:t>pw.println</a:t>
            </a:r>
            <a:r>
              <a:rPr lang="ru-RU" sz="2000" dirty="0"/>
              <a:t>("</a:t>
            </a:r>
            <a:r>
              <a:rPr lang="ru-RU" sz="2000" dirty="0" err="1"/>
              <a:t>Hello</a:t>
            </a:r>
            <a:r>
              <a:rPr lang="ru-RU" sz="2000" dirty="0"/>
              <a:t> </a:t>
            </a:r>
            <a:r>
              <a:rPr lang="ru-RU" sz="2000" dirty="0" err="1"/>
              <a:t>world</a:t>
            </a:r>
            <a:r>
              <a:rPr lang="ru-RU" sz="2000" dirty="0"/>
              <a:t>!");</a:t>
            </a:r>
          </a:p>
          <a:p>
            <a:pPr marL="0" indent="0">
              <a:buNone/>
            </a:pPr>
            <a:r>
              <a:rPr lang="ru-RU" sz="2000" dirty="0" smtClean="0"/>
              <a:t>	}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качестве потока вывода здесь применяется </a:t>
            </a:r>
            <a:r>
              <a:rPr lang="ru-RU" sz="2000" dirty="0" err="1"/>
              <a:t>System.out</a:t>
            </a:r>
            <a:r>
              <a:rPr lang="ru-RU" sz="2000" dirty="0"/>
              <a:t>, а на консоль будет выведена строка "</a:t>
            </a:r>
            <a:r>
              <a:rPr lang="ru-RU" sz="2000" dirty="0" err="1"/>
              <a:t>Hello</a:t>
            </a:r>
            <a:r>
              <a:rPr lang="ru-RU" sz="2000" dirty="0"/>
              <a:t> </a:t>
            </a:r>
            <a:r>
              <a:rPr lang="ru-RU" sz="2000" dirty="0" err="1"/>
              <a:t>world</a:t>
            </a:r>
            <a:r>
              <a:rPr lang="ru-RU" sz="2000" dirty="0"/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24742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ru-RU" sz="3200" dirty="0" err="1"/>
              <a:t>DataOutputStream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Классы </a:t>
            </a:r>
            <a:r>
              <a:rPr lang="ru-RU" sz="2200" dirty="0" err="1"/>
              <a:t>DataOutputStream</a:t>
            </a:r>
            <a:r>
              <a:rPr lang="ru-RU" sz="2200" dirty="0"/>
              <a:t> и DataInputStream позволяют записывать и считывать данные примитивных типов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D</a:t>
            </a:r>
            <a:r>
              <a:rPr lang="ru-RU" sz="2200" dirty="0" err="1" smtClean="0"/>
              <a:t>ataOutputStream</a:t>
            </a:r>
            <a:r>
              <a:rPr lang="ru-RU" sz="2200" dirty="0" smtClean="0"/>
              <a:t> </a:t>
            </a:r>
            <a:r>
              <a:rPr lang="ru-RU" sz="2200" dirty="0"/>
              <a:t>представляет поток вывода и предназначен для записи данных примитивных типов, таких, как </a:t>
            </a:r>
            <a:r>
              <a:rPr lang="ru-RU" sz="2200" dirty="0" err="1"/>
              <a:t>int</a:t>
            </a:r>
            <a:r>
              <a:rPr lang="ru-RU" sz="2200" dirty="0"/>
              <a:t>, </a:t>
            </a:r>
            <a:r>
              <a:rPr lang="ru-RU" sz="2200" dirty="0" err="1"/>
              <a:t>double</a:t>
            </a:r>
            <a:r>
              <a:rPr lang="ru-RU" sz="2200" dirty="0"/>
              <a:t> и т.д. Для записи каждого из примитивных типов предназначен свой метод:</a:t>
            </a:r>
          </a:p>
          <a:p>
            <a:r>
              <a:rPr lang="ru-RU" sz="2200" dirty="0" err="1"/>
              <a:t>writeBoolean</a:t>
            </a:r>
            <a:r>
              <a:rPr lang="ru-RU" sz="2200" dirty="0"/>
              <a:t>(</a:t>
            </a:r>
            <a:r>
              <a:rPr lang="ru-RU" sz="2200" dirty="0" err="1"/>
              <a:t>boolean</a:t>
            </a:r>
            <a:r>
              <a:rPr lang="ru-RU" sz="2200" dirty="0"/>
              <a:t> v) : записывает в поток </a:t>
            </a:r>
            <a:r>
              <a:rPr lang="ru-RU" sz="2200" dirty="0" err="1"/>
              <a:t>булевое</a:t>
            </a:r>
            <a:r>
              <a:rPr lang="ru-RU" sz="2200" dirty="0"/>
              <a:t> однобайтовое значение</a:t>
            </a:r>
          </a:p>
          <a:p>
            <a:r>
              <a:rPr lang="ru-RU" sz="2200" dirty="0" err="1"/>
              <a:t>writeByte</a:t>
            </a:r>
            <a:r>
              <a:rPr lang="ru-RU" sz="2200" dirty="0"/>
              <a:t>(</a:t>
            </a:r>
            <a:r>
              <a:rPr lang="ru-RU" sz="2200" dirty="0" err="1"/>
              <a:t>int</a:t>
            </a:r>
            <a:r>
              <a:rPr lang="ru-RU" sz="2200" dirty="0"/>
              <a:t> v): записывает в поток 1 байт, которые представлен в виде целочисленного значения</a:t>
            </a:r>
          </a:p>
          <a:p>
            <a:r>
              <a:rPr lang="ru-RU" sz="2200" dirty="0" err="1"/>
              <a:t>writeChar</a:t>
            </a:r>
            <a:r>
              <a:rPr lang="ru-RU" sz="2200" dirty="0"/>
              <a:t>(</a:t>
            </a:r>
            <a:r>
              <a:rPr lang="ru-RU" sz="2200" dirty="0" err="1"/>
              <a:t>int</a:t>
            </a:r>
            <a:r>
              <a:rPr lang="ru-RU" sz="2200" dirty="0"/>
              <a:t> v): записывает 2-байтовое значение </a:t>
            </a:r>
            <a:r>
              <a:rPr lang="ru-RU" sz="2200" dirty="0" err="1" smtClean="0"/>
              <a:t>char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573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ru-RU" sz="3200" dirty="0" err="1"/>
              <a:t>DataOutputStream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r>
              <a:rPr lang="ru-RU" sz="2200" dirty="0" err="1" smtClean="0"/>
              <a:t>writeDouble</a:t>
            </a:r>
            <a:r>
              <a:rPr lang="ru-RU" sz="2200" dirty="0" smtClean="0"/>
              <a:t>(</a:t>
            </a:r>
            <a:r>
              <a:rPr lang="ru-RU" sz="2200" dirty="0" err="1" smtClean="0"/>
              <a:t>double</a:t>
            </a:r>
            <a:r>
              <a:rPr lang="ru-RU" sz="2200" dirty="0" smtClean="0"/>
              <a:t> </a:t>
            </a:r>
            <a:r>
              <a:rPr lang="ru-RU" sz="2200" dirty="0"/>
              <a:t>v): записывает в поток 8-байтовое значение </a:t>
            </a:r>
            <a:r>
              <a:rPr lang="ru-RU" sz="2200" dirty="0" err="1"/>
              <a:t>double</a:t>
            </a:r>
            <a:endParaRPr lang="ru-RU" sz="2200" dirty="0"/>
          </a:p>
          <a:p>
            <a:r>
              <a:rPr lang="ru-RU" sz="2200" dirty="0" err="1"/>
              <a:t>writeFloat</a:t>
            </a:r>
            <a:r>
              <a:rPr lang="ru-RU" sz="2200" dirty="0"/>
              <a:t>(</a:t>
            </a:r>
            <a:r>
              <a:rPr lang="ru-RU" sz="2200" dirty="0" err="1"/>
              <a:t>float</a:t>
            </a:r>
            <a:r>
              <a:rPr lang="ru-RU" sz="2200" dirty="0"/>
              <a:t> v): записывает в поток 4-байтовое значение </a:t>
            </a:r>
            <a:r>
              <a:rPr lang="ru-RU" sz="2200" dirty="0" err="1"/>
              <a:t>float</a:t>
            </a:r>
            <a:endParaRPr lang="ru-RU" sz="2200" dirty="0"/>
          </a:p>
          <a:p>
            <a:r>
              <a:rPr lang="ru-RU" sz="2200" dirty="0" err="1"/>
              <a:t>writeInt</a:t>
            </a:r>
            <a:r>
              <a:rPr lang="ru-RU" sz="2200" dirty="0"/>
              <a:t>(</a:t>
            </a:r>
            <a:r>
              <a:rPr lang="ru-RU" sz="2200" dirty="0" err="1"/>
              <a:t>int</a:t>
            </a:r>
            <a:r>
              <a:rPr lang="ru-RU" sz="2200" dirty="0"/>
              <a:t> v): записывает в поток целочисленное значение </a:t>
            </a:r>
            <a:r>
              <a:rPr lang="ru-RU" sz="2200" dirty="0" err="1"/>
              <a:t>int</a:t>
            </a:r>
            <a:endParaRPr lang="ru-RU" sz="2200" dirty="0"/>
          </a:p>
          <a:p>
            <a:r>
              <a:rPr lang="ru-RU" sz="2200" dirty="0" err="1"/>
              <a:t>writeLong</a:t>
            </a:r>
            <a:r>
              <a:rPr lang="ru-RU" sz="2200" dirty="0"/>
              <a:t>(</a:t>
            </a:r>
            <a:r>
              <a:rPr lang="ru-RU" sz="2200" dirty="0" err="1"/>
              <a:t>long</a:t>
            </a:r>
            <a:r>
              <a:rPr lang="ru-RU" sz="2200" dirty="0"/>
              <a:t> v): записывает в поток значение </a:t>
            </a:r>
            <a:r>
              <a:rPr lang="ru-RU" sz="2200" dirty="0" err="1"/>
              <a:t>long</a:t>
            </a:r>
            <a:endParaRPr lang="ru-RU" sz="2200" dirty="0"/>
          </a:p>
          <a:p>
            <a:r>
              <a:rPr lang="ru-RU" sz="2200" dirty="0" err="1"/>
              <a:t>writeShort</a:t>
            </a:r>
            <a:r>
              <a:rPr lang="ru-RU" sz="2200" dirty="0"/>
              <a:t>(</a:t>
            </a:r>
            <a:r>
              <a:rPr lang="ru-RU" sz="2200" dirty="0" err="1"/>
              <a:t>int</a:t>
            </a:r>
            <a:r>
              <a:rPr lang="ru-RU" sz="2200" dirty="0"/>
              <a:t> v): записывает в поток значение </a:t>
            </a:r>
            <a:r>
              <a:rPr lang="ru-RU" sz="2200" dirty="0" err="1"/>
              <a:t>short</a:t>
            </a:r>
            <a:endParaRPr lang="ru-RU" sz="2200" dirty="0"/>
          </a:p>
          <a:p>
            <a:r>
              <a:rPr lang="ru-RU" sz="2200" dirty="0" err="1"/>
              <a:t>writeUTF</a:t>
            </a:r>
            <a:r>
              <a:rPr lang="ru-RU" sz="2200" dirty="0"/>
              <a:t>(</a:t>
            </a:r>
            <a:r>
              <a:rPr lang="ru-RU" sz="2200" dirty="0" err="1"/>
              <a:t>String</a:t>
            </a:r>
            <a:r>
              <a:rPr lang="ru-RU" sz="2200" dirty="0"/>
              <a:t> </a:t>
            </a:r>
            <a:r>
              <a:rPr lang="ru-RU" sz="2200" dirty="0" err="1"/>
              <a:t>str</a:t>
            </a:r>
            <a:r>
              <a:rPr lang="ru-RU" sz="2200" dirty="0"/>
              <a:t>): записывает в поток строку в кодировке UTF-8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06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Autofit/>
          </a:bodyPr>
          <a:lstStyle/>
          <a:p>
            <a:r>
              <a:rPr lang="ru-RU" sz="2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29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DataInputStream</a:t>
            </a:r>
            <a:endParaRPr lang="en-US" sz="29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DataInputStream действует противоположным образом - он считывает из потока данные примитивных типов. Соответственно для каждого примитивного типа определен свой метод для считывания: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err="1"/>
              <a:t>boolean</a:t>
            </a:r>
            <a:r>
              <a:rPr lang="ru-RU" sz="2200" dirty="0"/>
              <a:t> </a:t>
            </a:r>
            <a:r>
              <a:rPr lang="ru-RU" sz="2200" dirty="0" err="1"/>
              <a:t>readBoolean</a:t>
            </a:r>
            <a:r>
              <a:rPr lang="ru-RU" sz="2200" dirty="0"/>
              <a:t>(): считывает из потока </a:t>
            </a:r>
            <a:r>
              <a:rPr lang="ru-RU" sz="2200" dirty="0" err="1"/>
              <a:t>булевое</a:t>
            </a:r>
            <a:r>
              <a:rPr lang="ru-RU" sz="2200" dirty="0"/>
              <a:t> однобайтовое значение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err="1"/>
              <a:t>byte</a:t>
            </a:r>
            <a:r>
              <a:rPr lang="ru-RU" sz="2200" dirty="0"/>
              <a:t> </a:t>
            </a:r>
            <a:r>
              <a:rPr lang="ru-RU" sz="2200" dirty="0" err="1"/>
              <a:t>readByte</a:t>
            </a:r>
            <a:r>
              <a:rPr lang="ru-RU" sz="2200" dirty="0"/>
              <a:t>(): считывает из потока 1 байт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err="1"/>
              <a:t>char</a:t>
            </a:r>
            <a:r>
              <a:rPr lang="ru-RU" sz="2200" dirty="0"/>
              <a:t> </a:t>
            </a:r>
            <a:r>
              <a:rPr lang="ru-RU" sz="2200" dirty="0" err="1"/>
              <a:t>readChar</a:t>
            </a:r>
            <a:r>
              <a:rPr lang="ru-RU" sz="2200" dirty="0"/>
              <a:t>(): считывает из потока значение </a:t>
            </a:r>
            <a:r>
              <a:rPr lang="ru-RU" sz="2200" dirty="0" err="1"/>
              <a:t>char</a:t>
            </a:r>
            <a:endParaRPr lang="ru-RU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err="1"/>
              <a:t>double</a:t>
            </a:r>
            <a:r>
              <a:rPr lang="ru-RU" sz="2200" dirty="0"/>
              <a:t> </a:t>
            </a:r>
            <a:r>
              <a:rPr lang="ru-RU" sz="2200" dirty="0" err="1"/>
              <a:t>readDouble</a:t>
            </a:r>
            <a:r>
              <a:rPr lang="ru-RU" sz="2200" dirty="0"/>
              <a:t>(): считывает из потока 8-байтовое значение </a:t>
            </a:r>
            <a:r>
              <a:rPr lang="ru-RU" sz="2200" dirty="0" err="1"/>
              <a:t>double</a:t>
            </a:r>
            <a:endParaRPr lang="ru-RU" sz="22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80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88169" y="313073"/>
            <a:ext cx="10507578" cy="489033"/>
          </a:xfrm>
        </p:spPr>
        <p:txBody>
          <a:bodyPr rtlCol="0">
            <a:noAutofit/>
          </a:bodyPr>
          <a:lstStyle/>
          <a:p>
            <a:r>
              <a:rPr lang="ru-RU" sz="2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</a:t>
            </a:r>
            <a:r>
              <a:rPr lang="en-US" sz="29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DataInputStream</a:t>
            </a:r>
            <a:endParaRPr lang="en-US" sz="29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88169" y="1026942"/>
            <a:ext cx="10507578" cy="58310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float </a:t>
            </a:r>
            <a:r>
              <a:rPr lang="en-US" sz="2200" dirty="0" err="1"/>
              <a:t>readFloat</a:t>
            </a:r>
            <a:r>
              <a:rPr lang="en-US" sz="2200" dirty="0"/>
              <a:t>(): </a:t>
            </a:r>
            <a:r>
              <a:rPr lang="ru-RU" sz="2200" dirty="0"/>
              <a:t>считывает из потока 4-байтовое значение </a:t>
            </a:r>
            <a:r>
              <a:rPr lang="en-US" sz="2200" dirty="0"/>
              <a:t>float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/>
              <a:t>readInt</a:t>
            </a:r>
            <a:r>
              <a:rPr lang="en-US" sz="2200" dirty="0"/>
              <a:t>(): </a:t>
            </a:r>
            <a:r>
              <a:rPr lang="ru-RU" sz="2200" dirty="0"/>
              <a:t>считывает из потока целочисленное значение </a:t>
            </a:r>
            <a:r>
              <a:rPr lang="en-US" sz="2200" dirty="0" err="1"/>
              <a:t>int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long </a:t>
            </a:r>
            <a:r>
              <a:rPr lang="en-US" sz="2200" dirty="0" err="1"/>
              <a:t>readLong</a:t>
            </a:r>
            <a:r>
              <a:rPr lang="en-US" sz="2200" dirty="0"/>
              <a:t>(): </a:t>
            </a:r>
            <a:r>
              <a:rPr lang="ru-RU" sz="2200" dirty="0"/>
              <a:t>считывает из потока значение </a:t>
            </a:r>
            <a:r>
              <a:rPr lang="en-US" sz="2200" dirty="0"/>
              <a:t>long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short </a:t>
            </a:r>
            <a:r>
              <a:rPr lang="en-US" sz="2200" dirty="0" err="1"/>
              <a:t>readShort</a:t>
            </a:r>
            <a:r>
              <a:rPr lang="en-US" sz="2200" dirty="0"/>
              <a:t>(): </a:t>
            </a:r>
            <a:r>
              <a:rPr lang="ru-RU" sz="2200" dirty="0"/>
              <a:t>считывает значение </a:t>
            </a:r>
            <a:r>
              <a:rPr lang="en-US" sz="2200" dirty="0"/>
              <a:t>short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String </a:t>
            </a:r>
            <a:r>
              <a:rPr lang="en-US" sz="2200" dirty="0" err="1"/>
              <a:t>readUTF</a:t>
            </a:r>
            <a:r>
              <a:rPr lang="en-US" sz="2200" dirty="0"/>
              <a:t>(): </a:t>
            </a:r>
            <a:r>
              <a:rPr lang="ru-RU" sz="2200" dirty="0"/>
              <a:t>считывает из потока строку в кодировке </a:t>
            </a:r>
            <a:r>
              <a:rPr lang="en-US" sz="2200" dirty="0"/>
              <a:t>UTF-8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/>
              <a:t>skipBytes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 n): </a:t>
            </a:r>
            <a:r>
              <a:rPr lang="ru-RU" sz="2200" dirty="0"/>
              <a:t>пропускает при чтении из потока </a:t>
            </a:r>
            <a:r>
              <a:rPr lang="en-US" sz="2200" dirty="0"/>
              <a:t>n </a:t>
            </a:r>
            <a:r>
              <a:rPr lang="ru-RU" sz="2200" dirty="0"/>
              <a:t>байтов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047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Потоки байтов. 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9" y="1524000"/>
            <a:ext cx="10523622" cy="520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InputStream </a:t>
            </a:r>
            <a:r>
              <a:rPr lang="ru-RU" sz="2400" dirty="0"/>
              <a:t>является базовым для всех классов, управляющих байтовыми потоками ввода.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Основные </a:t>
            </a:r>
            <a:r>
              <a:rPr lang="ru-RU" sz="2400" dirty="0"/>
              <a:t>методы</a:t>
            </a:r>
            <a:r>
              <a:rPr lang="ru-RU" sz="24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int </a:t>
            </a:r>
            <a:r>
              <a:rPr lang="ru-RU" sz="2400" dirty="0" err="1"/>
              <a:t>available</a:t>
            </a:r>
            <a:r>
              <a:rPr lang="ru-RU" sz="2400" dirty="0"/>
              <a:t>(): возвращает количество байтов, доступных для чтения в потоке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 smtClean="0"/>
              <a:t>void</a:t>
            </a:r>
            <a:r>
              <a:rPr lang="ru-RU" sz="2400" dirty="0" smtClean="0"/>
              <a:t> </a:t>
            </a:r>
            <a:r>
              <a:rPr lang="ru-RU" sz="2400" dirty="0" err="1"/>
              <a:t>close</a:t>
            </a:r>
            <a:r>
              <a:rPr lang="ru-RU" sz="2400" dirty="0"/>
              <a:t>(): закрывает поток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int </a:t>
            </a:r>
            <a:r>
              <a:rPr lang="ru-RU" sz="2400" dirty="0" err="1"/>
              <a:t>read</a:t>
            </a:r>
            <a:r>
              <a:rPr lang="ru-RU" sz="2400" dirty="0"/>
              <a:t>(): возвращает целочисленное представление следующего байта в потоке. Когда в потоке не останется доступных для чтения байтов, данный метод возвратит число 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05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Потоки байтов. 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9" y="1556084"/>
            <a:ext cx="10523622" cy="5170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int </a:t>
            </a:r>
            <a:r>
              <a:rPr lang="ru-RU" sz="2400" dirty="0" err="1"/>
              <a:t>read</a:t>
            </a:r>
            <a:r>
              <a:rPr lang="ru-RU" sz="2400" dirty="0"/>
              <a:t>(</a:t>
            </a:r>
            <a:r>
              <a:rPr lang="ru-RU" sz="2400" dirty="0" err="1"/>
              <a:t>byte</a:t>
            </a:r>
            <a:r>
              <a:rPr lang="ru-RU" sz="2400" dirty="0"/>
              <a:t>[] </a:t>
            </a:r>
            <a:r>
              <a:rPr lang="ru-RU" sz="2400" dirty="0" err="1"/>
              <a:t>buffer</a:t>
            </a:r>
            <a:r>
              <a:rPr lang="ru-RU" sz="2400" dirty="0"/>
              <a:t>): считывает байты из потока в массив </a:t>
            </a:r>
            <a:r>
              <a:rPr lang="ru-RU" sz="2400" dirty="0" err="1"/>
              <a:t>buffer</a:t>
            </a:r>
            <a:r>
              <a:rPr lang="ru-RU" sz="2400" dirty="0"/>
              <a:t>. После чтения возвращает число считанных байтов. Если ни одного байта не было считано, то возвращается число 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int </a:t>
            </a:r>
            <a:r>
              <a:rPr lang="ru-RU" sz="2400" dirty="0" err="1"/>
              <a:t>read</a:t>
            </a:r>
            <a:r>
              <a:rPr lang="ru-RU" sz="2400" dirty="0"/>
              <a:t>(</a:t>
            </a:r>
            <a:r>
              <a:rPr lang="ru-RU" sz="2400" dirty="0" err="1"/>
              <a:t>byte</a:t>
            </a:r>
            <a:r>
              <a:rPr lang="ru-RU" sz="2400" dirty="0"/>
              <a:t>[] </a:t>
            </a:r>
            <a:r>
              <a:rPr lang="ru-RU" sz="2400" dirty="0" err="1"/>
              <a:t>buffer</a:t>
            </a:r>
            <a:r>
              <a:rPr lang="ru-RU" sz="2400" dirty="0"/>
              <a:t>, int </a:t>
            </a:r>
            <a:r>
              <a:rPr lang="ru-RU" sz="2400" dirty="0" err="1"/>
              <a:t>offset</a:t>
            </a:r>
            <a:r>
              <a:rPr lang="ru-RU" sz="2400" dirty="0"/>
              <a:t>, int </a:t>
            </a:r>
            <a:r>
              <a:rPr lang="ru-RU" sz="2400" dirty="0" err="1"/>
              <a:t>length</a:t>
            </a:r>
            <a:r>
              <a:rPr lang="ru-RU" sz="2400" dirty="0"/>
              <a:t>): считывает некоторое количество байтов, равное </a:t>
            </a:r>
            <a:r>
              <a:rPr lang="ru-RU" sz="2400" dirty="0" err="1"/>
              <a:t>length</a:t>
            </a:r>
            <a:r>
              <a:rPr lang="ru-RU" sz="2400" dirty="0"/>
              <a:t>, из потока в массив </a:t>
            </a:r>
            <a:r>
              <a:rPr lang="ru-RU" sz="2400" dirty="0" err="1"/>
              <a:t>buffer</a:t>
            </a:r>
            <a:r>
              <a:rPr lang="ru-RU" sz="2400" dirty="0"/>
              <a:t>. При этом считанные байты помещаются в массиве, начиная со смещения </a:t>
            </a:r>
            <a:r>
              <a:rPr lang="ru-RU" sz="2400" dirty="0" err="1"/>
              <a:t>offset</a:t>
            </a:r>
            <a:r>
              <a:rPr lang="ru-RU" sz="2400" dirty="0"/>
              <a:t>, то есть с элемента </a:t>
            </a:r>
            <a:r>
              <a:rPr lang="ru-RU" sz="2400" dirty="0" err="1"/>
              <a:t>buffer</a:t>
            </a:r>
            <a:r>
              <a:rPr lang="ru-RU" sz="2400" dirty="0"/>
              <a:t>[</a:t>
            </a:r>
            <a:r>
              <a:rPr lang="ru-RU" sz="2400" dirty="0" err="1"/>
              <a:t>offset</a:t>
            </a:r>
            <a:r>
              <a:rPr lang="ru-RU" sz="2400" dirty="0"/>
              <a:t>]. Метод возвращает число успешно прочитанных байтов.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err="1" smtClean="0"/>
              <a:t>long</a:t>
            </a:r>
            <a:r>
              <a:rPr lang="ru-RU" sz="2400" dirty="0" smtClean="0"/>
              <a:t> </a:t>
            </a:r>
            <a:r>
              <a:rPr lang="ru-RU" sz="2400" dirty="0" err="1"/>
              <a:t>skip</a:t>
            </a:r>
            <a:r>
              <a:rPr lang="ru-RU" sz="2400" dirty="0"/>
              <a:t>(</a:t>
            </a:r>
            <a:r>
              <a:rPr lang="ru-RU" sz="2400" dirty="0" err="1"/>
              <a:t>long</a:t>
            </a:r>
            <a:r>
              <a:rPr lang="ru-RU" sz="2400" dirty="0"/>
              <a:t> </a:t>
            </a:r>
            <a:r>
              <a:rPr lang="ru-RU" sz="2400" dirty="0" err="1"/>
              <a:t>number</a:t>
            </a:r>
            <a:r>
              <a:rPr lang="ru-RU" sz="2400" dirty="0"/>
              <a:t>): пропускает в потоке при чтении некоторое количество байт, которое равно </a:t>
            </a:r>
            <a:r>
              <a:rPr lang="ru-RU" sz="2400" dirty="0" err="1"/>
              <a:t>number</a:t>
            </a:r>
            <a:r>
              <a:rPr lang="ru-RU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236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Потоки байтов. 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OutputStream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9" y="1668379"/>
            <a:ext cx="10523622" cy="5058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OutputStream является базовым классом для всех классов, которые работают с бинарными потоками записи.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Основные </a:t>
            </a:r>
            <a:r>
              <a:rPr lang="ru-RU" sz="2400" dirty="0"/>
              <a:t>методы: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void close(): </a:t>
            </a:r>
            <a:r>
              <a:rPr lang="ru-RU" sz="2400" dirty="0"/>
              <a:t>закрывает поток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void </a:t>
            </a:r>
            <a:r>
              <a:rPr lang="en-US" sz="2400" dirty="0"/>
              <a:t>flush(): </a:t>
            </a:r>
            <a:r>
              <a:rPr lang="ru-RU" sz="2400" dirty="0"/>
              <a:t>очищает буфер вывода, записывая все его </a:t>
            </a:r>
            <a:r>
              <a:rPr lang="ru-RU" sz="2400" dirty="0" smtClean="0"/>
              <a:t>содержимое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void write(</a:t>
            </a:r>
            <a:r>
              <a:rPr lang="en-US" sz="2400" dirty="0" err="1"/>
              <a:t>int</a:t>
            </a:r>
            <a:r>
              <a:rPr lang="en-US" sz="2400" dirty="0"/>
              <a:t> b): </a:t>
            </a:r>
            <a:r>
              <a:rPr lang="ru-RU" sz="2400" dirty="0"/>
              <a:t>записывает в выходной поток один байт, который представлен целочисленным параметром </a:t>
            </a:r>
            <a:r>
              <a:rPr lang="en-US" sz="2400" dirty="0" smtClean="0"/>
              <a:t>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60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Потоки байтов. Класс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OutputStream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9" y="1796716"/>
            <a:ext cx="10523622" cy="49297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void </a:t>
            </a:r>
            <a:r>
              <a:rPr lang="en-US" sz="2400" dirty="0"/>
              <a:t>write(byte[] buffer): </a:t>
            </a:r>
            <a:r>
              <a:rPr lang="ru-RU" sz="2400" dirty="0"/>
              <a:t>записывает в выходной поток массив байтов </a:t>
            </a:r>
            <a:r>
              <a:rPr lang="en-US" sz="2400" dirty="0"/>
              <a:t>buffer.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void </a:t>
            </a:r>
            <a:r>
              <a:rPr lang="en-US" sz="2400" dirty="0"/>
              <a:t>write(byte[] buffer, </a:t>
            </a:r>
            <a:r>
              <a:rPr lang="en-US" sz="2400" dirty="0" err="1"/>
              <a:t>int</a:t>
            </a:r>
            <a:r>
              <a:rPr lang="en-US" sz="2400" dirty="0"/>
              <a:t> offset, </a:t>
            </a:r>
            <a:r>
              <a:rPr lang="en-US" sz="2400" dirty="0" err="1"/>
              <a:t>int</a:t>
            </a:r>
            <a:r>
              <a:rPr lang="en-US" sz="2400" dirty="0"/>
              <a:t> length): </a:t>
            </a:r>
            <a:r>
              <a:rPr lang="ru-RU" sz="2400" dirty="0"/>
              <a:t>записывает в выходной поток некоторое число байтов, равное </a:t>
            </a:r>
            <a:r>
              <a:rPr lang="en-US" sz="2400" dirty="0"/>
              <a:t>length, </a:t>
            </a:r>
            <a:r>
              <a:rPr lang="ru-RU" sz="2400" dirty="0"/>
              <a:t>из массива </a:t>
            </a:r>
            <a:r>
              <a:rPr lang="en-US" sz="2400" dirty="0"/>
              <a:t>buffer, </a:t>
            </a:r>
            <a:r>
              <a:rPr lang="ru-RU" sz="2400" dirty="0"/>
              <a:t>начиная со смещения </a:t>
            </a:r>
            <a:r>
              <a:rPr lang="en-US" sz="2400" dirty="0"/>
              <a:t>offset, </a:t>
            </a:r>
            <a:r>
              <a:rPr lang="ru-RU" sz="2400" dirty="0"/>
              <a:t>то есть с элемента </a:t>
            </a:r>
            <a:r>
              <a:rPr lang="en-US" sz="2400" dirty="0"/>
              <a:t>buffer[offset].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59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Абстрактный класс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Reader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63579" y="1347537"/>
            <a:ext cx="10523622" cy="5378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Reader предоставляет функционал для чтения текстовой информации.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Основные </a:t>
            </a:r>
            <a:r>
              <a:rPr lang="ru-RU" sz="2400" dirty="0"/>
              <a:t>методы: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absract </a:t>
            </a:r>
            <a:r>
              <a:rPr lang="ru-RU" sz="2400" dirty="0" err="1"/>
              <a:t>void</a:t>
            </a:r>
            <a:r>
              <a:rPr lang="ru-RU" sz="2400" dirty="0"/>
              <a:t> </a:t>
            </a:r>
            <a:r>
              <a:rPr lang="ru-RU" sz="2400" dirty="0" err="1"/>
              <a:t>close</a:t>
            </a:r>
            <a:r>
              <a:rPr lang="ru-RU" sz="2400" dirty="0"/>
              <a:t>(): закрывает поток ввода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int </a:t>
            </a:r>
            <a:r>
              <a:rPr lang="ru-RU" sz="2400" dirty="0" err="1"/>
              <a:t>read</a:t>
            </a:r>
            <a:r>
              <a:rPr lang="ru-RU" sz="2400" dirty="0"/>
              <a:t>(): возвращает целочисленное представление следующего символа в потоке. Если таких символов нет, и достигнут конец файла, то возвращается число 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int </a:t>
            </a:r>
            <a:r>
              <a:rPr lang="ru-RU" sz="2400" dirty="0" err="1"/>
              <a:t>read</a:t>
            </a:r>
            <a:r>
              <a:rPr lang="ru-RU" sz="2400" dirty="0"/>
              <a:t>(</a:t>
            </a:r>
            <a:r>
              <a:rPr lang="ru-RU" sz="2400" dirty="0" err="1"/>
              <a:t>char</a:t>
            </a:r>
            <a:r>
              <a:rPr lang="ru-RU" sz="2400" dirty="0"/>
              <a:t>[] </a:t>
            </a:r>
            <a:r>
              <a:rPr lang="ru-RU" sz="2400" dirty="0" err="1"/>
              <a:t>buffer</a:t>
            </a:r>
            <a:r>
              <a:rPr lang="ru-RU" sz="2400" dirty="0"/>
              <a:t>): считывает в массив </a:t>
            </a:r>
            <a:r>
              <a:rPr lang="ru-RU" sz="2400" dirty="0" err="1"/>
              <a:t>buffer</a:t>
            </a:r>
            <a:r>
              <a:rPr lang="ru-RU" sz="2400" dirty="0"/>
              <a:t> из потока символы, количество которых равно длине массива </a:t>
            </a:r>
            <a:r>
              <a:rPr lang="ru-RU" sz="2400" dirty="0" err="1"/>
              <a:t>buffer</a:t>
            </a:r>
            <a:r>
              <a:rPr lang="ru-RU" sz="2400" dirty="0"/>
              <a:t>. Возвращает количество успешно считанных символов. При достижении конца файла возвращает 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782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3245</TotalTime>
  <Words>2753</Words>
  <Application>Microsoft Office PowerPoint</Application>
  <PresentationFormat>Широкоэкранный</PresentationFormat>
  <Paragraphs>443</Paragraphs>
  <Slides>48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Wingdings</vt:lpstr>
      <vt:lpstr>Wingdings 3</vt:lpstr>
      <vt:lpstr>Легкий дым</vt:lpstr>
      <vt:lpstr>Потоки ввода-вывода</vt:lpstr>
      <vt:lpstr>Потоки ввода-вывода</vt:lpstr>
      <vt:lpstr>Потоки ввода-вывода</vt:lpstr>
      <vt:lpstr>Потоки ввода-вывода</vt:lpstr>
      <vt:lpstr>Потоки байтов. Класс InputStream</vt:lpstr>
      <vt:lpstr>Потоки байтов. Класс InputStream</vt:lpstr>
      <vt:lpstr>Потоки байтов. Класс OutputStream</vt:lpstr>
      <vt:lpstr>Потоки байтов. Класс OutputStream</vt:lpstr>
      <vt:lpstr>Абстрактный класс Reader</vt:lpstr>
      <vt:lpstr>Абстрактный класс Reader</vt:lpstr>
      <vt:lpstr>Абстрактный класс Writer</vt:lpstr>
      <vt:lpstr>Абстрактный класс Writer</vt:lpstr>
      <vt:lpstr>Запись файлов. Класс FileOutputStream</vt:lpstr>
      <vt:lpstr>Запись файлов. Класс FileOutputStream</vt:lpstr>
      <vt:lpstr>Чтение файлов. Класс FileInputStream</vt:lpstr>
      <vt:lpstr>Чтение файлов. Класс FileInputStream</vt:lpstr>
      <vt:lpstr>Чтение файлов. Класс FileInputStream</vt:lpstr>
      <vt:lpstr>Закрытие потоков</vt:lpstr>
      <vt:lpstr>Закрытие потоков</vt:lpstr>
      <vt:lpstr>Закрытие потоков</vt:lpstr>
      <vt:lpstr>Закрытие потоков</vt:lpstr>
      <vt:lpstr>Закрытие потоков</vt:lpstr>
      <vt:lpstr>Чтение массива байтов. Класс ByteArrayInputStream</vt:lpstr>
      <vt:lpstr>Чтение массива байтов. Класс ByteArrayInputStream</vt:lpstr>
      <vt:lpstr>Запись массива байт. Класс ByteArrayOutputStream </vt:lpstr>
      <vt:lpstr>Запись массива байт. Класс ByteArrayOutputStream </vt:lpstr>
      <vt:lpstr>Запись массива байт. Класс ByteArrayOutputStream </vt:lpstr>
      <vt:lpstr>Запись массива байт. Класс ByteArrayOutputStream </vt:lpstr>
      <vt:lpstr>Класс BufferedInputStream</vt:lpstr>
      <vt:lpstr>Класс BufferedInputStream</vt:lpstr>
      <vt:lpstr>Класс BufferedInputStream</vt:lpstr>
      <vt:lpstr>Класс BufferedOutputStream</vt:lpstr>
      <vt:lpstr>Класс BufferedOutputStream</vt:lpstr>
      <vt:lpstr>Класс BufferedOutputStream</vt:lpstr>
      <vt:lpstr>Класс PrintStream</vt:lpstr>
      <vt:lpstr>Класс PrintStream</vt:lpstr>
      <vt:lpstr>Класс PrintStream</vt:lpstr>
      <vt:lpstr>Класс PrintStream</vt:lpstr>
      <vt:lpstr>Класс PrintStream</vt:lpstr>
      <vt:lpstr>Класс PrintStream</vt:lpstr>
      <vt:lpstr>Класс PrintStream</vt:lpstr>
      <vt:lpstr>Класс PrintWriter</vt:lpstr>
      <vt:lpstr>Класс PrintWriter</vt:lpstr>
      <vt:lpstr>Класс PrintWriter</vt:lpstr>
      <vt:lpstr>Класс DataOutputStream</vt:lpstr>
      <vt:lpstr>Класс DataOutputStream</vt:lpstr>
      <vt:lpstr>Класс DataInputStream</vt:lpstr>
      <vt:lpstr>Класс DataInputStream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128</dc:title>
  <dc:creator>RePack by Diakov</dc:creator>
  <cp:lastModifiedBy>MSI</cp:lastModifiedBy>
  <cp:revision>225</cp:revision>
  <dcterms:created xsi:type="dcterms:W3CDTF">2016-09-01T17:38:19Z</dcterms:created>
  <dcterms:modified xsi:type="dcterms:W3CDTF">2022-04-14T12:17:19Z</dcterms:modified>
</cp:coreProperties>
</file>