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2"/>
  </p:notesMasterIdLst>
  <p:sldIdLst>
    <p:sldId id="256" r:id="rId2"/>
    <p:sldId id="324" r:id="rId3"/>
    <p:sldId id="325" r:id="rId4"/>
    <p:sldId id="326" r:id="rId5"/>
    <p:sldId id="327" r:id="rId6"/>
    <p:sldId id="329" r:id="rId7"/>
    <p:sldId id="330" r:id="rId8"/>
    <p:sldId id="331" r:id="rId9"/>
    <p:sldId id="333" r:id="rId10"/>
    <p:sldId id="332" r:id="rId11"/>
    <p:sldId id="334" r:id="rId12"/>
    <p:sldId id="335" r:id="rId13"/>
    <p:sldId id="336" r:id="rId14"/>
    <p:sldId id="337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0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188" autoAdjust="0"/>
  </p:normalViewPr>
  <p:slideViewPr>
    <p:cSldViewPr snapToGrid="0">
      <p:cViewPr varScale="1">
        <p:scale>
          <a:sx n="81" d="100"/>
          <a:sy n="81" d="100"/>
        </p:scale>
        <p:origin x="16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A44E3-E456-45F5-82B9-B14B92DFEB61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A4EDA-4EE3-4855-95BE-84F0941FF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23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498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считать текст построчно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511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err="1" smtClean="0">
                <a:latin typeface="Arial" panose="020B0604020202020204" pitchFamily="34" charset="0"/>
              </a:rPr>
              <a:t>сериализация</a:t>
            </a:r>
            <a:r>
              <a:rPr lang="ru-RU" altLang="ru-RU" i="1" dirty="0" smtClean="0">
                <a:latin typeface="Arial" panose="020B0604020202020204" pitchFamily="34" charset="0"/>
              </a:rPr>
              <a:t>  —  механизм  преобразо­вания  объектов  в  последовательность  байтов,  которые  могут быть  переданы  куда-нибудь или сохранены на диске.</a:t>
            </a:r>
          </a:p>
        </p:txBody>
      </p:sp>
    </p:spTree>
    <p:extLst>
      <p:ext uri="{BB962C8B-B14F-4D97-AF65-F5344CB8AC3E}">
        <p14:creationId xmlns:p14="http://schemas.microsoft.com/office/powerpoint/2010/main" val="2986183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62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307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сохраним в файл один объект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44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93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35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21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34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совместим</a:t>
            </a:r>
          </a:p>
        </p:txBody>
      </p:sp>
    </p:spTree>
    <p:extLst>
      <p:ext uri="{BB962C8B-B14F-4D97-AF65-F5344CB8AC3E}">
        <p14:creationId xmlns:p14="http://schemas.microsoft.com/office/powerpoint/2010/main" val="2768875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записи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файл текста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64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совместим сохранение и восстановление из файла на примере списка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2238453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умолчанию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сериализуются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 переменные объекта. Однако, возможно, мы хотим, чтобы некоторые поля были исключены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этого они должны быть объявлены с модификатором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исключим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переменные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married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25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50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70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54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970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163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Теперь выполним еще ряд операций с каталогами, как удаление, переименование и создание:</a:t>
            </a:r>
          </a:p>
        </p:txBody>
      </p:sp>
    </p:spTree>
    <p:extLst>
      <p:ext uri="{BB962C8B-B14F-4D97-AF65-F5344CB8AC3E}">
        <p14:creationId xmlns:p14="http://schemas.microsoft.com/office/powerpoint/2010/main" val="2043734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Работа с файлами аналогична работе с каталога. Например, получим данные по одному из файлов и создадим еще один файл:</a:t>
            </a:r>
          </a:p>
        </p:txBody>
      </p:sp>
    </p:spTree>
    <p:extLst>
      <p:ext uri="{BB962C8B-B14F-4D97-AF65-F5344CB8AC3E}">
        <p14:creationId xmlns:p14="http://schemas.microsoft.com/office/powerpoint/2010/main" val="25044140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При создании нового файла метод </a:t>
            </a:r>
            <a:r>
              <a:rPr lang="ru-RU" altLang="ru-RU" i="1" dirty="0" err="1" smtClean="0">
                <a:latin typeface="Arial" panose="020B0604020202020204" pitchFamily="34" charset="0"/>
              </a:rPr>
              <a:t>createNewFile</a:t>
            </a:r>
            <a:r>
              <a:rPr lang="ru-RU" altLang="ru-RU" i="1" dirty="0" smtClean="0">
                <a:latin typeface="Arial" panose="020B0604020202020204" pitchFamily="34" charset="0"/>
              </a:rPr>
              <a:t>() в случае неудачи выбрасывает исключение </a:t>
            </a:r>
            <a:r>
              <a:rPr lang="ru-RU" altLang="ru-RU" i="1" dirty="0" err="1" smtClean="0">
                <a:latin typeface="Arial" panose="020B0604020202020204" pitchFamily="34" charset="0"/>
              </a:rPr>
              <a:t>IOException</a:t>
            </a:r>
            <a:r>
              <a:rPr lang="ru-RU" altLang="ru-RU" i="1" dirty="0" smtClean="0">
                <a:latin typeface="Arial" panose="020B0604020202020204" pitchFamily="34" charset="0"/>
              </a:rPr>
              <a:t>, поэтому нам надо его отлавливать, например, в блоке </a:t>
            </a:r>
            <a:r>
              <a:rPr lang="ru-RU" altLang="ru-RU" i="1" dirty="0" err="1" smtClean="0">
                <a:latin typeface="Arial" panose="020B0604020202020204" pitchFamily="34" charset="0"/>
              </a:rPr>
              <a:t>try</a:t>
            </a:r>
            <a:r>
              <a:rPr lang="ru-RU" altLang="ru-RU" i="1" dirty="0" smtClean="0">
                <a:latin typeface="Arial" panose="020B0604020202020204" pitchFamily="34" charset="0"/>
              </a:rPr>
              <a:t>...</a:t>
            </a:r>
            <a:r>
              <a:rPr lang="ru-RU" altLang="ru-RU" i="1" dirty="0" err="1" smtClean="0">
                <a:latin typeface="Arial" panose="020B0604020202020204" pitchFamily="34" charset="0"/>
              </a:rPr>
              <a:t>catch</a:t>
            </a:r>
            <a:r>
              <a:rPr lang="ru-RU" altLang="ru-RU" i="1" dirty="0" smtClean="0">
                <a:latin typeface="Arial" panose="020B0604020202020204" pitchFamily="34" charset="0"/>
              </a:rPr>
              <a:t>, как делается в примере выше.</a:t>
            </a:r>
          </a:p>
        </p:txBody>
      </p:sp>
    </p:spTree>
    <p:extLst>
      <p:ext uri="{BB962C8B-B14F-4D97-AF65-F5344CB8AC3E}">
        <p14:creationId xmlns:p14="http://schemas.microsoft.com/office/powerpoint/2010/main" val="66761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76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591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736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21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6462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023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качестве примера можно рассмотреть форматированное чтение из файла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scan.txt, содержащего информацию следующего вида: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2 </a:t>
            </a:r>
            <a:r>
              <a:rPr lang="ru-RU" sz="1200" dirty="0" err="1" smtClean="0"/>
              <a:t>Java</a:t>
            </a:r>
            <a:r>
              <a:rPr lang="ru-RU" sz="1200" dirty="0" smtClean="0"/>
              <a:t> 1,6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err="1" smtClean="0"/>
              <a:t>true</a:t>
            </a:r>
            <a:r>
              <a:rPr lang="ru-RU" sz="1200" dirty="0" smtClean="0"/>
              <a:t> 1.7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В результате выполнения кода при белорусских региональных установках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операционной системы будет выведено: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2 :</a:t>
            </a:r>
            <a:r>
              <a:rPr lang="ru-RU" altLang="ru-RU" i="1" dirty="0" err="1" smtClean="0">
                <a:latin typeface="Arial" panose="020B0604020202020204" pitchFamily="34" charset="0"/>
              </a:rPr>
              <a:t>int</a:t>
            </a:r>
            <a:endParaRPr lang="ru-RU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err="1" smtClean="0">
                <a:latin typeface="Arial" panose="020B0604020202020204" pitchFamily="34" charset="0"/>
              </a:rPr>
              <a:t>Java</a:t>
            </a:r>
            <a:r>
              <a:rPr lang="ru-RU" altLang="ru-RU" i="1" dirty="0" smtClean="0">
                <a:latin typeface="Arial" panose="020B0604020202020204" pitchFamily="34" charset="0"/>
              </a:rPr>
              <a:t> :</a:t>
            </a:r>
            <a:r>
              <a:rPr lang="ru-RU" altLang="ru-RU" i="1" dirty="0" err="1" smtClean="0">
                <a:latin typeface="Arial" panose="020B0604020202020204" pitchFamily="34" charset="0"/>
              </a:rPr>
              <a:t>String</a:t>
            </a:r>
            <a:endParaRPr lang="ru-RU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1.6:double</a:t>
            </a:r>
          </a:p>
          <a:p>
            <a:r>
              <a:rPr lang="ru-RU" altLang="ru-RU" i="1" dirty="0" err="1" smtClean="0">
                <a:latin typeface="Arial" panose="020B0604020202020204" pitchFamily="34" charset="0"/>
              </a:rPr>
              <a:t>true</a:t>
            </a:r>
            <a:r>
              <a:rPr lang="ru-RU" altLang="ru-RU" i="1" dirty="0" smtClean="0">
                <a:latin typeface="Arial" panose="020B0604020202020204" pitchFamily="34" charset="0"/>
              </a:rPr>
              <a:t> :</a:t>
            </a:r>
            <a:r>
              <a:rPr lang="ru-RU" altLang="ru-RU" i="1" dirty="0" err="1" smtClean="0">
                <a:latin typeface="Arial" panose="020B0604020202020204" pitchFamily="34" charset="0"/>
              </a:rPr>
              <a:t>boolean</a:t>
            </a:r>
            <a:endParaRPr lang="ru-RU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1.7:String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29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265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применение разделителей и </a:t>
            </a:r>
            <a:r>
              <a:rPr lang="ru-RU" sz="1200" dirty="0" err="1" smtClean="0"/>
              <a:t>локалей</a:t>
            </a:r>
            <a:endParaRPr lang="ru-RU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результате выполнения программы будет выведено: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err="1" smtClean="0"/>
              <a:t>Sum</a:t>
            </a:r>
            <a:r>
              <a:rPr lang="ru-RU" sz="1200" dirty="0" smtClean="0"/>
              <a:t> = 36.6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96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48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02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чтение файла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3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считывать в промежуточный буфер из массива символов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считываем последовательно символы из файла в массив из 256 символов, пока не дойдем до конца файла в этом случае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возвратит число -1.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считанная порция файла может быть меньше 256 символов (например, в файле всего 73 символа), и если количество считанных данных меньше размера буфера (256),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выполняем копирование массива с помощью метода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Arrays.copy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 есть фактически обрезаем массив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оставляя в нем только те символы, которые считаны из файла.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46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43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запись в файл</a:t>
            </a:r>
          </a:p>
        </p:txBody>
      </p:sp>
    </p:spTree>
    <p:extLst>
      <p:ext uri="{BB962C8B-B14F-4D97-AF65-F5344CB8AC3E}">
        <p14:creationId xmlns:p14="http://schemas.microsoft.com/office/powerpoint/2010/main" val="131721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54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применение </a:t>
            </a:r>
            <a:r>
              <a:rPr lang="en-US" altLang="ru-RU" i="1" dirty="0" smtClean="0">
                <a:latin typeface="Arial" panose="020B0604020202020204" pitchFamily="34" charset="0"/>
              </a:rPr>
              <a:t>BufferedReader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6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2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54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80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89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86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5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15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6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54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4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5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4C34-EB85-4FC6-BAB3-858976E76C6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179" y="1816337"/>
            <a:ext cx="9518765" cy="3328676"/>
          </a:xfrm>
        </p:spPr>
        <p:txBody>
          <a:bodyPr>
            <a:noAutofit/>
          </a:bodyPr>
          <a:lstStyle/>
          <a:p>
            <a:r>
              <a:rPr lang="ru-RU" sz="5600" dirty="0"/>
              <a:t>Потоки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1031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BufferedReader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Program 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try(BufferedReader </a:t>
            </a:r>
            <a:r>
              <a:rPr lang="en-US" dirty="0" err="1"/>
              <a:t>br</a:t>
            </a:r>
            <a:r>
              <a:rPr lang="en-US" dirty="0"/>
              <a:t> = new BufferedReader (new </a:t>
            </a:r>
            <a:r>
              <a:rPr lang="en-US" dirty="0" err="1"/>
              <a:t>FileReader</a:t>
            </a:r>
            <a:r>
              <a:rPr lang="en-US" dirty="0"/>
              <a:t>("notes4.txt</a:t>
            </a:r>
            <a:r>
              <a:rPr lang="en-US" dirty="0" smtClean="0"/>
              <a:t>")))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smtClean="0"/>
              <a:t>// </a:t>
            </a:r>
            <a:r>
              <a:rPr lang="ru-RU" dirty="0"/>
              <a:t>чтение посимвольно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c;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smtClean="0"/>
              <a:t>while</a:t>
            </a:r>
            <a:r>
              <a:rPr lang="en-US" dirty="0"/>
              <a:t>((c=</a:t>
            </a:r>
            <a:r>
              <a:rPr lang="en-US" dirty="0" err="1"/>
              <a:t>br.read</a:t>
            </a:r>
            <a:r>
              <a:rPr lang="en-US" dirty="0"/>
              <a:t>())!=-1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			</a:t>
            </a:r>
            <a:r>
              <a:rPr lang="en-US" dirty="0" err="1" smtClean="0"/>
              <a:t>System.out.print</a:t>
            </a:r>
            <a:r>
              <a:rPr lang="en-US" dirty="0"/>
              <a:t>((char)c);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catch(</a:t>
            </a:r>
            <a:r>
              <a:rPr lang="en-US" dirty="0" err="1" smtClean="0"/>
              <a:t>IOException</a:t>
            </a:r>
            <a:r>
              <a:rPr lang="en-US" dirty="0" smtClean="0"/>
              <a:t> </a:t>
            </a:r>
            <a:r>
              <a:rPr lang="en-US" dirty="0"/>
              <a:t>ex){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8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BufferedReader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try(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FileReader</a:t>
            </a:r>
            <a:r>
              <a:rPr lang="en-US" dirty="0"/>
              <a:t>("notes4.txt</a:t>
            </a:r>
            <a:r>
              <a:rPr lang="en-US" dirty="0" smtClean="0"/>
              <a:t>")))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//</a:t>
            </a:r>
            <a:r>
              <a:rPr lang="ru-RU" dirty="0"/>
              <a:t>чтение построчно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String </a:t>
            </a:r>
            <a:r>
              <a:rPr lang="en-US" dirty="0"/>
              <a:t>s;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while</a:t>
            </a:r>
            <a:r>
              <a:rPr lang="en-US" dirty="0"/>
              <a:t>((s=</a:t>
            </a:r>
            <a:r>
              <a:rPr lang="en-US" dirty="0" err="1"/>
              <a:t>br.readLine</a:t>
            </a:r>
            <a:r>
              <a:rPr lang="en-US" dirty="0"/>
              <a:t>())!=null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catch(</a:t>
            </a:r>
            <a:r>
              <a:rPr lang="en-US" dirty="0" err="1" smtClean="0"/>
              <a:t>IOException</a:t>
            </a:r>
            <a:r>
              <a:rPr lang="en-US" dirty="0" smtClean="0"/>
              <a:t> </a:t>
            </a:r>
            <a:r>
              <a:rPr lang="en-US" dirty="0"/>
              <a:t>ex){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5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Сериализация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Сериализация </a:t>
            </a:r>
            <a:r>
              <a:rPr lang="ru-RU" sz="2000" dirty="0" smtClean="0"/>
              <a:t>- </a:t>
            </a:r>
            <a:r>
              <a:rPr lang="ru-RU" sz="2000" dirty="0"/>
              <a:t>процесс записи состояния объекта в </a:t>
            </a:r>
            <a:r>
              <a:rPr lang="ru-RU" sz="2000" dirty="0" smtClean="0"/>
              <a:t>поток. Процесс </a:t>
            </a:r>
            <a:r>
              <a:rPr lang="ru-RU" sz="2000" dirty="0"/>
              <a:t>извлечения или восстановления состояния объекта из потока </a:t>
            </a:r>
            <a:r>
              <a:rPr lang="ru-RU" sz="2000" dirty="0" smtClean="0"/>
              <a:t>- </a:t>
            </a:r>
            <a:r>
              <a:rPr lang="ru-RU" sz="2000" dirty="0" err="1"/>
              <a:t>десериализацией</a:t>
            </a:r>
            <a:r>
              <a:rPr lang="ru-RU" sz="2000" dirty="0"/>
              <a:t>.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err="1" smtClean="0"/>
              <a:t>Сериализовать</a:t>
            </a:r>
            <a:r>
              <a:rPr lang="ru-RU" sz="2000" dirty="0" smtClean="0"/>
              <a:t> </a:t>
            </a:r>
            <a:r>
              <a:rPr lang="ru-RU" sz="2000" dirty="0"/>
              <a:t>можно только те объекты, которые реализуют интерфейс </a:t>
            </a:r>
            <a:r>
              <a:rPr lang="ru-RU" sz="2000" dirty="0" err="1"/>
              <a:t>Serializable</a:t>
            </a:r>
            <a:r>
              <a:rPr lang="ru-RU" sz="2000" dirty="0"/>
              <a:t>. Этот интерфейс не определяет никаких методов, просто он служит указателем системе, что объект, реализующий его, может быть </a:t>
            </a:r>
            <a:r>
              <a:rPr lang="ru-RU" sz="2000" dirty="0" err="1"/>
              <a:t>сериализован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Сериализация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</a:t>
            </a:r>
            <a:r>
              <a:rPr lang="ru-RU" sz="2000" dirty="0" err="1"/>
              <a:t>сериализации</a:t>
            </a:r>
            <a:r>
              <a:rPr lang="ru-RU" sz="2000" dirty="0"/>
              <a:t> объектов в поток используется класс </a:t>
            </a:r>
            <a:r>
              <a:rPr lang="ru-RU" sz="2000" dirty="0" err="1"/>
              <a:t>ObjectOutputStream</a:t>
            </a:r>
            <a:r>
              <a:rPr lang="ru-RU" sz="2000" dirty="0"/>
              <a:t>. Он записывает данные в поток.</a:t>
            </a:r>
          </a:p>
          <a:p>
            <a:pPr marL="0" indent="0">
              <a:buNone/>
            </a:pPr>
            <a:r>
              <a:rPr lang="ru-RU" sz="2000" dirty="0" smtClean="0"/>
              <a:t>Для </a:t>
            </a:r>
            <a:r>
              <a:rPr lang="ru-RU" sz="2000" dirty="0"/>
              <a:t>создания объекта </a:t>
            </a:r>
            <a:r>
              <a:rPr lang="ru-RU" sz="2000" dirty="0" err="1"/>
              <a:t>ObjectOutputStream</a:t>
            </a:r>
            <a:r>
              <a:rPr lang="ru-RU" sz="2000" dirty="0"/>
              <a:t> в конструктор передается поток, в который производится запись: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ObjectOutputStream</a:t>
            </a:r>
            <a:r>
              <a:rPr lang="ru-RU" sz="2000" dirty="0" smtClean="0"/>
              <a:t>(</a:t>
            </a:r>
            <a:r>
              <a:rPr lang="ru-RU" sz="2000" dirty="0" err="1" smtClean="0"/>
              <a:t>OutputStream</a:t>
            </a:r>
            <a:r>
              <a:rPr lang="ru-RU" sz="2000" dirty="0" smtClean="0"/>
              <a:t> </a:t>
            </a:r>
            <a:r>
              <a:rPr lang="ru-RU" sz="2000" dirty="0" err="1"/>
              <a:t>out</a:t>
            </a:r>
            <a:r>
              <a:rPr lang="ru-RU" sz="2000" dirty="0"/>
              <a:t>)</a:t>
            </a:r>
          </a:p>
          <a:p>
            <a:pPr marL="0" indent="0">
              <a:buNone/>
            </a:pPr>
            <a:r>
              <a:rPr lang="ru-RU" sz="2000" dirty="0"/>
              <a:t>Для записи данных </a:t>
            </a:r>
            <a:r>
              <a:rPr lang="ru-RU" sz="2000" dirty="0" err="1"/>
              <a:t>ObjectOutputStream</a:t>
            </a:r>
            <a:r>
              <a:rPr lang="ru-RU" sz="2000" dirty="0"/>
              <a:t> использует ряд методов, среди которых можно выделить следующие: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void</a:t>
            </a:r>
            <a:r>
              <a:rPr lang="ru-RU" sz="2000" dirty="0" smtClean="0"/>
              <a:t> </a:t>
            </a:r>
            <a:r>
              <a:rPr lang="ru-RU" sz="2000" dirty="0" err="1"/>
              <a:t>close</a:t>
            </a:r>
            <a:r>
              <a:rPr lang="ru-RU" sz="2000" dirty="0"/>
              <a:t>(): закрывает поток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void</a:t>
            </a:r>
            <a:r>
              <a:rPr lang="ru-RU" sz="2000" dirty="0" smtClean="0"/>
              <a:t> </a:t>
            </a:r>
            <a:r>
              <a:rPr lang="ru-RU" sz="2000" dirty="0" err="1"/>
              <a:t>flush</a:t>
            </a:r>
            <a:r>
              <a:rPr lang="ru-RU" sz="2000" dirty="0"/>
              <a:t>(): очищает буфер и сбрасывает его содержимое в выходной поток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void</a:t>
            </a:r>
            <a:r>
              <a:rPr lang="ru-RU" sz="2000" dirty="0" smtClean="0"/>
              <a:t> </a:t>
            </a:r>
            <a:r>
              <a:rPr lang="ru-RU" sz="2000" dirty="0" err="1"/>
              <a:t>write</a:t>
            </a:r>
            <a:r>
              <a:rPr lang="ru-RU" sz="2000" dirty="0"/>
              <a:t>(</a:t>
            </a:r>
            <a:r>
              <a:rPr lang="ru-RU" sz="2000" dirty="0" err="1"/>
              <a:t>byte</a:t>
            </a:r>
            <a:r>
              <a:rPr lang="ru-RU" sz="2000" dirty="0"/>
              <a:t>[] </a:t>
            </a:r>
            <a:r>
              <a:rPr lang="ru-RU" sz="2000" dirty="0" err="1"/>
              <a:t>buf</a:t>
            </a:r>
            <a:r>
              <a:rPr lang="ru-RU" sz="2000" dirty="0"/>
              <a:t>): записывает в поток массив </a:t>
            </a:r>
            <a:r>
              <a:rPr lang="ru-RU" sz="2000" dirty="0" smtClean="0"/>
              <a:t>байтов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void write(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): </a:t>
            </a:r>
            <a:r>
              <a:rPr lang="ru-RU" sz="2000" dirty="0"/>
              <a:t>записывает в поток один младший байт из </a:t>
            </a:r>
            <a:r>
              <a:rPr lang="en-US" sz="2000" dirty="0" err="1"/>
              <a:t>val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void </a:t>
            </a:r>
            <a:r>
              <a:rPr lang="en-US" sz="2000" dirty="0" err="1"/>
              <a:t>writeBoolean</a:t>
            </a:r>
            <a:r>
              <a:rPr lang="en-US" sz="2000" dirty="0"/>
              <a:t>(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): </a:t>
            </a:r>
            <a:r>
              <a:rPr lang="ru-RU" sz="2000" dirty="0"/>
              <a:t>записывает в поток значение </a:t>
            </a:r>
            <a:r>
              <a:rPr lang="en-US" sz="2000" dirty="0"/>
              <a:t>boolean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void </a:t>
            </a:r>
            <a:r>
              <a:rPr lang="en-US" sz="2000" dirty="0" err="1"/>
              <a:t>writeByte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): </a:t>
            </a:r>
            <a:r>
              <a:rPr lang="ru-RU" sz="2000" dirty="0"/>
              <a:t>записывает в поток один младший байт из </a:t>
            </a:r>
            <a:r>
              <a:rPr lang="en-US" sz="2000" dirty="0" err="1"/>
              <a:t>val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979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Сериализация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void </a:t>
            </a:r>
            <a:r>
              <a:rPr lang="en-US" sz="2000" dirty="0" err="1"/>
              <a:t>writeChar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): </a:t>
            </a:r>
            <a:r>
              <a:rPr lang="ru-RU" sz="2000" dirty="0"/>
              <a:t>записывает в поток значение типа </a:t>
            </a:r>
            <a:r>
              <a:rPr lang="en-US" sz="2000" dirty="0"/>
              <a:t>char, </a:t>
            </a:r>
            <a:r>
              <a:rPr lang="ru-RU" sz="2000" dirty="0"/>
              <a:t>представленное </a:t>
            </a:r>
            <a:r>
              <a:rPr lang="ru-RU" sz="2000" dirty="0" smtClean="0"/>
              <a:t>целочисленным </a:t>
            </a:r>
            <a:r>
              <a:rPr lang="ru-RU" sz="2000" dirty="0"/>
              <a:t>значением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void </a:t>
            </a:r>
            <a:r>
              <a:rPr lang="en-US" sz="2000" dirty="0" err="1"/>
              <a:t>writeDouble</a:t>
            </a:r>
            <a:r>
              <a:rPr lang="en-US" sz="2000" dirty="0"/>
              <a:t>(double </a:t>
            </a:r>
            <a:r>
              <a:rPr lang="en-US" sz="2000" dirty="0" err="1"/>
              <a:t>val</a:t>
            </a:r>
            <a:r>
              <a:rPr lang="en-US" sz="2000" dirty="0"/>
              <a:t>): </a:t>
            </a:r>
            <a:r>
              <a:rPr lang="ru-RU" sz="2000" dirty="0"/>
              <a:t>записывает в поток значение типа </a:t>
            </a:r>
            <a:r>
              <a:rPr lang="en-US" sz="2000" dirty="0"/>
              <a:t>double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void </a:t>
            </a:r>
            <a:r>
              <a:rPr lang="en-US" sz="2000" dirty="0" err="1"/>
              <a:t>writeFloat</a:t>
            </a:r>
            <a:r>
              <a:rPr lang="en-US" sz="2000" dirty="0"/>
              <a:t>(float </a:t>
            </a:r>
            <a:r>
              <a:rPr lang="en-US" sz="2000" dirty="0" err="1"/>
              <a:t>val</a:t>
            </a:r>
            <a:r>
              <a:rPr lang="en-US" sz="2000" dirty="0"/>
              <a:t>): </a:t>
            </a:r>
            <a:r>
              <a:rPr lang="ru-RU" sz="2000" dirty="0"/>
              <a:t>записывает в поток значение типа </a:t>
            </a:r>
            <a:r>
              <a:rPr lang="en-US" sz="2000" dirty="0"/>
              <a:t>float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void </a:t>
            </a:r>
            <a:r>
              <a:rPr lang="en-US" sz="2000" dirty="0" err="1"/>
              <a:t>writeInt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): </a:t>
            </a:r>
            <a:r>
              <a:rPr lang="ru-RU" sz="2000" dirty="0"/>
              <a:t>записывает целочисленное значение </a:t>
            </a:r>
            <a:r>
              <a:rPr lang="en-US" sz="2000" dirty="0" err="1"/>
              <a:t>int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void </a:t>
            </a:r>
            <a:r>
              <a:rPr lang="en-US" sz="2000" dirty="0" err="1"/>
              <a:t>writeLong</a:t>
            </a:r>
            <a:r>
              <a:rPr lang="en-US" sz="2000" dirty="0"/>
              <a:t>(long </a:t>
            </a:r>
            <a:r>
              <a:rPr lang="en-US" sz="2000" dirty="0" err="1"/>
              <a:t>val</a:t>
            </a:r>
            <a:r>
              <a:rPr lang="en-US" sz="2000" dirty="0"/>
              <a:t>): </a:t>
            </a:r>
            <a:r>
              <a:rPr lang="ru-RU" sz="2000" dirty="0"/>
              <a:t>записывает значение типа </a:t>
            </a:r>
            <a:r>
              <a:rPr lang="en-US" sz="2000" dirty="0"/>
              <a:t>long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void </a:t>
            </a:r>
            <a:r>
              <a:rPr lang="en-US" sz="2000" dirty="0" err="1"/>
              <a:t>writeShort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): </a:t>
            </a:r>
            <a:r>
              <a:rPr lang="ru-RU" sz="2000" dirty="0"/>
              <a:t>записывает значение типа </a:t>
            </a:r>
            <a:r>
              <a:rPr lang="en-US" sz="2000" dirty="0"/>
              <a:t>short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void </a:t>
            </a:r>
            <a:r>
              <a:rPr lang="en-US" sz="2000" dirty="0" err="1"/>
              <a:t>writeUTF</a:t>
            </a:r>
            <a:r>
              <a:rPr lang="en-US" sz="2000" dirty="0"/>
              <a:t>(String </a:t>
            </a:r>
            <a:r>
              <a:rPr lang="en-US" sz="2000" dirty="0" err="1"/>
              <a:t>str</a:t>
            </a:r>
            <a:r>
              <a:rPr lang="en-US" sz="2000" dirty="0"/>
              <a:t>): </a:t>
            </a:r>
            <a:r>
              <a:rPr lang="ru-RU" sz="2000" dirty="0"/>
              <a:t>записывает в поток строку в кодировке </a:t>
            </a:r>
            <a:r>
              <a:rPr lang="en-US" sz="2000" dirty="0"/>
              <a:t>UTF-8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void </a:t>
            </a:r>
            <a:r>
              <a:rPr lang="en-US" sz="2000" dirty="0" err="1" smtClean="0"/>
              <a:t>writeObject</a:t>
            </a:r>
            <a:r>
              <a:rPr lang="en-US" sz="2000" dirty="0" smtClean="0"/>
              <a:t>(Object </a:t>
            </a:r>
            <a:r>
              <a:rPr lang="en-US" sz="2000" dirty="0" err="1"/>
              <a:t>obj</a:t>
            </a:r>
            <a:r>
              <a:rPr lang="en-US" sz="2000" dirty="0"/>
              <a:t>): </a:t>
            </a:r>
            <a:r>
              <a:rPr lang="ru-RU" sz="2000" dirty="0"/>
              <a:t>записывает в поток отдельный объект</a:t>
            </a:r>
          </a:p>
        </p:txBody>
      </p:sp>
    </p:spTree>
    <p:extLst>
      <p:ext uri="{BB962C8B-B14F-4D97-AF65-F5344CB8AC3E}">
        <p14:creationId xmlns:p14="http://schemas.microsoft.com/office/powerpoint/2010/main" val="39456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Сериализация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187533" y="857251"/>
            <a:ext cx="10699668" cy="5869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сохраним в файл один объект класса </a:t>
            </a:r>
            <a:r>
              <a:rPr lang="ru-RU" dirty="0" err="1">
                <a:solidFill>
                  <a:schemeClr val="tx1"/>
                </a:solidFill>
              </a:rPr>
              <a:t>Person</a:t>
            </a:r>
            <a:r>
              <a:rPr lang="ru-RU" dirty="0">
                <a:solidFill>
                  <a:schemeClr val="tx1"/>
                </a:solidFill>
              </a:rPr>
              <a:t>:</a:t>
            </a:r>
            <a:endParaRPr lang="ru-RU" altLang="ru-RU" i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/>
              <a:t>java.io.*;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Program 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try(</a:t>
            </a:r>
            <a:r>
              <a:rPr lang="en-US" dirty="0" err="1" smtClean="0"/>
              <a:t>ObjectOutputStream</a:t>
            </a:r>
            <a:r>
              <a:rPr lang="en-US" dirty="0" smtClean="0"/>
              <a:t> </a:t>
            </a:r>
            <a:r>
              <a:rPr lang="en-US" dirty="0" err="1"/>
              <a:t>oos</a:t>
            </a:r>
            <a:r>
              <a:rPr lang="en-US" dirty="0"/>
              <a:t> = new </a:t>
            </a:r>
            <a:r>
              <a:rPr lang="en-US" dirty="0" err="1"/>
              <a:t>ObjectOutputStream</a:t>
            </a:r>
            <a:r>
              <a:rPr lang="en-US" dirty="0"/>
              <a:t>(new </a:t>
            </a:r>
            <a:r>
              <a:rPr lang="en-US" dirty="0" err="1"/>
              <a:t>FileOutputStream</a:t>
            </a:r>
            <a:r>
              <a:rPr lang="en-US" dirty="0"/>
              <a:t>("person.dat</a:t>
            </a:r>
            <a:r>
              <a:rPr lang="en-US" dirty="0" smtClean="0"/>
              <a:t>")))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smtClean="0"/>
              <a:t>Person </a:t>
            </a:r>
            <a:r>
              <a:rPr lang="en-US" dirty="0"/>
              <a:t>p = new Person("Sam", 33, 178, true);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err="1" smtClean="0"/>
              <a:t>oos.writeObject</a:t>
            </a:r>
            <a:r>
              <a:rPr lang="en-US" dirty="0" smtClean="0"/>
              <a:t>(p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catch(Exception ex)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2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Сериализация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187533" y="857251"/>
            <a:ext cx="10699668" cy="58692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class Person implements Serializable{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private </a:t>
            </a:r>
            <a:r>
              <a:rPr lang="en-US" sz="1600" dirty="0"/>
              <a:t>String name;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private </a:t>
            </a:r>
            <a:r>
              <a:rPr lang="en-US" sz="1600" dirty="0" err="1"/>
              <a:t>int</a:t>
            </a:r>
            <a:r>
              <a:rPr lang="en-US" sz="1600" dirty="0"/>
              <a:t> age;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private </a:t>
            </a:r>
            <a:r>
              <a:rPr lang="en-US" sz="1600" dirty="0"/>
              <a:t>double height;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private </a:t>
            </a:r>
            <a:r>
              <a:rPr lang="en-US" sz="1600" dirty="0"/>
              <a:t>boolean married;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Person(String </a:t>
            </a:r>
            <a:r>
              <a:rPr lang="en-US" sz="1600" dirty="0"/>
              <a:t>n, </a:t>
            </a:r>
            <a:r>
              <a:rPr lang="en-US" sz="1600" dirty="0" err="1"/>
              <a:t>int</a:t>
            </a:r>
            <a:r>
              <a:rPr lang="en-US" sz="1600" dirty="0"/>
              <a:t> a, double h, boolean m){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name=n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age=a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height=h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married=m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String </a:t>
            </a:r>
            <a:r>
              <a:rPr lang="en-US" sz="1600" dirty="0" err="1"/>
              <a:t>getName</a:t>
            </a:r>
            <a:r>
              <a:rPr lang="en-US" sz="1600" dirty="0"/>
              <a:t>() {return name;}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getAge</a:t>
            </a:r>
            <a:r>
              <a:rPr lang="en-US" sz="1600" dirty="0"/>
              <a:t>(){ return age;}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double </a:t>
            </a:r>
            <a:r>
              <a:rPr lang="en-US" sz="1600" dirty="0" err="1"/>
              <a:t>getHeight</a:t>
            </a:r>
            <a:r>
              <a:rPr lang="en-US" sz="1600" dirty="0"/>
              <a:t>(){return height;}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boolean </a:t>
            </a:r>
            <a:r>
              <a:rPr lang="en-US" sz="1600" dirty="0" err="1"/>
              <a:t>getMarried</a:t>
            </a:r>
            <a:r>
              <a:rPr lang="en-US" sz="1600" dirty="0"/>
              <a:t>(){return married;}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04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Десериализация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Класс </a:t>
            </a:r>
            <a:r>
              <a:rPr lang="ru-RU" sz="2000" dirty="0" err="1"/>
              <a:t>ObjectInputStream</a:t>
            </a:r>
            <a:r>
              <a:rPr lang="ru-RU" sz="2000" dirty="0"/>
              <a:t> отвечает за обратный процесс - чтение ранее </a:t>
            </a:r>
            <a:r>
              <a:rPr lang="ru-RU" sz="2000" dirty="0" err="1"/>
              <a:t>сериализованных</a:t>
            </a:r>
            <a:r>
              <a:rPr lang="ru-RU" sz="2000" dirty="0"/>
              <a:t> данных из потока. В конструкторе он принимает ссылку на поток ввода: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ObjectInputStream</a:t>
            </a:r>
            <a:r>
              <a:rPr lang="ru-RU" sz="2000" dirty="0" smtClean="0"/>
              <a:t>(</a:t>
            </a:r>
            <a:r>
              <a:rPr lang="ru-RU" sz="2000" dirty="0" err="1" smtClean="0"/>
              <a:t>InputStream</a:t>
            </a:r>
            <a:r>
              <a:rPr lang="ru-RU" sz="2000" dirty="0" smtClean="0"/>
              <a:t> </a:t>
            </a:r>
            <a:r>
              <a:rPr lang="ru-RU" sz="2000" dirty="0" err="1"/>
              <a:t>in</a:t>
            </a:r>
            <a:r>
              <a:rPr lang="ru-RU" sz="2000" dirty="0"/>
              <a:t>)</a:t>
            </a:r>
          </a:p>
          <a:p>
            <a:pPr marL="0" indent="0">
              <a:buNone/>
            </a:pPr>
            <a:r>
              <a:rPr lang="ru-RU" sz="2000" dirty="0"/>
              <a:t>Функционал </a:t>
            </a:r>
            <a:r>
              <a:rPr lang="ru-RU" sz="2000" dirty="0" err="1"/>
              <a:t>ObjectInputStream</a:t>
            </a:r>
            <a:r>
              <a:rPr lang="ru-RU" sz="2000" dirty="0"/>
              <a:t> сосредоточен в методах, предназначенных для чтения различных типов данных. Рассмотрим основные методы этого класса: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void</a:t>
            </a:r>
            <a:r>
              <a:rPr lang="ru-RU" sz="2000" dirty="0" smtClean="0"/>
              <a:t> </a:t>
            </a:r>
            <a:r>
              <a:rPr lang="ru-RU" sz="2000" dirty="0" err="1"/>
              <a:t>close</a:t>
            </a:r>
            <a:r>
              <a:rPr lang="ru-RU" sz="2000" dirty="0"/>
              <a:t>(): закрывает поток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int</a:t>
            </a:r>
            <a:r>
              <a:rPr lang="ru-RU" sz="2000" dirty="0" smtClean="0"/>
              <a:t> </a:t>
            </a:r>
            <a:r>
              <a:rPr lang="ru-RU" sz="2000" dirty="0" err="1"/>
              <a:t>skipBytes</a:t>
            </a:r>
            <a:r>
              <a:rPr lang="ru-RU" sz="2000" dirty="0"/>
              <a:t>(</a:t>
            </a:r>
            <a:r>
              <a:rPr lang="ru-RU" sz="2000" dirty="0" err="1"/>
              <a:t>int</a:t>
            </a:r>
            <a:r>
              <a:rPr lang="ru-RU" sz="2000" dirty="0"/>
              <a:t> </a:t>
            </a:r>
            <a:r>
              <a:rPr lang="ru-RU" sz="2000" dirty="0" err="1"/>
              <a:t>len</a:t>
            </a:r>
            <a:r>
              <a:rPr lang="ru-RU" sz="2000" dirty="0"/>
              <a:t>): пропускает при чтении несколько байт, количество которых равно </a:t>
            </a:r>
            <a:r>
              <a:rPr lang="ru-RU" sz="2000" dirty="0" err="1"/>
              <a:t>len</a:t>
            </a:r>
            <a:endParaRPr lang="ru-RU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int</a:t>
            </a:r>
            <a:r>
              <a:rPr lang="ru-RU" sz="2000" dirty="0" smtClean="0"/>
              <a:t> </a:t>
            </a:r>
            <a:r>
              <a:rPr lang="ru-RU" sz="2000" dirty="0" err="1"/>
              <a:t>available</a:t>
            </a:r>
            <a:r>
              <a:rPr lang="ru-RU" sz="2000" dirty="0"/>
              <a:t>(): возвращает количество байт, доступных для </a:t>
            </a:r>
            <a:r>
              <a:rPr lang="ru-RU" sz="2000" dirty="0" smtClean="0"/>
              <a:t>чтения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int</a:t>
            </a:r>
            <a:r>
              <a:rPr lang="en-US" sz="2000" dirty="0"/>
              <a:t> read(): </a:t>
            </a:r>
            <a:r>
              <a:rPr lang="ru-RU" sz="2000" dirty="0"/>
              <a:t>считывает из потока один байт и возвращает его целочисленное представление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32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Десериализация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boolean </a:t>
            </a:r>
            <a:r>
              <a:rPr lang="en-US" sz="2000" dirty="0" err="1"/>
              <a:t>readBoolean</a:t>
            </a:r>
            <a:r>
              <a:rPr lang="en-US" sz="2000" dirty="0"/>
              <a:t>(): </a:t>
            </a:r>
            <a:r>
              <a:rPr lang="ru-RU" sz="2000" dirty="0"/>
              <a:t>считывает из потока одно значение </a:t>
            </a:r>
            <a:r>
              <a:rPr lang="en-US" sz="2000" dirty="0"/>
              <a:t>boolean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byte </a:t>
            </a:r>
            <a:r>
              <a:rPr lang="en-US" sz="2000" dirty="0" err="1"/>
              <a:t>readByte</a:t>
            </a:r>
            <a:r>
              <a:rPr lang="en-US" sz="2000" dirty="0"/>
              <a:t>(): </a:t>
            </a:r>
            <a:r>
              <a:rPr lang="ru-RU" sz="2000" dirty="0"/>
              <a:t>считывает из потока один байт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char </a:t>
            </a:r>
            <a:r>
              <a:rPr lang="en-US" sz="2000" dirty="0" err="1"/>
              <a:t>readChar</a:t>
            </a:r>
            <a:r>
              <a:rPr lang="en-US" sz="2000" dirty="0"/>
              <a:t>(): </a:t>
            </a:r>
            <a:r>
              <a:rPr lang="ru-RU" sz="2000" dirty="0"/>
              <a:t>считывает из потока один символ </a:t>
            </a:r>
            <a:r>
              <a:rPr lang="en-US" sz="2000" dirty="0"/>
              <a:t>char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double </a:t>
            </a:r>
            <a:r>
              <a:rPr lang="en-US" sz="2000" dirty="0" err="1"/>
              <a:t>readDouble</a:t>
            </a:r>
            <a:r>
              <a:rPr lang="en-US" sz="2000" dirty="0"/>
              <a:t>(): </a:t>
            </a:r>
            <a:r>
              <a:rPr lang="ru-RU" sz="2000" dirty="0"/>
              <a:t>считывает значение типа </a:t>
            </a:r>
            <a:r>
              <a:rPr lang="en-US" sz="2000" dirty="0"/>
              <a:t>double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float </a:t>
            </a:r>
            <a:r>
              <a:rPr lang="en-US" sz="2000" dirty="0" err="1"/>
              <a:t>readFloat</a:t>
            </a:r>
            <a:r>
              <a:rPr lang="en-US" sz="2000" dirty="0"/>
              <a:t>(): </a:t>
            </a:r>
            <a:r>
              <a:rPr lang="ru-RU" sz="2000" dirty="0"/>
              <a:t>считывает из потока значение типа </a:t>
            </a:r>
            <a:r>
              <a:rPr lang="en-US" sz="2000" dirty="0"/>
              <a:t>float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readInt</a:t>
            </a:r>
            <a:r>
              <a:rPr lang="en-US" sz="2000" dirty="0"/>
              <a:t>(): </a:t>
            </a:r>
            <a:r>
              <a:rPr lang="ru-RU" sz="2000" dirty="0"/>
              <a:t>считывает целочисленное значение </a:t>
            </a:r>
            <a:r>
              <a:rPr lang="en-US" sz="2000" dirty="0" err="1"/>
              <a:t>int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long </a:t>
            </a:r>
            <a:r>
              <a:rPr lang="en-US" sz="2000" dirty="0" err="1"/>
              <a:t>readLong</a:t>
            </a:r>
            <a:r>
              <a:rPr lang="en-US" sz="2000" dirty="0"/>
              <a:t>(): </a:t>
            </a:r>
            <a:r>
              <a:rPr lang="ru-RU" sz="2000" dirty="0"/>
              <a:t>считывает значение типа </a:t>
            </a:r>
            <a:r>
              <a:rPr lang="en-US" sz="2000" dirty="0"/>
              <a:t>long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short </a:t>
            </a:r>
            <a:r>
              <a:rPr lang="en-US" sz="2000" dirty="0" err="1"/>
              <a:t>readShort</a:t>
            </a:r>
            <a:r>
              <a:rPr lang="en-US" sz="2000" dirty="0"/>
              <a:t>(): </a:t>
            </a:r>
            <a:r>
              <a:rPr lang="ru-RU" sz="2000" dirty="0"/>
              <a:t>считывает значение типа </a:t>
            </a:r>
            <a:r>
              <a:rPr lang="en-US" sz="2000" dirty="0"/>
              <a:t>short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String </a:t>
            </a:r>
            <a:r>
              <a:rPr lang="en-US" sz="2000" dirty="0" err="1"/>
              <a:t>readUTF</a:t>
            </a:r>
            <a:r>
              <a:rPr lang="en-US" sz="2000" dirty="0"/>
              <a:t>(): </a:t>
            </a:r>
            <a:r>
              <a:rPr lang="ru-RU" sz="2000" dirty="0"/>
              <a:t>считывает строку в кодировке </a:t>
            </a:r>
            <a:r>
              <a:rPr lang="en-US" sz="2000" dirty="0"/>
              <a:t>UTF-8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Object </a:t>
            </a:r>
            <a:r>
              <a:rPr lang="en-US" sz="2000" dirty="0" err="1"/>
              <a:t>readObject</a:t>
            </a:r>
            <a:r>
              <a:rPr lang="en-US" sz="2000" dirty="0"/>
              <a:t>(): </a:t>
            </a:r>
            <a:r>
              <a:rPr lang="ru-RU" sz="2000" dirty="0"/>
              <a:t>считывает из потока объект</a:t>
            </a:r>
          </a:p>
        </p:txBody>
      </p:sp>
    </p:spTree>
    <p:extLst>
      <p:ext uri="{BB962C8B-B14F-4D97-AF65-F5344CB8AC3E}">
        <p14:creationId xmlns:p14="http://schemas.microsoft.com/office/powerpoint/2010/main" val="23399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Десериализация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246909" y="1027133"/>
            <a:ext cx="10770920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1600" i="1" dirty="0">
                <a:latin typeface="Arial" panose="020B0604020202020204" pitchFamily="34" charset="0"/>
              </a:rPr>
              <a:t>извлечем выше сохраненный объект </a:t>
            </a:r>
            <a:r>
              <a:rPr lang="ru-RU" altLang="ru-RU" sz="1600" i="1" dirty="0" err="1">
                <a:latin typeface="Arial" panose="020B0604020202020204" pitchFamily="34" charset="0"/>
              </a:rPr>
              <a:t>Person</a:t>
            </a:r>
            <a:r>
              <a:rPr lang="ru-RU" altLang="ru-RU" sz="1600" i="1" dirty="0">
                <a:latin typeface="Arial" panose="020B0604020202020204" pitchFamily="34" charset="0"/>
              </a:rPr>
              <a:t> из файла</a:t>
            </a:r>
          </a:p>
          <a:p>
            <a:pPr marL="0" indent="0">
              <a:buNone/>
            </a:pPr>
            <a:r>
              <a:rPr lang="en-US" sz="1600" dirty="0" smtClean="0"/>
              <a:t>import </a:t>
            </a:r>
            <a:r>
              <a:rPr lang="en-US" sz="1600" dirty="0"/>
              <a:t>java.io.*;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Program {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try(</a:t>
            </a:r>
            <a:r>
              <a:rPr lang="en-US" sz="1600" dirty="0" err="1" smtClean="0"/>
              <a:t>ObjectInputStream</a:t>
            </a:r>
            <a:r>
              <a:rPr lang="en-US" sz="1600" dirty="0" smtClean="0"/>
              <a:t> </a:t>
            </a:r>
            <a:r>
              <a:rPr lang="en-US" sz="1600" dirty="0" err="1"/>
              <a:t>ois</a:t>
            </a:r>
            <a:r>
              <a:rPr lang="en-US" sz="1600" dirty="0"/>
              <a:t> = new </a:t>
            </a:r>
            <a:r>
              <a:rPr lang="en-US" sz="1600" dirty="0" err="1"/>
              <a:t>ObjectInputStream</a:t>
            </a:r>
            <a:r>
              <a:rPr lang="en-US" sz="1600" dirty="0"/>
              <a:t>(new </a:t>
            </a:r>
            <a:r>
              <a:rPr lang="en-US" sz="1600" dirty="0" err="1"/>
              <a:t>FileInputStream</a:t>
            </a:r>
            <a:r>
              <a:rPr lang="en-US" sz="1600" dirty="0"/>
              <a:t>("person.dat</a:t>
            </a:r>
            <a:r>
              <a:rPr lang="en-US" sz="1600" dirty="0" smtClean="0"/>
              <a:t>")))</a:t>
            </a:r>
            <a:r>
              <a:rPr lang="ru-RU" sz="1600" dirty="0" smtClean="0"/>
              <a:t> 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smtClean="0"/>
              <a:t>Person </a:t>
            </a:r>
            <a:r>
              <a:rPr lang="en-US" sz="1600" dirty="0"/>
              <a:t>p=(Person)</a:t>
            </a:r>
            <a:r>
              <a:rPr lang="en-US" sz="1600" dirty="0" err="1"/>
              <a:t>ois.readObject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err="1" smtClean="0"/>
              <a:t>System.out.printf</a:t>
            </a:r>
            <a:r>
              <a:rPr lang="en-US" sz="1600" dirty="0"/>
              <a:t>("Name: %s \t Age: %d \n", </a:t>
            </a:r>
            <a:r>
              <a:rPr lang="en-US" sz="1600" dirty="0" err="1"/>
              <a:t>p.getName</a:t>
            </a:r>
            <a:r>
              <a:rPr lang="en-US" sz="1600" dirty="0"/>
              <a:t>(), </a:t>
            </a:r>
            <a:r>
              <a:rPr lang="en-US" sz="1600" dirty="0" err="1"/>
              <a:t>p.getAge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catch(Exception </a:t>
            </a:r>
            <a:r>
              <a:rPr lang="en-US" sz="1600" dirty="0"/>
              <a:t>ex){</a:t>
            </a:r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ex.getMessage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615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Запись файлов. Класс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FileWriter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Класс </a:t>
            </a:r>
            <a:r>
              <a:rPr lang="en-US" sz="2000" dirty="0" err="1"/>
              <a:t>FileWriter</a:t>
            </a:r>
            <a:r>
              <a:rPr lang="en-US" sz="2000" dirty="0"/>
              <a:t> </a:t>
            </a:r>
            <a:r>
              <a:rPr lang="ru-RU" sz="2000" dirty="0"/>
              <a:t>является производным от класса </a:t>
            </a:r>
            <a:r>
              <a:rPr lang="en-US" sz="2000" dirty="0"/>
              <a:t>Writer. </a:t>
            </a:r>
            <a:r>
              <a:rPr lang="ru-RU" sz="2000" dirty="0"/>
              <a:t>Он используется для записи текстовых файлов.</a:t>
            </a:r>
          </a:p>
          <a:p>
            <a:pPr marL="0" indent="0">
              <a:buNone/>
            </a:pPr>
            <a:r>
              <a:rPr lang="ru-RU" sz="2000" dirty="0" smtClean="0"/>
              <a:t>Чтобы </a:t>
            </a:r>
            <a:r>
              <a:rPr lang="ru-RU" sz="2000" dirty="0"/>
              <a:t>создать объект </a:t>
            </a:r>
            <a:r>
              <a:rPr lang="en-US" sz="2000" dirty="0" err="1"/>
              <a:t>FileWriter</a:t>
            </a:r>
            <a:r>
              <a:rPr lang="en-US" sz="2000" dirty="0"/>
              <a:t>, </a:t>
            </a:r>
            <a:r>
              <a:rPr lang="ru-RU" sz="2000" dirty="0"/>
              <a:t>можно использовать один из следующих конструкторов: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/>
              <a:t>FileWriter</a:t>
            </a:r>
            <a:r>
              <a:rPr lang="en-US" sz="2000" dirty="0" smtClean="0"/>
              <a:t>(File </a:t>
            </a:r>
            <a:r>
              <a:rPr lang="en-US" sz="2000" dirty="0"/>
              <a:t>file)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FileWriter</a:t>
            </a:r>
            <a:r>
              <a:rPr lang="en-US" sz="2000" dirty="0"/>
              <a:t>(File </a:t>
            </a:r>
            <a:r>
              <a:rPr lang="en-US" sz="2000" dirty="0" err="1"/>
              <a:t>file</a:t>
            </a:r>
            <a:r>
              <a:rPr lang="en-US" sz="2000" dirty="0"/>
              <a:t>, boolean append)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FileWriter</a:t>
            </a:r>
            <a:r>
              <a:rPr lang="en-US" sz="2000" dirty="0"/>
              <a:t>(</a:t>
            </a:r>
            <a:r>
              <a:rPr lang="en-US" sz="2000" dirty="0" err="1"/>
              <a:t>FileDescriptor</a:t>
            </a:r>
            <a:r>
              <a:rPr lang="en-US" sz="2000" dirty="0"/>
              <a:t> </a:t>
            </a:r>
            <a:r>
              <a:rPr lang="en-US" sz="2000" dirty="0" err="1"/>
              <a:t>fd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FileWriter</a:t>
            </a:r>
            <a:r>
              <a:rPr lang="en-US" sz="2000" dirty="0"/>
              <a:t>(String </a:t>
            </a:r>
            <a:r>
              <a:rPr lang="en-US" sz="2000" dirty="0" err="1"/>
              <a:t>fileName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FileWriter</a:t>
            </a:r>
            <a:r>
              <a:rPr lang="en-US" sz="2000" dirty="0"/>
              <a:t>(String </a:t>
            </a:r>
            <a:r>
              <a:rPr lang="en-US" sz="2000" dirty="0" err="1"/>
              <a:t>fileName</a:t>
            </a:r>
            <a:r>
              <a:rPr lang="en-US" sz="2000" dirty="0"/>
              <a:t>, boolean append) </a:t>
            </a: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В</a:t>
            </a:r>
            <a:r>
              <a:rPr lang="ru-RU" sz="2000" dirty="0" smtClean="0"/>
              <a:t> </a:t>
            </a:r>
            <a:r>
              <a:rPr lang="ru-RU" sz="2000" dirty="0"/>
              <a:t>конструктор передается либо путь к файлу в виде строки, либо объект </a:t>
            </a:r>
            <a:r>
              <a:rPr lang="ru-RU" sz="2000" dirty="0" err="1"/>
              <a:t>File</a:t>
            </a:r>
            <a:r>
              <a:rPr lang="ru-RU" sz="2000" dirty="0"/>
              <a:t>, который ссылается на конкретный текстовый файл. Параметр </a:t>
            </a:r>
            <a:r>
              <a:rPr lang="ru-RU" sz="2000" dirty="0" err="1"/>
              <a:t>append</a:t>
            </a:r>
            <a:r>
              <a:rPr lang="ru-RU" sz="2000" dirty="0"/>
              <a:t> указывает, должны ли данные </a:t>
            </a:r>
            <a:r>
              <a:rPr lang="ru-RU" sz="2000" dirty="0" err="1"/>
              <a:t>дозаписываться</a:t>
            </a:r>
            <a:r>
              <a:rPr lang="ru-RU" sz="2000" dirty="0"/>
              <a:t> в конец файла (если параметр равен </a:t>
            </a:r>
            <a:r>
              <a:rPr lang="ru-RU" sz="2000" dirty="0" err="1"/>
              <a:t>true</a:t>
            </a:r>
            <a:r>
              <a:rPr lang="ru-RU" sz="2000" dirty="0"/>
              <a:t>), либо файл должен перезаписываться.</a:t>
            </a:r>
          </a:p>
        </p:txBody>
      </p:sp>
    </p:spTree>
    <p:extLst>
      <p:ext uri="{BB962C8B-B14F-4D97-AF65-F5344CB8AC3E}">
        <p14:creationId xmlns:p14="http://schemas.microsoft.com/office/powerpoint/2010/main" val="155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Десериализация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104405" y="857251"/>
            <a:ext cx="10913424" cy="58692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ru-RU" sz="1600" i="1" dirty="0">
                <a:latin typeface="Arial" panose="020B0604020202020204" pitchFamily="34" charset="0"/>
              </a:rPr>
              <a:t>сохранение и восстановление из файла на примере списка объектов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import </a:t>
            </a:r>
            <a:r>
              <a:rPr lang="en-US" sz="1600" dirty="0"/>
              <a:t>java.io.*;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java.util.ArrayList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Program {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String </a:t>
            </a:r>
            <a:r>
              <a:rPr lang="en-US" sz="1600" dirty="0"/>
              <a:t>filename = "people.dat";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// </a:t>
            </a:r>
            <a:r>
              <a:rPr lang="ru-RU" sz="1600" dirty="0"/>
              <a:t>создадим список объектов, которые будем записывать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&lt;Person</a:t>
            </a:r>
            <a:r>
              <a:rPr lang="en-US" sz="1600" dirty="0"/>
              <a:t>&gt; people = new </a:t>
            </a:r>
            <a:r>
              <a:rPr lang="en-US" sz="1600" dirty="0" err="1"/>
              <a:t>ArrayList</a:t>
            </a:r>
            <a:r>
              <a:rPr lang="en-US" sz="1600" dirty="0"/>
              <a:t>&lt;Person&gt;();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err="1" smtClean="0"/>
              <a:t>people.add</a:t>
            </a:r>
            <a:r>
              <a:rPr lang="en-US" sz="1600" dirty="0" smtClean="0"/>
              <a:t>(new </a:t>
            </a:r>
            <a:r>
              <a:rPr lang="en-US" sz="1600" dirty="0"/>
              <a:t>Person("Tom", 30, 175, false));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err="1" smtClean="0"/>
              <a:t>people.add</a:t>
            </a:r>
            <a:r>
              <a:rPr lang="en-US" sz="1600" dirty="0" smtClean="0"/>
              <a:t>(new </a:t>
            </a:r>
            <a:r>
              <a:rPr lang="en-US" sz="1600" dirty="0"/>
              <a:t>Person("Sam", 33, 178, true));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try(</a:t>
            </a:r>
            <a:r>
              <a:rPr lang="en-US" sz="1600" dirty="0" err="1" smtClean="0"/>
              <a:t>ObjectOutputStream</a:t>
            </a:r>
            <a:r>
              <a:rPr lang="en-US" sz="1600" dirty="0" smtClean="0"/>
              <a:t> </a:t>
            </a:r>
            <a:r>
              <a:rPr lang="en-US" sz="1600" dirty="0" err="1"/>
              <a:t>oos</a:t>
            </a:r>
            <a:r>
              <a:rPr lang="en-US" sz="1600" dirty="0"/>
              <a:t> = new </a:t>
            </a:r>
            <a:r>
              <a:rPr lang="en-US" sz="1600" dirty="0" err="1"/>
              <a:t>ObjectOutputStream</a:t>
            </a:r>
            <a:r>
              <a:rPr lang="en-US" sz="1600" dirty="0"/>
              <a:t>(new </a:t>
            </a:r>
            <a:r>
              <a:rPr lang="en-US" sz="1600" dirty="0" err="1"/>
              <a:t>FileOutputStream</a:t>
            </a:r>
            <a:r>
              <a:rPr lang="en-US" sz="1600" dirty="0"/>
              <a:t>(filename</a:t>
            </a:r>
            <a:r>
              <a:rPr lang="en-US" sz="1600" dirty="0" smtClean="0"/>
              <a:t>)))</a:t>
            </a:r>
            <a:r>
              <a:rPr lang="ru-RU" sz="1600" dirty="0" smtClean="0"/>
              <a:t> 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err="1" smtClean="0"/>
              <a:t>oos.writeObject</a:t>
            </a:r>
            <a:r>
              <a:rPr lang="en-US" sz="1600" dirty="0" smtClean="0"/>
              <a:t>(people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("File has been written");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catch(Exception </a:t>
            </a:r>
            <a:r>
              <a:rPr lang="en-US" sz="1600" dirty="0"/>
              <a:t>ex){</a:t>
            </a:r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ex.getMessage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}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16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Десериализация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104405" y="857251"/>
            <a:ext cx="10913424" cy="586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		// </a:t>
            </a:r>
            <a:r>
              <a:rPr lang="ru-RU" sz="1600" dirty="0" err="1"/>
              <a:t>десериализация</a:t>
            </a:r>
            <a:r>
              <a:rPr lang="ru-RU" sz="1600" dirty="0"/>
              <a:t> в новый список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&lt;Person</a:t>
            </a:r>
            <a:r>
              <a:rPr lang="en-US" sz="1600" dirty="0"/>
              <a:t>&gt; </a:t>
            </a:r>
            <a:r>
              <a:rPr lang="en-US" sz="1600" dirty="0" err="1"/>
              <a:t>newPeople</a:t>
            </a:r>
            <a:r>
              <a:rPr lang="en-US" sz="1600" dirty="0"/>
              <a:t>= new </a:t>
            </a:r>
            <a:r>
              <a:rPr lang="en-US" sz="1600" dirty="0" err="1"/>
              <a:t>ArrayList</a:t>
            </a:r>
            <a:r>
              <a:rPr lang="en-US" sz="1600" dirty="0"/>
              <a:t>&lt;Person&gt;();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try(</a:t>
            </a:r>
            <a:r>
              <a:rPr lang="en-US" sz="1600" dirty="0" err="1" smtClean="0"/>
              <a:t>ObjectInputStream</a:t>
            </a:r>
            <a:r>
              <a:rPr lang="en-US" sz="1600" dirty="0" smtClean="0"/>
              <a:t> </a:t>
            </a:r>
            <a:r>
              <a:rPr lang="en-US" sz="1600" dirty="0" err="1"/>
              <a:t>ois</a:t>
            </a:r>
            <a:r>
              <a:rPr lang="en-US" sz="1600" dirty="0"/>
              <a:t> = new </a:t>
            </a:r>
            <a:r>
              <a:rPr lang="en-US" sz="1600" dirty="0" err="1"/>
              <a:t>ObjectInputStream</a:t>
            </a:r>
            <a:r>
              <a:rPr lang="en-US" sz="1600" dirty="0"/>
              <a:t>(new </a:t>
            </a:r>
            <a:r>
              <a:rPr lang="en-US" sz="1600" dirty="0" err="1"/>
              <a:t>FileInputStream</a:t>
            </a:r>
            <a:r>
              <a:rPr lang="en-US" sz="1600" dirty="0"/>
              <a:t>(filename</a:t>
            </a:r>
            <a:r>
              <a:rPr lang="en-US" sz="1600" dirty="0" smtClean="0"/>
              <a:t>)))</a:t>
            </a:r>
            <a:r>
              <a:rPr lang="ru-RU" sz="1600" dirty="0" smtClean="0"/>
              <a:t> 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err="1" smtClean="0"/>
              <a:t>newPeople</a:t>
            </a:r>
            <a:r>
              <a:rPr lang="en-US" sz="1600" dirty="0"/>
              <a:t>=((</a:t>
            </a:r>
            <a:r>
              <a:rPr lang="en-US" sz="1600" dirty="0" err="1"/>
              <a:t>ArrayList</a:t>
            </a:r>
            <a:r>
              <a:rPr lang="en-US" sz="1600" dirty="0"/>
              <a:t>&lt;Person&gt;)</a:t>
            </a:r>
            <a:r>
              <a:rPr lang="en-US" sz="1600" dirty="0" err="1"/>
              <a:t>ois.readObject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catch(Exception </a:t>
            </a:r>
            <a:r>
              <a:rPr lang="en-US" sz="1600" dirty="0"/>
              <a:t>ex){</a:t>
            </a:r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ex.getMessage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for(Person </a:t>
            </a:r>
            <a:r>
              <a:rPr lang="en-US" sz="1600" dirty="0"/>
              <a:t>p : </a:t>
            </a:r>
            <a:r>
              <a:rPr lang="en-US" sz="1600" dirty="0" err="1"/>
              <a:t>newPeople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err="1" smtClean="0"/>
              <a:t>System.out.printf</a:t>
            </a:r>
            <a:r>
              <a:rPr lang="en-US" sz="1600" dirty="0"/>
              <a:t>("Name: %s \t Age: %d \n", </a:t>
            </a:r>
            <a:r>
              <a:rPr lang="en-US" sz="1600" dirty="0" err="1"/>
              <a:t>p.getName</a:t>
            </a:r>
            <a:r>
              <a:rPr lang="en-US" sz="1600" dirty="0"/>
              <a:t>(), </a:t>
            </a:r>
            <a:r>
              <a:rPr lang="en-US" sz="1600" dirty="0" err="1"/>
              <a:t>p.getAge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89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Десериализация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50669" y="857251"/>
            <a:ext cx="10367159" cy="58692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class </a:t>
            </a:r>
            <a:r>
              <a:rPr lang="en-US" sz="1600" dirty="0"/>
              <a:t>Person implements Serializable{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private </a:t>
            </a:r>
            <a:r>
              <a:rPr lang="en-US" sz="1600" dirty="0"/>
              <a:t>String name;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private </a:t>
            </a:r>
            <a:r>
              <a:rPr lang="en-US" sz="1600" dirty="0" err="1"/>
              <a:t>int</a:t>
            </a:r>
            <a:r>
              <a:rPr lang="en-US" sz="1600" dirty="0"/>
              <a:t> age;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private </a:t>
            </a:r>
            <a:r>
              <a:rPr lang="en-US" sz="1600" dirty="0"/>
              <a:t>double height;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private </a:t>
            </a:r>
            <a:r>
              <a:rPr lang="en-US" sz="1600" dirty="0"/>
              <a:t>boolean married;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Person(String </a:t>
            </a:r>
            <a:r>
              <a:rPr lang="en-US" sz="1600" dirty="0"/>
              <a:t>n, </a:t>
            </a:r>
            <a:r>
              <a:rPr lang="en-US" sz="1600" dirty="0" err="1"/>
              <a:t>int</a:t>
            </a:r>
            <a:r>
              <a:rPr lang="en-US" sz="1600" dirty="0"/>
              <a:t> a, double h, boolean m){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name=n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age=a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height=h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married=m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String </a:t>
            </a:r>
            <a:r>
              <a:rPr lang="en-US" sz="1600" dirty="0" err="1"/>
              <a:t>getName</a:t>
            </a:r>
            <a:r>
              <a:rPr lang="en-US" sz="1600" dirty="0"/>
              <a:t>() {return name;}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getAge</a:t>
            </a:r>
            <a:r>
              <a:rPr lang="en-US" sz="1600" dirty="0"/>
              <a:t>(){ return age;}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double </a:t>
            </a:r>
            <a:r>
              <a:rPr lang="en-US" sz="1600" dirty="0" err="1"/>
              <a:t>getHeight</a:t>
            </a:r>
            <a:r>
              <a:rPr lang="en-US" sz="1600" dirty="0"/>
              <a:t>(){return height;}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boolean </a:t>
            </a:r>
            <a:r>
              <a:rPr lang="en-US" sz="1600" dirty="0" err="1"/>
              <a:t>getMarried</a:t>
            </a:r>
            <a:r>
              <a:rPr lang="en-US" sz="1600" dirty="0"/>
              <a:t>(){return married;}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0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Класс </a:t>
            </a:r>
            <a:r>
              <a:rPr lang="ru-RU" sz="2000" dirty="0" err="1"/>
              <a:t>File</a:t>
            </a:r>
            <a:r>
              <a:rPr lang="ru-RU" sz="2000" dirty="0"/>
              <a:t>, определенный в пакете java.io, не работает напрямую с потоками. Его задачей является управление информацией о файлах и каталогах. Хотя на уровне операционной системы файлы и каталоги отличаются, но в </a:t>
            </a:r>
            <a:r>
              <a:rPr lang="ru-RU" sz="2000" dirty="0" err="1"/>
              <a:t>Java</a:t>
            </a:r>
            <a:r>
              <a:rPr lang="ru-RU" sz="2000" dirty="0"/>
              <a:t> они описываются одним классом </a:t>
            </a:r>
            <a:r>
              <a:rPr lang="ru-RU" sz="2000" dirty="0" err="1"/>
              <a:t>File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 smtClean="0"/>
              <a:t>В </a:t>
            </a:r>
            <a:r>
              <a:rPr lang="ru-RU" sz="2000" dirty="0"/>
              <a:t>зависимости от того, что должен представлять объект </a:t>
            </a:r>
            <a:r>
              <a:rPr lang="ru-RU" sz="2000" dirty="0" err="1"/>
              <a:t>File</a:t>
            </a:r>
            <a:r>
              <a:rPr lang="ru-RU" sz="2000" dirty="0"/>
              <a:t> - файл или каталог, мы можем использовать один из конструкторов для создания объекта: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File</a:t>
            </a:r>
            <a:r>
              <a:rPr lang="ru-RU" sz="2000" dirty="0" smtClean="0"/>
              <a:t>(</a:t>
            </a:r>
            <a:r>
              <a:rPr lang="ru-RU" sz="2000" dirty="0" err="1" smtClean="0"/>
              <a:t>String</a:t>
            </a:r>
            <a:r>
              <a:rPr lang="ru-RU" sz="2000" dirty="0" smtClean="0"/>
              <a:t> </a:t>
            </a:r>
            <a:r>
              <a:rPr lang="ru-RU" sz="2000" dirty="0" err="1"/>
              <a:t>путь_к_каталогу</a:t>
            </a:r>
            <a:r>
              <a:rPr lang="ru-RU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/>
              <a:t>File</a:t>
            </a:r>
            <a:r>
              <a:rPr lang="ru-RU" sz="2000" dirty="0"/>
              <a:t>(</a:t>
            </a:r>
            <a:r>
              <a:rPr lang="ru-RU" sz="2000" dirty="0" err="1"/>
              <a:t>String</a:t>
            </a:r>
            <a:r>
              <a:rPr lang="ru-RU" sz="2000" dirty="0"/>
              <a:t> </a:t>
            </a:r>
            <a:r>
              <a:rPr lang="ru-RU" sz="2000" dirty="0" err="1"/>
              <a:t>путь_к_каталогу</a:t>
            </a:r>
            <a:r>
              <a:rPr lang="ru-RU" sz="2000" dirty="0"/>
              <a:t>, </a:t>
            </a:r>
            <a:r>
              <a:rPr lang="ru-RU" sz="2000" dirty="0" err="1"/>
              <a:t>String</a:t>
            </a:r>
            <a:r>
              <a:rPr lang="ru-RU" sz="2000" dirty="0"/>
              <a:t> </a:t>
            </a:r>
            <a:r>
              <a:rPr lang="ru-RU" sz="2000" dirty="0" err="1"/>
              <a:t>имя_файла</a:t>
            </a:r>
            <a:r>
              <a:rPr lang="ru-RU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/>
              <a:t>File</a:t>
            </a:r>
            <a:r>
              <a:rPr lang="ru-RU" sz="2000" dirty="0"/>
              <a:t>(</a:t>
            </a:r>
            <a:r>
              <a:rPr lang="ru-RU" sz="2000" dirty="0" err="1"/>
              <a:t>File</a:t>
            </a:r>
            <a:r>
              <a:rPr lang="ru-RU" sz="2000" dirty="0"/>
              <a:t> каталог, </a:t>
            </a:r>
            <a:r>
              <a:rPr lang="ru-RU" sz="2000" dirty="0" err="1"/>
              <a:t>String</a:t>
            </a:r>
            <a:r>
              <a:rPr lang="ru-RU" sz="2000" dirty="0"/>
              <a:t> </a:t>
            </a:r>
            <a:r>
              <a:rPr lang="ru-RU" sz="2000" dirty="0" err="1"/>
              <a:t>имя_файла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Например</a:t>
            </a:r>
            <a:r>
              <a:rPr lang="ru-RU" sz="20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smtClean="0"/>
              <a:t>// </a:t>
            </a:r>
            <a:r>
              <a:rPr lang="ru-RU" sz="2000" dirty="0"/>
              <a:t>создаем объект </a:t>
            </a:r>
            <a:r>
              <a:rPr lang="en-US" sz="2000" dirty="0"/>
              <a:t>File </a:t>
            </a:r>
            <a:r>
              <a:rPr lang="ru-RU" sz="2000" dirty="0"/>
              <a:t>для каталога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File dir1 = new File("C://SomeDir");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// </a:t>
            </a:r>
            <a:r>
              <a:rPr lang="ru-RU" sz="2000" dirty="0"/>
              <a:t>создаем объекты для файлов, которые находятся в каталоге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File file1 = new File("C://SomeDir", "Hello.txt");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File file2 = new File(dir1, "Hello2.txt");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456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Класс </a:t>
            </a:r>
            <a:r>
              <a:rPr lang="ru-RU" sz="2000" dirty="0" err="1"/>
              <a:t>File</a:t>
            </a:r>
            <a:r>
              <a:rPr lang="ru-RU" sz="2000" dirty="0"/>
              <a:t> имеет ряд методов, которые позволяют управлять файлами и каталогами. Рассмотрим некоторые из них: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smtClean="0"/>
              <a:t>boolean </a:t>
            </a:r>
            <a:r>
              <a:rPr lang="ru-RU" sz="2000" dirty="0" err="1"/>
              <a:t>createNewFile</a:t>
            </a:r>
            <a:r>
              <a:rPr lang="ru-RU" sz="2000" dirty="0"/>
              <a:t>(): создает новый файл по пути, который передан в конструктор. В случае удачного создания возвращает </a:t>
            </a:r>
            <a:r>
              <a:rPr lang="ru-RU" sz="2000" dirty="0" err="1"/>
              <a:t>true</a:t>
            </a:r>
            <a:r>
              <a:rPr lang="ru-RU" sz="2000" dirty="0"/>
              <a:t>, иначе </a:t>
            </a:r>
            <a:r>
              <a:rPr lang="ru-RU" sz="2000" dirty="0" err="1"/>
              <a:t>false</a:t>
            </a:r>
            <a:endParaRPr lang="ru-RU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smtClean="0"/>
              <a:t>boolean </a:t>
            </a:r>
            <a:r>
              <a:rPr lang="ru-RU" sz="2000" dirty="0" err="1"/>
              <a:t>delete</a:t>
            </a:r>
            <a:r>
              <a:rPr lang="ru-RU" sz="2000" dirty="0"/>
              <a:t>(): удаляет каталог или файл по пути, который передан в конструктор. При удачном удалении возвращает </a:t>
            </a:r>
            <a:r>
              <a:rPr lang="ru-RU" sz="2000" dirty="0" err="1"/>
              <a:t>true</a:t>
            </a:r>
            <a:r>
              <a:rPr lang="ru-RU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smtClean="0"/>
              <a:t>boolean </a:t>
            </a:r>
            <a:r>
              <a:rPr lang="ru-RU" sz="2000" dirty="0" err="1"/>
              <a:t>exists</a:t>
            </a:r>
            <a:r>
              <a:rPr lang="ru-RU" sz="2000" dirty="0"/>
              <a:t>(): проверяет, существует ли по указанному в конструкторе пути файл или каталог. И если файл или каталог существует, то возвращает </a:t>
            </a:r>
            <a:r>
              <a:rPr lang="ru-RU" sz="2000" dirty="0" err="1"/>
              <a:t>true</a:t>
            </a:r>
            <a:r>
              <a:rPr lang="ru-RU" sz="2000" dirty="0"/>
              <a:t>, иначе возвращает </a:t>
            </a:r>
            <a:r>
              <a:rPr lang="ru-RU" sz="2000" dirty="0" err="1"/>
              <a:t>false</a:t>
            </a:r>
            <a:endParaRPr lang="ru-RU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String</a:t>
            </a:r>
            <a:r>
              <a:rPr lang="ru-RU" sz="2000" dirty="0" smtClean="0"/>
              <a:t> </a:t>
            </a:r>
            <a:r>
              <a:rPr lang="ru-RU" sz="2000" dirty="0" err="1"/>
              <a:t>getAbsolutePath</a:t>
            </a:r>
            <a:r>
              <a:rPr lang="ru-RU" sz="2000" dirty="0"/>
              <a:t>(): возвращает абсолютный путь для пути, переданного в конструктор объекта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String</a:t>
            </a:r>
            <a:r>
              <a:rPr lang="ru-RU" sz="2000" dirty="0" smtClean="0"/>
              <a:t> </a:t>
            </a:r>
            <a:r>
              <a:rPr lang="ru-RU" sz="2000" dirty="0" err="1"/>
              <a:t>getName</a:t>
            </a:r>
            <a:r>
              <a:rPr lang="ru-RU" sz="2000" dirty="0"/>
              <a:t>(): возвращает краткое имя файла или каталога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String</a:t>
            </a:r>
            <a:r>
              <a:rPr lang="ru-RU" sz="2000" dirty="0" smtClean="0"/>
              <a:t> </a:t>
            </a:r>
            <a:r>
              <a:rPr lang="ru-RU" sz="2000" dirty="0" err="1"/>
              <a:t>getParent</a:t>
            </a:r>
            <a:r>
              <a:rPr lang="ru-RU" sz="2000" dirty="0"/>
              <a:t>(): возвращает имя родительского каталога</a:t>
            </a:r>
          </a:p>
        </p:txBody>
      </p:sp>
    </p:spTree>
    <p:extLst>
      <p:ext uri="{BB962C8B-B14F-4D97-AF65-F5344CB8AC3E}">
        <p14:creationId xmlns:p14="http://schemas.microsoft.com/office/powerpoint/2010/main" val="25905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000" dirty="0" smtClean="0"/>
              <a:t>boolean </a:t>
            </a:r>
            <a:r>
              <a:rPr lang="ru-RU" sz="2000" dirty="0" err="1"/>
              <a:t>isDirectory</a:t>
            </a:r>
            <a:r>
              <a:rPr lang="ru-RU" sz="2000" dirty="0"/>
              <a:t>(): возвращает значение </a:t>
            </a:r>
            <a:r>
              <a:rPr lang="ru-RU" sz="2000" dirty="0" err="1"/>
              <a:t>true</a:t>
            </a:r>
            <a:r>
              <a:rPr lang="ru-RU" sz="2000" dirty="0"/>
              <a:t>, если по указанному пути располагается каталог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smtClean="0"/>
              <a:t>boolean </a:t>
            </a:r>
            <a:r>
              <a:rPr lang="ru-RU" sz="2000" dirty="0" err="1"/>
              <a:t>isFile</a:t>
            </a:r>
            <a:r>
              <a:rPr lang="ru-RU" sz="2000" dirty="0"/>
              <a:t>(): возвращает значение </a:t>
            </a:r>
            <a:r>
              <a:rPr lang="ru-RU" sz="2000" dirty="0" err="1"/>
              <a:t>true</a:t>
            </a:r>
            <a:r>
              <a:rPr lang="ru-RU" sz="2000" dirty="0"/>
              <a:t>, если по указанному пути находится файл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smtClean="0"/>
              <a:t>boolean </a:t>
            </a:r>
            <a:r>
              <a:rPr lang="ru-RU" sz="2000" dirty="0" err="1"/>
              <a:t>isHidden</a:t>
            </a:r>
            <a:r>
              <a:rPr lang="ru-RU" sz="2000" dirty="0"/>
              <a:t>(): возвращает значение </a:t>
            </a:r>
            <a:r>
              <a:rPr lang="ru-RU" sz="2000" dirty="0" err="1"/>
              <a:t>true</a:t>
            </a:r>
            <a:r>
              <a:rPr lang="ru-RU" sz="2000" dirty="0"/>
              <a:t>, если каталог или файл являются скрытыми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long</a:t>
            </a:r>
            <a:r>
              <a:rPr lang="ru-RU" sz="2000" dirty="0" smtClean="0"/>
              <a:t> </a:t>
            </a:r>
            <a:r>
              <a:rPr lang="ru-RU" sz="2000" dirty="0" err="1"/>
              <a:t>length</a:t>
            </a:r>
            <a:r>
              <a:rPr lang="ru-RU" sz="2000" dirty="0"/>
              <a:t>(): возвращает размер файла в байтах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long</a:t>
            </a:r>
            <a:r>
              <a:rPr lang="ru-RU" sz="2000" dirty="0" smtClean="0"/>
              <a:t> </a:t>
            </a:r>
            <a:r>
              <a:rPr lang="ru-RU" sz="2000" dirty="0" err="1"/>
              <a:t>lastModified</a:t>
            </a:r>
            <a:r>
              <a:rPr lang="ru-RU" sz="2000" dirty="0"/>
              <a:t>(): возвращает время последнего изменения файла или каталога. Значение представляет количество миллисекунд, прошедших с начала эпохи </a:t>
            </a:r>
            <a:r>
              <a:rPr lang="ru-RU" sz="2000" dirty="0" err="1"/>
              <a:t>Unix</a:t>
            </a:r>
            <a:endParaRPr lang="ru-RU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String</a:t>
            </a:r>
            <a:r>
              <a:rPr lang="ru-RU" sz="2000" dirty="0"/>
              <a:t>[] </a:t>
            </a:r>
            <a:r>
              <a:rPr lang="ru-RU" sz="2000" dirty="0" err="1"/>
              <a:t>list</a:t>
            </a:r>
            <a:r>
              <a:rPr lang="ru-RU" sz="2000" dirty="0"/>
              <a:t>(): возвращает массив файлов и подкаталогов, которые находятся в определенном каталоге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File</a:t>
            </a:r>
            <a:r>
              <a:rPr lang="ru-RU" sz="2000" dirty="0"/>
              <a:t>[] </a:t>
            </a:r>
            <a:r>
              <a:rPr lang="ru-RU" sz="2000" dirty="0" err="1"/>
              <a:t>listFiles</a:t>
            </a:r>
            <a:r>
              <a:rPr lang="ru-RU" sz="2000" dirty="0"/>
              <a:t>(): возвращает массив файлов и подкаталогов, которые находятся в определенном каталоге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smtClean="0"/>
              <a:t>boolean </a:t>
            </a:r>
            <a:r>
              <a:rPr lang="ru-RU" sz="2000" dirty="0" err="1"/>
              <a:t>mkdir</a:t>
            </a:r>
            <a:r>
              <a:rPr lang="ru-RU" sz="2000" dirty="0"/>
              <a:t>(): создает новый каталог и при удачном создании возвращает значение </a:t>
            </a:r>
            <a:r>
              <a:rPr lang="ru-RU" sz="2000" dirty="0" err="1"/>
              <a:t>true</a:t>
            </a:r>
            <a:endParaRPr lang="ru-RU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smtClean="0"/>
              <a:t>boolean </a:t>
            </a:r>
            <a:r>
              <a:rPr lang="ru-RU" sz="2000" dirty="0" err="1"/>
              <a:t>renameTo</a:t>
            </a:r>
            <a:r>
              <a:rPr lang="ru-RU" sz="2000" dirty="0"/>
              <a:t>(</a:t>
            </a:r>
            <a:r>
              <a:rPr lang="ru-RU" sz="2000" dirty="0" err="1"/>
              <a:t>File</a:t>
            </a:r>
            <a:r>
              <a:rPr lang="ru-RU" sz="2000" dirty="0"/>
              <a:t> </a:t>
            </a:r>
            <a:r>
              <a:rPr lang="ru-RU" sz="2000" dirty="0" err="1"/>
              <a:t>dest</a:t>
            </a:r>
            <a:r>
              <a:rPr lang="ru-RU" sz="2000" dirty="0"/>
              <a:t>): переименовывает файл или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1823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857251"/>
            <a:ext cx="10250905" cy="262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объект </a:t>
            </a:r>
            <a:r>
              <a:rPr lang="ru-RU" sz="2000" dirty="0" err="1"/>
              <a:t>File</a:t>
            </a:r>
            <a:r>
              <a:rPr lang="ru-RU" sz="2000" dirty="0"/>
              <a:t> представляет каталог, то его метод </a:t>
            </a:r>
            <a:r>
              <a:rPr lang="ru-RU" sz="2000" dirty="0" err="1"/>
              <a:t>isDirectory</a:t>
            </a:r>
            <a:r>
              <a:rPr lang="ru-RU" sz="2000" dirty="0"/>
              <a:t>() возвращает </a:t>
            </a:r>
            <a:r>
              <a:rPr lang="ru-RU" sz="2000" dirty="0" err="1"/>
              <a:t>true</a:t>
            </a:r>
            <a:r>
              <a:rPr lang="ru-RU" sz="2000" dirty="0"/>
              <a:t>. И поэтому мы можем получить его содержимое - вложенные подкаталоги и файлы с помощью методов </a:t>
            </a:r>
            <a:r>
              <a:rPr lang="ru-RU" sz="2000" dirty="0" err="1"/>
              <a:t>list</a:t>
            </a:r>
            <a:r>
              <a:rPr lang="ru-RU" sz="2000" dirty="0"/>
              <a:t>() и </a:t>
            </a:r>
            <a:r>
              <a:rPr lang="ru-RU" sz="2000" dirty="0" err="1"/>
              <a:t>listFiles</a:t>
            </a:r>
            <a:r>
              <a:rPr lang="ru-RU" sz="2000" dirty="0"/>
              <a:t>(). Получим все подкаталоги и файлы в определенном каталоге:</a:t>
            </a:r>
          </a:p>
        </p:txBody>
      </p:sp>
    </p:spTree>
    <p:extLst>
      <p:ext uri="{BB962C8B-B14F-4D97-AF65-F5344CB8AC3E}">
        <p14:creationId xmlns:p14="http://schemas.microsoft.com/office/powerpoint/2010/main" val="29313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1636294" y="857251"/>
            <a:ext cx="10250905" cy="5899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java.io.File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class Program {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public </a:t>
            </a: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// </a:t>
            </a:r>
            <a:r>
              <a:rPr lang="ru-RU" sz="2000" dirty="0"/>
              <a:t>определяем объект для каталога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File </a:t>
            </a:r>
            <a:r>
              <a:rPr lang="en-US" sz="2000" dirty="0" err="1"/>
              <a:t>dir</a:t>
            </a:r>
            <a:r>
              <a:rPr lang="en-US" sz="2000" dirty="0"/>
              <a:t> = new File("C://SomeDir");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// </a:t>
            </a:r>
            <a:r>
              <a:rPr lang="ru-RU" sz="2000" dirty="0"/>
              <a:t>если объект представляет каталог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if(</a:t>
            </a:r>
            <a:r>
              <a:rPr lang="en-US" sz="2000" dirty="0" err="1" smtClean="0"/>
              <a:t>dir.isDirectory</a:t>
            </a:r>
            <a:r>
              <a:rPr lang="en-US" sz="2000" dirty="0" smtClean="0"/>
              <a:t>())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ru-RU" sz="2000" dirty="0" smtClean="0"/>
              <a:t>			</a:t>
            </a:r>
            <a:r>
              <a:rPr lang="en-US" sz="2000" dirty="0" smtClean="0"/>
              <a:t>// </a:t>
            </a:r>
            <a:r>
              <a:rPr lang="ru-RU" sz="2000" dirty="0"/>
              <a:t>получаем все вложенные объекты в каталоге</a:t>
            </a:r>
          </a:p>
          <a:p>
            <a:pPr marL="0" indent="0">
              <a:buNone/>
            </a:pPr>
            <a:r>
              <a:rPr lang="ru-RU" sz="2000" dirty="0" smtClean="0"/>
              <a:t>			</a:t>
            </a:r>
            <a:r>
              <a:rPr lang="en-US" sz="2000" dirty="0" smtClean="0"/>
              <a:t>for(File </a:t>
            </a:r>
            <a:r>
              <a:rPr lang="en-US" sz="2000" dirty="0"/>
              <a:t>item : </a:t>
            </a:r>
            <a:r>
              <a:rPr lang="en-US" sz="2000" dirty="0" err="1"/>
              <a:t>dir.listFiles</a:t>
            </a:r>
            <a:r>
              <a:rPr lang="en-US" sz="2000" dirty="0"/>
              <a:t>()){</a:t>
            </a:r>
          </a:p>
          <a:p>
            <a:pPr marL="0" indent="0">
              <a:buNone/>
            </a:pPr>
            <a:r>
              <a:rPr lang="ru-RU" sz="2000" dirty="0" smtClean="0"/>
              <a:t>				</a:t>
            </a:r>
            <a:r>
              <a:rPr lang="en-US" sz="2000" dirty="0" smtClean="0"/>
              <a:t>if(</a:t>
            </a:r>
            <a:r>
              <a:rPr lang="en-US" sz="2000" dirty="0" err="1" smtClean="0"/>
              <a:t>item.isDirectory</a:t>
            </a:r>
            <a:r>
              <a:rPr lang="en-US" sz="2000" dirty="0"/>
              <a:t>()){</a:t>
            </a:r>
          </a:p>
          <a:p>
            <a:pPr marL="0" indent="0">
              <a:buNone/>
            </a:pPr>
            <a:r>
              <a:rPr lang="ru-RU" sz="2000" dirty="0" smtClean="0"/>
              <a:t>			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item.getName</a:t>
            </a:r>
            <a:r>
              <a:rPr lang="en-US" sz="2000" dirty="0"/>
              <a:t>() + "  \t folder");</a:t>
            </a:r>
          </a:p>
          <a:p>
            <a:pPr marL="0" indent="0">
              <a:buNone/>
            </a:pPr>
            <a:r>
              <a:rPr lang="ru-RU" sz="2000" dirty="0" smtClean="0"/>
              <a:t>				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				</a:t>
            </a:r>
            <a:r>
              <a:rPr lang="en-US" sz="2000" dirty="0" smtClean="0"/>
              <a:t>else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ru-RU" sz="2000" dirty="0" smtClean="0"/>
              <a:t>			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item.getName</a:t>
            </a:r>
            <a:r>
              <a:rPr lang="en-US" sz="2000" dirty="0"/>
              <a:t>() + "\t file");</a:t>
            </a:r>
          </a:p>
          <a:p>
            <a:pPr marL="0" indent="0">
              <a:buNone/>
            </a:pPr>
            <a:r>
              <a:rPr lang="ru-RU" sz="2000" dirty="0" smtClean="0"/>
              <a:t>				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			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018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1636294" y="857251"/>
            <a:ext cx="10250905" cy="5899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100" dirty="0"/>
              <a:t>В</a:t>
            </a:r>
            <a:r>
              <a:rPr lang="ru-RU" altLang="ru-RU" sz="2100" dirty="0" smtClean="0"/>
              <a:t>ыполним </a:t>
            </a:r>
            <a:r>
              <a:rPr lang="ru-RU" altLang="ru-RU" sz="2100" dirty="0"/>
              <a:t>еще ряд операций с каталогами, как удаление, переименование и создание:</a:t>
            </a:r>
            <a:endParaRPr lang="ru-RU" sz="2100" dirty="0"/>
          </a:p>
          <a:p>
            <a:pPr marL="0" indent="0">
              <a:buNone/>
            </a:pPr>
            <a:r>
              <a:rPr lang="en-US" sz="2000" dirty="0" smtClean="0"/>
              <a:t>import </a:t>
            </a:r>
            <a:r>
              <a:rPr lang="en-US" sz="2000" dirty="0" err="1"/>
              <a:t>java.io.File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class Program {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public </a:t>
            </a: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// </a:t>
            </a:r>
            <a:r>
              <a:rPr lang="ru-RU" sz="2000" dirty="0"/>
              <a:t>определяем объект для каталога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File </a:t>
            </a:r>
            <a:r>
              <a:rPr lang="en-US" sz="2000" dirty="0" err="1"/>
              <a:t>dir</a:t>
            </a:r>
            <a:r>
              <a:rPr lang="en-US" sz="2000" dirty="0"/>
              <a:t> = new File("C://SomeDir//NewDir");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boolean </a:t>
            </a:r>
            <a:r>
              <a:rPr lang="en-US" sz="2000" dirty="0"/>
              <a:t>created = </a:t>
            </a:r>
            <a:r>
              <a:rPr lang="en-US" sz="2000" dirty="0" err="1" smtClean="0"/>
              <a:t>dir.mkdirs</a:t>
            </a:r>
            <a:r>
              <a:rPr lang="en-US" sz="2000" dirty="0" smtClean="0"/>
              <a:t>();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if(created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ru-RU" sz="2000" dirty="0" smtClean="0"/>
              <a:t>			</a:t>
            </a:r>
            <a:r>
              <a:rPr lang="en-US" sz="2000" dirty="0" err="1" smtClean="0"/>
              <a:t>System.out.println</a:t>
            </a:r>
            <a:r>
              <a:rPr lang="en-US" sz="2000" dirty="0"/>
              <a:t>("Folder has been created");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// </a:t>
            </a:r>
            <a:r>
              <a:rPr lang="ru-RU" sz="2000" dirty="0"/>
              <a:t>переименуем каталог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File </a:t>
            </a:r>
            <a:r>
              <a:rPr lang="en-US" sz="2000" dirty="0" err="1"/>
              <a:t>newDir</a:t>
            </a:r>
            <a:r>
              <a:rPr lang="en-US" sz="2000" dirty="0"/>
              <a:t> = new File("C://SomeDir//NewDirRenamed");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err="1" smtClean="0"/>
              <a:t>dir.renameTo</a:t>
            </a:r>
            <a:r>
              <a:rPr lang="en-US" sz="2000" dirty="0" smtClean="0"/>
              <a:t>(</a:t>
            </a:r>
            <a:r>
              <a:rPr lang="en-US" sz="2000" dirty="0" err="1" smtClean="0"/>
              <a:t>newDir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// </a:t>
            </a:r>
            <a:r>
              <a:rPr lang="ru-RU" sz="2000" dirty="0"/>
              <a:t>удалим каталог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boolean </a:t>
            </a:r>
            <a:r>
              <a:rPr lang="en-US" sz="2000" dirty="0"/>
              <a:t>deleted = </a:t>
            </a:r>
            <a:r>
              <a:rPr lang="en-US" sz="2000" dirty="0" err="1"/>
              <a:t>newDir.delete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if(deleted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ru-RU" sz="2000" dirty="0" smtClean="0"/>
              <a:t>			</a:t>
            </a:r>
            <a:r>
              <a:rPr lang="en-US" sz="2000" dirty="0" err="1" smtClean="0"/>
              <a:t>System.out.println</a:t>
            </a:r>
            <a:r>
              <a:rPr lang="en-US" sz="2000" dirty="0"/>
              <a:t>("Folder has been deleted");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}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185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48762" y="857252"/>
            <a:ext cx="6844598" cy="5913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1600" dirty="0"/>
              <a:t>получим данные по одному из файлов и создадим еще один файл:</a:t>
            </a:r>
          </a:p>
          <a:p>
            <a:pPr marL="0" indent="0">
              <a:buNone/>
            </a:pPr>
            <a:r>
              <a:rPr lang="en-US" sz="1600" dirty="0" smtClean="0"/>
              <a:t>import </a:t>
            </a:r>
            <a:r>
              <a:rPr lang="en-US" sz="1600" dirty="0" err="1"/>
              <a:t>java.io.File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java.io.IOException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Program {</a:t>
            </a:r>
          </a:p>
          <a:p>
            <a:pPr marL="0" indent="0">
              <a:buNone/>
            </a:pPr>
            <a:r>
              <a:rPr lang="en-US" sz="1600" dirty="0" smtClean="0"/>
              <a:t>	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		// </a:t>
            </a:r>
            <a:r>
              <a:rPr lang="ru-RU" sz="1600" dirty="0"/>
              <a:t>определяем объект для каталога</a:t>
            </a:r>
          </a:p>
          <a:p>
            <a:pPr marL="0" indent="0">
              <a:buNone/>
            </a:pPr>
            <a:r>
              <a:rPr lang="en-US" sz="1600" dirty="0" smtClean="0"/>
              <a:t>		File </a:t>
            </a:r>
            <a:r>
              <a:rPr lang="en-US" sz="1600" dirty="0" err="1"/>
              <a:t>myFile</a:t>
            </a:r>
            <a:r>
              <a:rPr lang="en-US" sz="1600" dirty="0"/>
              <a:t> = new File("C://SomeDir//notes.txt");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("File name: " + </a:t>
            </a:r>
            <a:r>
              <a:rPr lang="en-US" sz="1600" dirty="0" err="1"/>
              <a:t>myFile.getName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("Parent folder: " + </a:t>
            </a:r>
            <a:r>
              <a:rPr lang="en-US" sz="1600" dirty="0" err="1"/>
              <a:t>myFile.getParent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 smtClean="0"/>
              <a:t>		if(</a:t>
            </a:r>
            <a:r>
              <a:rPr lang="en-US" sz="1600" dirty="0" err="1" smtClean="0"/>
              <a:t>myFile.exists</a:t>
            </a:r>
            <a:r>
              <a:rPr lang="en-US" sz="1600" dirty="0"/>
              <a:t>())</a:t>
            </a:r>
          </a:p>
          <a:p>
            <a:pPr marL="0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("File exists");</a:t>
            </a:r>
          </a:p>
          <a:p>
            <a:pPr marL="0" indent="0">
              <a:buNone/>
            </a:pPr>
            <a:r>
              <a:rPr lang="en-US" sz="1600" dirty="0" smtClean="0"/>
              <a:t>		else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("File not found");</a:t>
            </a:r>
          </a:p>
          <a:p>
            <a:pPr marL="0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("File size: " + </a:t>
            </a:r>
            <a:r>
              <a:rPr lang="en-US" sz="1600" dirty="0" err="1"/>
              <a:t>myFile.length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200" dirty="0" smtClean="0"/>
              <a:t>		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293360" y="3609017"/>
            <a:ext cx="4898640" cy="2959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myFile.canRead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System.out.println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("File can be read");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System.out.println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("File can not be read");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if(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myFile.canWrite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System.out.println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("File can be written");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System.out.println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("File can not be written");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Запись файлов. Класс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FileWriter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1921" y="857251"/>
            <a:ext cx="7092069" cy="5699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public class Program {</a:t>
            </a:r>
          </a:p>
          <a:p>
            <a:pPr marL="0" indent="0">
              <a:buNone/>
            </a:pPr>
            <a:r>
              <a:rPr lang="ru-RU" sz="1500" dirty="0" smtClean="0"/>
              <a:t>	</a:t>
            </a:r>
            <a:r>
              <a:rPr lang="en-US" sz="1500" dirty="0" smtClean="0"/>
              <a:t>public </a:t>
            </a:r>
            <a:r>
              <a:rPr lang="en-US" sz="1500" dirty="0"/>
              <a:t>static void main(String[] </a:t>
            </a:r>
            <a:r>
              <a:rPr lang="en-US" sz="1500" dirty="0" err="1"/>
              <a:t>args</a:t>
            </a:r>
            <a:r>
              <a:rPr lang="en-US" sz="1500" dirty="0"/>
              <a:t>) {</a:t>
            </a:r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smtClean="0"/>
              <a:t>try(</a:t>
            </a:r>
            <a:r>
              <a:rPr lang="en-US" sz="1500" dirty="0" err="1" smtClean="0"/>
              <a:t>FileWriter</a:t>
            </a:r>
            <a:r>
              <a:rPr lang="en-US" sz="1500" dirty="0" smtClean="0"/>
              <a:t> </a:t>
            </a:r>
            <a:r>
              <a:rPr lang="en-US" sz="1500" dirty="0"/>
              <a:t>writer = new </a:t>
            </a:r>
            <a:r>
              <a:rPr lang="en-US" sz="1500" dirty="0" err="1"/>
              <a:t>FileWriter</a:t>
            </a:r>
            <a:r>
              <a:rPr lang="en-US" sz="1500" dirty="0"/>
              <a:t>("notes3.txt", false</a:t>
            </a:r>
            <a:r>
              <a:rPr lang="en-US" sz="1500" dirty="0" smtClean="0"/>
              <a:t>))</a:t>
            </a:r>
            <a:r>
              <a:rPr lang="ru-RU" sz="1500" dirty="0" smtClean="0"/>
              <a:t> </a:t>
            </a:r>
            <a:r>
              <a:rPr lang="en-US" sz="1500" dirty="0" smtClean="0"/>
              <a:t>{</a:t>
            </a:r>
            <a:endParaRPr lang="en-US" sz="1500" dirty="0"/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smtClean="0"/>
              <a:t>// </a:t>
            </a:r>
            <a:r>
              <a:rPr lang="ru-RU" sz="1500" dirty="0"/>
              <a:t>запись всей строки</a:t>
            </a:r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smtClean="0"/>
              <a:t>String </a:t>
            </a:r>
            <a:r>
              <a:rPr lang="en-US" sz="1500" dirty="0"/>
              <a:t>text = "Hello Gold!";</a:t>
            </a:r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err="1" smtClean="0"/>
              <a:t>writer.write</a:t>
            </a:r>
            <a:r>
              <a:rPr lang="en-US" sz="1500" dirty="0" smtClean="0"/>
              <a:t>(text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smtClean="0"/>
              <a:t>// </a:t>
            </a:r>
            <a:r>
              <a:rPr lang="ru-RU" sz="1500" dirty="0"/>
              <a:t>запись по символам</a:t>
            </a:r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err="1" smtClean="0"/>
              <a:t>writer.append</a:t>
            </a:r>
            <a:r>
              <a:rPr lang="en-US" sz="1500" dirty="0"/>
              <a:t>('\n');</a:t>
            </a:r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err="1" smtClean="0"/>
              <a:t>writer.append</a:t>
            </a:r>
            <a:r>
              <a:rPr lang="en-US" sz="1500" dirty="0"/>
              <a:t>('E');</a:t>
            </a:r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err="1" smtClean="0"/>
              <a:t>writer.flush</a:t>
            </a:r>
            <a:r>
              <a:rPr lang="en-US" sz="1500" dirty="0"/>
              <a:t>();</a:t>
            </a:r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smtClean="0"/>
              <a:t>}</a:t>
            </a:r>
            <a:endParaRPr lang="en-US" sz="1500" dirty="0"/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smtClean="0"/>
              <a:t>catch(</a:t>
            </a:r>
            <a:r>
              <a:rPr lang="en-US" sz="1500" dirty="0" err="1" smtClean="0"/>
              <a:t>IOException</a:t>
            </a:r>
            <a:r>
              <a:rPr lang="en-US" sz="1500" dirty="0" smtClean="0"/>
              <a:t> </a:t>
            </a:r>
            <a:r>
              <a:rPr lang="en-US" sz="1500" dirty="0"/>
              <a:t>ex</a:t>
            </a:r>
            <a:r>
              <a:rPr lang="en-US" sz="1500" dirty="0" smtClean="0"/>
              <a:t>)</a:t>
            </a:r>
            <a:r>
              <a:rPr lang="ru-RU" sz="1500" dirty="0" smtClean="0"/>
              <a:t> </a:t>
            </a:r>
            <a:r>
              <a:rPr lang="en-US" sz="1500" dirty="0" smtClean="0"/>
              <a:t>{</a:t>
            </a:r>
            <a:endParaRPr lang="en-US" sz="1500" dirty="0"/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err="1" smtClean="0"/>
              <a:t>System.out.println</a:t>
            </a:r>
            <a:r>
              <a:rPr lang="en-US" sz="1500" dirty="0" smtClean="0"/>
              <a:t>(</a:t>
            </a:r>
            <a:r>
              <a:rPr lang="en-US" sz="1500" dirty="0" err="1" smtClean="0"/>
              <a:t>ex.getMessage</a:t>
            </a:r>
            <a:r>
              <a:rPr lang="en-US" sz="1500" dirty="0"/>
              <a:t>());</a:t>
            </a:r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smtClean="0"/>
              <a:t>} </a:t>
            </a:r>
            <a:endParaRPr lang="en-US" sz="1500" dirty="0"/>
          </a:p>
          <a:p>
            <a:pPr marL="0" indent="0">
              <a:buNone/>
            </a:pPr>
            <a:r>
              <a:rPr lang="ru-RU" sz="1500" dirty="0" smtClean="0"/>
              <a:t>	</a:t>
            </a:r>
            <a:r>
              <a:rPr lang="en-US" sz="1500" dirty="0" smtClean="0"/>
              <a:t>} 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}</a:t>
            </a: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8110847" y="4411684"/>
            <a:ext cx="3974275" cy="244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 конструкторе использовался параметр </a:t>
            </a:r>
            <a:r>
              <a:rPr lang="ru-RU" dirty="0" err="1"/>
              <a:t>append</a:t>
            </a:r>
            <a:r>
              <a:rPr lang="ru-RU" dirty="0"/>
              <a:t> со значением </a:t>
            </a:r>
            <a:r>
              <a:rPr lang="ru-RU" dirty="0" err="1"/>
              <a:t>false</a:t>
            </a:r>
            <a:r>
              <a:rPr lang="ru-RU" dirty="0"/>
              <a:t> - то есть файл будет перезаписываться. </a:t>
            </a:r>
            <a:r>
              <a:rPr lang="ru-RU" dirty="0" smtClean="0"/>
              <a:t>Затем, </a:t>
            </a:r>
            <a:r>
              <a:rPr lang="ru-RU" dirty="0"/>
              <a:t>с помощью методов, определенных в базовом классе </a:t>
            </a:r>
            <a:r>
              <a:rPr lang="ru-RU" dirty="0" err="1" smtClean="0"/>
              <a:t>Writer</a:t>
            </a:r>
            <a:r>
              <a:rPr lang="ru-RU" dirty="0" smtClean="0"/>
              <a:t>, </a:t>
            </a:r>
            <a:r>
              <a:rPr lang="ru-RU" dirty="0"/>
              <a:t>производится запись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6871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1636294" y="857251"/>
            <a:ext cx="10250905" cy="5899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 </a:t>
            </a:r>
            <a:r>
              <a:rPr lang="en-US" sz="1600" dirty="0" smtClean="0"/>
              <a:t>		</a:t>
            </a:r>
            <a:r>
              <a:rPr lang="ru-RU" sz="1600" dirty="0" smtClean="0"/>
              <a:t>// </a:t>
            </a:r>
            <a:r>
              <a:rPr lang="ru-RU" sz="1600" dirty="0"/>
              <a:t>создадим новый </a:t>
            </a:r>
            <a:r>
              <a:rPr lang="ru-RU" sz="1600" dirty="0" smtClean="0"/>
              <a:t>файл</a:t>
            </a:r>
          </a:p>
          <a:p>
            <a:pPr marL="0" indent="0">
              <a:buNone/>
            </a:pPr>
            <a:r>
              <a:rPr lang="ru-RU" sz="1600" dirty="0"/>
              <a:t>//</a:t>
            </a:r>
            <a:r>
              <a:rPr lang="ru-RU" altLang="ru-RU" sz="1600" dirty="0"/>
              <a:t>При создании нового файла метод </a:t>
            </a:r>
            <a:r>
              <a:rPr lang="ru-RU" altLang="ru-RU" sz="1600" dirty="0" err="1"/>
              <a:t>createNewFile</a:t>
            </a:r>
            <a:r>
              <a:rPr lang="ru-RU" altLang="ru-RU" sz="1600" dirty="0"/>
              <a:t>() в случае неудачи выбрасывает исключение </a:t>
            </a:r>
            <a:r>
              <a:rPr lang="ru-RU" altLang="ru-RU" sz="1600" dirty="0" err="1"/>
              <a:t>IOException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		File </a:t>
            </a:r>
            <a:r>
              <a:rPr lang="en-US" sz="1600" dirty="0" err="1"/>
              <a:t>newFile</a:t>
            </a:r>
            <a:r>
              <a:rPr lang="en-US" sz="1600" dirty="0"/>
              <a:t> </a:t>
            </a:r>
            <a:r>
              <a:rPr lang="en-US" sz="1600" dirty="0"/>
              <a:t>= new File("C://SomeDir//MyFile");</a:t>
            </a:r>
          </a:p>
          <a:p>
            <a:pPr marL="0" indent="0">
              <a:buNone/>
            </a:pPr>
            <a:r>
              <a:rPr lang="en-US" sz="1600" dirty="0" smtClean="0"/>
              <a:t>		try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	boolean </a:t>
            </a:r>
            <a:r>
              <a:rPr lang="en-US" sz="1600" dirty="0"/>
              <a:t>created = </a:t>
            </a:r>
            <a:r>
              <a:rPr lang="en-US" sz="1600" dirty="0" err="1"/>
              <a:t>newFile.createNewFile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			if(created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smtClean="0"/>
              <a:t>			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("File has been created");</a:t>
            </a:r>
          </a:p>
          <a:p>
            <a:pPr marL="0" indent="0">
              <a:buNone/>
            </a:pPr>
            <a:r>
              <a:rPr lang="en-US" sz="1600" dirty="0" smtClean="0"/>
              <a:t>	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catch(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</a:t>
            </a:r>
            <a:r>
              <a:rPr lang="en-US" sz="1600" dirty="0"/>
              <a:t>ex){</a:t>
            </a:r>
          </a:p>
          <a:p>
            <a:pPr marL="0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ex.getMessage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 smtClean="0"/>
              <a:t>		}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}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968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Scanner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Объект  класса  </a:t>
            </a:r>
            <a:r>
              <a:rPr lang="ru-RU" sz="2400" dirty="0" err="1"/>
              <a:t>java.util.Scanner</a:t>
            </a:r>
            <a:r>
              <a:rPr lang="ru-RU" sz="2400" dirty="0"/>
              <a:t>  принимает  форматированный  объект  или </a:t>
            </a:r>
            <a:r>
              <a:rPr lang="ru-RU" sz="2400" dirty="0" smtClean="0"/>
              <a:t>ввод </a:t>
            </a:r>
            <a:r>
              <a:rPr lang="ru-RU" sz="2400" dirty="0"/>
              <a:t>из потока и преобразует его в двоичное представление. При вводе </a:t>
            </a:r>
            <a:r>
              <a:rPr lang="ru-RU" sz="2400" dirty="0" smtClean="0"/>
              <a:t>могут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использоваться </a:t>
            </a:r>
            <a:r>
              <a:rPr lang="ru-RU" sz="2400" dirty="0"/>
              <a:t>данные из консоли, файла, строки или любого другого </a:t>
            </a:r>
            <a:r>
              <a:rPr lang="ru-RU" sz="2400" dirty="0" smtClean="0"/>
              <a:t>источника</a:t>
            </a:r>
            <a:r>
              <a:rPr lang="ru-RU" sz="2400" dirty="0"/>
              <a:t>, реализующего интерфейсы </a:t>
            </a:r>
            <a:r>
              <a:rPr lang="ru-RU" sz="2400" dirty="0" err="1"/>
              <a:t>Readable</a:t>
            </a:r>
            <a:r>
              <a:rPr lang="ru-RU" sz="2400" dirty="0"/>
              <a:t>, </a:t>
            </a:r>
            <a:r>
              <a:rPr lang="ru-RU" sz="2400" dirty="0" err="1"/>
              <a:t>InputStream</a:t>
            </a:r>
            <a:r>
              <a:rPr lang="ru-RU" sz="2400" dirty="0"/>
              <a:t> или </a:t>
            </a:r>
            <a:r>
              <a:rPr lang="ru-RU" sz="2400" dirty="0" err="1"/>
              <a:t>ReadableByteChannel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/>
              <a:t>На настоящий момент класс </a:t>
            </a:r>
            <a:r>
              <a:rPr lang="ru-RU" sz="2400" dirty="0" err="1"/>
              <a:t>Scanner</a:t>
            </a:r>
            <a:r>
              <a:rPr lang="ru-RU" sz="2400" dirty="0"/>
              <a:t> предлагает наиболее удобный и полный </a:t>
            </a:r>
            <a:r>
              <a:rPr lang="ru-RU" sz="2400" dirty="0" smtClean="0"/>
              <a:t>интерфейс </a:t>
            </a:r>
            <a:r>
              <a:rPr lang="ru-RU" sz="2400" dirty="0"/>
              <a:t>для извлечения информации практически из любых источников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879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Scanner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Некоторые </a:t>
            </a:r>
            <a:r>
              <a:rPr lang="ru-RU" sz="2400" dirty="0"/>
              <a:t>конструкторы класса: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Scanner</a:t>
            </a:r>
            <a:r>
              <a:rPr lang="ru-RU" sz="2400" dirty="0"/>
              <a:t>(</a:t>
            </a:r>
            <a:r>
              <a:rPr lang="ru-RU" sz="2400" dirty="0" err="1"/>
              <a:t>String</a:t>
            </a:r>
            <a:r>
              <a:rPr lang="ru-RU" sz="2400" dirty="0"/>
              <a:t> </a:t>
            </a:r>
            <a:r>
              <a:rPr lang="ru-RU" sz="2400" dirty="0" err="1"/>
              <a:t>source</a:t>
            </a:r>
            <a:r>
              <a:rPr lang="ru-RU" sz="24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Scanner</a:t>
            </a:r>
            <a:r>
              <a:rPr lang="ru-RU" sz="2400" dirty="0"/>
              <a:t>(</a:t>
            </a:r>
            <a:r>
              <a:rPr lang="ru-RU" sz="2400" dirty="0" err="1"/>
              <a:t>InputStream</a:t>
            </a:r>
            <a:r>
              <a:rPr lang="ru-RU" sz="2400" dirty="0"/>
              <a:t> </a:t>
            </a:r>
            <a:r>
              <a:rPr lang="ru-RU" sz="2400" dirty="0" err="1"/>
              <a:t>source</a:t>
            </a:r>
            <a:r>
              <a:rPr lang="ru-RU" sz="24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Scanner</a:t>
            </a:r>
            <a:r>
              <a:rPr lang="ru-RU" sz="2400" dirty="0"/>
              <a:t>(</a:t>
            </a:r>
            <a:r>
              <a:rPr lang="ru-RU" sz="2400" dirty="0" err="1"/>
              <a:t>Path</a:t>
            </a:r>
            <a:r>
              <a:rPr lang="ru-RU" sz="2400" dirty="0"/>
              <a:t> </a:t>
            </a:r>
            <a:r>
              <a:rPr lang="ru-RU" sz="2400" dirty="0" err="1"/>
              <a:t>source</a:t>
            </a:r>
            <a:r>
              <a:rPr lang="ru-RU" sz="24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Scanner</a:t>
            </a:r>
            <a:r>
              <a:rPr lang="ru-RU" sz="2400" dirty="0"/>
              <a:t>(</a:t>
            </a:r>
            <a:r>
              <a:rPr lang="ru-RU" sz="2400" dirty="0" err="1"/>
              <a:t>Path</a:t>
            </a:r>
            <a:r>
              <a:rPr lang="ru-RU" sz="2400" dirty="0"/>
              <a:t> </a:t>
            </a:r>
            <a:r>
              <a:rPr lang="ru-RU" sz="2400" dirty="0" err="1"/>
              <a:t>source</a:t>
            </a:r>
            <a:r>
              <a:rPr lang="ru-RU" sz="2400" dirty="0"/>
              <a:t>, </a:t>
            </a:r>
            <a:r>
              <a:rPr lang="ru-RU" sz="2400" dirty="0" err="1"/>
              <a:t>String</a:t>
            </a:r>
            <a:r>
              <a:rPr lang="ru-RU" sz="2400" dirty="0"/>
              <a:t> </a:t>
            </a:r>
            <a:r>
              <a:rPr lang="ru-RU" sz="2400" dirty="0" err="1"/>
              <a:t>charset</a:t>
            </a:r>
            <a:r>
              <a:rPr lang="ru-RU" sz="2400" dirty="0"/>
              <a:t>)</a:t>
            </a:r>
          </a:p>
          <a:p>
            <a:pPr marL="0" indent="0">
              <a:buNone/>
            </a:pPr>
            <a:r>
              <a:rPr lang="ru-RU" sz="2400" dirty="0"/>
              <a:t>где </a:t>
            </a:r>
            <a:r>
              <a:rPr lang="ru-RU" sz="2400" dirty="0" err="1"/>
              <a:t>source</a:t>
            </a:r>
            <a:r>
              <a:rPr lang="ru-RU" sz="2400" dirty="0"/>
              <a:t> — источник входных данных, а </a:t>
            </a:r>
            <a:r>
              <a:rPr lang="ru-RU" sz="2400" dirty="0" err="1"/>
              <a:t>charset</a:t>
            </a:r>
            <a:r>
              <a:rPr lang="ru-RU" sz="2400" dirty="0"/>
              <a:t> — кодировка источника.</a:t>
            </a:r>
          </a:p>
        </p:txBody>
      </p:sp>
    </p:spTree>
    <p:extLst>
      <p:ext uri="{BB962C8B-B14F-4D97-AF65-F5344CB8AC3E}">
        <p14:creationId xmlns:p14="http://schemas.microsoft.com/office/powerpoint/2010/main" val="34344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Scanner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Объект  класса  </a:t>
            </a:r>
            <a:r>
              <a:rPr lang="ru-RU" sz="2400" dirty="0" err="1"/>
              <a:t>Scanner</a:t>
            </a:r>
            <a:r>
              <a:rPr lang="ru-RU" sz="2400" dirty="0"/>
              <a:t>  читает  лексемы  из  источника,  указанного  в  </a:t>
            </a:r>
            <a:r>
              <a:rPr lang="ru-RU" sz="2400" dirty="0" smtClean="0"/>
              <a:t>конструкторе</a:t>
            </a:r>
            <a:r>
              <a:rPr lang="ru-RU" sz="2400" dirty="0"/>
              <a:t>, например, из строки или файла. Лексема — это набор символов, </a:t>
            </a:r>
            <a:r>
              <a:rPr lang="ru-RU" sz="2400" dirty="0" smtClean="0"/>
              <a:t>выделенный </a:t>
            </a:r>
            <a:r>
              <a:rPr lang="ru-RU" sz="2400" dirty="0"/>
              <a:t>набором разделителей (по умолчанию пробельными символами). </a:t>
            </a:r>
          </a:p>
          <a:p>
            <a:pPr marL="0" indent="0">
              <a:buNone/>
            </a:pPr>
            <a:r>
              <a:rPr lang="ru-RU" sz="2400" dirty="0"/>
              <a:t>В случае ввода из консоли следует определить объект: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err="1" smtClean="0"/>
              <a:t>Scanner</a:t>
            </a:r>
            <a:r>
              <a:rPr lang="ru-RU" sz="2400" dirty="0" smtClean="0"/>
              <a:t> </a:t>
            </a:r>
            <a:r>
              <a:rPr lang="ru-RU" sz="2400" dirty="0" err="1"/>
              <a:t>console</a:t>
            </a:r>
            <a:r>
              <a:rPr lang="ru-RU" sz="2400" dirty="0"/>
              <a:t> = </a:t>
            </a:r>
            <a:r>
              <a:rPr lang="ru-RU" sz="2400" dirty="0" err="1"/>
              <a:t>new</a:t>
            </a:r>
            <a:r>
              <a:rPr lang="ru-RU" sz="2400" dirty="0"/>
              <a:t> </a:t>
            </a:r>
            <a:r>
              <a:rPr lang="ru-RU" sz="2400" dirty="0" err="1"/>
              <a:t>Scanner</a:t>
            </a:r>
            <a:r>
              <a:rPr lang="ru-RU" sz="2400" dirty="0"/>
              <a:t>(System.in);</a:t>
            </a:r>
          </a:p>
        </p:txBody>
      </p:sp>
    </p:spTree>
    <p:extLst>
      <p:ext uri="{BB962C8B-B14F-4D97-AF65-F5344CB8AC3E}">
        <p14:creationId xmlns:p14="http://schemas.microsoft.com/office/powerpoint/2010/main" val="33103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Scanner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После создания объекта его используют для ввода информации в </a:t>
            </a:r>
            <a:r>
              <a:rPr lang="ru-RU" sz="2400" dirty="0" smtClean="0"/>
              <a:t>приложение</a:t>
            </a:r>
            <a:r>
              <a:rPr lang="ru-RU" sz="2400" dirty="0"/>
              <a:t>, например, лексемы и строки,</a:t>
            </a:r>
          </a:p>
          <a:p>
            <a:pPr marL="0" indent="0">
              <a:buNone/>
            </a:pPr>
            <a:r>
              <a:rPr lang="en-US" sz="2400" dirty="0" smtClean="0"/>
              <a:t>	String </a:t>
            </a:r>
            <a:r>
              <a:rPr lang="en-US" sz="2400" dirty="0"/>
              <a:t>str1 = </a:t>
            </a:r>
            <a:r>
              <a:rPr lang="en-US" sz="2400" dirty="0" err="1"/>
              <a:t>console.next</a:t>
            </a:r>
            <a:r>
              <a:rPr lang="en-US" sz="2400" dirty="0"/>
              <a:t>(); </a:t>
            </a:r>
          </a:p>
          <a:p>
            <a:pPr marL="0" indent="0">
              <a:buNone/>
            </a:pPr>
            <a:r>
              <a:rPr lang="en-US" sz="2400" dirty="0" smtClean="0"/>
              <a:t>	String </a:t>
            </a:r>
            <a:r>
              <a:rPr lang="en-US" sz="2400" dirty="0"/>
              <a:t>str2 = </a:t>
            </a:r>
            <a:r>
              <a:rPr lang="en-US" sz="2400" dirty="0" err="1"/>
              <a:t>console.nextLine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ru-RU" sz="2400" dirty="0"/>
              <a:t>или типизированной лексемы, например, целого числа,</a:t>
            </a:r>
          </a:p>
          <a:p>
            <a:pPr marL="0" indent="0">
              <a:buNone/>
            </a:pPr>
            <a:r>
              <a:rPr lang="en-US" sz="2400" dirty="0" smtClean="0"/>
              <a:t>		if(</a:t>
            </a:r>
            <a:r>
              <a:rPr lang="en-US" sz="2400" dirty="0" err="1" smtClean="0"/>
              <a:t>console.hasNextInt</a:t>
            </a:r>
            <a:r>
              <a:rPr lang="en-US" sz="2400" dirty="0"/>
              <a:t>())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			 </a:t>
            </a:r>
            <a:r>
              <a:rPr lang="en-US" sz="2400" dirty="0" err="1"/>
              <a:t>int</a:t>
            </a:r>
            <a:r>
              <a:rPr lang="en-US" sz="2400" dirty="0"/>
              <a:t> number = </a:t>
            </a:r>
            <a:r>
              <a:rPr lang="en-US" sz="2400" dirty="0" err="1"/>
              <a:t>console.nextInt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		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886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Scanner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В классе </a:t>
            </a:r>
            <a:r>
              <a:rPr lang="ru-RU" sz="2400" dirty="0" err="1"/>
              <a:t>Scanner</a:t>
            </a:r>
            <a:r>
              <a:rPr lang="ru-RU" sz="2400" dirty="0"/>
              <a:t> определены группы методов, проверяющих данные </a:t>
            </a:r>
            <a:r>
              <a:rPr lang="ru-RU" sz="2400" dirty="0" smtClean="0"/>
              <a:t>заданного </a:t>
            </a:r>
            <a:r>
              <a:rPr lang="ru-RU" sz="2400" dirty="0"/>
              <a:t>типа на доступ для </a:t>
            </a:r>
            <a:r>
              <a:rPr lang="ru-RU" sz="2400" dirty="0" smtClean="0"/>
              <a:t>ввода.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проверки наличия произвольной лексемы </a:t>
            </a:r>
            <a:r>
              <a:rPr lang="ru-RU" sz="2400" dirty="0" smtClean="0"/>
              <a:t>используется </a:t>
            </a:r>
            <a:r>
              <a:rPr lang="ru-RU" sz="2400" dirty="0"/>
              <a:t>метод </a:t>
            </a:r>
            <a:r>
              <a:rPr lang="ru-RU" sz="2400" dirty="0" err="1"/>
              <a:t>hasNext</a:t>
            </a:r>
            <a:r>
              <a:rPr lang="ru-RU" sz="2400" dirty="0" smtClean="0"/>
              <a:t>().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Проверка </a:t>
            </a:r>
            <a:r>
              <a:rPr lang="ru-RU" sz="2400" dirty="0"/>
              <a:t>конкретного типа производится с </a:t>
            </a:r>
            <a:r>
              <a:rPr lang="ru-RU" sz="2400" dirty="0" smtClean="0"/>
              <a:t>помощью </a:t>
            </a:r>
            <a:r>
              <a:rPr lang="ru-RU" sz="2400" dirty="0"/>
              <a:t>одного из методов </a:t>
            </a:r>
            <a:r>
              <a:rPr lang="ru-RU" sz="2400" dirty="0" err="1"/>
              <a:t>boolean</a:t>
            </a:r>
            <a:r>
              <a:rPr lang="ru-RU" sz="2400" dirty="0"/>
              <a:t> </a:t>
            </a:r>
            <a:r>
              <a:rPr lang="ru-RU" sz="2400" dirty="0" err="1"/>
              <a:t>hasNextТype</a:t>
            </a:r>
            <a:r>
              <a:rPr lang="ru-RU" sz="2400" dirty="0"/>
              <a:t>() или </a:t>
            </a:r>
            <a:r>
              <a:rPr lang="ru-RU" sz="2400" dirty="0" err="1"/>
              <a:t>boolean</a:t>
            </a:r>
            <a:r>
              <a:rPr lang="ru-RU" sz="2400" dirty="0"/>
              <a:t> </a:t>
            </a:r>
            <a:r>
              <a:rPr lang="ru-RU" sz="2400" dirty="0" err="1"/>
              <a:t>hasNextТype</a:t>
            </a:r>
            <a:r>
              <a:rPr lang="ru-RU" sz="2400" dirty="0"/>
              <a:t>(</a:t>
            </a:r>
            <a:r>
              <a:rPr lang="ru-RU" sz="2400" dirty="0" err="1"/>
              <a:t>int</a:t>
            </a:r>
            <a:r>
              <a:rPr lang="ru-RU" sz="2400" dirty="0"/>
              <a:t> </a:t>
            </a:r>
            <a:r>
              <a:rPr lang="ru-RU" sz="2400" dirty="0" err="1" smtClean="0"/>
              <a:t>radix</a:t>
            </a:r>
            <a:r>
              <a:rPr lang="ru-RU" sz="2400" dirty="0"/>
              <a:t>), где </a:t>
            </a:r>
            <a:r>
              <a:rPr lang="ru-RU" sz="2400" dirty="0" err="1"/>
              <a:t>radix</a:t>
            </a:r>
            <a:r>
              <a:rPr lang="ru-RU" sz="2400" dirty="0"/>
              <a:t> — основание системы счисления.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Н</a:t>
            </a:r>
            <a:r>
              <a:rPr lang="ru-RU" sz="2400" dirty="0" smtClean="0"/>
              <a:t>апример</a:t>
            </a:r>
            <a:r>
              <a:rPr lang="ru-RU" sz="2400" dirty="0"/>
              <a:t>, вызов метода </a:t>
            </a:r>
            <a:r>
              <a:rPr lang="ru-RU" sz="2400" dirty="0" err="1" smtClean="0"/>
              <a:t>hasNextInt</a:t>
            </a:r>
            <a:r>
              <a:rPr lang="ru-RU" sz="2400" dirty="0"/>
              <a:t>() возвращает </a:t>
            </a:r>
            <a:r>
              <a:rPr lang="ru-RU" sz="2400" dirty="0" err="1"/>
              <a:t>true</a:t>
            </a:r>
            <a:r>
              <a:rPr lang="ru-RU" sz="2400" dirty="0"/>
              <a:t>, только если следующая входящая лексема — </a:t>
            </a:r>
            <a:r>
              <a:rPr lang="ru-RU" sz="2400" dirty="0" smtClean="0"/>
              <a:t>целое число.</a:t>
            </a:r>
          </a:p>
          <a:p>
            <a:pPr marL="0" indent="0">
              <a:buNone/>
            </a:pPr>
            <a:r>
              <a:rPr lang="ru-RU" sz="2400" dirty="0" smtClean="0"/>
              <a:t>Если </a:t>
            </a:r>
            <a:r>
              <a:rPr lang="ru-RU" sz="2400" dirty="0"/>
              <a:t>данные указанного типа доступны, они считываются с помощью </a:t>
            </a:r>
            <a:r>
              <a:rPr lang="ru-RU" sz="2400" dirty="0" smtClean="0"/>
              <a:t>одного </a:t>
            </a:r>
            <a:r>
              <a:rPr lang="ru-RU" sz="2400" dirty="0"/>
              <a:t>из методов </a:t>
            </a:r>
            <a:r>
              <a:rPr lang="ru-RU" sz="2400" dirty="0" err="1"/>
              <a:t>Тype</a:t>
            </a:r>
            <a:r>
              <a:rPr lang="ru-RU" sz="2400" dirty="0"/>
              <a:t> </a:t>
            </a:r>
            <a:r>
              <a:rPr lang="ru-RU" sz="2400" dirty="0" err="1"/>
              <a:t>nextType</a:t>
            </a:r>
            <a:r>
              <a:rPr lang="ru-RU" sz="2400" dirty="0" smtClean="0"/>
              <a:t>().</a:t>
            </a:r>
          </a:p>
          <a:p>
            <a:pPr marL="0" indent="0">
              <a:buNone/>
            </a:pPr>
            <a:r>
              <a:rPr lang="ru-RU" sz="2400" dirty="0" smtClean="0"/>
              <a:t>Произвольная </a:t>
            </a:r>
            <a:r>
              <a:rPr lang="ru-RU" sz="2400" dirty="0"/>
              <a:t>лексема считывается </a:t>
            </a:r>
            <a:r>
              <a:rPr lang="ru-RU" sz="2400" dirty="0" smtClean="0"/>
              <a:t>методом </a:t>
            </a: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err="1"/>
              <a:t>next</a:t>
            </a:r>
            <a:r>
              <a:rPr lang="ru-RU" sz="2400" dirty="0" smtClean="0"/>
              <a:t>().</a:t>
            </a:r>
          </a:p>
          <a:p>
            <a:pPr marL="0" indent="0">
              <a:buNone/>
            </a:pPr>
            <a:r>
              <a:rPr lang="ru-RU" sz="2400" dirty="0" smtClean="0"/>
              <a:t>После </a:t>
            </a:r>
            <a:r>
              <a:rPr lang="ru-RU" sz="2400" dirty="0"/>
              <a:t>извлечения любой лексемы текущий указатель </a:t>
            </a:r>
            <a:r>
              <a:rPr lang="ru-RU" sz="2400" dirty="0" smtClean="0"/>
              <a:t>устанавливается </a:t>
            </a:r>
            <a:r>
              <a:rPr lang="ru-RU" sz="2400" dirty="0"/>
              <a:t>перед следующей лексемой.</a:t>
            </a:r>
          </a:p>
        </p:txBody>
      </p:sp>
    </p:spTree>
    <p:extLst>
      <p:ext uri="{BB962C8B-B14F-4D97-AF65-F5344CB8AC3E}">
        <p14:creationId xmlns:p14="http://schemas.microsoft.com/office/powerpoint/2010/main" val="22664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36295" y="0"/>
            <a:ext cx="9629803" cy="6858000"/>
          </a:xfrm>
          <a:prstGeom prst="rect">
            <a:avLst/>
          </a:prstGeom>
          <a:gradFill rotWithShape="1">
            <a:gsLst>
              <a:gs pos="0">
                <a:srgbClr val="E4FEFF"/>
              </a:gs>
              <a:gs pos="100000">
                <a:srgbClr val="FFFFFF"/>
              </a:gs>
            </a:gsLst>
            <a:lin ang="5400000" scaled="1"/>
          </a:gra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java.io.FileNotFoundException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java.io.FileReader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java.util.Scanner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ScannerMain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public static void main(String[]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args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String filename = "data\\scan.txt";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try(Scanner scan = new Scanner(new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FileReader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(filename))) {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while (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scan.hasNext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  if (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scan.hasNextInt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scan.nextInt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() + " :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");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  } else if (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scan.hasNextBoolean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scan.nextBoolean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() + " :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");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  } else if (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scan.hasNextDouble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scan.nextDouble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() + " :double");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  } else {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scan.next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() + " :String");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en-US" altLang="ru-RU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}</a:t>
            </a:r>
            <a:endParaRPr lang="ru-RU" altLang="ru-RU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} catch (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e) {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System.err.println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(e);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49706" y="5095336"/>
            <a:ext cx="4842294" cy="1762664"/>
          </a:xfrm>
          <a:prstGeom prst="rect">
            <a:avLst/>
          </a:prstGeom>
          <a:gradFill rotWithShape="1">
            <a:gsLst>
              <a:gs pos="0">
                <a:srgbClr val="E4FEFF"/>
              </a:gs>
              <a:gs pos="100000">
                <a:srgbClr val="FFFFFF"/>
              </a:gs>
            </a:gsLst>
            <a:lin ang="5400000" scaled="1"/>
          </a:gra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r>
              <a:rPr lang="ru-RU" dirty="0"/>
              <a:t>форматированное чтение из файла </a:t>
            </a:r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r>
              <a:rPr lang="ru-RU" dirty="0"/>
              <a:t>scan.txt, содержащего информацию следующего вида</a:t>
            </a:r>
            <a:r>
              <a:rPr lang="ru-RU" dirty="0" smtClean="0"/>
              <a:t>:</a:t>
            </a:r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r>
              <a:rPr lang="ru-RU" dirty="0"/>
              <a:t>2 </a:t>
            </a:r>
            <a:r>
              <a:rPr lang="ru-RU" dirty="0" err="1"/>
              <a:t>Java</a:t>
            </a:r>
            <a:r>
              <a:rPr lang="ru-RU" dirty="0"/>
              <a:t> 1,6</a:t>
            </a:r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r>
              <a:rPr lang="ru-RU" dirty="0" err="1"/>
              <a:t>true</a:t>
            </a:r>
            <a:r>
              <a:rPr lang="ru-RU" dirty="0"/>
              <a:t> 1.7</a:t>
            </a:r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4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Scanner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83743" y="1027133"/>
            <a:ext cx="10403457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Процедура проверки типа реализована методами типа </a:t>
            </a:r>
            <a:r>
              <a:rPr lang="ru-RU" sz="2400" dirty="0" err="1"/>
              <a:t>hasNextType</a:t>
            </a:r>
            <a:r>
              <a:rPr lang="ru-RU" sz="2400" dirty="0"/>
              <a:t>(). Такой </a:t>
            </a:r>
            <a:r>
              <a:rPr lang="ru-RU" sz="2400" dirty="0" smtClean="0"/>
              <a:t>подход </a:t>
            </a:r>
            <a:r>
              <a:rPr lang="ru-RU" sz="2400" dirty="0"/>
              <a:t>предпочтителен из-за отсутствия возможности возникновения </a:t>
            </a:r>
            <a:r>
              <a:rPr lang="ru-RU" sz="2400" dirty="0" smtClean="0"/>
              <a:t>исключительной </a:t>
            </a:r>
            <a:r>
              <a:rPr lang="ru-RU" sz="2400" dirty="0"/>
              <a:t>ситуации, так как ее обработка требует на порядок больше </a:t>
            </a:r>
            <a:r>
              <a:rPr lang="ru-RU" sz="2400" dirty="0" err="1" smtClean="0"/>
              <a:t>ресур</a:t>
            </a:r>
            <a:r>
              <a:rPr lang="ru-RU" sz="2400" dirty="0" smtClean="0"/>
              <a:t>-сов</a:t>
            </a:r>
            <a:r>
              <a:rPr lang="ru-RU" sz="2400" dirty="0"/>
              <a:t>, чем нормальное течение программы.</a:t>
            </a:r>
          </a:p>
          <a:p>
            <a:pPr marL="0" indent="0">
              <a:buNone/>
            </a:pPr>
            <a:r>
              <a:rPr lang="ru-RU" sz="2400" dirty="0"/>
              <a:t>Объект  класса  </a:t>
            </a:r>
            <a:r>
              <a:rPr lang="ru-RU" sz="2400" dirty="0" err="1"/>
              <a:t>Scanner</a:t>
            </a:r>
            <a:r>
              <a:rPr lang="ru-RU" sz="2400" dirty="0"/>
              <a:t>  определяет  границы  лексемы,  основываясь  на  </a:t>
            </a:r>
            <a:r>
              <a:rPr lang="ru-RU" sz="2400" dirty="0" smtClean="0"/>
              <a:t>наборе  </a:t>
            </a:r>
            <a:r>
              <a:rPr lang="ru-RU" sz="2400" dirty="0"/>
              <a:t>разделителей.  Можно  задавать  разделители  с  помощью  метода </a:t>
            </a:r>
            <a:r>
              <a:rPr lang="ru-RU" sz="2400" dirty="0" err="1" smtClean="0"/>
              <a:t>useDelimiter</a:t>
            </a:r>
            <a:r>
              <a:rPr lang="ru-RU" sz="2400" dirty="0" smtClean="0"/>
              <a:t>(</a:t>
            </a:r>
            <a:r>
              <a:rPr lang="ru-RU" sz="2400" dirty="0" err="1" smtClean="0"/>
              <a:t>Pattern</a:t>
            </a:r>
            <a:r>
              <a:rPr lang="ru-RU" sz="2400" dirty="0"/>
              <a:t>  </a:t>
            </a:r>
            <a:r>
              <a:rPr lang="ru-RU" sz="2400" dirty="0" err="1"/>
              <a:t>pattern</a:t>
            </a:r>
            <a:r>
              <a:rPr lang="ru-RU" sz="2400" dirty="0" smtClean="0"/>
              <a:t>) или  </a:t>
            </a:r>
            <a:r>
              <a:rPr lang="ru-RU" sz="2400" dirty="0" err="1"/>
              <a:t>useDelimiter</a:t>
            </a:r>
            <a:r>
              <a:rPr lang="ru-RU" sz="2400" dirty="0"/>
              <a:t>(</a:t>
            </a:r>
            <a:r>
              <a:rPr lang="ru-RU" sz="2400" dirty="0" err="1"/>
              <a:t>String</a:t>
            </a:r>
            <a:r>
              <a:rPr lang="ru-RU" sz="2400" dirty="0"/>
              <a:t>  </a:t>
            </a:r>
            <a:r>
              <a:rPr lang="ru-RU" sz="2400" dirty="0" err="1"/>
              <a:t>regex</a:t>
            </a:r>
            <a:r>
              <a:rPr lang="ru-RU" sz="2400" dirty="0" smtClean="0"/>
              <a:t>), где  </a:t>
            </a:r>
            <a:r>
              <a:rPr lang="ru-RU" sz="2400" dirty="0" err="1"/>
              <a:t>pattern</a:t>
            </a:r>
            <a:r>
              <a:rPr lang="ru-RU" sz="2400" dirty="0"/>
              <a:t> </a:t>
            </a:r>
            <a:r>
              <a:rPr lang="ru-RU" sz="2400" dirty="0" smtClean="0"/>
              <a:t>и </a:t>
            </a:r>
            <a:r>
              <a:rPr lang="ru-RU" sz="2400" dirty="0" err="1"/>
              <a:t>regex</a:t>
            </a:r>
            <a:r>
              <a:rPr lang="ru-RU" sz="2400" dirty="0"/>
              <a:t> содержит набор разделителей в виде регулярного </a:t>
            </a:r>
            <a:r>
              <a:rPr lang="ru-RU" sz="2400" dirty="0" smtClean="0"/>
              <a:t>выражения.</a:t>
            </a:r>
          </a:p>
          <a:p>
            <a:pPr marL="0" indent="0">
              <a:buNone/>
            </a:pPr>
            <a:r>
              <a:rPr lang="ru-RU" sz="2400" dirty="0" smtClean="0"/>
              <a:t>Применение </a:t>
            </a:r>
            <a:r>
              <a:rPr lang="ru-RU" sz="2400" dirty="0"/>
              <a:t>метода </a:t>
            </a:r>
            <a:r>
              <a:rPr lang="ru-RU" sz="2400" dirty="0" err="1"/>
              <a:t>useLocale</a:t>
            </a:r>
            <a:r>
              <a:rPr lang="ru-RU" sz="2400" dirty="0"/>
              <a:t>(</a:t>
            </a:r>
            <a:r>
              <a:rPr lang="ru-RU" sz="2400" dirty="0" err="1"/>
              <a:t>Locale</a:t>
            </a:r>
            <a:r>
              <a:rPr lang="ru-RU" sz="2400" dirty="0"/>
              <a:t> </a:t>
            </a:r>
            <a:r>
              <a:rPr lang="ru-RU" sz="2400" dirty="0" err="1"/>
              <a:t>loc</a:t>
            </a:r>
            <a:r>
              <a:rPr lang="ru-RU" sz="2400" dirty="0"/>
              <a:t>) позволяет задавать правила чтения </a:t>
            </a:r>
            <a:r>
              <a:rPr lang="ru-RU" sz="2400" dirty="0" smtClean="0"/>
              <a:t>информации</a:t>
            </a:r>
            <a:r>
              <a:rPr lang="ru-RU" sz="2400" dirty="0"/>
              <a:t>, принятые в заданной стране или регионе.</a:t>
            </a:r>
          </a:p>
        </p:txBody>
      </p:sp>
    </p:spTree>
    <p:extLst>
      <p:ext uri="{BB962C8B-B14F-4D97-AF65-F5344CB8AC3E}">
        <p14:creationId xmlns:p14="http://schemas.microsoft.com/office/powerpoint/2010/main" val="34857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36295" y="224286"/>
            <a:ext cx="9629803" cy="6633713"/>
          </a:xfrm>
          <a:prstGeom prst="rect">
            <a:avLst/>
          </a:prstGeom>
          <a:gradFill rotWithShape="1">
            <a:gsLst>
              <a:gs pos="0">
                <a:srgbClr val="E4FEFF"/>
              </a:gs>
              <a:gs pos="100000">
                <a:srgbClr val="FFFFFF"/>
              </a:gs>
            </a:gsLst>
            <a:lin ang="5400000" scaled="1"/>
          </a:gra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java.util.Locale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java.util.Scanner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ScannerDelimiterMain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public static void main(String[]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args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double sum = 0.0;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String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numbersStr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= "1,3;2,0; 8,5; 4,8;9,0; 1; 10;";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Scanner scan = new Scanner(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numbersStr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      .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useLocale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Locale.FRANCE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) // change to Locale.US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      .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useDelimiter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(";\\s*");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while (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scan.hasNext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if (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scan.hasNextDouble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  sum +=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scan.nextDouble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} else {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scan.next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());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  }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System.out.printf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("Sum = " + sum);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scan.close</a:t>
            </a: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}</a:t>
            </a:r>
            <a:endParaRPr lang="en-US" altLang="ru-RU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5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Scanner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83743" y="1027133"/>
            <a:ext cx="10403457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Использование </a:t>
            </a:r>
            <a:r>
              <a:rPr lang="ru-RU" sz="2400" dirty="0"/>
              <a:t>шаблона «;\\s*» указывает объекту класса </a:t>
            </a:r>
            <a:r>
              <a:rPr lang="ru-RU" sz="2400" dirty="0" err="1"/>
              <a:t>Scanner</a:t>
            </a:r>
            <a:r>
              <a:rPr lang="ru-RU" sz="2400" dirty="0"/>
              <a:t>, что </a:t>
            </a:r>
            <a:r>
              <a:rPr lang="ru-RU" sz="2400" dirty="0" smtClean="0"/>
              <a:t>символ </a:t>
            </a:r>
            <a:r>
              <a:rPr lang="ru-RU" sz="2400" dirty="0"/>
              <a:t>«;» и ноль или более пробелов следует рассматривать как разделитель.</a:t>
            </a:r>
          </a:p>
          <a:p>
            <a:pPr marL="0" indent="0">
              <a:buNone/>
            </a:pPr>
            <a:r>
              <a:rPr lang="ru-RU" sz="2400" dirty="0"/>
              <a:t>Метод  </a:t>
            </a:r>
            <a:r>
              <a:rPr lang="ru-RU" sz="2400" dirty="0" err="1"/>
              <a:t>String</a:t>
            </a:r>
            <a:r>
              <a:rPr lang="ru-RU" sz="2400" dirty="0"/>
              <a:t>  </a:t>
            </a:r>
            <a:r>
              <a:rPr lang="ru-RU" sz="2400" dirty="0" err="1"/>
              <a:t>findInLine</a:t>
            </a:r>
            <a:r>
              <a:rPr lang="ru-RU" sz="2400" dirty="0"/>
              <a:t>(</a:t>
            </a:r>
            <a:r>
              <a:rPr lang="ru-RU" sz="2400" dirty="0" err="1"/>
              <a:t>Pattern</a:t>
            </a:r>
            <a:r>
              <a:rPr lang="ru-RU" sz="2400" dirty="0"/>
              <a:t>  </a:t>
            </a:r>
            <a:r>
              <a:rPr lang="ru-RU" sz="2400" dirty="0" err="1"/>
              <a:t>pattern</a:t>
            </a:r>
            <a:r>
              <a:rPr lang="ru-RU" sz="2400" dirty="0"/>
              <a:t>)  </a:t>
            </a:r>
            <a:r>
              <a:rPr lang="ru-RU" sz="2400" dirty="0" smtClean="0"/>
              <a:t>или </a:t>
            </a:r>
            <a:r>
              <a:rPr lang="ru-RU" sz="2400" dirty="0" err="1" smtClean="0"/>
              <a:t>String</a:t>
            </a:r>
            <a:r>
              <a:rPr lang="ru-RU" sz="2400" dirty="0" smtClean="0"/>
              <a:t> </a:t>
            </a:r>
            <a:r>
              <a:rPr lang="ru-RU" sz="2400" dirty="0" err="1" smtClean="0"/>
              <a:t>findInLine</a:t>
            </a:r>
            <a:r>
              <a:rPr lang="ru-RU" sz="2400" dirty="0" smtClean="0"/>
              <a:t>(</a:t>
            </a:r>
            <a:r>
              <a:rPr lang="ru-RU" sz="2400" dirty="0" err="1" smtClean="0"/>
              <a:t>String</a:t>
            </a:r>
            <a:r>
              <a:rPr lang="ru-RU" sz="2400" dirty="0"/>
              <a:t> </a:t>
            </a:r>
            <a:r>
              <a:rPr lang="ru-RU" sz="2400" dirty="0" err="1" smtClean="0"/>
              <a:t>pattern</a:t>
            </a:r>
            <a:r>
              <a:rPr lang="ru-RU" sz="2400" dirty="0" smtClean="0"/>
              <a:t>) ищет </a:t>
            </a:r>
            <a:r>
              <a:rPr lang="ru-RU" sz="2400" dirty="0"/>
              <a:t>заданный шаблон в текущей строке текста. Если шаблон найден, </a:t>
            </a:r>
            <a:r>
              <a:rPr lang="ru-RU" sz="2400" dirty="0" smtClean="0"/>
              <a:t>соответствующая </a:t>
            </a:r>
            <a:r>
              <a:rPr lang="ru-RU" sz="2400" dirty="0"/>
              <a:t>ему подстрока извлекается из строки ввода. Если </a:t>
            </a:r>
            <a:r>
              <a:rPr lang="ru-RU" sz="2400" dirty="0" smtClean="0"/>
              <a:t>совпадений </a:t>
            </a:r>
            <a:r>
              <a:rPr lang="ru-RU" sz="2400" dirty="0"/>
              <a:t>не найдено, то возвращается </a:t>
            </a:r>
            <a:r>
              <a:rPr lang="ru-RU" sz="2400" dirty="0" err="1"/>
              <a:t>null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6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Чтение файлов. Класс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FileReader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Класс </a:t>
            </a:r>
            <a:r>
              <a:rPr lang="en-US" sz="2000" dirty="0" err="1"/>
              <a:t>FileReader</a:t>
            </a:r>
            <a:r>
              <a:rPr lang="en-US" sz="2000" dirty="0"/>
              <a:t> </a:t>
            </a:r>
            <a:r>
              <a:rPr lang="ru-RU" sz="2000" dirty="0"/>
              <a:t>наследуется от абстрактного класса </a:t>
            </a:r>
            <a:r>
              <a:rPr lang="en-US" sz="2000" dirty="0"/>
              <a:t>Reader </a:t>
            </a:r>
            <a:r>
              <a:rPr lang="ru-RU" sz="2000" dirty="0"/>
              <a:t>и предоставляет функциональность для чтения текстовых файлов.</a:t>
            </a:r>
          </a:p>
          <a:p>
            <a:pPr marL="0" indent="0">
              <a:buNone/>
            </a:pPr>
            <a:r>
              <a:rPr lang="ru-RU" sz="2000" dirty="0" smtClean="0"/>
              <a:t>Для </a:t>
            </a:r>
            <a:r>
              <a:rPr lang="ru-RU" sz="2000" dirty="0"/>
              <a:t>создания объекта </a:t>
            </a:r>
            <a:r>
              <a:rPr lang="en-US" sz="2000" dirty="0" err="1" smtClean="0"/>
              <a:t>FileReader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ru-RU" sz="2000" dirty="0"/>
              <a:t>можно использовать один из следующих конструкторов</a:t>
            </a:r>
            <a:r>
              <a:rPr lang="ru-RU" sz="20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/>
              <a:t>FileReader</a:t>
            </a:r>
            <a:r>
              <a:rPr lang="en-US" sz="2000" dirty="0" smtClean="0"/>
              <a:t>(String </a:t>
            </a:r>
            <a:r>
              <a:rPr lang="en-US" sz="2000" dirty="0" err="1"/>
              <a:t>fileName</a:t>
            </a:r>
            <a:r>
              <a:rPr lang="en-US" sz="2000" dirty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FileReader</a:t>
            </a:r>
            <a:r>
              <a:rPr lang="en-US" sz="2000" dirty="0"/>
              <a:t>(File file)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FileReader</a:t>
            </a:r>
            <a:r>
              <a:rPr lang="en-US" sz="2000" dirty="0"/>
              <a:t>(</a:t>
            </a:r>
            <a:r>
              <a:rPr lang="en-US" sz="2000" dirty="0" err="1"/>
              <a:t>FileDescriptor</a:t>
            </a:r>
            <a:r>
              <a:rPr lang="en-US" sz="2000" dirty="0"/>
              <a:t> </a:t>
            </a:r>
            <a:r>
              <a:rPr lang="en-US" sz="2000" dirty="0" err="1"/>
              <a:t>fd</a:t>
            </a:r>
            <a:r>
              <a:rPr lang="en-US" sz="2000" dirty="0"/>
              <a:t>)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24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Scanner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83743" y="1027133"/>
            <a:ext cx="10403457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Методы  </a:t>
            </a:r>
            <a:r>
              <a:rPr lang="en-US" sz="2400" dirty="0"/>
              <a:t>String  </a:t>
            </a:r>
            <a:r>
              <a:rPr lang="en-US" sz="2400" dirty="0" err="1"/>
              <a:t>findWithinHorizon</a:t>
            </a:r>
            <a:r>
              <a:rPr lang="en-US" sz="2400" dirty="0"/>
              <a:t>(Pattern  </a:t>
            </a:r>
            <a:r>
              <a:rPr lang="en-US" sz="2400" dirty="0" err="1"/>
              <a:t>pattern</a:t>
            </a:r>
            <a:r>
              <a:rPr lang="en-US" sz="2400" dirty="0"/>
              <a:t>,  </a:t>
            </a:r>
            <a:r>
              <a:rPr lang="en-US" sz="2400" dirty="0" err="1"/>
              <a:t>int</a:t>
            </a:r>
            <a:r>
              <a:rPr lang="en-US" sz="2400" dirty="0"/>
              <a:t>  count)  </a:t>
            </a:r>
            <a:r>
              <a:rPr lang="ru-RU" sz="2400" dirty="0"/>
              <a:t>и  </a:t>
            </a:r>
            <a:r>
              <a:rPr lang="en-US" sz="2400" dirty="0"/>
              <a:t>String </a:t>
            </a:r>
            <a:r>
              <a:rPr lang="en-US" sz="2400" dirty="0" err="1" smtClean="0"/>
              <a:t>findWithinHorizon</a:t>
            </a:r>
            <a:r>
              <a:rPr lang="en-US" sz="2400" dirty="0" smtClean="0"/>
              <a:t>(String</a:t>
            </a:r>
            <a:r>
              <a:rPr lang="en-US" sz="2400" dirty="0"/>
              <a:t> pattern, </a:t>
            </a:r>
            <a:r>
              <a:rPr lang="en-US" sz="2400" dirty="0" err="1"/>
              <a:t>int</a:t>
            </a:r>
            <a:r>
              <a:rPr lang="en-US" sz="2400" dirty="0"/>
              <a:t> count) </a:t>
            </a:r>
            <a:r>
              <a:rPr lang="ru-RU" sz="2400" dirty="0"/>
              <a:t>производят поиск заданного </a:t>
            </a:r>
            <a:r>
              <a:rPr lang="ru-RU" sz="2400" dirty="0" smtClean="0"/>
              <a:t>шаблона </a:t>
            </a:r>
            <a:r>
              <a:rPr lang="ru-RU" sz="2400" dirty="0"/>
              <a:t>в ближайших </a:t>
            </a:r>
            <a:r>
              <a:rPr lang="en-US" sz="2400" dirty="0"/>
              <a:t>count </a:t>
            </a:r>
            <a:r>
              <a:rPr lang="ru-RU" sz="2400" dirty="0"/>
              <a:t>символах. Можно пропустить образец с помощью </a:t>
            </a:r>
            <a:r>
              <a:rPr lang="ru-RU" sz="2400" dirty="0" smtClean="0"/>
              <a:t>метода </a:t>
            </a:r>
            <a:r>
              <a:rPr lang="en-US" sz="2400" dirty="0"/>
              <a:t>skip(Pattern pattern).</a:t>
            </a:r>
          </a:p>
          <a:p>
            <a:pPr marL="0" indent="0">
              <a:buNone/>
            </a:pPr>
            <a:r>
              <a:rPr lang="ru-RU" sz="2400" dirty="0"/>
              <a:t>Если в строке ввода найдена подстрока, соответствующая образцу </a:t>
            </a:r>
            <a:r>
              <a:rPr lang="en-US" sz="2400" dirty="0"/>
              <a:t>pattern, </a:t>
            </a:r>
            <a:r>
              <a:rPr lang="ru-RU" sz="2400" dirty="0" smtClean="0"/>
              <a:t>метод </a:t>
            </a:r>
            <a:r>
              <a:rPr lang="en-US" sz="2400" dirty="0"/>
              <a:t>skip() </a:t>
            </a:r>
            <a:r>
              <a:rPr lang="ru-RU" sz="2400" dirty="0"/>
              <a:t>просто перемещается за нее в строке ввода и возвращает ссылку </a:t>
            </a:r>
            <a:r>
              <a:rPr lang="ru-RU" sz="2400" dirty="0" smtClean="0"/>
              <a:t>на </a:t>
            </a:r>
            <a:r>
              <a:rPr lang="ru-RU" sz="2400" dirty="0"/>
              <a:t>вызывающий объект. Если подстрока не найдена, метод </a:t>
            </a:r>
            <a:r>
              <a:rPr lang="en-US" sz="2400" dirty="0"/>
              <a:t>skip() </a:t>
            </a:r>
            <a:r>
              <a:rPr lang="ru-RU" sz="2400" dirty="0"/>
              <a:t>генерирует </a:t>
            </a:r>
            <a:r>
              <a:rPr lang="ru-RU" sz="2400" dirty="0" smtClean="0"/>
              <a:t>исключение </a:t>
            </a:r>
            <a:r>
              <a:rPr lang="en-US" sz="2400" dirty="0" err="1"/>
              <a:t>NoSuchElementException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Чтение файлов. Класс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FileReader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	import </a:t>
            </a:r>
            <a:r>
              <a:rPr lang="en-US" sz="1600" dirty="0"/>
              <a:t>java.io.*;</a:t>
            </a:r>
          </a:p>
          <a:p>
            <a:pPr marL="0" indent="0">
              <a:buNone/>
            </a:pPr>
            <a:r>
              <a:rPr lang="en-US" sz="1600" dirty="0" smtClean="0"/>
              <a:t>	public </a:t>
            </a:r>
            <a:r>
              <a:rPr lang="en-US" sz="1600" dirty="0"/>
              <a:t>class Program {</a:t>
            </a:r>
          </a:p>
          <a:p>
            <a:pPr marL="0" indent="0">
              <a:buNone/>
            </a:pPr>
            <a:r>
              <a:rPr lang="en-US" sz="1600" dirty="0" smtClean="0"/>
              <a:t>		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			try(</a:t>
            </a:r>
            <a:r>
              <a:rPr lang="en-US" sz="1600" dirty="0" err="1" smtClean="0"/>
              <a:t>FileReader</a:t>
            </a:r>
            <a:r>
              <a:rPr lang="en-US" sz="1600" dirty="0" smtClean="0"/>
              <a:t> </a:t>
            </a:r>
            <a:r>
              <a:rPr lang="en-US" sz="1600" dirty="0"/>
              <a:t>reader = new </a:t>
            </a:r>
            <a:r>
              <a:rPr lang="en-US" sz="1600" dirty="0" err="1"/>
              <a:t>FileReader</a:t>
            </a:r>
            <a:r>
              <a:rPr lang="en-US" sz="1600" dirty="0"/>
              <a:t>("notes3.txt</a:t>
            </a:r>
            <a:r>
              <a:rPr lang="en-US" sz="1600" dirty="0" smtClean="0"/>
              <a:t>"))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		// </a:t>
            </a:r>
            <a:r>
              <a:rPr lang="ru-RU" sz="1600" dirty="0"/>
              <a:t>читаем посимвольно</a:t>
            </a:r>
          </a:p>
          <a:p>
            <a:pPr marL="0" indent="0">
              <a:buNone/>
            </a:pPr>
            <a:r>
              <a:rPr lang="en-US" sz="1600" dirty="0" smtClean="0"/>
              <a:t>			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c;</a:t>
            </a:r>
          </a:p>
          <a:p>
            <a:pPr marL="0" indent="0">
              <a:buNone/>
            </a:pPr>
            <a:r>
              <a:rPr lang="en-US" sz="1600" dirty="0" smtClean="0"/>
              <a:t>				while</a:t>
            </a:r>
            <a:r>
              <a:rPr lang="en-US" sz="1600" dirty="0"/>
              <a:t>((c=</a:t>
            </a:r>
            <a:r>
              <a:rPr lang="en-US" sz="1600" dirty="0" err="1"/>
              <a:t>reader.read</a:t>
            </a:r>
            <a:r>
              <a:rPr lang="en-US" sz="1600" dirty="0"/>
              <a:t>())!=-1</a:t>
            </a:r>
            <a:r>
              <a:rPr lang="en-US" sz="1600" dirty="0" smtClean="0"/>
              <a:t>)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			</a:t>
            </a:r>
            <a:r>
              <a:rPr lang="en-US" sz="1600" dirty="0" err="1" smtClean="0"/>
              <a:t>System.out.print</a:t>
            </a:r>
            <a:r>
              <a:rPr lang="en-US" sz="1600" dirty="0"/>
              <a:t>((char)c);</a:t>
            </a:r>
          </a:p>
          <a:p>
            <a:pPr marL="0" indent="0">
              <a:buNone/>
            </a:pPr>
            <a:r>
              <a:rPr lang="en-US" sz="1600" dirty="0" smtClean="0"/>
              <a:t>				}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	catch(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</a:t>
            </a:r>
            <a:r>
              <a:rPr lang="en-US" sz="1600" dirty="0"/>
              <a:t>ex){</a:t>
            </a:r>
          </a:p>
          <a:p>
            <a:pPr marL="0" indent="0">
              <a:buNone/>
            </a:pPr>
            <a:r>
              <a:rPr lang="en-US" sz="1600" dirty="0" smtClean="0"/>
              <a:t>		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ex.getMessage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 smtClean="0"/>
              <a:t>			}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}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444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Чтение файлов. Класс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FileReader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/>
              <a:t>import java.io.*;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java.util.Arrays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public </a:t>
            </a:r>
            <a:r>
              <a:rPr lang="en-US" sz="2000" dirty="0"/>
              <a:t>class Program {</a:t>
            </a:r>
          </a:p>
          <a:p>
            <a:pPr marL="0" indent="0">
              <a:buNone/>
            </a:pPr>
            <a:r>
              <a:rPr lang="en-US" sz="2000" dirty="0" smtClean="0"/>
              <a:t>		public </a:t>
            </a: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		try(</a:t>
            </a:r>
            <a:r>
              <a:rPr lang="en-US" sz="2000" dirty="0" err="1" smtClean="0"/>
              <a:t>FileReader</a:t>
            </a:r>
            <a:r>
              <a:rPr lang="en-US" sz="2000" dirty="0" smtClean="0"/>
              <a:t> </a:t>
            </a:r>
            <a:r>
              <a:rPr lang="en-US" sz="2000" dirty="0"/>
              <a:t>reader = new </a:t>
            </a:r>
            <a:r>
              <a:rPr lang="en-US" sz="2000" dirty="0" err="1"/>
              <a:t>FileReader</a:t>
            </a:r>
            <a:r>
              <a:rPr lang="en-US" sz="2000" dirty="0"/>
              <a:t>("notes3.txt</a:t>
            </a:r>
            <a:r>
              <a:rPr lang="en-US" sz="2000" dirty="0" smtClean="0"/>
              <a:t>"))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	[] </a:t>
            </a:r>
            <a:r>
              <a:rPr lang="en-US" sz="2000" dirty="0" err="1"/>
              <a:t>buf</a:t>
            </a:r>
            <a:r>
              <a:rPr lang="en-US" sz="2000" dirty="0"/>
              <a:t> = new char[256];</a:t>
            </a:r>
          </a:p>
          <a:p>
            <a:pPr marL="0" indent="0">
              <a:buNone/>
            </a:pPr>
            <a:r>
              <a:rPr lang="en-US" sz="2000" dirty="0" smtClean="0"/>
              <a:t>			char   </a:t>
            </a:r>
            <a:r>
              <a:rPr lang="en-US" sz="2000" dirty="0" err="1" smtClean="0"/>
              <a:t>int</a:t>
            </a:r>
            <a:r>
              <a:rPr lang="en-US" sz="2000" dirty="0" smtClean="0"/>
              <a:t> c;</a:t>
            </a:r>
          </a:p>
          <a:p>
            <a:pPr marL="0" indent="0">
              <a:buNone/>
            </a:pPr>
            <a:r>
              <a:rPr lang="en-US" sz="2000" dirty="0" smtClean="0"/>
              <a:t>			while((c = </a:t>
            </a:r>
            <a:r>
              <a:rPr lang="en-US" sz="2000" dirty="0" err="1" smtClean="0"/>
              <a:t>reader.read</a:t>
            </a:r>
            <a:r>
              <a:rPr lang="en-US" sz="2000" dirty="0" smtClean="0"/>
              <a:t>(</a:t>
            </a:r>
            <a:r>
              <a:rPr lang="en-US" sz="2000" dirty="0" err="1" smtClean="0"/>
              <a:t>buf</a:t>
            </a:r>
            <a:r>
              <a:rPr lang="en-US" sz="2000" dirty="0" smtClean="0"/>
              <a:t>))&gt;0) {</a:t>
            </a:r>
          </a:p>
          <a:p>
            <a:pPr marL="0" indent="0">
              <a:buNone/>
            </a:pPr>
            <a:r>
              <a:rPr lang="en-US" sz="2000" dirty="0" smtClean="0"/>
              <a:t>				if(c </a:t>
            </a:r>
            <a:r>
              <a:rPr lang="en-US" sz="2000" dirty="0"/>
              <a:t>&lt; 256){</a:t>
            </a:r>
          </a:p>
          <a:p>
            <a:pPr marL="0" indent="0">
              <a:buNone/>
            </a:pPr>
            <a:r>
              <a:rPr lang="en-US" sz="2000" dirty="0" smtClean="0"/>
              <a:t>					</a:t>
            </a:r>
            <a:r>
              <a:rPr lang="en-US" sz="2000" dirty="0" err="1" smtClean="0"/>
              <a:t>buf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Arrays.copyOf</a:t>
            </a:r>
            <a:r>
              <a:rPr lang="en-US" sz="2000" dirty="0"/>
              <a:t>(</a:t>
            </a:r>
            <a:r>
              <a:rPr lang="en-US" sz="2000" dirty="0" err="1"/>
              <a:t>buf</a:t>
            </a:r>
            <a:r>
              <a:rPr lang="en-US" sz="2000" dirty="0"/>
              <a:t>, c);</a:t>
            </a:r>
          </a:p>
          <a:p>
            <a:pPr marL="0" indent="0">
              <a:buNone/>
            </a:pPr>
            <a:r>
              <a:rPr lang="en-US" sz="2000" dirty="0" smtClean="0"/>
              <a:t>				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		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</a:t>
            </a:r>
            <a:r>
              <a:rPr lang="en-US" sz="2000" dirty="0" err="1" smtClean="0"/>
              <a:t>buf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		}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catch(</a:t>
            </a:r>
            <a:r>
              <a:rPr lang="en-US" sz="2000" dirty="0" err="1" smtClean="0"/>
              <a:t>IOException</a:t>
            </a:r>
            <a:r>
              <a:rPr lang="en-US" sz="2000" dirty="0" smtClean="0"/>
              <a:t> </a:t>
            </a:r>
            <a:r>
              <a:rPr lang="en-US" sz="2000" dirty="0"/>
              <a:t>ex){</a:t>
            </a:r>
          </a:p>
          <a:p>
            <a:pPr marL="0" indent="0"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ex.getMessage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 smtClean="0"/>
              <a:t>		}   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} 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517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BufferedWriter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Класс </a:t>
            </a:r>
            <a:r>
              <a:rPr lang="ru-RU" sz="2000" dirty="0" err="1"/>
              <a:t>BufferedWriter</a:t>
            </a:r>
            <a:r>
              <a:rPr lang="ru-RU" sz="2000" dirty="0"/>
              <a:t> записывает текст в поток, предварительно буферизируя записываемые символы, тем самым снижая количество обращений к физическому носителю для записи данных.</a:t>
            </a:r>
          </a:p>
          <a:p>
            <a:pPr marL="0" indent="0">
              <a:buNone/>
            </a:pPr>
            <a:r>
              <a:rPr lang="ru-RU" sz="2000" dirty="0" smtClean="0"/>
              <a:t>Класс </a:t>
            </a:r>
            <a:r>
              <a:rPr lang="ru-RU" sz="2000" dirty="0" err="1"/>
              <a:t>BufferedWriter</a:t>
            </a:r>
            <a:r>
              <a:rPr lang="ru-RU" sz="2000" dirty="0"/>
              <a:t> имеет следующие конструкторы: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BufferedWriter</a:t>
            </a:r>
            <a:r>
              <a:rPr lang="ru-RU" sz="2000" dirty="0" smtClean="0"/>
              <a:t>(</a:t>
            </a:r>
            <a:r>
              <a:rPr lang="ru-RU" sz="2000" dirty="0" err="1" smtClean="0"/>
              <a:t>Writer</a:t>
            </a:r>
            <a:r>
              <a:rPr lang="ru-RU" sz="2000" dirty="0" smtClean="0"/>
              <a:t> </a:t>
            </a:r>
            <a:r>
              <a:rPr lang="ru-RU" sz="2000" dirty="0" err="1"/>
              <a:t>out</a:t>
            </a:r>
            <a:r>
              <a:rPr lang="ru-RU" sz="2000" dirty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/>
              <a:t>BufferedWriter</a:t>
            </a:r>
            <a:r>
              <a:rPr lang="ru-RU" sz="2000" dirty="0"/>
              <a:t>(</a:t>
            </a:r>
            <a:r>
              <a:rPr lang="ru-RU" sz="2000" dirty="0" err="1"/>
              <a:t>Writer</a:t>
            </a:r>
            <a:r>
              <a:rPr lang="ru-RU" sz="2000" dirty="0"/>
              <a:t> </a:t>
            </a:r>
            <a:r>
              <a:rPr lang="ru-RU" sz="2000" dirty="0" err="1"/>
              <a:t>out</a:t>
            </a:r>
            <a:r>
              <a:rPr lang="ru-RU" sz="2000" dirty="0"/>
              <a:t>, </a:t>
            </a:r>
            <a:r>
              <a:rPr lang="ru-RU" sz="2000" dirty="0" err="1"/>
              <a:t>int</a:t>
            </a:r>
            <a:r>
              <a:rPr lang="ru-RU" sz="2000" dirty="0"/>
              <a:t> </a:t>
            </a:r>
            <a:r>
              <a:rPr lang="ru-RU" sz="2000" dirty="0" err="1"/>
              <a:t>sz</a:t>
            </a:r>
            <a:r>
              <a:rPr lang="ru-RU" sz="2000" dirty="0"/>
              <a:t>)</a:t>
            </a:r>
          </a:p>
          <a:p>
            <a:pPr marL="0" indent="0">
              <a:buNone/>
            </a:pPr>
            <a:r>
              <a:rPr lang="ru-RU" sz="2000" dirty="0"/>
              <a:t>В качестве параметра он принимает поток вывода, в который надо осуществить запись. Второй параметр указывает на размер буфера.</a:t>
            </a:r>
          </a:p>
        </p:txBody>
      </p:sp>
    </p:spTree>
    <p:extLst>
      <p:ext uri="{BB962C8B-B14F-4D97-AF65-F5344CB8AC3E}">
        <p14:creationId xmlns:p14="http://schemas.microsoft.com/office/powerpoint/2010/main" val="39164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BufferedWriter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Program 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try(</a:t>
            </a:r>
            <a:r>
              <a:rPr lang="en-US" dirty="0" err="1" smtClean="0"/>
              <a:t>BufferedWriter</a:t>
            </a:r>
            <a:r>
              <a:rPr lang="en-US" dirty="0" smtClean="0"/>
              <a:t> </a:t>
            </a:r>
            <a:r>
              <a:rPr lang="en-US" dirty="0" err="1"/>
              <a:t>bw</a:t>
            </a:r>
            <a:r>
              <a:rPr lang="en-US" dirty="0"/>
              <a:t> = new </a:t>
            </a:r>
            <a:r>
              <a:rPr lang="en-US" dirty="0" err="1"/>
              <a:t>BufferedWriter</a:t>
            </a:r>
            <a:r>
              <a:rPr lang="en-US" dirty="0"/>
              <a:t>(new </a:t>
            </a:r>
            <a:r>
              <a:rPr lang="en-US" dirty="0" err="1"/>
              <a:t>FileWriter</a:t>
            </a:r>
            <a:r>
              <a:rPr lang="en-US" dirty="0"/>
              <a:t>("notes4.txt</a:t>
            </a:r>
            <a:r>
              <a:rPr lang="en-US" dirty="0" smtClean="0"/>
              <a:t>")))</a:t>
            </a:r>
            <a:r>
              <a:rPr lang="ru-RU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smtClean="0"/>
              <a:t>String </a:t>
            </a:r>
            <a:r>
              <a:rPr lang="en-US" dirty="0"/>
              <a:t>text = "Hello  World!\</a:t>
            </a:r>
            <a:r>
              <a:rPr lang="en-US" dirty="0" err="1"/>
              <a:t>nHey</a:t>
            </a:r>
            <a:r>
              <a:rPr lang="en-US" dirty="0"/>
              <a:t>! Teachers! Leave them kids alone.";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err="1" smtClean="0"/>
              <a:t>bw.write</a:t>
            </a:r>
            <a:r>
              <a:rPr lang="en-US" dirty="0" smtClean="0"/>
              <a:t>(text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catch(</a:t>
            </a:r>
            <a:r>
              <a:rPr lang="en-US" dirty="0" err="1" smtClean="0"/>
              <a:t>IOException</a:t>
            </a:r>
            <a:r>
              <a:rPr lang="en-US" dirty="0" smtClean="0"/>
              <a:t> </a:t>
            </a:r>
            <a:r>
              <a:rPr lang="en-US" dirty="0"/>
              <a:t>ex){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7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BufferedReader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Класс BufferedReader считывает текст из символьного потока ввода, буферизируя прочитанные символы. Использование буфера призвано увеличить производительность чтения данных из потока.</a:t>
            </a:r>
          </a:p>
          <a:p>
            <a:pPr marL="0" indent="0">
              <a:buNone/>
            </a:pPr>
            <a:r>
              <a:rPr lang="ru-RU" sz="2000" dirty="0" smtClean="0"/>
              <a:t>Класс </a:t>
            </a:r>
            <a:r>
              <a:rPr lang="ru-RU" sz="2000" dirty="0"/>
              <a:t>BufferedReader имеет следующие конструкторы: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BufferedReader</a:t>
            </a:r>
            <a:r>
              <a:rPr lang="ru-RU" sz="2000" dirty="0" smtClean="0"/>
              <a:t>(</a:t>
            </a:r>
            <a:r>
              <a:rPr lang="ru-RU" sz="2000" dirty="0" err="1" smtClean="0"/>
              <a:t>Reader</a:t>
            </a:r>
            <a:r>
              <a:rPr lang="ru-RU" sz="2000" dirty="0" smtClean="0"/>
              <a:t> </a:t>
            </a:r>
            <a:r>
              <a:rPr lang="ru-RU" sz="2000" dirty="0" err="1"/>
              <a:t>in</a:t>
            </a:r>
            <a:r>
              <a:rPr lang="ru-RU" sz="2000" dirty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/>
              <a:t>BufferedReader</a:t>
            </a:r>
            <a:r>
              <a:rPr lang="ru-RU" sz="2000" dirty="0"/>
              <a:t>(</a:t>
            </a:r>
            <a:r>
              <a:rPr lang="ru-RU" sz="2000" dirty="0" err="1"/>
              <a:t>Reader</a:t>
            </a:r>
            <a:r>
              <a:rPr lang="ru-RU" sz="2000" dirty="0"/>
              <a:t> </a:t>
            </a:r>
            <a:r>
              <a:rPr lang="ru-RU" sz="2000" dirty="0" err="1"/>
              <a:t>in</a:t>
            </a:r>
            <a:r>
              <a:rPr lang="ru-RU" sz="2000" dirty="0"/>
              <a:t>, </a:t>
            </a:r>
            <a:r>
              <a:rPr lang="ru-RU" sz="2000" dirty="0" err="1"/>
              <a:t>int</a:t>
            </a:r>
            <a:r>
              <a:rPr lang="ru-RU" sz="2000" dirty="0"/>
              <a:t> </a:t>
            </a:r>
            <a:r>
              <a:rPr lang="ru-RU" sz="2000" dirty="0" err="1"/>
              <a:t>sz</a:t>
            </a:r>
            <a:r>
              <a:rPr lang="ru-RU" sz="2000" dirty="0"/>
              <a:t>) </a:t>
            </a:r>
          </a:p>
          <a:p>
            <a:pPr marL="0" indent="0">
              <a:buNone/>
            </a:pPr>
            <a:r>
              <a:rPr lang="ru-RU" sz="2000" dirty="0"/>
              <a:t>Второй конструктор, кроме потока ввода, из которого производится чтение, также определяет размер буфера, в который будут считываться символы.</a:t>
            </a:r>
          </a:p>
          <a:p>
            <a:pPr marL="0" indent="0">
              <a:buNone/>
            </a:pPr>
            <a:r>
              <a:rPr lang="ru-RU" sz="2000" dirty="0" smtClean="0"/>
              <a:t>Так </a:t>
            </a:r>
            <a:r>
              <a:rPr lang="ru-RU" sz="2000" dirty="0"/>
              <a:t>как BufferedReader наследуется от класса </a:t>
            </a:r>
            <a:r>
              <a:rPr lang="ru-RU" sz="2000" dirty="0" err="1"/>
              <a:t>Reader</a:t>
            </a:r>
            <a:r>
              <a:rPr lang="ru-RU" sz="2000" dirty="0"/>
              <a:t>, то он может использовать все те методы для чтения из потока, которые определены в </a:t>
            </a:r>
            <a:r>
              <a:rPr lang="ru-RU" sz="2000" dirty="0" err="1"/>
              <a:t>Reader</a:t>
            </a:r>
            <a:r>
              <a:rPr lang="ru-RU" sz="2000" dirty="0"/>
              <a:t>. И также BufferedReader определяет свой собственный метод </a:t>
            </a:r>
            <a:r>
              <a:rPr lang="ru-RU" sz="2000" dirty="0" err="1"/>
              <a:t>readLine</a:t>
            </a:r>
            <a:r>
              <a:rPr lang="ru-RU" sz="2000" dirty="0"/>
              <a:t>(), который позволяет считывать из потока построчно.</a:t>
            </a:r>
          </a:p>
        </p:txBody>
      </p:sp>
    </p:spTree>
    <p:extLst>
      <p:ext uri="{BB962C8B-B14F-4D97-AF65-F5344CB8AC3E}">
        <p14:creationId xmlns:p14="http://schemas.microsoft.com/office/powerpoint/2010/main" val="102973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3391</TotalTime>
  <Words>1872</Words>
  <Application>Microsoft Office PowerPoint</Application>
  <PresentationFormat>Широкоэкранный</PresentationFormat>
  <Paragraphs>488</Paragraphs>
  <Slides>40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Verdana</vt:lpstr>
      <vt:lpstr>Wingdings</vt:lpstr>
      <vt:lpstr>Wingdings 3</vt:lpstr>
      <vt:lpstr>Легкий дым</vt:lpstr>
      <vt:lpstr>Потоки ввода-вывода</vt:lpstr>
      <vt:lpstr>Запись файлов. Класс FileWriter</vt:lpstr>
      <vt:lpstr>Запись файлов. Класс FileWriter</vt:lpstr>
      <vt:lpstr>Чтение файлов. Класс FileReader</vt:lpstr>
      <vt:lpstr>Чтение файлов. Класс FileReader</vt:lpstr>
      <vt:lpstr>Чтение файлов. Класс FileReader</vt:lpstr>
      <vt:lpstr>BufferedWriter</vt:lpstr>
      <vt:lpstr>BufferedWriter</vt:lpstr>
      <vt:lpstr>BufferedReader</vt:lpstr>
      <vt:lpstr>BufferedReader</vt:lpstr>
      <vt:lpstr>BufferedReader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Десериализация</vt:lpstr>
      <vt:lpstr>Десериализация</vt:lpstr>
      <vt:lpstr>Десериализация</vt:lpstr>
      <vt:lpstr>Десериализация</vt:lpstr>
      <vt:lpstr>Десериализация</vt:lpstr>
      <vt:lpstr>Десериализация</vt:lpstr>
      <vt:lpstr>Класс File</vt:lpstr>
      <vt:lpstr>Класс File</vt:lpstr>
      <vt:lpstr>Класс File</vt:lpstr>
      <vt:lpstr>Класс File</vt:lpstr>
      <vt:lpstr>Класс File</vt:lpstr>
      <vt:lpstr>Класс File</vt:lpstr>
      <vt:lpstr>Класс File</vt:lpstr>
      <vt:lpstr>Класс File</vt:lpstr>
      <vt:lpstr>Класс Scanner</vt:lpstr>
      <vt:lpstr>Класс Scanner</vt:lpstr>
      <vt:lpstr>Класс Scanner</vt:lpstr>
      <vt:lpstr>Класс Scanner</vt:lpstr>
      <vt:lpstr>Класс Scanner</vt:lpstr>
      <vt:lpstr>Презентация PowerPoint</vt:lpstr>
      <vt:lpstr>Класс Scanner</vt:lpstr>
      <vt:lpstr>Презентация PowerPoint</vt:lpstr>
      <vt:lpstr>Класс Scanner</vt:lpstr>
      <vt:lpstr>Класс Scanner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ATmega 128</dc:title>
  <dc:creator>RePack by Diakov</dc:creator>
  <cp:lastModifiedBy>MSI</cp:lastModifiedBy>
  <cp:revision>242</cp:revision>
  <dcterms:created xsi:type="dcterms:W3CDTF">2016-09-01T17:38:19Z</dcterms:created>
  <dcterms:modified xsi:type="dcterms:W3CDTF">2022-04-21T15:48:13Z</dcterms:modified>
</cp:coreProperties>
</file>