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5"/>
  </p:notesMasterIdLst>
  <p:sldIdLst>
    <p:sldId id="256" r:id="rId2"/>
    <p:sldId id="324" r:id="rId3"/>
    <p:sldId id="325" r:id="rId4"/>
    <p:sldId id="326" r:id="rId5"/>
    <p:sldId id="327" r:id="rId6"/>
    <p:sldId id="356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502" autoAdjust="0"/>
  </p:normalViewPr>
  <p:slideViewPr>
    <p:cSldViewPr snapToGrid="0">
      <p:cViewPr varScale="1">
        <p:scale>
          <a:sx n="76" d="100"/>
          <a:sy n="76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Среди новшеств, которые были привнесены в язык </a:t>
            </a:r>
            <a:r>
              <a:rPr lang="ru-RU" altLang="ru-RU" i="1" dirty="0" err="1" smtClean="0">
                <a:latin typeface="Arial" panose="020B0604020202020204" pitchFamily="34" charset="0"/>
              </a:rPr>
              <a:t>Java</a:t>
            </a:r>
            <a:r>
              <a:rPr lang="ru-RU" altLang="ru-RU" i="1" dirty="0" smtClean="0">
                <a:latin typeface="Arial" panose="020B0604020202020204" pitchFamily="34" charset="0"/>
              </a:rPr>
              <a:t> с выходом JDK 8, особняком стоят лямбда-выражения. </a:t>
            </a:r>
          </a:p>
        </p:txBody>
      </p:sp>
    </p:spTree>
    <p:extLst>
      <p:ext uri="{BB962C8B-B14F-4D97-AF65-F5344CB8AC3E}">
        <p14:creationId xmlns:p14="http://schemas.microsoft.com/office/powerpoint/2010/main" val="47649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5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пример - использования переменных уровня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4280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пример - локальные переменные на уровне метода:</a:t>
            </a:r>
          </a:p>
        </p:txBody>
      </p:sp>
    </p:spTree>
    <p:extLst>
      <p:ext uri="{BB962C8B-B14F-4D97-AF65-F5344CB8AC3E}">
        <p14:creationId xmlns:p14="http://schemas.microsoft.com/office/powerpoint/2010/main" val="265619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smtClean="0">
                <a:latin typeface="Arial" panose="020B0604020202020204" pitchFamily="34" charset="0"/>
              </a:rPr>
              <a:t>пример - локальные переменные на уровне метода: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0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5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75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6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20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63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3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74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03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97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22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58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методе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вызвать этот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сначала получить его результат - лямбда-выражение, которое присваивается переменной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затем через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выполнить это лямбда-выражение: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action(1);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func.execute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(6, 5);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(a);          // 11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можно сразу получить и тут же выполнить лямбда-выражение: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= action(2).execute(8, 2);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(b);          // 6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54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45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57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38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15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1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82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17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64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9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7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1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68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Передача параметров в лямбда-выражение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39926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4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79" y="1816337"/>
            <a:ext cx="9518765" cy="3328676"/>
          </a:xfrm>
        </p:spPr>
        <p:txBody>
          <a:bodyPr>
            <a:noAutofit/>
          </a:bodyPr>
          <a:lstStyle/>
          <a:p>
            <a:r>
              <a:rPr lang="ru-RU" sz="5600"/>
              <a:t>Лямбда-выражения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1031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223158"/>
            <a:ext cx="10250905" cy="550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Также </a:t>
            </a:r>
            <a:r>
              <a:rPr lang="ru-RU" sz="2200" dirty="0"/>
              <a:t>могут быть и терминальные лямбды, которые не возвращают никакого значения. Например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interface </a:t>
            </a:r>
            <a:r>
              <a:rPr lang="en-US" sz="2000" dirty="0" smtClean="0"/>
              <a:t>Printable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void </a:t>
            </a:r>
            <a:r>
              <a:rPr lang="en-US" sz="2000" dirty="0"/>
              <a:t>print(String s);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LambdaApp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Printable </a:t>
            </a:r>
            <a:r>
              <a:rPr lang="en-US" sz="2000" dirty="0"/>
              <a:t>printer = s-&gt;</a:t>
            </a:r>
            <a:r>
              <a:rPr lang="en-US" sz="2000" dirty="0" err="1"/>
              <a:t>System.out.println</a:t>
            </a:r>
            <a:r>
              <a:rPr lang="en-US" sz="2000" dirty="0"/>
              <a:t>(s);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err="1" smtClean="0"/>
              <a:t>printer.print</a:t>
            </a:r>
            <a:r>
              <a:rPr lang="en-US" sz="2000" dirty="0"/>
              <a:t>("Hello Java!");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}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37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33153"/>
            <a:ext cx="10250905" cy="5693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Лямбда-выражение может использовать переменные, которые объявлены во вне в более общей области видимости - на уровне класса или метода, в котором лямбда-выражение определено. Однако в зависимости от того, как и где определены переменные, могут различаться способы их использования в лямбдах.</a:t>
            </a:r>
          </a:p>
        </p:txBody>
      </p:sp>
    </p:spTree>
    <p:extLst>
      <p:ext uri="{BB962C8B-B14F-4D97-AF65-F5344CB8AC3E}">
        <p14:creationId xmlns:p14="http://schemas.microsoft.com/office/powerpoint/2010/main" val="41875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 smtClean="0"/>
              <a:t>public </a:t>
            </a:r>
            <a:r>
              <a:rPr lang="en-US" sz="2300" dirty="0"/>
              <a:t>class </a:t>
            </a:r>
            <a:r>
              <a:rPr lang="en-US" sz="2300" dirty="0" err="1"/>
              <a:t>LambdaApp</a:t>
            </a:r>
            <a:r>
              <a:rPr lang="en-US" sz="2300" dirty="0"/>
              <a:t> {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static </a:t>
            </a:r>
            <a:r>
              <a:rPr lang="en-US" sz="2300" dirty="0" err="1"/>
              <a:t>int</a:t>
            </a:r>
            <a:r>
              <a:rPr lang="en-US" sz="2300" dirty="0"/>
              <a:t> x = 10;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static </a:t>
            </a:r>
            <a:r>
              <a:rPr lang="en-US" sz="2300" dirty="0" err="1"/>
              <a:t>int</a:t>
            </a:r>
            <a:r>
              <a:rPr lang="en-US" sz="2300" dirty="0"/>
              <a:t> y = 20;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public </a:t>
            </a:r>
            <a:r>
              <a:rPr lang="en-US" sz="2300" dirty="0"/>
              <a:t>static void main(String[] </a:t>
            </a:r>
            <a:r>
              <a:rPr lang="en-US" sz="2300" dirty="0" err="1"/>
              <a:t>args</a:t>
            </a:r>
            <a:r>
              <a:rPr lang="en-US" sz="2300" dirty="0"/>
              <a:t>) {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Operation </a:t>
            </a:r>
            <a:r>
              <a:rPr lang="en-US" sz="2300" dirty="0"/>
              <a:t>op = ()-&gt;{ </a:t>
            </a:r>
          </a:p>
          <a:p>
            <a:pPr marL="0" indent="0">
              <a:buNone/>
            </a:pPr>
            <a:r>
              <a:rPr lang="ru-RU" sz="2300" dirty="0" smtClean="0"/>
              <a:t>			</a:t>
            </a:r>
            <a:r>
              <a:rPr lang="en-US" sz="2300" dirty="0" smtClean="0"/>
              <a:t>x=30</a:t>
            </a:r>
            <a:r>
              <a:rPr lang="en-US" sz="2300" dirty="0"/>
              <a:t>;</a:t>
            </a:r>
          </a:p>
          <a:p>
            <a:pPr marL="0" indent="0">
              <a:buNone/>
            </a:pPr>
            <a:r>
              <a:rPr lang="ru-RU" sz="2300" dirty="0" smtClean="0"/>
              <a:t>			</a:t>
            </a:r>
            <a:r>
              <a:rPr lang="en-US" sz="2300" dirty="0" smtClean="0"/>
              <a:t>return </a:t>
            </a:r>
            <a:r>
              <a:rPr lang="en-US" sz="2300" dirty="0" err="1"/>
              <a:t>x+y</a:t>
            </a:r>
            <a:r>
              <a:rPr lang="en-US" sz="2300" dirty="0"/>
              <a:t>;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};</a:t>
            </a:r>
            <a:endParaRPr lang="en-US" sz="2300" dirty="0"/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err="1" smtClean="0"/>
              <a:t>System.out.println</a:t>
            </a:r>
            <a:r>
              <a:rPr lang="en-US" sz="2300" dirty="0" smtClean="0"/>
              <a:t>(</a:t>
            </a:r>
            <a:r>
              <a:rPr lang="en-US" sz="2300" dirty="0" err="1" smtClean="0"/>
              <a:t>op.calculate</a:t>
            </a:r>
            <a:r>
              <a:rPr lang="en-US" sz="2300" dirty="0"/>
              <a:t>()); // 50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err="1" smtClean="0"/>
              <a:t>System.out.println</a:t>
            </a:r>
            <a:r>
              <a:rPr lang="en-US" sz="2300" dirty="0" smtClean="0"/>
              <a:t>(x</a:t>
            </a:r>
            <a:r>
              <a:rPr lang="en-US" sz="2300" dirty="0"/>
              <a:t>); // 30 - </a:t>
            </a:r>
            <a:r>
              <a:rPr lang="ru-RU" sz="2300" dirty="0"/>
              <a:t>значение </a:t>
            </a:r>
            <a:r>
              <a:rPr lang="en-US" sz="2300" dirty="0"/>
              <a:t>x </a:t>
            </a:r>
            <a:r>
              <a:rPr lang="ru-RU" sz="2300" dirty="0"/>
              <a:t>изменилось</a:t>
            </a:r>
          </a:p>
          <a:p>
            <a:pPr marL="0" indent="0">
              <a:buNone/>
            </a:pPr>
            <a:r>
              <a:rPr lang="ru-RU" sz="2300" dirty="0" smtClean="0"/>
              <a:t>	}</a:t>
            </a:r>
            <a:endParaRPr lang="ru-RU" sz="2300" dirty="0"/>
          </a:p>
          <a:p>
            <a:pPr marL="0" indent="0">
              <a:buNone/>
            </a:pPr>
            <a:r>
              <a:rPr lang="ru-RU" sz="2300" dirty="0"/>
              <a:t>}</a:t>
            </a:r>
          </a:p>
          <a:p>
            <a:pPr marL="0" indent="0">
              <a:buNone/>
            </a:pPr>
            <a:r>
              <a:rPr lang="en-US" sz="2300" dirty="0"/>
              <a:t>interface Operation{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/>
              <a:t>calculate();</a:t>
            </a:r>
          </a:p>
          <a:p>
            <a:pPr marL="0" indent="0">
              <a:buNone/>
            </a:pPr>
            <a:r>
              <a:rPr lang="en-US" sz="2300" dirty="0" smtClean="0"/>
              <a:t>}</a:t>
            </a:r>
            <a:endParaRPr lang="ru-RU" sz="2300" dirty="0" smtClean="0"/>
          </a:p>
          <a:p>
            <a:pPr marL="0" indent="0">
              <a:buNone/>
            </a:pPr>
            <a:r>
              <a:rPr lang="ru-RU" sz="2300" dirty="0" smtClean="0"/>
              <a:t>Переменные </a:t>
            </a:r>
            <a:r>
              <a:rPr lang="ru-RU" sz="2300" dirty="0"/>
              <a:t>x и y объявлены на уровне класса, и в лямбда-выражении мы их может получить и даже изменить. Так, в данном случае после выполнения выражения изменяется значение переменной x.</a:t>
            </a:r>
          </a:p>
        </p:txBody>
      </p:sp>
    </p:spTree>
    <p:extLst>
      <p:ext uri="{BB962C8B-B14F-4D97-AF65-F5344CB8AC3E}">
        <p14:creationId xmlns:p14="http://schemas.microsoft.com/office/powerpoint/2010/main" val="24421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/>
              <a:t>public static void main(String[] </a:t>
            </a:r>
            <a:r>
              <a:rPr lang="en-US" sz="2300" dirty="0" err="1"/>
              <a:t>args</a:t>
            </a:r>
            <a:r>
              <a:rPr lang="en-US" sz="2300" dirty="0"/>
              <a:t>) {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/>
              <a:t>n=70;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/>
              <a:t>m=30;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Operation </a:t>
            </a:r>
            <a:r>
              <a:rPr lang="en-US" sz="2300" dirty="0"/>
              <a:t>op = ()-&gt;{ 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//</a:t>
            </a:r>
            <a:r>
              <a:rPr lang="en-US" sz="2300" dirty="0"/>
              <a:t>n=100; - </a:t>
            </a:r>
            <a:r>
              <a:rPr lang="ru-RU" sz="2300" dirty="0"/>
              <a:t>так нельзя сделать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return </a:t>
            </a:r>
            <a:r>
              <a:rPr lang="en-US" sz="2300" dirty="0" err="1"/>
              <a:t>m+n</a:t>
            </a:r>
            <a:r>
              <a:rPr lang="en-US" sz="2300" dirty="0"/>
              <a:t>;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};</a:t>
            </a:r>
            <a:endParaRPr lang="en-US" sz="2300" dirty="0"/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// </a:t>
            </a:r>
            <a:r>
              <a:rPr lang="en-US" sz="2300" dirty="0"/>
              <a:t>n=100;  - </a:t>
            </a:r>
            <a:r>
              <a:rPr lang="ru-RU" sz="2300" dirty="0"/>
              <a:t>так тоже нельзя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err="1" smtClean="0"/>
              <a:t>System.out.println</a:t>
            </a:r>
            <a:r>
              <a:rPr lang="en-US" sz="2300" dirty="0" smtClean="0"/>
              <a:t>(</a:t>
            </a:r>
            <a:r>
              <a:rPr lang="en-US" sz="2300" dirty="0" err="1" smtClean="0"/>
              <a:t>op.calculate</a:t>
            </a:r>
            <a:r>
              <a:rPr lang="en-US" sz="2300" dirty="0"/>
              <a:t>()); // 100</a:t>
            </a:r>
          </a:p>
          <a:p>
            <a:pPr marL="0" indent="0">
              <a:buNone/>
            </a:pPr>
            <a:r>
              <a:rPr lang="en-US" sz="2300" dirty="0" smtClean="0"/>
              <a:t>}</a:t>
            </a:r>
            <a:endParaRPr lang="ru-RU" sz="23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300" dirty="0"/>
              <a:t>Локальные переменные уровня метода </a:t>
            </a:r>
            <a:r>
              <a:rPr lang="ru-RU" sz="2300" dirty="0" smtClean="0"/>
              <a:t>также можно </a:t>
            </a:r>
            <a:r>
              <a:rPr lang="ru-RU" sz="2300" dirty="0"/>
              <a:t>использовать в лямбдах, но изменять их значение мы уже не сможем. Если мы попробуем это сделать, то среда разработки </a:t>
            </a:r>
            <a:r>
              <a:rPr lang="ru-RU" sz="2300" dirty="0" smtClean="0"/>
              <a:t>может </a:t>
            </a:r>
            <a:r>
              <a:rPr lang="ru-RU" sz="2300" dirty="0"/>
              <a:t>высветить ошибку и то, что такую переменную надо пометить с помощью ключевого слова </a:t>
            </a:r>
            <a:r>
              <a:rPr lang="ru-RU" sz="2300" dirty="0" err="1"/>
              <a:t>final</a:t>
            </a:r>
            <a:r>
              <a:rPr lang="ru-RU" sz="2300" dirty="0"/>
              <a:t>, то есть сделать константой: </a:t>
            </a:r>
            <a:r>
              <a:rPr lang="ru-RU" sz="2300" dirty="0" err="1"/>
              <a:t>final</a:t>
            </a:r>
            <a:r>
              <a:rPr lang="ru-RU" sz="2300" dirty="0"/>
              <a:t> </a:t>
            </a:r>
            <a:r>
              <a:rPr lang="ru-RU" sz="2300" dirty="0" err="1"/>
              <a:t>int</a:t>
            </a:r>
            <a:r>
              <a:rPr lang="ru-RU" sz="2300" dirty="0"/>
              <a:t> n=70;. Однако это необязательно.</a:t>
            </a:r>
          </a:p>
          <a:p>
            <a:pPr marL="0" indent="0">
              <a:buNone/>
            </a:pPr>
            <a:r>
              <a:rPr lang="ru-RU" sz="2300" dirty="0" smtClean="0"/>
              <a:t>Более </a:t>
            </a:r>
            <a:r>
              <a:rPr lang="ru-RU" sz="2300" dirty="0"/>
              <a:t>того, мы не сможем изменить значение переменной, которая используется в лямбда-выражении, вне этого выражения. То есть даже если такая переменная не объявлена как константа, по сути она является константой.</a:t>
            </a:r>
          </a:p>
        </p:txBody>
      </p:sp>
    </p:spTree>
    <p:extLst>
      <p:ext uri="{BB962C8B-B14F-4D97-AF65-F5344CB8AC3E}">
        <p14:creationId xmlns:p14="http://schemas.microsoft.com/office/powerpoint/2010/main" val="1964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Существуют два типа лямбда-выражений: однострочное выражение и блок кода</a:t>
            </a:r>
            <a:r>
              <a:rPr lang="ru-RU" sz="2300" dirty="0" smtClean="0"/>
              <a:t>.</a:t>
            </a:r>
          </a:p>
          <a:p>
            <a:pPr marL="0" indent="0">
              <a:buNone/>
            </a:pPr>
            <a:r>
              <a:rPr lang="ru-RU" sz="2300" dirty="0" smtClean="0"/>
              <a:t>Блочные </a:t>
            </a:r>
            <a:r>
              <a:rPr lang="ru-RU" sz="2300" dirty="0"/>
              <a:t>выражения обрамляются фигурными скобками. В блочных лямбда-выражениях можно использовать внутренние вложенные блоки, циклы, конструкции </a:t>
            </a:r>
            <a:r>
              <a:rPr lang="ru-RU" sz="2300" dirty="0" err="1"/>
              <a:t>if</a:t>
            </a:r>
            <a:r>
              <a:rPr lang="ru-RU" sz="2300" dirty="0"/>
              <a:t>, </a:t>
            </a:r>
            <a:r>
              <a:rPr lang="ru-RU" sz="2300" dirty="0" err="1"/>
              <a:t>switch</a:t>
            </a:r>
            <a:r>
              <a:rPr lang="ru-RU" sz="2300" dirty="0"/>
              <a:t>, создавать переменные и т.д. Если блочное лямбда-выражение должно возвращать значение, то явным </a:t>
            </a:r>
            <a:r>
              <a:rPr lang="ru-RU" sz="2300" dirty="0" smtClean="0"/>
              <a:t>образом </a:t>
            </a:r>
            <a:r>
              <a:rPr lang="ru-RU" sz="2300" dirty="0"/>
              <a:t>применяется оператор </a:t>
            </a:r>
            <a:r>
              <a:rPr lang="ru-RU" sz="2300" dirty="0" err="1"/>
              <a:t>return</a:t>
            </a:r>
            <a:r>
              <a:rPr lang="ru-RU" sz="2300" dirty="0" smtClean="0"/>
              <a:t>:</a:t>
            </a:r>
          </a:p>
          <a:p>
            <a:pPr marL="0" indent="0">
              <a:buNone/>
            </a:pPr>
            <a:r>
              <a:rPr lang="en-US" sz="2300" dirty="0" err="1"/>
              <a:t>Operationable</a:t>
            </a:r>
            <a:r>
              <a:rPr lang="en-US" sz="2300" dirty="0"/>
              <a:t> operation = (</a:t>
            </a:r>
            <a:r>
              <a:rPr lang="en-US" sz="2300" dirty="0" err="1"/>
              <a:t>int</a:t>
            </a:r>
            <a:r>
              <a:rPr lang="en-US" sz="2300" dirty="0"/>
              <a:t> x, </a:t>
            </a:r>
            <a:r>
              <a:rPr lang="en-US" sz="2300" dirty="0" err="1"/>
              <a:t>int</a:t>
            </a:r>
            <a:r>
              <a:rPr lang="en-US" sz="2300" dirty="0"/>
              <a:t> y)-&gt; {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if(y</a:t>
            </a:r>
            <a:r>
              <a:rPr lang="en-US" sz="2300" dirty="0"/>
              <a:t>==0)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return </a:t>
            </a:r>
            <a:r>
              <a:rPr lang="en-US" sz="2300" dirty="0"/>
              <a:t>0;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else</a:t>
            </a:r>
            <a:endParaRPr lang="en-US" sz="2300" dirty="0"/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return </a:t>
            </a:r>
            <a:r>
              <a:rPr lang="en-US" sz="2300" dirty="0"/>
              <a:t>x/y;</a:t>
            </a:r>
          </a:p>
          <a:p>
            <a:pPr marL="0" indent="0">
              <a:buNone/>
            </a:pPr>
            <a:r>
              <a:rPr lang="en-US" sz="2300" dirty="0"/>
              <a:t>};</a:t>
            </a:r>
          </a:p>
          <a:p>
            <a:pPr marL="0" indent="0">
              <a:buNone/>
            </a:pPr>
            <a:r>
              <a:rPr lang="en-US" sz="2300" dirty="0" err="1"/>
              <a:t>S</a:t>
            </a:r>
            <a:r>
              <a:rPr lang="en-US" sz="2300" dirty="0" err="1" smtClean="0"/>
              <a:t>ystem.out.println</a:t>
            </a:r>
            <a:r>
              <a:rPr lang="en-US" sz="2300" dirty="0" smtClean="0"/>
              <a:t>(</a:t>
            </a:r>
            <a:r>
              <a:rPr lang="en-US" sz="2300" dirty="0" err="1" smtClean="0"/>
              <a:t>operation.calculate</a:t>
            </a:r>
            <a:r>
              <a:rPr lang="en-US" sz="2300" dirty="0" smtClean="0"/>
              <a:t>(20</a:t>
            </a:r>
            <a:r>
              <a:rPr lang="en-US" sz="2300" dirty="0"/>
              <a:t>, 10)); //2</a:t>
            </a:r>
          </a:p>
          <a:p>
            <a:pPr marL="0" indent="0">
              <a:buNone/>
            </a:pPr>
            <a:r>
              <a:rPr lang="en-US" sz="2300" dirty="0" err="1"/>
              <a:t>System.out.println</a:t>
            </a:r>
            <a:r>
              <a:rPr lang="en-US" sz="2300" dirty="0"/>
              <a:t>(</a:t>
            </a:r>
            <a:r>
              <a:rPr lang="en-US" sz="2300" dirty="0" err="1"/>
              <a:t>operation.calculate</a:t>
            </a:r>
            <a:r>
              <a:rPr lang="en-US" sz="2300" dirty="0"/>
              <a:t>(20, 0)); //0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9679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Лямбды как параметры методов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30681" y="857251"/>
            <a:ext cx="9797143" cy="58692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600" dirty="0"/>
              <a:t>Одним из преимуществ лямбд в </a:t>
            </a:r>
            <a:r>
              <a:rPr lang="ru-RU" sz="2600" dirty="0" err="1"/>
              <a:t>java</a:t>
            </a:r>
            <a:r>
              <a:rPr lang="ru-RU" sz="2600" dirty="0"/>
              <a:t> является то, что их можно передавать в качестве параметров в методы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r>
              <a:rPr lang="en-US" sz="2300" dirty="0"/>
              <a:t>public class </a:t>
            </a:r>
            <a:r>
              <a:rPr lang="en-US" sz="2300" dirty="0" err="1"/>
              <a:t>LambdaApp</a:t>
            </a:r>
            <a:r>
              <a:rPr lang="en-US" sz="2300" dirty="0"/>
              <a:t> {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public </a:t>
            </a:r>
            <a:r>
              <a:rPr lang="en-US" sz="2300" dirty="0"/>
              <a:t>static void main(String[] </a:t>
            </a:r>
            <a:r>
              <a:rPr lang="en-US" sz="2300" dirty="0" err="1"/>
              <a:t>args</a:t>
            </a:r>
            <a:r>
              <a:rPr lang="en-US" sz="2300" dirty="0"/>
              <a:t>) {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Expression </a:t>
            </a:r>
            <a:r>
              <a:rPr lang="en-US" sz="2300" dirty="0" err="1"/>
              <a:t>func</a:t>
            </a:r>
            <a:r>
              <a:rPr lang="en-US" sz="2300" dirty="0"/>
              <a:t> = (n)-&gt; n%2==0;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err="1" smtClean="0"/>
              <a:t>int</a:t>
            </a:r>
            <a:r>
              <a:rPr lang="en-US" sz="2300" dirty="0"/>
              <a:t>[] </a:t>
            </a:r>
            <a:r>
              <a:rPr lang="en-US" sz="2300" dirty="0" err="1"/>
              <a:t>nums</a:t>
            </a:r>
            <a:r>
              <a:rPr lang="en-US" sz="2300" dirty="0"/>
              <a:t> = { 1, 2, 3, 4, 5, 6, 7, 8, 9 };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err="1" smtClean="0"/>
              <a:t>System.out.println</a:t>
            </a:r>
            <a:r>
              <a:rPr lang="en-US" sz="2300" dirty="0" smtClean="0"/>
              <a:t>(sum(</a:t>
            </a:r>
            <a:r>
              <a:rPr lang="en-US" sz="2300" dirty="0" err="1" smtClean="0"/>
              <a:t>nums</a:t>
            </a:r>
            <a:r>
              <a:rPr lang="en-US" sz="2300" dirty="0"/>
              <a:t>, </a:t>
            </a:r>
            <a:r>
              <a:rPr lang="en-US" sz="2300" dirty="0" err="1"/>
              <a:t>func</a:t>
            </a:r>
            <a:r>
              <a:rPr lang="en-US" sz="2300" dirty="0"/>
              <a:t>)); // 20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} </a:t>
            </a:r>
            <a:endParaRPr lang="en-US" sz="2300" dirty="0"/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private </a:t>
            </a:r>
            <a:r>
              <a:rPr lang="en-US" sz="2300" dirty="0"/>
              <a:t>static </a:t>
            </a:r>
            <a:r>
              <a:rPr lang="en-US" sz="2300" dirty="0" err="1"/>
              <a:t>int</a:t>
            </a:r>
            <a:r>
              <a:rPr lang="en-US" sz="2300" dirty="0"/>
              <a:t> sum (</a:t>
            </a:r>
            <a:r>
              <a:rPr lang="en-US" sz="2300" dirty="0" err="1"/>
              <a:t>int</a:t>
            </a:r>
            <a:r>
              <a:rPr lang="en-US" sz="2300" dirty="0"/>
              <a:t>[] numbers, Expression </a:t>
            </a:r>
            <a:r>
              <a:rPr lang="en-US" sz="2300" dirty="0" err="1" smtClean="0"/>
              <a:t>func</a:t>
            </a:r>
            <a:r>
              <a:rPr lang="en-US" sz="2300" dirty="0" smtClean="0"/>
              <a:t>) {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err="1" smtClean="0"/>
              <a:t>int</a:t>
            </a:r>
            <a:r>
              <a:rPr lang="en-US" sz="2300" dirty="0" smtClean="0"/>
              <a:t> result = 0;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for(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/>
              <a:t>i</a:t>
            </a:r>
            <a:r>
              <a:rPr lang="en-US" sz="2300" dirty="0"/>
              <a:t> : numbers</a:t>
            </a:r>
            <a:r>
              <a:rPr lang="en-US" sz="2300" dirty="0" smtClean="0"/>
              <a:t>) </a:t>
            </a:r>
            <a:r>
              <a:rPr lang="en-US" sz="2300" dirty="0"/>
              <a:t>{</a:t>
            </a:r>
          </a:p>
          <a:p>
            <a:pPr marL="0" indent="0">
              <a:buNone/>
            </a:pPr>
            <a:r>
              <a:rPr lang="ru-RU" sz="2300" dirty="0" smtClean="0"/>
              <a:t>			</a:t>
            </a:r>
            <a:r>
              <a:rPr lang="en-US" sz="2300" dirty="0" smtClean="0"/>
              <a:t>if </a:t>
            </a:r>
            <a:r>
              <a:rPr lang="en-US" sz="2300" dirty="0"/>
              <a:t>(</a:t>
            </a:r>
            <a:r>
              <a:rPr lang="en-US" sz="2300" dirty="0" err="1"/>
              <a:t>func.isEqual</a:t>
            </a:r>
            <a:r>
              <a:rPr lang="en-US" sz="2300" dirty="0"/>
              <a:t>(</a:t>
            </a:r>
            <a:r>
              <a:rPr lang="en-US" sz="2300" dirty="0" err="1"/>
              <a:t>i</a:t>
            </a:r>
            <a:r>
              <a:rPr lang="en-US" sz="2300" dirty="0"/>
              <a:t>))</a:t>
            </a:r>
          </a:p>
          <a:p>
            <a:pPr marL="0" indent="0">
              <a:buNone/>
            </a:pPr>
            <a:r>
              <a:rPr lang="ru-RU" sz="2300" dirty="0" smtClean="0"/>
              <a:t>				</a:t>
            </a:r>
            <a:r>
              <a:rPr lang="en-US" sz="2300" dirty="0" smtClean="0"/>
              <a:t>result </a:t>
            </a:r>
            <a:r>
              <a:rPr lang="en-US" sz="2300" dirty="0"/>
              <a:t>+= </a:t>
            </a:r>
            <a:r>
              <a:rPr lang="en-US" sz="2300" dirty="0" err="1"/>
              <a:t>i</a:t>
            </a:r>
            <a:r>
              <a:rPr lang="en-US" sz="2300" dirty="0"/>
              <a:t>;</a:t>
            </a:r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}</a:t>
            </a:r>
            <a:endParaRPr lang="en-US" sz="2300" dirty="0"/>
          </a:p>
          <a:p>
            <a:pPr marL="0" indent="0">
              <a:buNone/>
            </a:pPr>
            <a:r>
              <a:rPr lang="ru-RU" sz="2300" dirty="0" smtClean="0"/>
              <a:t>		</a:t>
            </a:r>
            <a:r>
              <a:rPr lang="en-US" sz="2300" dirty="0" smtClean="0"/>
              <a:t>return </a:t>
            </a:r>
            <a:r>
              <a:rPr lang="en-US" sz="2300" dirty="0"/>
              <a:t>result;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smtClean="0"/>
              <a:t>}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}</a:t>
            </a:r>
          </a:p>
          <a:p>
            <a:pPr marL="0" indent="0">
              <a:buNone/>
            </a:pPr>
            <a:r>
              <a:rPr lang="en-US" sz="2300" dirty="0" smtClean="0"/>
              <a:t>interface </a:t>
            </a:r>
            <a:r>
              <a:rPr lang="en-US" sz="2300" dirty="0"/>
              <a:t>Expression{</a:t>
            </a:r>
          </a:p>
          <a:p>
            <a:pPr marL="0" indent="0">
              <a:buNone/>
            </a:pPr>
            <a:r>
              <a:rPr lang="ru-RU" sz="2300" dirty="0" smtClean="0"/>
              <a:t>	</a:t>
            </a:r>
            <a:r>
              <a:rPr lang="en-US" sz="2300" dirty="0" err="1" smtClean="0"/>
              <a:t>boolean</a:t>
            </a:r>
            <a:r>
              <a:rPr lang="en-US" sz="2300" dirty="0" smtClean="0"/>
              <a:t> </a:t>
            </a:r>
            <a:r>
              <a:rPr lang="en-US" sz="2300" dirty="0" err="1"/>
              <a:t>isEqual</a:t>
            </a:r>
            <a:r>
              <a:rPr lang="en-US" sz="2300" dirty="0"/>
              <a:t>(</a:t>
            </a:r>
            <a:r>
              <a:rPr lang="en-US" sz="2300" dirty="0" err="1"/>
              <a:t>int</a:t>
            </a:r>
            <a:r>
              <a:rPr lang="en-US" sz="2300" dirty="0"/>
              <a:t> n);</a:t>
            </a:r>
          </a:p>
          <a:p>
            <a:pPr marL="0" indent="0">
              <a:buNone/>
            </a:pPr>
            <a:r>
              <a:rPr lang="en-US" sz="2300" dirty="0"/>
              <a:t>}</a:t>
            </a:r>
            <a:endParaRPr lang="ru-RU" sz="2300" dirty="0" smtClean="0"/>
          </a:p>
        </p:txBody>
      </p:sp>
    </p:spTree>
    <p:extLst>
      <p:ext uri="{BB962C8B-B14F-4D97-AF65-F5344CB8AC3E}">
        <p14:creationId xmlns:p14="http://schemas.microsoft.com/office/powerpoint/2010/main" val="39484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Лямбды как параметры методов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Функциональный интерфейс </a:t>
            </a:r>
            <a:r>
              <a:rPr lang="ru-RU" sz="2000" dirty="0" err="1"/>
              <a:t>Expression</a:t>
            </a:r>
            <a:r>
              <a:rPr lang="ru-RU" sz="2000" dirty="0"/>
              <a:t> определяет метод </a:t>
            </a:r>
            <a:r>
              <a:rPr lang="ru-RU" sz="2000" dirty="0" err="1"/>
              <a:t>isEqual</a:t>
            </a:r>
            <a:r>
              <a:rPr lang="ru-RU" sz="2000" dirty="0"/>
              <a:t>(), который возвращает </a:t>
            </a:r>
            <a:r>
              <a:rPr lang="ru-RU" sz="2000" dirty="0" err="1"/>
              <a:t>true</a:t>
            </a:r>
            <a:r>
              <a:rPr lang="ru-RU" sz="2000" dirty="0"/>
              <a:t>, если в отношении числа n действует какое-нибудь равенство.</a:t>
            </a:r>
          </a:p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ru-RU" sz="2000" dirty="0"/>
              <a:t>основном классе программы определяется метод </a:t>
            </a:r>
            <a:r>
              <a:rPr lang="ru-RU" sz="2000" dirty="0" err="1"/>
              <a:t>sum</a:t>
            </a:r>
            <a:r>
              <a:rPr lang="ru-RU" sz="2000" dirty="0"/>
              <a:t>(), который вычисляет сумму всех элементов массива, соответствующих некоторому условию. А само условие передается через параметр </a:t>
            </a:r>
            <a:r>
              <a:rPr lang="ru-RU" sz="2000" dirty="0" err="1"/>
              <a:t>Expression</a:t>
            </a:r>
            <a:r>
              <a:rPr lang="ru-RU" sz="2000" dirty="0"/>
              <a:t> </a:t>
            </a:r>
            <a:r>
              <a:rPr lang="ru-RU" sz="2000" dirty="0" err="1"/>
              <a:t>func</a:t>
            </a:r>
            <a:r>
              <a:rPr lang="ru-RU" sz="2000" dirty="0"/>
              <a:t>. Причем на момент написания метода </a:t>
            </a:r>
            <a:r>
              <a:rPr lang="ru-RU" sz="2000" dirty="0" err="1"/>
              <a:t>sum</a:t>
            </a:r>
            <a:r>
              <a:rPr lang="ru-RU" sz="2000" dirty="0"/>
              <a:t> мы можем абсолютно не знать, какое именно условие будет использоваться. Само же условие определяется в виде лямбда-выражения</a:t>
            </a:r>
            <a:r>
              <a:rPr lang="ru-RU" sz="20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/>
              <a:t>	</a:t>
            </a:r>
            <a:r>
              <a:rPr lang="ru-RU" sz="2000" dirty="0" err="1" smtClean="0"/>
              <a:t>Expression</a:t>
            </a:r>
            <a:r>
              <a:rPr lang="ru-RU" sz="2000" dirty="0" smtClean="0"/>
              <a:t> </a:t>
            </a:r>
            <a:r>
              <a:rPr lang="ru-RU" sz="2000" dirty="0" err="1"/>
              <a:t>func</a:t>
            </a:r>
            <a:r>
              <a:rPr lang="ru-RU" sz="2000" dirty="0"/>
              <a:t> = (n)-&gt; n%2==0;</a:t>
            </a:r>
          </a:p>
          <a:p>
            <a:pPr marL="0" indent="0">
              <a:buNone/>
            </a:pPr>
            <a:r>
              <a:rPr lang="ru-RU" sz="2000" dirty="0"/>
              <a:t>То есть в данном случае все числа должны быть четными или остаток от их деления на 2 должен быть равен 0. Затем это лямбда-выражение передается в вызов метода </a:t>
            </a:r>
            <a:r>
              <a:rPr lang="ru-RU" sz="2000" dirty="0" err="1"/>
              <a:t>sum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 smtClean="0"/>
              <a:t>При </a:t>
            </a:r>
            <a:r>
              <a:rPr lang="ru-RU" sz="2000" dirty="0"/>
              <a:t>этом можно не определять переменную интерфейса, а сразу передать в метод лямбда-выражение: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int</a:t>
            </a:r>
            <a:r>
              <a:rPr lang="ru-RU" sz="2000" dirty="0"/>
              <a:t>[] </a:t>
            </a:r>
            <a:r>
              <a:rPr lang="ru-RU" sz="2000" dirty="0" err="1"/>
              <a:t>nums</a:t>
            </a:r>
            <a:r>
              <a:rPr lang="ru-RU" sz="2000" dirty="0"/>
              <a:t> = { 1, 2, 3, 4, 5, 6, 7, 8, 9 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/>
              <a:t>int</a:t>
            </a:r>
            <a:r>
              <a:rPr lang="ru-RU" sz="2000" dirty="0"/>
              <a:t> x = </a:t>
            </a:r>
            <a:r>
              <a:rPr lang="ru-RU" sz="2000" dirty="0" err="1"/>
              <a:t>sum</a:t>
            </a:r>
            <a:r>
              <a:rPr lang="ru-RU" sz="2000" dirty="0"/>
              <a:t>(</a:t>
            </a:r>
            <a:r>
              <a:rPr lang="ru-RU" sz="2000" dirty="0" err="1"/>
              <a:t>nums</a:t>
            </a:r>
            <a:r>
              <a:rPr lang="ru-RU" sz="2000" dirty="0"/>
              <a:t>, (n)-&gt; n &gt; 5); // сумма чисел, которые больше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/>
              <a:t>System.out.println</a:t>
            </a:r>
            <a:r>
              <a:rPr lang="ru-RU" sz="2000" dirty="0"/>
              <a:t>(x);  // 30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6497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Ссылки на метод как параметры методов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Начиная с JDK 8 в </a:t>
            </a:r>
            <a:r>
              <a:rPr lang="ru-RU" sz="2000" dirty="0" err="1"/>
              <a:t>Java</a:t>
            </a:r>
            <a:r>
              <a:rPr lang="ru-RU" sz="2000" dirty="0"/>
              <a:t> можно в качестве параметра в метод передавать ссылку на другой метод. В принципе данный способ аналогичен передаче в метод лямбда-выражения.</a:t>
            </a:r>
          </a:p>
          <a:p>
            <a:pPr marL="0" indent="0">
              <a:buNone/>
            </a:pPr>
            <a:r>
              <a:rPr lang="ru-RU" sz="2000" dirty="0" smtClean="0"/>
              <a:t>Ссылка </a:t>
            </a:r>
            <a:r>
              <a:rPr lang="ru-RU" sz="2000" dirty="0"/>
              <a:t>на метод передается в </a:t>
            </a:r>
            <a:r>
              <a:rPr lang="ru-RU" sz="2000" dirty="0" smtClean="0"/>
              <a:t>виде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имя_класса</a:t>
            </a:r>
            <a:r>
              <a:rPr lang="ru-RU" sz="2000" dirty="0"/>
              <a:t>::</a:t>
            </a:r>
            <a:r>
              <a:rPr lang="ru-RU" sz="2000" dirty="0" err="1"/>
              <a:t>имя_статического_метода</a:t>
            </a:r>
            <a:r>
              <a:rPr lang="ru-RU" sz="2000" dirty="0"/>
              <a:t> (если метод </a:t>
            </a:r>
            <a:r>
              <a:rPr lang="ru-RU" sz="2000" dirty="0" smtClean="0"/>
              <a:t>статический)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объект_класса</a:t>
            </a:r>
            <a:r>
              <a:rPr lang="ru-RU" sz="2000" dirty="0"/>
              <a:t>::</a:t>
            </a:r>
            <a:r>
              <a:rPr lang="ru-RU" sz="2000" dirty="0" err="1"/>
              <a:t>имя_метода</a:t>
            </a:r>
            <a:r>
              <a:rPr lang="ru-RU" sz="2000" dirty="0"/>
              <a:t> (если метод нестатический).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7663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Ссылки на метод как параметры методов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5567548" y="857251"/>
            <a:ext cx="6624452" cy="5869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dirty="0" err="1"/>
              <a:t>LambdaApp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/>
              <a:t>[] </a:t>
            </a:r>
            <a:r>
              <a:rPr lang="en-US" sz="1600" dirty="0" err="1"/>
              <a:t>nums</a:t>
            </a:r>
            <a:r>
              <a:rPr lang="en-US" sz="1600" dirty="0"/>
              <a:t> = { -5, -4, -3, -2, -1, 0, 1, 2, 3, 4, 5};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(sum(</a:t>
            </a:r>
            <a:r>
              <a:rPr lang="en-US" sz="1600" dirty="0" err="1" smtClean="0"/>
              <a:t>nums</a:t>
            </a:r>
            <a:r>
              <a:rPr lang="en-US" sz="1600" dirty="0"/>
              <a:t>, </a:t>
            </a:r>
            <a:r>
              <a:rPr lang="en-US" sz="1600" dirty="0" err="1"/>
              <a:t>ExpressionHelper</a:t>
            </a:r>
            <a:r>
              <a:rPr lang="en-US" sz="1600" dirty="0"/>
              <a:t>::</a:t>
            </a:r>
            <a:r>
              <a:rPr lang="en-US" sz="1600" dirty="0" err="1"/>
              <a:t>isEven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 smtClean="0"/>
              <a:t>		Expression </a:t>
            </a:r>
            <a:r>
              <a:rPr lang="en-US" sz="1600" dirty="0"/>
              <a:t>expr = </a:t>
            </a:r>
            <a:r>
              <a:rPr lang="en-US" sz="1600" dirty="0" err="1"/>
              <a:t>ExpressionHelper</a:t>
            </a:r>
            <a:r>
              <a:rPr lang="en-US" sz="1600" dirty="0"/>
              <a:t>::</a:t>
            </a:r>
            <a:r>
              <a:rPr lang="en-US" sz="1600" dirty="0" err="1"/>
              <a:t>isPositive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(sum(</a:t>
            </a:r>
            <a:r>
              <a:rPr lang="en-US" sz="1600" dirty="0" err="1" smtClean="0"/>
              <a:t>nums</a:t>
            </a:r>
            <a:r>
              <a:rPr lang="en-US" sz="1600" dirty="0"/>
              <a:t>, expr));</a:t>
            </a:r>
          </a:p>
          <a:p>
            <a:pPr marL="0" indent="0">
              <a:buNone/>
            </a:pPr>
            <a:r>
              <a:rPr lang="en-US" sz="1600" dirty="0" smtClean="0"/>
              <a:t>	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private </a:t>
            </a:r>
            <a:r>
              <a:rPr lang="en-US" sz="1600" dirty="0"/>
              <a:t>static </a:t>
            </a:r>
            <a:r>
              <a:rPr lang="en-US" sz="1600" dirty="0" err="1"/>
              <a:t>int</a:t>
            </a:r>
            <a:r>
              <a:rPr lang="en-US" sz="1600" dirty="0"/>
              <a:t> sum (</a:t>
            </a:r>
            <a:r>
              <a:rPr lang="en-US" sz="1600" dirty="0" err="1"/>
              <a:t>int</a:t>
            </a:r>
            <a:r>
              <a:rPr lang="en-US" sz="1600" dirty="0"/>
              <a:t>[] numbers, Expression </a:t>
            </a:r>
            <a:r>
              <a:rPr lang="en-US" sz="1600" dirty="0" err="1"/>
              <a:t>func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result = 0;</a:t>
            </a:r>
          </a:p>
          <a:p>
            <a:pPr marL="0" indent="0">
              <a:buNone/>
            </a:pPr>
            <a:r>
              <a:rPr lang="en-US" sz="1600" dirty="0" smtClean="0"/>
              <a:t>	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i</a:t>
            </a:r>
            <a:r>
              <a:rPr lang="en-US" sz="1600" dirty="0"/>
              <a:t> : numbers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			if </a:t>
            </a:r>
            <a:r>
              <a:rPr lang="en-US" sz="1600" dirty="0"/>
              <a:t>(</a:t>
            </a:r>
            <a:r>
              <a:rPr lang="en-US" sz="1600" dirty="0" err="1"/>
              <a:t>func.isEqual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 smtClean="0"/>
              <a:t>				result </a:t>
            </a:r>
            <a:r>
              <a:rPr lang="en-US" sz="1600" dirty="0"/>
              <a:t>+=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return </a:t>
            </a:r>
            <a:r>
              <a:rPr lang="en-US" sz="1600" dirty="0"/>
              <a:t>result;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171179" y="988775"/>
            <a:ext cx="4396369" cy="586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600" dirty="0" smtClean="0"/>
              <a:t>// функциональный интерфейс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interface Expression{</a:t>
            </a:r>
          </a:p>
          <a:p>
            <a:pPr marL="0" indent="0">
              <a:buFont typeface="Wingdings 3" charset="2"/>
              <a:buNone/>
            </a:pPr>
            <a:r>
              <a:rPr lang="ru-RU" sz="1600" dirty="0" smtClean="0"/>
              <a:t>	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isEqual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n);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класс, в котором определены методы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ExpressionHelper</a:t>
            </a:r>
            <a:r>
              <a:rPr lang="en-US" sz="16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static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isEven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n){</a:t>
            </a:r>
          </a:p>
          <a:p>
            <a:pPr marL="0" indent="0">
              <a:buFont typeface="Wingdings 3" charset="2"/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return n%2 == 0;</a:t>
            </a:r>
          </a:p>
          <a:p>
            <a:pPr marL="0" indent="0">
              <a:buFont typeface="Wingdings 3" charset="2"/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</a:t>
            </a:r>
          </a:p>
          <a:p>
            <a:pPr marL="0" indent="0">
              <a:buFont typeface="Wingdings 3" charset="2"/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static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isPositive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n){</a:t>
            </a:r>
          </a:p>
          <a:p>
            <a:pPr marL="0" indent="0">
              <a:buFont typeface="Wingdings 3" charset="2"/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return n &gt; 0;</a:t>
            </a:r>
          </a:p>
          <a:p>
            <a:pPr marL="0" indent="0">
              <a:buFont typeface="Wingdings 3" charset="2"/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}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267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Ссылки на метод как параметры методов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Здесь также определен функциональный интерфейс </a:t>
            </a:r>
            <a:r>
              <a:rPr lang="ru-RU" sz="2000" dirty="0" err="1"/>
              <a:t>Expression</a:t>
            </a:r>
            <a:r>
              <a:rPr lang="ru-RU" sz="2000" dirty="0"/>
              <a:t>, который имеет один метод. Кроме того, определен класс </a:t>
            </a:r>
            <a:r>
              <a:rPr lang="ru-RU" sz="2000" dirty="0" err="1"/>
              <a:t>ExpressionHelper</a:t>
            </a:r>
            <a:r>
              <a:rPr lang="ru-RU" sz="2000" dirty="0"/>
              <a:t>, который содержит два статических метода.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ru-RU" sz="2000" dirty="0"/>
              <a:t>основном классе программы </a:t>
            </a:r>
            <a:r>
              <a:rPr lang="ru-RU" sz="2000" dirty="0" err="1"/>
              <a:t>LambdaApp</a:t>
            </a:r>
            <a:r>
              <a:rPr lang="ru-RU" sz="2000" dirty="0"/>
              <a:t> определен метод </a:t>
            </a:r>
            <a:r>
              <a:rPr lang="ru-RU" sz="2000" dirty="0" err="1"/>
              <a:t>sum</a:t>
            </a:r>
            <a:r>
              <a:rPr lang="ru-RU" sz="2000" dirty="0"/>
              <a:t>(), который возвращает сумму элементов массива, соответствующих некоторому условию. Условие передается в виде объекта функционального </a:t>
            </a:r>
            <a:r>
              <a:rPr lang="ru-RU" sz="2000" dirty="0" smtClean="0"/>
              <a:t>интерфейса </a:t>
            </a:r>
            <a:r>
              <a:rPr lang="ru-RU" sz="2000" dirty="0" err="1"/>
              <a:t>Expression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В методе </a:t>
            </a:r>
            <a:r>
              <a:rPr lang="ru-RU" sz="2000" dirty="0" err="1"/>
              <a:t>main</a:t>
            </a:r>
            <a:r>
              <a:rPr lang="ru-RU" sz="2000" dirty="0"/>
              <a:t> два раза вызываем метод </a:t>
            </a:r>
            <a:r>
              <a:rPr lang="ru-RU" sz="2000" dirty="0" err="1"/>
              <a:t>sum</a:t>
            </a:r>
            <a:r>
              <a:rPr lang="ru-RU" sz="2000" dirty="0"/>
              <a:t>, передавая в него один и тот же массив чисел, но разные условия. Первый вызов метода </a:t>
            </a:r>
            <a:r>
              <a:rPr lang="ru-RU" sz="2000" dirty="0" err="1"/>
              <a:t>sum</a:t>
            </a:r>
            <a:r>
              <a:rPr lang="ru-RU" sz="20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System.out.println</a:t>
            </a:r>
            <a:r>
              <a:rPr lang="ru-RU" sz="2000" dirty="0" smtClean="0"/>
              <a:t>(</a:t>
            </a:r>
            <a:r>
              <a:rPr lang="ru-RU" sz="2000" dirty="0" err="1" smtClean="0"/>
              <a:t>sum</a:t>
            </a:r>
            <a:r>
              <a:rPr lang="ru-RU" sz="2000" dirty="0" smtClean="0"/>
              <a:t>(</a:t>
            </a:r>
            <a:r>
              <a:rPr lang="ru-RU" sz="2000" dirty="0" err="1" smtClean="0"/>
              <a:t>nums</a:t>
            </a:r>
            <a:r>
              <a:rPr lang="ru-RU" sz="2000" dirty="0"/>
              <a:t>, </a:t>
            </a:r>
            <a:r>
              <a:rPr lang="ru-RU" sz="2000" dirty="0" err="1"/>
              <a:t>ExpressionHelper</a:t>
            </a:r>
            <a:r>
              <a:rPr lang="ru-RU" sz="2000" dirty="0"/>
              <a:t>::</a:t>
            </a:r>
            <a:r>
              <a:rPr lang="ru-RU" sz="2000" dirty="0" err="1"/>
              <a:t>isEven</a:t>
            </a:r>
            <a:r>
              <a:rPr lang="ru-RU" sz="2000" dirty="0"/>
              <a:t>));</a:t>
            </a:r>
          </a:p>
          <a:p>
            <a:pPr marL="0" indent="0">
              <a:buNone/>
            </a:pPr>
            <a:r>
              <a:rPr lang="ru-RU" sz="2000" dirty="0"/>
              <a:t>На место второго параметра передается </a:t>
            </a:r>
            <a:r>
              <a:rPr lang="ru-RU" sz="2000" dirty="0" err="1"/>
              <a:t>ExpressionHelper</a:t>
            </a:r>
            <a:r>
              <a:rPr lang="ru-RU" sz="2000" dirty="0"/>
              <a:t>::</a:t>
            </a:r>
            <a:r>
              <a:rPr lang="ru-RU" sz="2000" dirty="0" err="1"/>
              <a:t>isEven</a:t>
            </a:r>
            <a:r>
              <a:rPr lang="ru-RU" sz="2000" dirty="0"/>
              <a:t>, то есть ссылка на статический метод </a:t>
            </a:r>
            <a:r>
              <a:rPr lang="ru-RU" sz="2000" dirty="0" err="1"/>
              <a:t>isEven</a:t>
            </a:r>
            <a:r>
              <a:rPr lang="ru-RU" sz="2000" dirty="0"/>
              <a:t>() класса </a:t>
            </a:r>
            <a:r>
              <a:rPr lang="ru-RU" sz="2000" dirty="0" err="1"/>
              <a:t>ExpressionHelper</a:t>
            </a:r>
            <a:r>
              <a:rPr lang="ru-RU" sz="2000" dirty="0"/>
              <a:t>. При этом методы, на которые идет ссылка, должны совпадать по параметрам и результату с методом функционального интерфейса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514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Лямбда представляет набор инструкций, которые можно выделить в отдельную переменную и затем многократно вызвать в различных местах программы.</a:t>
            </a:r>
          </a:p>
          <a:p>
            <a:pPr marL="0" indent="0">
              <a:buNone/>
            </a:pPr>
            <a:r>
              <a:rPr lang="ru-RU" sz="2000" dirty="0" smtClean="0"/>
              <a:t>Основу </a:t>
            </a:r>
            <a:r>
              <a:rPr lang="ru-RU" sz="2000" dirty="0"/>
              <a:t>лямбда-выражения составляет лямбда-оператор, который представляет стрелку -&gt;. Этот оператор разделяет лямбда-выражение на две части: левая часть содержит список параметров выражения, а правая собственно представляет тело лямбда-выражения, где выполняются все действия.</a:t>
            </a:r>
          </a:p>
          <a:p>
            <a:pPr marL="0" indent="0">
              <a:buNone/>
            </a:pPr>
            <a:r>
              <a:rPr lang="ru-RU" sz="2000" dirty="0" smtClean="0"/>
              <a:t>Лямбда-выражение </a:t>
            </a:r>
            <a:r>
              <a:rPr lang="ru-RU" sz="2000" dirty="0"/>
              <a:t>не выполняется само по себе, а образует реализацию метода, определенного в функциональном интерфейсе. При этом важно, что функциональный интерфейс должен содержать только один единственный метод без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155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Ссылки на метод как параметры методов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При </a:t>
            </a:r>
            <a:r>
              <a:rPr lang="ru-RU" sz="2000" dirty="0"/>
              <a:t>втором вызове метода </a:t>
            </a:r>
            <a:r>
              <a:rPr lang="ru-RU" sz="2000" dirty="0" err="1"/>
              <a:t>sum</a:t>
            </a:r>
            <a:r>
              <a:rPr lang="ru-RU" sz="2000" dirty="0"/>
              <a:t> отдельно создается объект </a:t>
            </a:r>
            <a:r>
              <a:rPr lang="ru-RU" sz="2000" dirty="0" err="1"/>
              <a:t>Expression</a:t>
            </a:r>
            <a:r>
              <a:rPr lang="ru-RU" sz="2000" dirty="0"/>
              <a:t>, который затем передается в метод: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Expression</a:t>
            </a:r>
            <a:r>
              <a:rPr lang="ru-RU" sz="2000" dirty="0" smtClean="0"/>
              <a:t> </a:t>
            </a:r>
            <a:r>
              <a:rPr lang="ru-RU" sz="2000" dirty="0" err="1"/>
              <a:t>expr</a:t>
            </a:r>
            <a:r>
              <a:rPr lang="ru-RU" sz="2000" dirty="0"/>
              <a:t> = </a:t>
            </a:r>
            <a:r>
              <a:rPr lang="ru-RU" sz="2000" dirty="0" err="1"/>
              <a:t>ExpressionHelper</a:t>
            </a:r>
            <a:r>
              <a:rPr lang="ru-RU" sz="2000" dirty="0"/>
              <a:t>::</a:t>
            </a:r>
            <a:r>
              <a:rPr lang="ru-RU" sz="2000" dirty="0" err="1"/>
              <a:t>isPositive</a:t>
            </a:r>
            <a:r>
              <a:rPr lang="ru-RU" sz="20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/>
              <a:t>System.out.println</a:t>
            </a:r>
            <a:r>
              <a:rPr lang="ru-RU" sz="2000" dirty="0"/>
              <a:t>(</a:t>
            </a:r>
            <a:r>
              <a:rPr lang="ru-RU" sz="2000" dirty="0" err="1"/>
              <a:t>sum</a:t>
            </a:r>
            <a:r>
              <a:rPr lang="ru-RU" sz="2000" dirty="0"/>
              <a:t>(</a:t>
            </a:r>
            <a:r>
              <a:rPr lang="ru-RU" sz="2000" dirty="0" err="1"/>
              <a:t>nums</a:t>
            </a:r>
            <a:r>
              <a:rPr lang="ru-RU" sz="2000" dirty="0"/>
              <a:t>, </a:t>
            </a:r>
            <a:r>
              <a:rPr lang="ru-RU" sz="2000" dirty="0" err="1"/>
              <a:t>expr</a:t>
            </a:r>
            <a:r>
              <a:rPr lang="ru-RU" sz="2000" dirty="0"/>
              <a:t>));</a:t>
            </a:r>
          </a:p>
          <a:p>
            <a:pPr marL="0" indent="0">
              <a:buNone/>
            </a:pPr>
            <a:r>
              <a:rPr lang="ru-RU" sz="2000" dirty="0"/>
              <a:t>Использование ссылок на методы в качестве параметром аналогично использованию лямбда-выражений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Если нам надо вызвать нестатические методы, то в ссылке вместо имени класса применяется имя объекта этого </a:t>
            </a:r>
            <a:r>
              <a:rPr lang="ru-RU" sz="2000" dirty="0" smtClean="0"/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1717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Ссылки на метод как параметры методов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5011386" y="857251"/>
            <a:ext cx="7180613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LambdaApp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/>
              <a:t>[] </a:t>
            </a:r>
            <a:r>
              <a:rPr lang="en-US" sz="1600" dirty="0" err="1"/>
              <a:t>nums</a:t>
            </a:r>
            <a:r>
              <a:rPr lang="en-US" sz="1600" dirty="0"/>
              <a:t> = { -5, -4, -3, -2, -1, 0, 1, 2, 3, 4, 5};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ExpressionHelper</a:t>
            </a:r>
            <a:r>
              <a:rPr lang="en-US" sz="1600" dirty="0" smtClean="0"/>
              <a:t> </a:t>
            </a:r>
            <a:r>
              <a:rPr lang="en-US" sz="1600" dirty="0" err="1"/>
              <a:t>exprHelper</a:t>
            </a:r>
            <a:r>
              <a:rPr lang="en-US" sz="1600" dirty="0"/>
              <a:t> = new </a:t>
            </a:r>
            <a:r>
              <a:rPr lang="en-US" sz="1600" dirty="0" err="1"/>
              <a:t>ExpressionHelper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(sum(</a:t>
            </a:r>
            <a:r>
              <a:rPr lang="en-US" sz="1600" dirty="0" err="1" smtClean="0"/>
              <a:t>nums</a:t>
            </a:r>
            <a:r>
              <a:rPr lang="en-US" sz="1600" dirty="0"/>
              <a:t>, </a:t>
            </a:r>
            <a:r>
              <a:rPr lang="en-US" sz="1600" dirty="0" err="1"/>
              <a:t>exprHelper</a:t>
            </a:r>
            <a:r>
              <a:rPr lang="en-US" sz="1600" dirty="0"/>
              <a:t>::</a:t>
            </a:r>
            <a:r>
              <a:rPr lang="en-US" sz="1600" dirty="0" err="1"/>
              <a:t>isEven</a:t>
            </a:r>
            <a:r>
              <a:rPr lang="en-US" sz="1600" dirty="0"/>
              <a:t>)); // 0  </a:t>
            </a:r>
          </a:p>
          <a:p>
            <a:pPr marL="0" indent="0">
              <a:buNone/>
            </a:pPr>
            <a:r>
              <a:rPr lang="en-US" sz="1600" dirty="0" smtClean="0"/>
              <a:t>	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private </a:t>
            </a:r>
            <a:r>
              <a:rPr lang="en-US" sz="1600" dirty="0"/>
              <a:t>static </a:t>
            </a:r>
            <a:r>
              <a:rPr lang="en-US" sz="1600" dirty="0" err="1"/>
              <a:t>int</a:t>
            </a:r>
            <a:r>
              <a:rPr lang="en-US" sz="1600" dirty="0"/>
              <a:t> sum (</a:t>
            </a:r>
            <a:r>
              <a:rPr lang="en-US" sz="1600" dirty="0" err="1"/>
              <a:t>int</a:t>
            </a:r>
            <a:r>
              <a:rPr lang="en-US" sz="1600" dirty="0"/>
              <a:t>[] numbers, Expression </a:t>
            </a:r>
            <a:r>
              <a:rPr lang="en-US" sz="1600" dirty="0" err="1"/>
              <a:t>func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result = 0;</a:t>
            </a:r>
          </a:p>
          <a:p>
            <a:pPr marL="0" indent="0">
              <a:buNone/>
            </a:pPr>
            <a:r>
              <a:rPr lang="en-US" sz="1600" dirty="0" smtClean="0"/>
              <a:t>	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i</a:t>
            </a:r>
            <a:r>
              <a:rPr lang="en-US" sz="1600" dirty="0"/>
              <a:t> : numbers</a:t>
            </a:r>
            <a:r>
              <a:rPr lang="en-US" sz="1600" dirty="0" smtClean="0"/>
              <a:t>)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if </a:t>
            </a:r>
            <a:r>
              <a:rPr lang="en-US" sz="1600" dirty="0"/>
              <a:t>(</a:t>
            </a:r>
            <a:r>
              <a:rPr lang="en-US" sz="1600" dirty="0" err="1"/>
              <a:t>func.isEqual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 smtClean="0"/>
              <a:t>				result </a:t>
            </a:r>
            <a:r>
              <a:rPr lang="en-US" sz="1600" dirty="0"/>
              <a:t>+=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return </a:t>
            </a:r>
            <a:r>
              <a:rPr lang="en-US" sz="1600" dirty="0"/>
              <a:t>result;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62545" y="988775"/>
            <a:ext cx="3218213" cy="586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interface Expression{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/>
              <a:t>isEqual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ExpressionHelper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/>
              <a:t>isEven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n){</a:t>
            </a:r>
          </a:p>
          <a:p>
            <a:pPr marL="0" indent="0">
              <a:buNone/>
            </a:pPr>
            <a:r>
              <a:rPr lang="en-US" sz="1600" dirty="0" smtClean="0"/>
              <a:t>		return </a:t>
            </a:r>
            <a:r>
              <a:rPr lang="en-US" sz="1600" dirty="0"/>
              <a:t>n%2 == 0;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8366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Ссылки на конструкторы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Ссылки  на  конструкторы действуют таким  же образом,  как и ссылки на  методы, </a:t>
            </a:r>
            <a:r>
              <a:rPr lang="ru-RU" sz="2000" dirty="0" smtClean="0"/>
              <a:t>за  </a:t>
            </a:r>
            <a:r>
              <a:rPr lang="ru-RU" sz="2000" dirty="0"/>
              <a:t>исключением  того,  что  вместо  имени  метода указывается  операция  </a:t>
            </a:r>
            <a:r>
              <a:rPr lang="ru-RU" sz="2000" dirty="0" err="1"/>
              <a:t>new</a:t>
            </a:r>
            <a:r>
              <a:rPr lang="ru-RU" sz="2000" dirty="0"/>
              <a:t>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/>
              <a:t>название_класса</a:t>
            </a:r>
            <a:r>
              <a:rPr lang="ru-RU" sz="2000" dirty="0"/>
              <a:t>::</a:t>
            </a:r>
            <a:r>
              <a:rPr lang="en-US" sz="2000" dirty="0" smtClean="0"/>
              <a:t>new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Напри­мер</a:t>
            </a:r>
            <a:r>
              <a:rPr lang="ru-RU" sz="2000" dirty="0"/>
              <a:t>,  ссылка  </a:t>
            </a:r>
            <a:r>
              <a:rPr lang="ru-RU" sz="2000" dirty="0" err="1"/>
              <a:t>Person</a:t>
            </a:r>
            <a:r>
              <a:rPr lang="ru-RU" sz="2000" dirty="0" smtClean="0"/>
              <a:t>::</a:t>
            </a:r>
            <a:r>
              <a:rPr lang="ru-RU" sz="2000" dirty="0" err="1"/>
              <a:t>new</a:t>
            </a:r>
            <a:r>
              <a:rPr lang="ru-RU" sz="2000" dirty="0"/>
              <a:t> делается  на  конструктор класса  </a:t>
            </a:r>
            <a:r>
              <a:rPr lang="ru-RU" sz="2000" dirty="0" err="1"/>
              <a:t>Person</a:t>
            </a:r>
            <a:r>
              <a:rPr lang="ru-RU" sz="2000" dirty="0"/>
              <a:t>. Если же у класса </a:t>
            </a:r>
            <a:r>
              <a:rPr lang="ru-RU" sz="2000" dirty="0" smtClean="0"/>
              <a:t>имеется </a:t>
            </a:r>
            <a:r>
              <a:rPr lang="ru-RU" sz="2000" dirty="0"/>
              <a:t>несколько конструкторов, то конкретный конструктор выбирается по ссылке </a:t>
            </a:r>
            <a:r>
              <a:rPr lang="ru-RU" sz="2000" dirty="0" smtClean="0"/>
              <a:t>в </a:t>
            </a:r>
            <a:r>
              <a:rPr lang="ru-RU" sz="2000" dirty="0"/>
              <a:t>зависимости от контекста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использовании конструкторов методы функциональных интерфейсов должны принимать тот же список параметров, что и конструкторы класса, и должны возвращать объект данного класса.</a:t>
            </a:r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8217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Ссылки на конструкторы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8075221" y="1092530"/>
            <a:ext cx="4116778" cy="5633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class User{</a:t>
            </a:r>
          </a:p>
          <a:p>
            <a:pPr marL="0" indent="0">
              <a:buNone/>
            </a:pPr>
            <a:r>
              <a:rPr lang="en-US" sz="1600" dirty="0" smtClean="0"/>
              <a:t>	private </a:t>
            </a:r>
            <a:r>
              <a:rPr lang="en-US" sz="1600" dirty="0"/>
              <a:t>String name;</a:t>
            </a:r>
          </a:p>
          <a:p>
            <a:pPr marL="0" indent="0">
              <a:buNone/>
            </a:pPr>
            <a:r>
              <a:rPr lang="en-US" sz="1600" dirty="0" smtClean="0"/>
              <a:t>	String </a:t>
            </a:r>
            <a:r>
              <a:rPr lang="en-US" sz="1600" dirty="0" err="1"/>
              <a:t>getName</a:t>
            </a:r>
            <a:r>
              <a:rPr lang="en-US" sz="1600" dirty="0"/>
              <a:t>(){</a:t>
            </a:r>
          </a:p>
          <a:p>
            <a:pPr marL="0" indent="0">
              <a:buNone/>
            </a:pPr>
            <a:r>
              <a:rPr lang="en-US" sz="1600" dirty="0" smtClean="0"/>
              <a:t>		return </a:t>
            </a:r>
            <a:r>
              <a:rPr lang="en-US" sz="1600" dirty="0"/>
              <a:t>name;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User(String </a:t>
            </a:r>
            <a:r>
              <a:rPr lang="en-US" sz="1600" dirty="0"/>
              <a:t>n){</a:t>
            </a:r>
          </a:p>
          <a:p>
            <a:pPr marL="0" indent="0">
              <a:buNone/>
            </a:pPr>
            <a:r>
              <a:rPr lang="en-US" sz="1600" dirty="0" smtClean="0"/>
              <a:t>		this.name=n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98171" y="1092530"/>
            <a:ext cx="5605154" cy="576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LambdaApp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UserBuilder</a:t>
            </a:r>
            <a:r>
              <a:rPr lang="en-US" sz="1600" dirty="0" smtClean="0"/>
              <a:t> </a:t>
            </a:r>
            <a:r>
              <a:rPr lang="en-US" sz="1600" dirty="0" err="1"/>
              <a:t>userBuilder</a:t>
            </a:r>
            <a:r>
              <a:rPr lang="en-US" sz="1600" dirty="0"/>
              <a:t> = User::new;</a:t>
            </a:r>
          </a:p>
          <a:p>
            <a:pPr marL="0" indent="0">
              <a:buNone/>
            </a:pPr>
            <a:r>
              <a:rPr lang="en-US" sz="1600" dirty="0" smtClean="0"/>
              <a:t>	User </a:t>
            </a:r>
            <a:r>
              <a:rPr lang="en-US" sz="1600" dirty="0" err="1"/>
              <a:t>user</a:t>
            </a:r>
            <a:r>
              <a:rPr lang="en-US" sz="1600" dirty="0"/>
              <a:t> = </a:t>
            </a:r>
            <a:r>
              <a:rPr lang="en-US" sz="1600" dirty="0" err="1"/>
              <a:t>userBuilder.create</a:t>
            </a:r>
            <a:r>
              <a:rPr lang="en-US" sz="1600" dirty="0"/>
              <a:t>("Tom");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user.getName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interface </a:t>
            </a:r>
            <a:r>
              <a:rPr lang="en-US" sz="1600" dirty="0" err="1"/>
              <a:t>UserBuilder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	User </a:t>
            </a:r>
            <a:r>
              <a:rPr lang="en-US" sz="1600" dirty="0"/>
              <a:t>create(String name);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15602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Лямбды как результат методов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549400" y="857251"/>
            <a:ext cx="10388600" cy="600074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Также метод в </a:t>
            </a:r>
            <a:r>
              <a:rPr lang="ru-RU" sz="1600" dirty="0" err="1">
                <a:solidFill>
                  <a:schemeClr val="tx1"/>
                </a:solidFill>
              </a:rPr>
              <a:t>Java</a:t>
            </a:r>
            <a:r>
              <a:rPr lang="ru-RU" sz="1600" dirty="0">
                <a:solidFill>
                  <a:schemeClr val="tx1"/>
                </a:solidFill>
              </a:rPr>
              <a:t> может возвращать лямбда-выражение</a:t>
            </a:r>
            <a:endParaRPr lang="ru-RU" altLang="ru-RU" sz="1600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/>
              <a:t>interface </a:t>
            </a:r>
            <a:r>
              <a:rPr lang="en-US" sz="1600" dirty="0"/>
              <a:t>Operation{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execute(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dirty="0" err="1"/>
              <a:t>LambdaApp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	Operation </a:t>
            </a:r>
            <a:r>
              <a:rPr lang="en-US" sz="1600" dirty="0" err="1"/>
              <a:t>func</a:t>
            </a:r>
            <a:r>
              <a:rPr lang="en-US" sz="1600" dirty="0"/>
              <a:t> = action(1);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 = </a:t>
            </a:r>
            <a:r>
              <a:rPr lang="en-US" sz="1600" dirty="0" err="1"/>
              <a:t>func.execute</a:t>
            </a:r>
            <a:r>
              <a:rPr lang="en-US" sz="1600" dirty="0"/>
              <a:t>(6, 5);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(a</a:t>
            </a:r>
            <a:r>
              <a:rPr lang="en-US" sz="1600" dirty="0"/>
              <a:t>);          // 11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b = action(2).execute(8, 2);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(b</a:t>
            </a:r>
            <a:r>
              <a:rPr lang="en-US" sz="1600" dirty="0"/>
              <a:t>);          // 6</a:t>
            </a:r>
          </a:p>
          <a:p>
            <a:pPr marL="0" indent="0">
              <a:buNone/>
            </a:pPr>
            <a:r>
              <a:rPr lang="en-US" sz="1600" dirty="0" smtClean="0"/>
              <a:t>	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private </a:t>
            </a:r>
            <a:r>
              <a:rPr lang="en-US" sz="1600" dirty="0"/>
              <a:t>static Operation action(</a:t>
            </a:r>
            <a:r>
              <a:rPr lang="en-US" sz="1600" dirty="0" err="1"/>
              <a:t>int</a:t>
            </a:r>
            <a:r>
              <a:rPr lang="en-US" sz="1600" dirty="0"/>
              <a:t> number){</a:t>
            </a:r>
          </a:p>
          <a:p>
            <a:pPr marL="0" indent="0">
              <a:buNone/>
            </a:pPr>
            <a:r>
              <a:rPr lang="en-US" sz="1600" dirty="0" smtClean="0"/>
              <a:t>		switch(number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 smtClean="0"/>
              <a:t>			case </a:t>
            </a:r>
            <a:r>
              <a:rPr lang="en-US" sz="1600" dirty="0"/>
              <a:t>1: return (x, y) -&gt; x + y; </a:t>
            </a:r>
          </a:p>
          <a:p>
            <a:pPr marL="0" indent="0">
              <a:buNone/>
            </a:pPr>
            <a:r>
              <a:rPr lang="en-US" sz="1600" dirty="0" smtClean="0"/>
              <a:t>			case </a:t>
            </a:r>
            <a:r>
              <a:rPr lang="en-US" sz="1600" dirty="0"/>
              <a:t>2: return (x, y) -&gt; x - y; </a:t>
            </a:r>
          </a:p>
          <a:p>
            <a:pPr marL="0" indent="0">
              <a:buNone/>
            </a:pPr>
            <a:r>
              <a:rPr lang="en-US" sz="1600" dirty="0" smtClean="0"/>
              <a:t>			case </a:t>
            </a:r>
            <a:r>
              <a:rPr lang="en-US" sz="1600" dirty="0"/>
              <a:t>3: return (x, y) -&gt; x * y; </a:t>
            </a:r>
          </a:p>
          <a:p>
            <a:pPr marL="0" indent="0">
              <a:buNone/>
            </a:pPr>
            <a:r>
              <a:rPr lang="en-US" sz="1600" dirty="0" smtClean="0"/>
              <a:t>			default: return (</a:t>
            </a:r>
            <a:r>
              <a:rPr lang="en-US" sz="1600" dirty="0" err="1" smtClean="0"/>
              <a:t>x,y</a:t>
            </a:r>
            <a:r>
              <a:rPr lang="en-US" sz="1600" dirty="0" smtClean="0"/>
              <a:t>) -&gt; 0;</a:t>
            </a:r>
          </a:p>
          <a:p>
            <a:pPr marL="0" indent="0">
              <a:buNone/>
            </a:pPr>
            <a:r>
              <a:rPr lang="en-US" sz="1600" dirty="0" smtClean="0"/>
              <a:t>		}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0541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Лямбды как результат методов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98171" y="857251"/>
            <a:ext cx="9607137" cy="600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В данном случае определен функциональный интерфейс </a:t>
            </a:r>
            <a:r>
              <a:rPr lang="ru-RU" sz="2000" dirty="0" err="1"/>
              <a:t>Operation</a:t>
            </a:r>
            <a:r>
              <a:rPr lang="ru-RU" sz="2000" dirty="0"/>
              <a:t>, в котором метод </a:t>
            </a:r>
            <a:r>
              <a:rPr lang="ru-RU" sz="2000" dirty="0" err="1"/>
              <a:t>execute</a:t>
            </a:r>
            <a:r>
              <a:rPr lang="ru-RU" sz="2000" dirty="0"/>
              <a:t> принимает два значения типа </a:t>
            </a:r>
            <a:r>
              <a:rPr lang="ru-RU" sz="2000" dirty="0" err="1"/>
              <a:t>int</a:t>
            </a:r>
            <a:r>
              <a:rPr lang="ru-RU" sz="2000" dirty="0"/>
              <a:t> и возвращает значение типа </a:t>
            </a:r>
            <a:r>
              <a:rPr lang="ru-RU" sz="2000" dirty="0" err="1"/>
              <a:t>int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ru-RU" sz="2000" dirty="0" err="1"/>
              <a:t>action</a:t>
            </a:r>
            <a:r>
              <a:rPr lang="ru-RU" sz="2000" dirty="0"/>
              <a:t> принимает в качестве параметра число и в зависимости от его значения возвращает то или иное лямбда-выражение. Оно может представлять либо сложение, либо вычитание, либо умножение, либо просто возвращает 0. Стоит учитывать, что формально возвращаемым типом метода </a:t>
            </a:r>
            <a:r>
              <a:rPr lang="ru-RU" sz="2000" dirty="0" err="1"/>
              <a:t>action</a:t>
            </a:r>
            <a:r>
              <a:rPr lang="ru-RU" sz="2000" dirty="0"/>
              <a:t> является интерфейс </a:t>
            </a:r>
            <a:r>
              <a:rPr lang="ru-RU" sz="2000" dirty="0" err="1"/>
              <a:t>Operation</a:t>
            </a:r>
            <a:r>
              <a:rPr lang="ru-RU" sz="2000" dirty="0"/>
              <a:t>, а возвращаемое лямбда-выражение соответствует этому интерфейсу.</a:t>
            </a:r>
          </a:p>
        </p:txBody>
      </p:sp>
    </p:spTree>
    <p:extLst>
      <p:ext uri="{BB962C8B-B14F-4D97-AF65-F5344CB8AC3E}">
        <p14:creationId xmlns:p14="http://schemas.microsoft.com/office/powerpoint/2010/main" val="35915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Встроенные функциональные интерфейсы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98171" y="1140031"/>
            <a:ext cx="9607137" cy="571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Вместе </a:t>
            </a:r>
            <a:r>
              <a:rPr lang="ru-RU" sz="2000" dirty="0"/>
              <a:t>с самой функциональностью лямбда-выражений также было добавлено некоторое количество встроенных функциональных интерфейсов, </a:t>
            </a:r>
            <a:r>
              <a:rPr lang="ru-RU" sz="2000" dirty="0" smtClean="0"/>
              <a:t>которые можно </a:t>
            </a:r>
            <a:r>
              <a:rPr lang="ru-RU" sz="2000" dirty="0"/>
              <a:t>использовать в различных ситуациях </a:t>
            </a:r>
            <a:r>
              <a:rPr lang="ru-RU" sz="2000" dirty="0" smtClean="0"/>
              <a:t>в </a:t>
            </a:r>
            <a:r>
              <a:rPr lang="ru-RU" sz="2000" dirty="0"/>
              <a:t>рамках JDK 8. </a:t>
            </a:r>
            <a:r>
              <a:rPr lang="ru-RU" sz="2000" dirty="0" smtClean="0"/>
              <a:t>Основные </a:t>
            </a:r>
            <a:r>
              <a:rPr lang="ru-RU" sz="2000" dirty="0"/>
              <a:t>из этих интерфейсов: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Predicate</a:t>
            </a:r>
            <a:r>
              <a:rPr lang="ru-RU" sz="2000" dirty="0" smtClean="0"/>
              <a:t>&lt;T</a:t>
            </a:r>
            <a:r>
              <a:rPr lang="ru-RU" sz="20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Consumer</a:t>
            </a:r>
            <a:r>
              <a:rPr lang="ru-RU" sz="2000" dirty="0" smtClean="0"/>
              <a:t>&lt;T</a:t>
            </a:r>
            <a:r>
              <a:rPr lang="ru-RU" sz="20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Function</a:t>
            </a:r>
            <a:r>
              <a:rPr lang="ru-RU" sz="2000" dirty="0" smtClean="0"/>
              <a:t>&lt;T,R</a:t>
            </a:r>
            <a:r>
              <a:rPr lang="ru-RU" sz="20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Supplier</a:t>
            </a:r>
            <a:r>
              <a:rPr lang="ru-RU" sz="2000" dirty="0" smtClean="0"/>
              <a:t>&lt;T</a:t>
            </a:r>
            <a:r>
              <a:rPr lang="ru-RU" sz="20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UnaryOperator</a:t>
            </a:r>
            <a:r>
              <a:rPr lang="ru-RU" sz="2000" dirty="0" smtClean="0"/>
              <a:t>&lt;T</a:t>
            </a:r>
            <a:r>
              <a:rPr lang="ru-RU" sz="20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BinaryOperator</a:t>
            </a:r>
            <a:r>
              <a:rPr lang="ru-RU" sz="2000" dirty="0" smtClean="0"/>
              <a:t>&lt;T</a:t>
            </a:r>
            <a:r>
              <a:rPr lang="ru-RU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59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Встроенные функциональные интерфейсы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98171" y="1033153"/>
            <a:ext cx="9844645" cy="5824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Функциональный интерфейс </a:t>
            </a:r>
            <a:r>
              <a:rPr lang="ru-RU" sz="2000" b="1" dirty="0" err="1"/>
              <a:t>Predicate</a:t>
            </a:r>
            <a:r>
              <a:rPr lang="ru-RU" sz="2000" b="1" dirty="0"/>
              <a:t>&lt;T&gt; </a:t>
            </a:r>
            <a:r>
              <a:rPr lang="ru-RU" sz="2000" dirty="0"/>
              <a:t>проверяет соблюдение некоторого условия. Если оно соблюдается, то возвращается значение </a:t>
            </a:r>
            <a:r>
              <a:rPr lang="ru-RU" sz="2000" dirty="0" err="1"/>
              <a:t>true</a:t>
            </a:r>
            <a:r>
              <a:rPr lang="ru-RU" sz="2000" dirty="0"/>
              <a:t>. В качестве параметра лямбда-выражение принимает объект типа T: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public</a:t>
            </a:r>
            <a:r>
              <a:rPr lang="ru-RU" sz="2000" dirty="0" smtClean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Predicate</a:t>
            </a:r>
            <a:r>
              <a:rPr lang="ru-RU" sz="2000" dirty="0"/>
              <a:t>&lt;T&gt; {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ru-RU" sz="2000" dirty="0" err="1" smtClean="0"/>
              <a:t>boolean</a:t>
            </a:r>
            <a:r>
              <a:rPr lang="ru-RU" sz="2000" dirty="0" smtClean="0"/>
              <a:t> </a:t>
            </a:r>
            <a:r>
              <a:rPr lang="ru-RU" sz="2000" dirty="0" err="1"/>
              <a:t>test</a:t>
            </a:r>
            <a:r>
              <a:rPr lang="ru-RU" sz="2000" dirty="0"/>
              <a:t>(T t);</a:t>
            </a:r>
          </a:p>
          <a:p>
            <a:pPr marL="0" indent="0">
              <a:buNone/>
            </a:pPr>
            <a:r>
              <a:rPr lang="ru-RU" sz="2000" dirty="0" smtClean="0"/>
              <a:t>	}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Например: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import </a:t>
            </a:r>
            <a:r>
              <a:rPr lang="en-US" sz="2000" dirty="0" err="1"/>
              <a:t>java.util.function.Predicate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LambdaApp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smtClean="0"/>
              <a:t>Predicate&lt;Integer</a:t>
            </a:r>
            <a:r>
              <a:rPr lang="en-US" sz="2000" dirty="0"/>
              <a:t>&gt; </a:t>
            </a:r>
            <a:r>
              <a:rPr lang="en-US" sz="2000" dirty="0" err="1"/>
              <a:t>isPositive</a:t>
            </a:r>
            <a:r>
              <a:rPr lang="en-US" sz="2000" dirty="0"/>
              <a:t> = x -&gt; x &gt; 0;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isPositive.test</a:t>
            </a:r>
            <a:r>
              <a:rPr lang="en-US" sz="2000" dirty="0" smtClean="0"/>
              <a:t>(5</a:t>
            </a:r>
            <a:r>
              <a:rPr lang="en-US" sz="2000" dirty="0"/>
              <a:t>)); // true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isPositive.test</a:t>
            </a:r>
            <a:r>
              <a:rPr lang="en-US" sz="2000" dirty="0"/>
              <a:t>(-7)); // false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320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Встроенные функциональные интерфейсы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98171" y="1033153"/>
            <a:ext cx="9844645" cy="5824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err="1"/>
              <a:t>BinaryOperator</a:t>
            </a:r>
            <a:r>
              <a:rPr lang="ru-RU" sz="2000" b="1" dirty="0"/>
              <a:t>&lt;T&gt; </a:t>
            </a:r>
            <a:r>
              <a:rPr lang="ru-RU" sz="2000" dirty="0"/>
              <a:t>принимает в качестве параметра два объекта типа T, выполняет над ними бинарную операцию и возвращает ее результат также в виде объекта типа T: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public</a:t>
            </a:r>
            <a:r>
              <a:rPr lang="ru-RU" sz="2000" dirty="0" smtClean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BinaryOperator</a:t>
            </a:r>
            <a:r>
              <a:rPr lang="ru-RU" sz="2000" dirty="0"/>
              <a:t>&lt;T&gt; {</a:t>
            </a:r>
          </a:p>
          <a:p>
            <a:pPr marL="0" indent="0">
              <a:buNone/>
            </a:pPr>
            <a:r>
              <a:rPr lang="ru-RU" sz="2000" dirty="0" smtClean="0"/>
              <a:t>		T </a:t>
            </a:r>
            <a:r>
              <a:rPr lang="ru-RU" sz="2000" dirty="0" err="1"/>
              <a:t>apply</a:t>
            </a:r>
            <a:r>
              <a:rPr lang="ru-RU" sz="2000" dirty="0"/>
              <a:t>(T t1, T t2);</a:t>
            </a:r>
          </a:p>
          <a:p>
            <a:pPr marL="0" indent="0">
              <a:buNone/>
            </a:pPr>
            <a:r>
              <a:rPr lang="ru-RU" sz="2000" dirty="0" smtClean="0"/>
              <a:t>	}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Например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import </a:t>
            </a:r>
            <a:r>
              <a:rPr lang="en-US" sz="2000" dirty="0" err="1"/>
              <a:t>java.util.function.BinaryOperator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LambdaApp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err="1" smtClean="0"/>
              <a:t>BinaryOperator</a:t>
            </a:r>
            <a:r>
              <a:rPr lang="en-US" sz="2000" dirty="0" smtClean="0"/>
              <a:t>&lt;Integer</a:t>
            </a:r>
            <a:r>
              <a:rPr lang="en-US" sz="2000" dirty="0"/>
              <a:t>&gt; multiply = (x, y) -&gt; x*y;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multiply.apply</a:t>
            </a:r>
            <a:r>
              <a:rPr lang="en-US" sz="2000" dirty="0" smtClean="0"/>
              <a:t>(3</a:t>
            </a:r>
            <a:r>
              <a:rPr lang="en-US" sz="2000" dirty="0"/>
              <a:t>, 5)); // 15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multiply.apply</a:t>
            </a:r>
            <a:r>
              <a:rPr lang="en-US" sz="2000" dirty="0" smtClean="0"/>
              <a:t>(10</a:t>
            </a:r>
            <a:r>
              <a:rPr lang="en-US" sz="2000" dirty="0"/>
              <a:t>, -2)); // -20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}</a:t>
            </a:r>
            <a:r>
              <a:rPr lang="ru-RU" sz="2000" dirty="0" smtClean="0"/>
              <a:t>	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910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Встроенные функциональные интерфейсы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98171" y="1033153"/>
            <a:ext cx="9844645" cy="582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err="1"/>
              <a:t>UnaryOperator</a:t>
            </a:r>
            <a:r>
              <a:rPr lang="ru-RU" sz="2000" b="1" dirty="0"/>
              <a:t>&lt;T&gt; </a:t>
            </a:r>
            <a:r>
              <a:rPr lang="ru-RU" sz="2000" dirty="0"/>
              <a:t>принимает в качестве параметра объект типа T, выполняет над ними операции и возвращает результат операций в виде объекта типа T: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interface</a:t>
            </a:r>
            <a:r>
              <a:rPr lang="ru-RU" sz="2000" dirty="0" smtClean="0"/>
              <a:t> </a:t>
            </a:r>
            <a:r>
              <a:rPr lang="ru-RU" sz="2000" dirty="0" err="1"/>
              <a:t>UnaryOperator</a:t>
            </a:r>
            <a:r>
              <a:rPr lang="ru-RU" sz="2000" dirty="0"/>
              <a:t>&lt;T&gt; {</a:t>
            </a:r>
          </a:p>
          <a:p>
            <a:pPr marL="0" indent="0">
              <a:buNone/>
            </a:pPr>
            <a:r>
              <a:rPr lang="ru-RU" sz="2000" dirty="0" smtClean="0"/>
              <a:t>		T </a:t>
            </a:r>
            <a:r>
              <a:rPr lang="ru-RU" sz="2000" dirty="0" err="1"/>
              <a:t>apply</a:t>
            </a:r>
            <a:r>
              <a:rPr lang="ru-RU" sz="2000" dirty="0"/>
              <a:t>(T t);</a:t>
            </a:r>
          </a:p>
          <a:p>
            <a:pPr marL="0" indent="0">
              <a:buNone/>
            </a:pPr>
            <a:r>
              <a:rPr lang="ru-RU" sz="2000" dirty="0" smtClean="0"/>
              <a:t>	}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Например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import </a:t>
            </a:r>
            <a:r>
              <a:rPr lang="en-US" sz="2000" dirty="0" err="1"/>
              <a:t>java.util.function.UnaryOperator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LambdaApp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err="1" smtClean="0"/>
              <a:t>UnaryOperator</a:t>
            </a:r>
            <a:r>
              <a:rPr lang="en-US" sz="2000" dirty="0" smtClean="0"/>
              <a:t>&lt;Integer</a:t>
            </a:r>
            <a:r>
              <a:rPr lang="en-US" sz="2000" dirty="0"/>
              <a:t>&gt; square = x -&gt; x*x;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square.apply</a:t>
            </a:r>
            <a:r>
              <a:rPr lang="en-US" sz="2000" dirty="0" smtClean="0"/>
              <a:t>(5</a:t>
            </a:r>
            <a:r>
              <a:rPr lang="en-US" sz="2000" dirty="0"/>
              <a:t>)); // 25</a:t>
            </a:r>
          </a:p>
          <a:p>
            <a:pPr marL="0" indent="0">
              <a:buNone/>
            </a:pPr>
            <a:r>
              <a:rPr lang="ru-RU" sz="2000" dirty="0" smtClean="0"/>
              <a:t>		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}</a:t>
            </a:r>
            <a:r>
              <a:rPr lang="ru-RU" sz="2000" dirty="0" smtClean="0"/>
              <a:t>	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967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LambdaApp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Operationable</a:t>
            </a:r>
            <a:r>
              <a:rPr lang="en-US" sz="1600" dirty="0" smtClean="0"/>
              <a:t> </a:t>
            </a:r>
            <a:r>
              <a:rPr lang="en-US" sz="1600" dirty="0"/>
              <a:t>operation;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operation </a:t>
            </a:r>
            <a:r>
              <a:rPr lang="en-US" sz="1600" dirty="0"/>
              <a:t>= (</a:t>
            </a:r>
            <a:r>
              <a:rPr lang="en-US" sz="1600" dirty="0" err="1"/>
              <a:t>x,y</a:t>
            </a:r>
            <a:r>
              <a:rPr lang="en-US" sz="1600" dirty="0"/>
              <a:t>)-&gt;</a:t>
            </a:r>
            <a:r>
              <a:rPr lang="en-US" sz="1600" dirty="0" err="1"/>
              <a:t>x+y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result = </a:t>
            </a:r>
            <a:r>
              <a:rPr lang="en-US" sz="1600" dirty="0" err="1"/>
              <a:t>operation.calculate</a:t>
            </a:r>
            <a:r>
              <a:rPr lang="en-US" sz="1600" dirty="0"/>
              <a:t>(10, 20);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(result</a:t>
            </a:r>
            <a:r>
              <a:rPr lang="en-US" sz="1600" dirty="0"/>
              <a:t>); //30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interface </a:t>
            </a:r>
            <a:r>
              <a:rPr lang="en-US" sz="1600" dirty="0" err="1"/>
              <a:t>Operationable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calculate(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2000" dirty="0"/>
              <a:t>В роли функционального интерфейса выступает интерфейс </a:t>
            </a:r>
            <a:r>
              <a:rPr lang="ru-RU" sz="2000" dirty="0" err="1"/>
              <a:t>Operationable</a:t>
            </a:r>
            <a:r>
              <a:rPr lang="ru-RU" sz="2000" dirty="0"/>
              <a:t>, в котором определен один метод без реализации - метод </a:t>
            </a:r>
            <a:r>
              <a:rPr lang="ru-RU" sz="2000" dirty="0" err="1"/>
              <a:t>calculate</a:t>
            </a:r>
            <a:r>
              <a:rPr lang="ru-RU" sz="2000" dirty="0"/>
              <a:t>. Данный метод принимает два параметра - целых числа, и возвращает некоторое целое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13013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Встроенные функциональные интерфейсы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98171" y="1033153"/>
            <a:ext cx="9844645" cy="582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Функциональный </a:t>
            </a:r>
            <a:r>
              <a:rPr lang="ru-RU" sz="2000" dirty="0"/>
              <a:t>интерфейс </a:t>
            </a:r>
            <a:r>
              <a:rPr lang="en-US" sz="2000" b="1" dirty="0"/>
              <a:t>Function&lt;T,R&gt;</a:t>
            </a:r>
            <a:r>
              <a:rPr lang="en-US" sz="2000" dirty="0"/>
              <a:t> </a:t>
            </a:r>
            <a:r>
              <a:rPr lang="ru-RU" sz="2000" dirty="0"/>
              <a:t>представляет функцию перехода от объекта типа </a:t>
            </a:r>
            <a:r>
              <a:rPr lang="en-US" sz="2000" dirty="0"/>
              <a:t>T </a:t>
            </a:r>
            <a:r>
              <a:rPr lang="ru-RU" sz="2000" dirty="0"/>
              <a:t>к объекту типа </a:t>
            </a:r>
            <a:r>
              <a:rPr lang="en-US" sz="2000" dirty="0"/>
              <a:t>R: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public </a:t>
            </a:r>
            <a:r>
              <a:rPr lang="en-US" sz="2000" dirty="0"/>
              <a:t>interface Function&lt;T, R&gt; {</a:t>
            </a:r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R </a:t>
            </a:r>
            <a:r>
              <a:rPr lang="en-US" sz="2000" dirty="0"/>
              <a:t>apply(T t);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Например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import </a:t>
            </a:r>
            <a:r>
              <a:rPr lang="en-US" dirty="0" err="1"/>
              <a:t>java.util.function.Function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LambdaApp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Function&lt;Integer</a:t>
            </a:r>
            <a:r>
              <a:rPr lang="en-US" dirty="0"/>
              <a:t>, String&gt; convert = x-&gt; </a:t>
            </a:r>
            <a:r>
              <a:rPr lang="en-US" dirty="0" err="1"/>
              <a:t>String.valueOf</a:t>
            </a:r>
            <a:r>
              <a:rPr lang="en-US" dirty="0"/>
              <a:t>(x) + " </a:t>
            </a:r>
            <a:r>
              <a:rPr lang="ru-RU" dirty="0"/>
              <a:t>долларов";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convert.apply</a:t>
            </a:r>
            <a:r>
              <a:rPr lang="en-US" dirty="0" smtClean="0"/>
              <a:t>(5</a:t>
            </a:r>
            <a:r>
              <a:rPr lang="en-US" dirty="0"/>
              <a:t>)); // 5 </a:t>
            </a:r>
            <a:r>
              <a:rPr lang="ru-RU" dirty="0"/>
              <a:t>долларов</a:t>
            </a:r>
          </a:p>
          <a:p>
            <a:pPr marL="0" indent="0">
              <a:buNone/>
            </a:pPr>
            <a:r>
              <a:rPr lang="ru-RU" dirty="0" smtClean="0"/>
              <a:t>		}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Встроенные функциональные интерфейсы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98171" y="1033153"/>
            <a:ext cx="9844645" cy="582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Consumer&lt;T</a:t>
            </a:r>
            <a:r>
              <a:rPr lang="en-US" sz="2000" b="1" dirty="0"/>
              <a:t>&gt; </a:t>
            </a:r>
            <a:r>
              <a:rPr lang="ru-RU" sz="2000" dirty="0"/>
              <a:t>выполняет некоторое действие над объектом типа </a:t>
            </a:r>
            <a:r>
              <a:rPr lang="en-US" sz="2000" dirty="0"/>
              <a:t>T, </a:t>
            </a:r>
            <a:r>
              <a:rPr lang="ru-RU" sz="2000" dirty="0"/>
              <a:t>при этом ничего не возвращая:</a:t>
            </a:r>
          </a:p>
          <a:p>
            <a:pPr marL="0" indent="0">
              <a:buNone/>
            </a:pPr>
            <a:r>
              <a:rPr lang="en-US" sz="2000" dirty="0" smtClean="0"/>
              <a:t>	public </a:t>
            </a:r>
            <a:r>
              <a:rPr lang="en-US" sz="2000" dirty="0"/>
              <a:t>interface Consumer&lt;T&gt; {</a:t>
            </a:r>
          </a:p>
          <a:p>
            <a:pPr marL="0" indent="0">
              <a:buNone/>
            </a:pPr>
            <a:r>
              <a:rPr lang="en-US" sz="2000" dirty="0" smtClean="0"/>
              <a:t>		void </a:t>
            </a:r>
            <a:r>
              <a:rPr lang="en-US" sz="2000" dirty="0"/>
              <a:t>accept(T t);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Например</a:t>
            </a:r>
            <a:r>
              <a:rPr lang="ru-RU" sz="2000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import </a:t>
            </a:r>
            <a:r>
              <a:rPr lang="en-US" dirty="0" err="1"/>
              <a:t>java.util.function.Consumer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LambdaApp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	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		Consumer&lt;Integer</a:t>
            </a:r>
            <a:r>
              <a:rPr lang="en-US" dirty="0"/>
              <a:t>&gt; printer = x-&gt; </a:t>
            </a:r>
            <a:r>
              <a:rPr lang="en-US" dirty="0" err="1"/>
              <a:t>System.out.printf</a:t>
            </a:r>
            <a:r>
              <a:rPr lang="en-US" dirty="0"/>
              <a:t>("%d </a:t>
            </a:r>
            <a:r>
              <a:rPr lang="ru-RU" dirty="0"/>
              <a:t>долларов \</a:t>
            </a:r>
            <a:r>
              <a:rPr lang="en-US" dirty="0"/>
              <a:t>n", x);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printer.accept</a:t>
            </a:r>
            <a:r>
              <a:rPr lang="en-US" dirty="0" smtClean="0"/>
              <a:t>(600</a:t>
            </a:r>
            <a:r>
              <a:rPr lang="en-US" dirty="0"/>
              <a:t>); // 600 </a:t>
            </a:r>
            <a:r>
              <a:rPr lang="ru-RU" dirty="0"/>
              <a:t>долларов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1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Встроенные функциональные интерфейсы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698171" y="1033153"/>
            <a:ext cx="9844645" cy="582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Supplier&lt;T</a:t>
            </a:r>
            <a:r>
              <a:rPr lang="en-US" sz="2000" b="1" dirty="0"/>
              <a:t>&gt; </a:t>
            </a:r>
            <a:r>
              <a:rPr lang="ru-RU" sz="2000" dirty="0"/>
              <a:t>не принимает никаких аргументов, но должен возвращать объект типа </a:t>
            </a:r>
            <a:r>
              <a:rPr lang="en-US" sz="2000" dirty="0"/>
              <a:t>T:</a:t>
            </a:r>
          </a:p>
          <a:p>
            <a:pPr marL="0" indent="0">
              <a:buNone/>
            </a:pPr>
            <a:r>
              <a:rPr lang="en-US" sz="2000" dirty="0" smtClean="0"/>
              <a:t>	public </a:t>
            </a:r>
            <a:r>
              <a:rPr lang="en-US" sz="2000" dirty="0"/>
              <a:t>interface Supplier&lt;T&gt; {</a:t>
            </a:r>
          </a:p>
          <a:p>
            <a:pPr marL="0" indent="0">
              <a:buNone/>
            </a:pPr>
            <a:r>
              <a:rPr lang="en-US" sz="2000" dirty="0" smtClean="0"/>
              <a:t>		T </a:t>
            </a:r>
            <a:r>
              <a:rPr lang="en-US" sz="2000" dirty="0"/>
              <a:t>get();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594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Встроенные функциональные интерфейсы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446318" y="857251"/>
            <a:ext cx="5747656" cy="6000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java.util.function.Supplier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dirty="0" err="1"/>
              <a:t>LambdaApp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	Supplier&lt;User</a:t>
            </a:r>
            <a:r>
              <a:rPr lang="en-US" sz="1600" dirty="0"/>
              <a:t>&gt; </a:t>
            </a:r>
            <a:r>
              <a:rPr lang="en-US" sz="1600" dirty="0" err="1"/>
              <a:t>userFactory</a:t>
            </a:r>
            <a:r>
              <a:rPr lang="en-US" sz="1600" dirty="0"/>
              <a:t> = ()-&gt;{</a:t>
            </a:r>
          </a:p>
          <a:p>
            <a:pPr marL="0" indent="0">
              <a:buNone/>
            </a:pPr>
            <a:r>
              <a:rPr lang="en-US" sz="1600" dirty="0" smtClean="0"/>
              <a:t>			Scanner </a:t>
            </a:r>
            <a:r>
              <a:rPr lang="en-US" sz="1600" dirty="0"/>
              <a:t>in = new Scanner(System.in);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Введите имя: ");</a:t>
            </a:r>
          </a:p>
          <a:p>
            <a:pPr marL="0" indent="0">
              <a:buNone/>
            </a:pPr>
            <a:r>
              <a:rPr lang="en-US" sz="1600" dirty="0" smtClean="0"/>
              <a:t>			String </a:t>
            </a:r>
            <a:r>
              <a:rPr lang="en-US" sz="1600" dirty="0"/>
              <a:t>name = </a:t>
            </a:r>
            <a:r>
              <a:rPr lang="en-US" sz="1600" dirty="0" err="1"/>
              <a:t>in.nextLine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		return </a:t>
            </a:r>
            <a:r>
              <a:rPr lang="en-US" sz="1600" dirty="0"/>
              <a:t>new User(name);</a:t>
            </a:r>
          </a:p>
          <a:p>
            <a:pPr marL="0" indent="0">
              <a:buNone/>
            </a:pPr>
            <a:r>
              <a:rPr lang="en-US" sz="1600" dirty="0" smtClean="0"/>
              <a:t>		};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User </a:t>
            </a:r>
            <a:r>
              <a:rPr lang="en-US" sz="1600" dirty="0"/>
              <a:t>user1 = </a:t>
            </a:r>
            <a:r>
              <a:rPr lang="en-US" sz="1600" dirty="0" err="1"/>
              <a:t>userFactory.get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User </a:t>
            </a:r>
            <a:r>
              <a:rPr lang="en-US" sz="1600" dirty="0"/>
              <a:t>user2 = </a:t>
            </a:r>
            <a:r>
              <a:rPr lang="en-US" sz="1600" dirty="0" err="1"/>
              <a:t>userFactory.get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Имя </a:t>
            </a:r>
            <a:r>
              <a:rPr lang="en-US" sz="1600" dirty="0"/>
              <a:t>user1: " + user1.getName());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Имя </a:t>
            </a:r>
            <a:r>
              <a:rPr lang="en-US" sz="1600" dirty="0"/>
              <a:t>user2: " + user2.getName());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4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8906493" y="1769423"/>
            <a:ext cx="3051959" cy="3414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User{</a:t>
            </a:r>
          </a:p>
          <a:p>
            <a:pPr marL="0" indent="0">
              <a:buNone/>
            </a:pPr>
            <a:r>
              <a:rPr lang="en-US" sz="1600" dirty="0" smtClean="0"/>
              <a:t>	private </a:t>
            </a:r>
            <a:r>
              <a:rPr lang="en-US" sz="1600" dirty="0"/>
              <a:t>String name;</a:t>
            </a:r>
          </a:p>
          <a:p>
            <a:pPr marL="0" indent="0">
              <a:buNone/>
            </a:pPr>
            <a:r>
              <a:rPr lang="en-US" sz="1600" dirty="0" smtClean="0"/>
              <a:t>	String </a:t>
            </a:r>
            <a:r>
              <a:rPr lang="en-US" sz="1600" dirty="0" err="1"/>
              <a:t>getName</a:t>
            </a:r>
            <a:r>
              <a:rPr lang="en-US" sz="1600" dirty="0"/>
              <a:t>(){</a:t>
            </a:r>
          </a:p>
          <a:p>
            <a:pPr marL="0" indent="0">
              <a:buNone/>
            </a:pPr>
            <a:r>
              <a:rPr lang="en-US" sz="1600" dirty="0" smtClean="0"/>
              <a:t>		return </a:t>
            </a:r>
            <a:r>
              <a:rPr lang="en-US" sz="1600" dirty="0"/>
              <a:t>name;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User(String </a:t>
            </a:r>
            <a:r>
              <a:rPr lang="en-US" sz="1600" dirty="0"/>
              <a:t>n){</a:t>
            </a:r>
          </a:p>
          <a:p>
            <a:pPr marL="0" indent="0">
              <a:buNone/>
            </a:pPr>
            <a:r>
              <a:rPr lang="en-US" sz="1600" dirty="0" smtClean="0"/>
              <a:t>		this.name=n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499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8000" dirty="0" smtClean="0"/>
              <a:t>Лямбда-выражения </a:t>
            </a:r>
            <a:r>
              <a:rPr lang="ru-RU" sz="8000" dirty="0"/>
              <a:t>являются в некотором роде сокращенной формой внутренних анонимных классов, которые ранее применялись в </a:t>
            </a:r>
            <a:r>
              <a:rPr lang="ru-RU" sz="8000" dirty="0" err="1"/>
              <a:t>Java</a:t>
            </a:r>
            <a:r>
              <a:rPr lang="ru-RU" sz="8000" dirty="0"/>
              <a:t>. </a:t>
            </a:r>
            <a:r>
              <a:rPr lang="ru-RU" sz="8000" dirty="0" smtClean="0"/>
              <a:t>Предыдущий </a:t>
            </a:r>
            <a:r>
              <a:rPr lang="ru-RU" sz="8000" dirty="0"/>
              <a:t>пример </a:t>
            </a:r>
            <a:r>
              <a:rPr lang="ru-RU" sz="8000" dirty="0" smtClean="0"/>
              <a:t>можно переписать </a:t>
            </a:r>
            <a:r>
              <a:rPr lang="ru-RU" sz="8000" dirty="0"/>
              <a:t>следующим образом</a:t>
            </a:r>
            <a:r>
              <a:rPr lang="ru-RU" sz="8000" dirty="0" smtClean="0"/>
              <a:t>:</a:t>
            </a:r>
          </a:p>
          <a:p>
            <a:pPr marL="0" indent="0">
              <a:buNone/>
            </a:pPr>
            <a:endParaRPr lang="ru-RU" sz="6400" dirty="0" smtClean="0"/>
          </a:p>
          <a:p>
            <a:pPr marL="0" indent="0">
              <a:buNone/>
            </a:pPr>
            <a:r>
              <a:rPr lang="en-US" sz="6400" dirty="0"/>
              <a:t>public class </a:t>
            </a:r>
            <a:r>
              <a:rPr lang="en-US" sz="6400" dirty="0" err="1"/>
              <a:t>LambdaApp</a:t>
            </a:r>
            <a:r>
              <a:rPr lang="en-US" sz="6400" dirty="0"/>
              <a:t> {</a:t>
            </a:r>
          </a:p>
          <a:p>
            <a:pPr marL="0" indent="0">
              <a:buNone/>
            </a:pPr>
            <a:r>
              <a:rPr lang="ru-RU" sz="6400" dirty="0" smtClean="0"/>
              <a:t>	</a:t>
            </a:r>
            <a:r>
              <a:rPr lang="en-US" sz="6400" dirty="0" smtClean="0"/>
              <a:t>public </a:t>
            </a:r>
            <a:r>
              <a:rPr lang="en-US" sz="6400" dirty="0"/>
              <a:t>static void main(String[] </a:t>
            </a:r>
            <a:r>
              <a:rPr lang="en-US" sz="6400" dirty="0" err="1"/>
              <a:t>args</a:t>
            </a:r>
            <a:r>
              <a:rPr lang="en-US" sz="6400" dirty="0"/>
              <a:t>) {</a:t>
            </a:r>
          </a:p>
          <a:p>
            <a:pPr marL="0" indent="0">
              <a:buNone/>
            </a:pPr>
            <a:r>
              <a:rPr lang="ru-RU" sz="6400" dirty="0" smtClean="0"/>
              <a:t>		</a:t>
            </a:r>
            <a:r>
              <a:rPr lang="en-US" sz="6400" dirty="0" err="1" smtClean="0"/>
              <a:t>Operationable</a:t>
            </a:r>
            <a:r>
              <a:rPr lang="en-US" sz="6400" dirty="0" smtClean="0"/>
              <a:t> </a:t>
            </a:r>
            <a:r>
              <a:rPr lang="en-US" sz="6400" dirty="0"/>
              <a:t>op = new </a:t>
            </a:r>
            <a:r>
              <a:rPr lang="en-US" sz="6400" dirty="0" err="1"/>
              <a:t>Operationable</a:t>
            </a:r>
            <a:r>
              <a:rPr lang="en-US" sz="6400" dirty="0"/>
              <a:t>(){</a:t>
            </a:r>
          </a:p>
          <a:p>
            <a:pPr marL="0" indent="0">
              <a:buNone/>
            </a:pPr>
            <a:r>
              <a:rPr lang="ru-RU" sz="6400" dirty="0" smtClean="0"/>
              <a:t>			</a:t>
            </a:r>
            <a:r>
              <a:rPr lang="en-US" sz="6400" dirty="0" smtClean="0"/>
              <a:t>public </a:t>
            </a:r>
            <a:r>
              <a:rPr lang="en-US" sz="6400" dirty="0" err="1"/>
              <a:t>int</a:t>
            </a:r>
            <a:r>
              <a:rPr lang="en-US" sz="6400" dirty="0"/>
              <a:t> calculate(</a:t>
            </a:r>
            <a:r>
              <a:rPr lang="en-US" sz="6400" dirty="0" err="1"/>
              <a:t>int</a:t>
            </a:r>
            <a:r>
              <a:rPr lang="en-US" sz="6400" dirty="0"/>
              <a:t> x, </a:t>
            </a:r>
            <a:r>
              <a:rPr lang="en-US" sz="6400" dirty="0" err="1"/>
              <a:t>int</a:t>
            </a:r>
            <a:r>
              <a:rPr lang="en-US" sz="6400" dirty="0"/>
              <a:t> y){</a:t>
            </a:r>
          </a:p>
          <a:p>
            <a:pPr marL="0" indent="0">
              <a:buNone/>
            </a:pPr>
            <a:r>
              <a:rPr lang="ru-RU" sz="6400" dirty="0" smtClean="0"/>
              <a:t>				</a:t>
            </a:r>
            <a:r>
              <a:rPr lang="en-US" sz="6400" dirty="0" smtClean="0"/>
              <a:t>return </a:t>
            </a:r>
            <a:r>
              <a:rPr lang="en-US" sz="6400" dirty="0"/>
              <a:t>x + y;</a:t>
            </a:r>
          </a:p>
          <a:p>
            <a:pPr marL="0" indent="0">
              <a:buNone/>
            </a:pPr>
            <a:r>
              <a:rPr lang="ru-RU" sz="6400" dirty="0" smtClean="0"/>
              <a:t>			</a:t>
            </a:r>
            <a:r>
              <a:rPr lang="en-US" sz="6400" dirty="0" smtClean="0"/>
              <a:t>}</a:t>
            </a:r>
            <a:endParaRPr lang="en-US" sz="6400" dirty="0"/>
          </a:p>
          <a:p>
            <a:pPr marL="0" indent="0">
              <a:buNone/>
            </a:pPr>
            <a:r>
              <a:rPr lang="ru-RU" sz="6400" dirty="0" smtClean="0"/>
              <a:t>		</a:t>
            </a:r>
            <a:r>
              <a:rPr lang="en-US" sz="6400" dirty="0" smtClean="0"/>
              <a:t>};</a:t>
            </a:r>
            <a:endParaRPr lang="en-US" sz="6400" dirty="0"/>
          </a:p>
          <a:p>
            <a:pPr marL="0" indent="0">
              <a:buNone/>
            </a:pPr>
            <a:r>
              <a:rPr lang="ru-RU" sz="6400" dirty="0" smtClean="0"/>
              <a:t>		</a:t>
            </a:r>
            <a:r>
              <a:rPr lang="en-US" sz="6400" dirty="0" err="1" smtClean="0"/>
              <a:t>int</a:t>
            </a:r>
            <a:r>
              <a:rPr lang="en-US" sz="6400" dirty="0" smtClean="0"/>
              <a:t> </a:t>
            </a:r>
            <a:r>
              <a:rPr lang="en-US" sz="6400" dirty="0"/>
              <a:t>z = </a:t>
            </a:r>
            <a:r>
              <a:rPr lang="en-US" sz="6400" dirty="0" err="1"/>
              <a:t>op.calculate</a:t>
            </a:r>
            <a:r>
              <a:rPr lang="en-US" sz="6400" dirty="0"/>
              <a:t>(20, 10);</a:t>
            </a:r>
          </a:p>
          <a:p>
            <a:pPr marL="0" indent="0">
              <a:buNone/>
            </a:pPr>
            <a:r>
              <a:rPr lang="ru-RU" sz="6400" dirty="0" smtClean="0"/>
              <a:t>		</a:t>
            </a:r>
            <a:r>
              <a:rPr lang="en-US" sz="6400" dirty="0" err="1" smtClean="0"/>
              <a:t>System.out.println</a:t>
            </a:r>
            <a:r>
              <a:rPr lang="en-US" sz="6400" dirty="0" smtClean="0"/>
              <a:t>(z</a:t>
            </a:r>
            <a:r>
              <a:rPr lang="en-US" sz="6400" dirty="0"/>
              <a:t>); // 30</a:t>
            </a:r>
          </a:p>
          <a:p>
            <a:pPr marL="0" indent="0">
              <a:buNone/>
            </a:pPr>
            <a:r>
              <a:rPr lang="ru-RU" sz="6400" dirty="0" smtClean="0"/>
              <a:t>	</a:t>
            </a:r>
            <a:r>
              <a:rPr lang="en-US" sz="6400" dirty="0" smtClean="0"/>
              <a:t>}   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interface </a:t>
            </a:r>
            <a:r>
              <a:rPr lang="en-US" sz="6400" dirty="0" err="1"/>
              <a:t>Operationable</a:t>
            </a:r>
            <a:r>
              <a:rPr lang="en-US" sz="6400" dirty="0"/>
              <a:t>{</a:t>
            </a:r>
          </a:p>
          <a:p>
            <a:pPr marL="400050" lvl="1" indent="0">
              <a:buNone/>
            </a:pPr>
            <a:r>
              <a:rPr lang="en-US" sz="6400" dirty="0" err="1" smtClean="0"/>
              <a:t>int</a:t>
            </a:r>
            <a:r>
              <a:rPr lang="en-US" sz="6400" dirty="0" smtClean="0"/>
              <a:t> </a:t>
            </a:r>
            <a:r>
              <a:rPr lang="en-US" sz="6400" dirty="0"/>
              <a:t>calculate(</a:t>
            </a:r>
            <a:r>
              <a:rPr lang="en-US" sz="6400" dirty="0" err="1"/>
              <a:t>int</a:t>
            </a:r>
            <a:r>
              <a:rPr lang="en-US" sz="6400" dirty="0"/>
              <a:t> x, </a:t>
            </a:r>
            <a:r>
              <a:rPr lang="en-US" sz="6400" dirty="0" err="1"/>
              <a:t>int</a:t>
            </a:r>
            <a:r>
              <a:rPr lang="en-US" sz="6400" dirty="0"/>
              <a:t> y);</a:t>
            </a:r>
          </a:p>
          <a:p>
            <a:pPr marL="0" indent="0">
              <a:buNone/>
            </a:pPr>
            <a:r>
              <a:rPr lang="en-US" sz="6400" dirty="0"/>
              <a:t>}</a:t>
            </a:r>
            <a:endParaRPr lang="ru-RU" sz="6400" dirty="0"/>
          </a:p>
        </p:txBody>
      </p:sp>
    </p:spTree>
    <p:extLst>
      <p:ext uri="{BB962C8B-B14F-4D97-AF65-F5344CB8AC3E}">
        <p14:creationId xmlns:p14="http://schemas.microsoft.com/office/powerpoint/2010/main" val="8725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Чтобы объявить и использовать лямбда-выражение, основная программа разбивается на ряд этапов: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Определение </a:t>
            </a:r>
            <a:r>
              <a:rPr lang="ru-RU" sz="2200" dirty="0"/>
              <a:t>ссылки на функциональный интерфейс:</a:t>
            </a:r>
          </a:p>
          <a:p>
            <a:pPr marL="0" indent="0">
              <a:buNone/>
            </a:pPr>
            <a:r>
              <a:rPr lang="ru-RU" sz="2200" dirty="0" smtClean="0"/>
              <a:t>		</a:t>
            </a:r>
            <a:r>
              <a:rPr lang="ru-RU" sz="2200" dirty="0" err="1" smtClean="0"/>
              <a:t>Operationable</a:t>
            </a:r>
            <a:r>
              <a:rPr lang="ru-RU" sz="2200" dirty="0" smtClean="0"/>
              <a:t> </a:t>
            </a:r>
            <a:r>
              <a:rPr lang="ru-RU" sz="2200" dirty="0" err="1"/>
              <a:t>operation</a:t>
            </a:r>
            <a:r>
              <a:rPr lang="ru-RU" sz="22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/>
              <a:t>Создание лямбда-выражения:</a:t>
            </a:r>
          </a:p>
          <a:p>
            <a:pPr marL="0" indent="0">
              <a:buNone/>
            </a:pPr>
            <a:r>
              <a:rPr lang="ru-RU" sz="2200" dirty="0" smtClean="0"/>
              <a:t>		</a:t>
            </a:r>
            <a:r>
              <a:rPr lang="ru-RU" sz="2200" dirty="0" err="1" smtClean="0"/>
              <a:t>operation</a:t>
            </a:r>
            <a:r>
              <a:rPr lang="ru-RU" sz="2200" dirty="0" smtClean="0"/>
              <a:t> </a:t>
            </a:r>
            <a:r>
              <a:rPr lang="ru-RU" sz="2200" dirty="0"/>
              <a:t>= (</a:t>
            </a:r>
            <a:r>
              <a:rPr lang="ru-RU" sz="2200" dirty="0" err="1"/>
              <a:t>x,y</a:t>
            </a:r>
            <a:r>
              <a:rPr lang="ru-RU" sz="2200" dirty="0"/>
              <a:t>)-&gt;</a:t>
            </a:r>
            <a:r>
              <a:rPr lang="ru-RU" sz="2200" dirty="0" err="1"/>
              <a:t>x+y</a:t>
            </a:r>
            <a:r>
              <a:rPr lang="ru-RU" sz="2200" dirty="0" smtClean="0"/>
              <a:t>;</a:t>
            </a:r>
            <a:endParaRPr lang="en-US" sz="2200" dirty="0" smtClean="0"/>
          </a:p>
          <a:p>
            <a:pPr marL="0" indent="0">
              <a:buNone/>
            </a:pPr>
            <a:r>
              <a:rPr lang="ru-RU" sz="2200" dirty="0" smtClean="0"/>
              <a:t>Параметры </a:t>
            </a:r>
            <a:r>
              <a:rPr lang="ru-RU" sz="2200" dirty="0"/>
              <a:t>лямбда-выражения соответствуют параметрам единственного метода интерфейса </a:t>
            </a:r>
            <a:r>
              <a:rPr lang="ru-RU" sz="2200" dirty="0" err="1"/>
              <a:t>Operationable</a:t>
            </a:r>
            <a:r>
              <a:rPr lang="ru-RU" sz="2200" dirty="0"/>
              <a:t>, а результат соответствует возвращаемому результату метода интерфейса. При этом нам не надо использовать ключевое слово </a:t>
            </a:r>
            <a:r>
              <a:rPr lang="ru-RU" sz="2200" dirty="0" err="1"/>
              <a:t>return</a:t>
            </a:r>
            <a:r>
              <a:rPr lang="ru-RU" sz="2200" dirty="0"/>
              <a:t> для возврата результата из лямбда-выражения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988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857251"/>
            <a:ext cx="10250905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Так</a:t>
            </a:r>
            <a:r>
              <a:rPr lang="ru-RU" sz="2200" dirty="0"/>
              <a:t>, в методе интерфейса оба параметра представляют тип </a:t>
            </a:r>
            <a:r>
              <a:rPr lang="ru-RU" sz="2200" dirty="0" err="1"/>
              <a:t>int</a:t>
            </a:r>
            <a:r>
              <a:rPr lang="ru-RU" sz="2200" dirty="0"/>
              <a:t>, значит, в теле лямбда-выражения мы можем применить к ним сложение. Результат сложения также представляет тип </a:t>
            </a:r>
            <a:r>
              <a:rPr lang="ru-RU" sz="2200" dirty="0" err="1"/>
              <a:t>int</a:t>
            </a:r>
            <a:r>
              <a:rPr lang="ru-RU" sz="2200" dirty="0"/>
              <a:t>, объект которого возвращается методом интерфейса</a:t>
            </a:r>
            <a:r>
              <a:rPr lang="ru-RU" sz="2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/>
              <a:t>Использование лямбда-выражения в виде вызова метода интерфейса:</a:t>
            </a:r>
          </a:p>
          <a:p>
            <a:pPr marL="0" indent="0">
              <a:buNone/>
            </a:pPr>
            <a:r>
              <a:rPr lang="ru-RU" sz="2200" dirty="0" smtClean="0"/>
              <a:t>		</a:t>
            </a:r>
            <a:r>
              <a:rPr lang="ru-RU" sz="2200" dirty="0" err="1" smtClean="0"/>
              <a:t>int</a:t>
            </a:r>
            <a:r>
              <a:rPr lang="ru-RU" sz="2200" dirty="0" smtClean="0"/>
              <a:t> </a:t>
            </a:r>
            <a:r>
              <a:rPr lang="ru-RU" sz="2200" dirty="0" err="1"/>
              <a:t>result</a:t>
            </a:r>
            <a:r>
              <a:rPr lang="ru-RU" sz="2200" dirty="0"/>
              <a:t> = </a:t>
            </a:r>
            <a:r>
              <a:rPr lang="ru-RU" sz="2200" dirty="0" err="1"/>
              <a:t>operation.calculate</a:t>
            </a:r>
            <a:r>
              <a:rPr lang="ru-RU" sz="2200" dirty="0"/>
              <a:t>(10, 20);</a:t>
            </a:r>
          </a:p>
          <a:p>
            <a:pPr marL="0" indent="0">
              <a:buNone/>
            </a:pPr>
            <a:r>
              <a:rPr lang="ru-RU" sz="2200" dirty="0"/>
              <a:t>Так как в лямбда-выражении определена операция сложения параметров, результатом метода будет сумма чисел 10 и 20.</a:t>
            </a:r>
          </a:p>
        </p:txBody>
      </p:sp>
    </p:spTree>
    <p:extLst>
      <p:ext uri="{BB962C8B-B14F-4D97-AF65-F5344CB8AC3E}">
        <p14:creationId xmlns:p14="http://schemas.microsoft.com/office/powerpoint/2010/main" val="8409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223158"/>
            <a:ext cx="10250905" cy="550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Для </a:t>
            </a:r>
            <a:r>
              <a:rPr lang="ru-RU" sz="2200" dirty="0"/>
              <a:t>одного функционального интерфейса </a:t>
            </a:r>
            <a:r>
              <a:rPr lang="ru-RU" sz="2200" dirty="0" smtClean="0"/>
              <a:t>можно </a:t>
            </a:r>
            <a:r>
              <a:rPr lang="ru-RU" sz="2200" dirty="0"/>
              <a:t>определить множество лямбда-выражений. Например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 smtClean="0"/>
              <a:t>Operationable</a:t>
            </a:r>
            <a:r>
              <a:rPr lang="en-US" sz="2200" dirty="0" smtClean="0"/>
              <a:t> </a:t>
            </a:r>
            <a:r>
              <a:rPr lang="en-US" sz="2200" dirty="0"/>
              <a:t>operation1 = (</a:t>
            </a:r>
            <a:r>
              <a:rPr lang="en-US" sz="2200" dirty="0" err="1"/>
              <a:t>int</a:t>
            </a:r>
            <a:r>
              <a:rPr lang="en-US" sz="2200" dirty="0"/>
              <a:t> x, </a:t>
            </a:r>
            <a:r>
              <a:rPr lang="en-US" sz="2200" dirty="0" err="1"/>
              <a:t>int</a:t>
            </a:r>
            <a:r>
              <a:rPr lang="en-US" sz="2200" dirty="0"/>
              <a:t> y)-&gt; x + y;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Operationable</a:t>
            </a:r>
            <a:r>
              <a:rPr lang="en-US" sz="2200" dirty="0"/>
              <a:t> operation2 = (</a:t>
            </a:r>
            <a:r>
              <a:rPr lang="en-US" sz="2200" dirty="0" err="1"/>
              <a:t>int</a:t>
            </a:r>
            <a:r>
              <a:rPr lang="en-US" sz="2200" dirty="0"/>
              <a:t> x, </a:t>
            </a:r>
            <a:r>
              <a:rPr lang="en-US" sz="2200" dirty="0" err="1"/>
              <a:t>int</a:t>
            </a:r>
            <a:r>
              <a:rPr lang="en-US" sz="2200" dirty="0"/>
              <a:t> y)-&gt; x - y;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Operationable</a:t>
            </a:r>
            <a:r>
              <a:rPr lang="en-US" sz="2200" dirty="0"/>
              <a:t> operation3 = (</a:t>
            </a:r>
            <a:r>
              <a:rPr lang="en-US" sz="2200" dirty="0" err="1"/>
              <a:t>int</a:t>
            </a:r>
            <a:r>
              <a:rPr lang="en-US" sz="2200" dirty="0"/>
              <a:t> x, </a:t>
            </a:r>
            <a:r>
              <a:rPr lang="en-US" sz="2200" dirty="0" err="1"/>
              <a:t>int</a:t>
            </a:r>
            <a:r>
              <a:rPr lang="en-US" sz="2200" dirty="0"/>
              <a:t> y)-&gt; x * y;</a:t>
            </a:r>
          </a:p>
          <a:p>
            <a:pPr marL="0" indent="0">
              <a:buNone/>
            </a:pPr>
            <a:r>
              <a:rPr lang="en-US" sz="2200" dirty="0" smtClean="0"/>
              <a:t>      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System.out.println</a:t>
            </a:r>
            <a:r>
              <a:rPr lang="en-US" sz="2200" dirty="0"/>
              <a:t>(operation1.calculate(20, 10)); //30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System.out.println</a:t>
            </a:r>
            <a:r>
              <a:rPr lang="en-US" sz="2200" dirty="0"/>
              <a:t>(operation2.calculate(20, 10)); //10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System.out.println</a:t>
            </a:r>
            <a:r>
              <a:rPr lang="en-US" sz="2200" dirty="0"/>
              <a:t>(operation3.calculate(20, 10)); //200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899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223158"/>
            <a:ext cx="10250905" cy="550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Одним из ключевых моментов в использовании лямбд является отложенное выполнение (</a:t>
            </a:r>
            <a:r>
              <a:rPr lang="ru-RU" sz="2200" dirty="0" err="1"/>
              <a:t>deferred</a:t>
            </a:r>
            <a:r>
              <a:rPr lang="ru-RU" sz="2200" dirty="0"/>
              <a:t> </a:t>
            </a:r>
            <a:r>
              <a:rPr lang="ru-RU" sz="2200" dirty="0" err="1"/>
              <a:t>execution</a:t>
            </a:r>
            <a:r>
              <a:rPr lang="ru-RU" sz="2200" dirty="0"/>
              <a:t>). То есть мы определяем в одном месте программы лямбда-выражение и затем можем его вызывать при необходимости неопределенное количество раз в различных частях программы. Отложенное выполнение может потребоваться, к примеру, в следующих случаях: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Выполнение </a:t>
            </a:r>
            <a:r>
              <a:rPr lang="ru-RU" sz="2200" dirty="0"/>
              <a:t>кода отдельном потоке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Выполнение </a:t>
            </a:r>
            <a:r>
              <a:rPr lang="ru-RU" sz="2200" dirty="0"/>
              <a:t>одного и того же кода несколько раз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Выполнение </a:t>
            </a:r>
            <a:r>
              <a:rPr lang="ru-RU" sz="2200" dirty="0"/>
              <a:t>кода в результате какого-то события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Выполнение </a:t>
            </a:r>
            <a:r>
              <a:rPr lang="ru-RU" sz="2200" dirty="0"/>
              <a:t>кода только в том случае, когда он действительно необходим и если он необходим</a:t>
            </a:r>
          </a:p>
        </p:txBody>
      </p:sp>
    </p:spTree>
    <p:extLst>
      <p:ext uri="{BB962C8B-B14F-4D97-AF65-F5344CB8AC3E}">
        <p14:creationId xmlns:p14="http://schemas.microsoft.com/office/powerpoint/2010/main" val="22806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Лямбда-выражения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223158"/>
            <a:ext cx="10250905" cy="550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Параметры лямбда-выражения должны соответствовать по </a:t>
            </a:r>
            <a:r>
              <a:rPr lang="ru-RU" sz="2200" dirty="0" smtClean="0"/>
              <a:t>типу </a:t>
            </a:r>
            <a:r>
              <a:rPr lang="ru-RU" sz="2200" dirty="0"/>
              <a:t>параметрам метода из функционального интерфейса. При написании самого лямбда-выражения тип параметров писать необязательно, хотя в принципе это можно сделать, например: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err="1" smtClean="0"/>
              <a:t>operation</a:t>
            </a:r>
            <a:r>
              <a:rPr lang="ru-RU" sz="2200" dirty="0" smtClean="0"/>
              <a:t> </a:t>
            </a:r>
            <a:r>
              <a:rPr lang="ru-RU" sz="2200" dirty="0"/>
              <a:t>= (</a:t>
            </a:r>
            <a:r>
              <a:rPr lang="ru-RU" sz="2200" dirty="0" err="1"/>
              <a:t>int</a:t>
            </a:r>
            <a:r>
              <a:rPr lang="ru-RU" sz="2200" dirty="0"/>
              <a:t> x, </a:t>
            </a:r>
            <a:r>
              <a:rPr lang="ru-RU" sz="2200" dirty="0" err="1"/>
              <a:t>int</a:t>
            </a:r>
            <a:r>
              <a:rPr lang="ru-RU" sz="2200" dirty="0"/>
              <a:t> y)-&gt;</a:t>
            </a:r>
            <a:r>
              <a:rPr lang="ru-RU" sz="2200" dirty="0" err="1"/>
              <a:t>x+y</a:t>
            </a:r>
            <a:r>
              <a:rPr lang="ru-RU" sz="2200" dirty="0"/>
              <a:t>;</a:t>
            </a:r>
          </a:p>
          <a:p>
            <a:pPr marL="0" indent="0">
              <a:buNone/>
            </a:pPr>
            <a:r>
              <a:rPr lang="ru-RU" sz="2200" dirty="0"/>
              <a:t>Если метод не принимает никаких параметров, то пишутся пустые скобки, например: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()-&gt; </a:t>
            </a:r>
            <a:r>
              <a:rPr lang="ru-RU" sz="2200" dirty="0"/>
              <a:t>30 + 20;</a:t>
            </a:r>
          </a:p>
          <a:p>
            <a:pPr marL="0" indent="0">
              <a:buNone/>
            </a:pPr>
            <a:r>
              <a:rPr lang="ru-RU" sz="2200" dirty="0"/>
              <a:t>Если метод принимает только один параметр, то скобки можно опустить: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n-</a:t>
            </a:r>
            <a:r>
              <a:rPr lang="ru-RU" sz="2200" dirty="0"/>
              <a:t>&gt; n * n;</a:t>
            </a:r>
          </a:p>
        </p:txBody>
      </p:sp>
    </p:spTree>
    <p:extLst>
      <p:ext uri="{BB962C8B-B14F-4D97-AF65-F5344CB8AC3E}">
        <p14:creationId xmlns:p14="http://schemas.microsoft.com/office/powerpoint/2010/main" val="376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3665</TotalTime>
  <Words>1453</Words>
  <Application>Microsoft Office PowerPoint</Application>
  <PresentationFormat>Широкоэкранный</PresentationFormat>
  <Paragraphs>398</Paragraphs>
  <Slides>33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Wingdings</vt:lpstr>
      <vt:lpstr>Wingdings 3</vt:lpstr>
      <vt:lpstr>Легкий дым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Лямбда-выражения</vt:lpstr>
      <vt:lpstr>Лямбды как параметры методов</vt:lpstr>
      <vt:lpstr>Лямбды как параметры методов</vt:lpstr>
      <vt:lpstr>Ссылки на метод как параметры методов</vt:lpstr>
      <vt:lpstr>Ссылки на метод как параметры методов</vt:lpstr>
      <vt:lpstr>Ссылки на метод как параметры методов</vt:lpstr>
      <vt:lpstr>Ссылки на метод как параметры методов</vt:lpstr>
      <vt:lpstr>Ссылки на метод как параметры методов</vt:lpstr>
      <vt:lpstr>Ссылки на конструкторы</vt:lpstr>
      <vt:lpstr>Ссылки на конструкторы</vt:lpstr>
      <vt:lpstr>Лямбды как результат методов</vt:lpstr>
      <vt:lpstr>Лямбды как результат методов</vt:lpstr>
      <vt:lpstr>Встроенные функциональные интерфейсы</vt:lpstr>
      <vt:lpstr>Встроенные функциональные интерфейсы</vt:lpstr>
      <vt:lpstr>Встроенные функциональные интерфейсы</vt:lpstr>
      <vt:lpstr>Встроенные функциональные интерфейсы</vt:lpstr>
      <vt:lpstr>Встроенные функциональные интерфейсы</vt:lpstr>
      <vt:lpstr>Встроенные функциональные интерфейсы</vt:lpstr>
      <vt:lpstr>Встроенные функциональные интерфейсы</vt:lpstr>
      <vt:lpstr>Встроенные функциональные интерфейсы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student</cp:lastModifiedBy>
  <cp:revision>255</cp:revision>
  <dcterms:created xsi:type="dcterms:W3CDTF">2016-09-01T17:38:19Z</dcterms:created>
  <dcterms:modified xsi:type="dcterms:W3CDTF">2022-04-29T08:08:12Z</dcterms:modified>
</cp:coreProperties>
</file>