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3"/>
  </p:notesMasterIdLst>
  <p:sldIdLst>
    <p:sldId id="293" r:id="rId2"/>
    <p:sldId id="297" r:id="rId3"/>
    <p:sldId id="298" r:id="rId4"/>
    <p:sldId id="299" r:id="rId5"/>
    <p:sldId id="359" r:id="rId6"/>
    <p:sldId id="300" r:id="rId7"/>
    <p:sldId id="301" r:id="rId8"/>
    <p:sldId id="302" r:id="rId9"/>
    <p:sldId id="303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54" r:id="rId19"/>
    <p:sldId id="357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61" r:id="rId31"/>
    <p:sldId id="356" r:id="rId32"/>
    <p:sldId id="358" r:id="rId33"/>
    <p:sldId id="360" r:id="rId34"/>
    <p:sldId id="325" r:id="rId35"/>
    <p:sldId id="326" r:id="rId36"/>
    <p:sldId id="328" r:id="rId37"/>
    <p:sldId id="329" r:id="rId38"/>
    <p:sldId id="330" r:id="rId39"/>
    <p:sldId id="331" r:id="rId40"/>
    <p:sldId id="332" r:id="rId41"/>
    <p:sldId id="355" r:id="rId42"/>
    <p:sldId id="333" r:id="rId43"/>
    <p:sldId id="334" r:id="rId44"/>
    <p:sldId id="335" r:id="rId45"/>
    <p:sldId id="341" r:id="rId46"/>
    <p:sldId id="342" r:id="rId47"/>
    <p:sldId id="343" r:id="rId48"/>
    <p:sldId id="362" r:id="rId49"/>
    <p:sldId id="363" r:id="rId50"/>
    <p:sldId id="364" r:id="rId51"/>
    <p:sldId id="36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67434" autoAdjust="0"/>
  </p:normalViewPr>
  <p:slideViewPr>
    <p:cSldViewPr snapToGrid="0">
      <p:cViewPr varScale="1">
        <p:scale>
          <a:sx n="75" d="100"/>
          <a:sy n="75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Объектно-ориентированное программирование (ООП) - это результат естественной эволюции более ранних методологий программирования. Потребность в ООП связана со стремительным усложнением разрабатываемых программ и, как следствие, их недостаточной надежностью. Модульное программирование, рассмотренное выше, оказалось не способным решить эту проблему. </a:t>
            </a:r>
          </a:p>
          <a:p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Объектно-ориентированная разработка может начаться на самом первом этапе жизненного цикла; она не связана с языком программирования, на котором предполагается реализовать разрабатываемую программную систему: этот язык может и не быть объектно-ориентированным. На этапе разработки объекты - это некоторые формальные конструкции (например, прямоугольники с закругленными углами, с помощью которых они изображаются на схемах), никак пока не связанные с их будущей реализацией на одном из языков программирования. </a:t>
            </a:r>
          </a:p>
          <a:p>
            <a:endParaRPr lang="en-US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Вы сидите за обеденным столом и вам понадобилась соль, которая находится на другом конце стола и вы не можете до нее дотянуться. Обидно, но чтобы не оставаться без соли Вы просите своего друга передать Вам соль. Ура ! Вы получили то, что хотели.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Что Вы сделали для того, чтобы получить соль ? Просто сказали: "Передай мне, пожалуйста, соль".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Однако вместо этой простой фразы можно было бы сказать: "Пожалуйста, убери твою правую руку со стакана воды. Затем протяни ее влево на такое-то расстояние(или пока она не коснется солонки). Возьми баночку на которой написано "Соль". Подними ее. Сделай плавное движение правой рукой по дуге в направлении меня. Остановись когда твоя рука коснется моей. Затем подожди пока </a:t>
            </a:r>
            <a:r>
              <a:rPr lang="ru-RU" altLang="ru-RU" dirty="0" err="1" smtClean="0">
                <a:latin typeface="Arial" panose="020B0604020202020204" pitchFamily="34" charset="0"/>
              </a:rPr>
              <a:t>пока</a:t>
            </a:r>
            <a:r>
              <a:rPr lang="ru-RU" altLang="ru-RU" dirty="0" smtClean="0">
                <a:latin typeface="Arial" panose="020B0604020202020204" pitchFamily="34" charset="0"/>
              </a:rPr>
              <a:t> мои пальцы возьмут ее и только затем отпусти солонку и верни руку в исходной положение"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Неправда ли, звучит странно и как-то даже глупо. Да, для нормального человека это звучит глупо. Но эти два описания одного и того же действия хорошо иллюстрируют разницу объектно-ориентированного (первый вариант действий) и обычного структурного (второй, многошаговый вариант) подхода к программированию.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Так в чем же принципиальная разница ?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Разница заключается в том, что объектно-ориентированный подход с просьбой передать солонку оставляет за объектом (Вашим другом) право решать как отреагировать и что сделать в ответ на поступившую просьбу. А Вы можете даже не знать (к примеру, не видеть) как Ваш друг (объект) выполнил Вашу просьбу. А зачем Вам это знать ? Вы в стандартной форме поставили перед ним задачу (сделали вызов) и получили ответ. </a:t>
            </a:r>
            <a:endParaRPr lang="en-US" altLang="ru-RU" dirty="0" smtClean="0">
              <a:latin typeface="Arial" panose="020B0604020202020204" pitchFamily="34" charset="0"/>
            </a:endParaRPr>
          </a:p>
          <a:p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5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6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 оператор  указывает  компилятору,  что  копии  переменной  </a:t>
            </a:r>
            <a:r>
              <a:rPr lang="ru-RU" dirty="0" err="1" smtClean="0"/>
              <a:t>speed</a:t>
            </a:r>
            <a:r>
              <a:rPr lang="ru-RU" dirty="0" smtClean="0"/>
              <a:t>, хранящейся  внутри  объекта  </a:t>
            </a:r>
            <a:r>
              <a:rPr lang="ru-RU" dirty="0" err="1" smtClean="0"/>
              <a:t>bmw</a:t>
            </a:r>
            <a:r>
              <a:rPr lang="ru-RU" dirty="0" smtClean="0"/>
              <a:t>,  нужно  присвоить  значение,  равное  100, копии переменной </a:t>
            </a:r>
            <a:r>
              <a:rPr lang="ru-RU" dirty="0" err="1" smtClean="0"/>
              <a:t>color</a:t>
            </a:r>
            <a:r>
              <a:rPr lang="ru-RU" dirty="0" smtClean="0"/>
              <a:t>, нужно присвоить значение, равное "RED". </a:t>
            </a:r>
          </a:p>
          <a:p>
            <a:r>
              <a:rPr lang="ru-RU" dirty="0" smtClean="0"/>
              <a:t>В общем случае  операцию  точки  используют  для  доступа  как  к  переменным экземпляра, так и к методам внутри объекта.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4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публичный, общедоступный класс или член класса. Поля и методы, объявленные с модификатором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видны другим классам из текущего пакета и из внешних пакетов.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закрытый класс или член класса, противоположность модификатору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Закрытый класс или член класса доступен только из кода в том же классе.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такой класс или член класса доступен из любого места в текущем классе или пакете или в производных классах, даже если они находятся в других пакетах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по умолчанию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Отсутствие модификатора у поля или метода класса предполагает применение к нему модификатора по умолчанию. Такие поля или методы видны всем классам в текущем пакете.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1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44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68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 непосредственной работы с полями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классе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работать с методами, которые устанавливает и возвращают значения этих полей.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наподобие еще называют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сеттеры, так как они изменяют значения поля.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методы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наподобие называют геттеры, так как с их помощью получаем значение поля.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Причем в эти методы мы можем вложить дополнительную логику.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 данном случае при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изменении скорости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производится проверка, насколько соответствует новое значение допустимому диапазону.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18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1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Статический метод можно вызывать также с использованием имени объекта, но такой вызов снижает качество кода и не будет логически корректным, хотя и не приведет к ошибке компиляции.</a:t>
            </a:r>
          </a:p>
          <a:p>
            <a:r>
              <a:rPr lang="ru-RU" altLang="ru-RU" smtClean="0">
                <a:latin typeface="Arial" panose="020B0604020202020204" pitchFamily="34" charset="0"/>
              </a:rPr>
              <a:t>Переопределение статических методов класса не имеет практического смысла, так как обращение к статическому атрибуту или методу осуществляется по большей части посредством задания имени класса, которому они принадлежат.</a:t>
            </a:r>
          </a:p>
        </p:txBody>
      </p:sp>
    </p:spTree>
    <p:extLst>
      <p:ext uri="{BB962C8B-B14F-4D97-AF65-F5344CB8AC3E}">
        <p14:creationId xmlns:p14="http://schemas.microsoft.com/office/powerpoint/2010/main" val="360986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При создании двух объектов</a:t>
            </a:r>
            <a:endParaRPr lang="en-US" altLang="ru-RU" b="1" dirty="0" smtClean="0">
              <a:latin typeface="Arial" panose="020B0604020202020204" pitchFamily="34" charset="0"/>
            </a:endParaRPr>
          </a:p>
          <a:p>
            <a:r>
              <a:rPr lang="en-US" altLang="ru-RU" b="1" dirty="0" smtClean="0">
                <a:latin typeface="Arial" panose="020B0604020202020204" pitchFamily="34" charset="0"/>
              </a:rPr>
              <a:t>Mark ob1 = new Mark();</a:t>
            </a:r>
          </a:p>
          <a:p>
            <a:r>
              <a:rPr lang="en-US" altLang="ru-RU" b="1" dirty="0" smtClean="0">
                <a:latin typeface="Arial" panose="020B0604020202020204" pitchFamily="34" charset="0"/>
              </a:rPr>
              <a:t>Mark ob2 = new Mark();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Значение </a:t>
            </a:r>
            <a:r>
              <a:rPr lang="en-US" altLang="ru-RU" b="1" dirty="0" err="1" smtClean="0">
                <a:latin typeface="Arial" panose="020B0604020202020204" pitchFamily="34" charset="0"/>
              </a:rPr>
              <a:t>ob</a:t>
            </a:r>
            <a:r>
              <a:rPr lang="ru-RU" altLang="ru-RU" b="1" dirty="0" smtClean="0">
                <a:latin typeface="Arial" panose="020B0604020202020204" pitchFamily="34" charset="0"/>
              </a:rPr>
              <a:t>1.</a:t>
            </a:r>
            <a:r>
              <a:rPr lang="en-US" altLang="ru-RU" b="1" dirty="0" err="1" smtClean="0">
                <a:latin typeface="Arial" panose="020B0604020202020204" pitchFamily="34" charset="0"/>
              </a:rPr>
              <a:t>coeff</a:t>
            </a:r>
            <a:r>
              <a:rPr lang="ru-RU" altLang="ru-RU" dirty="0" smtClean="0">
                <a:latin typeface="Arial" panose="020B0604020202020204" pitchFamily="34" charset="0"/>
              </a:rPr>
              <a:t> и </a:t>
            </a:r>
            <a:r>
              <a:rPr lang="en-US" altLang="ru-RU" b="1" dirty="0" err="1" smtClean="0">
                <a:latin typeface="Arial" panose="020B0604020202020204" pitchFamily="34" charset="0"/>
              </a:rPr>
              <a:t>ob</a:t>
            </a:r>
            <a:r>
              <a:rPr lang="ru-RU" altLang="ru-RU" b="1" dirty="0" smtClean="0">
                <a:latin typeface="Arial" panose="020B0604020202020204" pitchFamily="34" charset="0"/>
              </a:rPr>
              <a:t>2.</a:t>
            </a:r>
            <a:r>
              <a:rPr lang="en-US" altLang="ru-RU" b="1" dirty="0" err="1" smtClean="0">
                <a:latin typeface="Arial" panose="020B0604020202020204" pitchFamily="34" charset="0"/>
              </a:rPr>
              <a:t>coeff</a:t>
            </a:r>
            <a:r>
              <a:rPr lang="ru-RU" altLang="ru-RU" dirty="0" smtClean="0">
                <a:latin typeface="Arial" panose="020B0604020202020204" pitchFamily="34" charset="0"/>
              </a:rPr>
              <a:t> и равно </a:t>
            </a:r>
            <a:r>
              <a:rPr lang="ru-RU" altLang="ru-RU" b="1" dirty="0" smtClean="0">
                <a:latin typeface="Arial" panose="020B0604020202020204" pitchFamily="34" charset="0"/>
              </a:rPr>
              <a:t>5</a:t>
            </a:r>
            <a:r>
              <a:rPr lang="ru-RU" altLang="ru-RU" dirty="0" smtClean="0">
                <a:latin typeface="Arial" panose="020B0604020202020204" pitchFamily="34" charset="0"/>
              </a:rPr>
              <a:t>, поскольку располагается в одной и той же области памяти. Изменить значение статического члена можно прямо через имя класса:</a:t>
            </a:r>
            <a:endParaRPr lang="en-US" altLang="ru-RU" b="1" dirty="0" smtClean="0">
              <a:latin typeface="Arial" panose="020B0604020202020204" pitchFamily="34" charset="0"/>
            </a:endParaRPr>
          </a:p>
          <a:p>
            <a:r>
              <a:rPr lang="en-US" altLang="ru-RU" b="1" dirty="0" smtClean="0">
                <a:latin typeface="Arial" panose="020B0604020202020204" pitchFamily="34" charset="0"/>
              </a:rPr>
              <a:t>Mark</a:t>
            </a:r>
            <a:r>
              <a:rPr lang="ru-RU" altLang="ru-RU" b="1" dirty="0" smtClean="0">
                <a:latin typeface="Arial" panose="020B0604020202020204" pitchFamily="34" charset="0"/>
              </a:rPr>
              <a:t>.</a:t>
            </a:r>
            <a:r>
              <a:rPr lang="en-US" altLang="ru-RU" b="1" dirty="0" err="1" smtClean="0">
                <a:latin typeface="Arial" panose="020B0604020202020204" pitchFamily="34" charset="0"/>
              </a:rPr>
              <a:t>coeff</a:t>
            </a:r>
            <a:r>
              <a:rPr lang="ru-RU" altLang="ru-RU" b="1" dirty="0" smtClean="0">
                <a:latin typeface="Arial" panose="020B0604020202020204" pitchFamily="34" charset="0"/>
              </a:rPr>
              <a:t> = 7;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Вызов статического метода также следует осуществлять с помощью указания: 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r>
              <a:rPr lang="en-US" altLang="ru-RU" b="1" dirty="0" err="1" smtClean="0">
                <a:latin typeface="Arial" panose="020B0604020202020204" pitchFamily="34" charset="0"/>
              </a:rPr>
              <a:t>ClassName</a:t>
            </a:r>
            <a:r>
              <a:rPr lang="ru-RU" altLang="ru-RU" b="1" dirty="0" smtClean="0">
                <a:latin typeface="Arial" panose="020B0604020202020204" pitchFamily="34" charset="0"/>
              </a:rPr>
              <a:t>.</a:t>
            </a:r>
            <a:r>
              <a:rPr lang="en-US" altLang="ru-RU" b="1" i="1" dirty="0" err="1" smtClean="0">
                <a:latin typeface="Arial" panose="020B0604020202020204" pitchFamily="34" charset="0"/>
              </a:rPr>
              <a:t>methodName</a:t>
            </a:r>
            <a:r>
              <a:rPr lang="ru-RU" altLang="ru-RU" b="1" dirty="0" smtClean="0">
                <a:latin typeface="Arial" panose="020B0604020202020204" pitchFamily="34" charset="0"/>
              </a:rPr>
              <a:t>()</a:t>
            </a:r>
            <a:r>
              <a:rPr lang="ru-RU" altLang="ru-RU" dirty="0" smtClean="0">
                <a:latin typeface="Arial" panose="020B0604020202020204" pitchFamily="34" charset="0"/>
              </a:rPr>
              <a:t>, а именно:</a:t>
            </a:r>
            <a:endParaRPr lang="en-US" altLang="ru-RU" b="1" dirty="0" smtClean="0">
              <a:latin typeface="Arial" panose="020B0604020202020204" pitchFamily="34" charset="0"/>
            </a:endParaRPr>
          </a:p>
          <a:p>
            <a:r>
              <a:rPr lang="en-US" altLang="ru-RU" b="1" dirty="0" smtClean="0">
                <a:latin typeface="Arial" panose="020B0604020202020204" pitchFamily="34" charset="0"/>
              </a:rPr>
              <a:t>Mark</a:t>
            </a:r>
            <a:r>
              <a:rPr lang="ru-RU" altLang="ru-RU" b="1" dirty="0" smtClean="0">
                <a:latin typeface="Arial" panose="020B0604020202020204" pitchFamily="34" charset="0"/>
              </a:rPr>
              <a:t>.</a:t>
            </a:r>
            <a:r>
              <a:rPr lang="en-US" altLang="ru-RU" b="1" i="1" dirty="0" err="1" smtClean="0">
                <a:latin typeface="Arial" panose="020B0604020202020204" pitchFamily="34" charset="0"/>
              </a:rPr>
              <a:t>setCoeffFloat</a:t>
            </a:r>
            <a:r>
              <a:rPr lang="ru-RU" altLang="ru-RU" b="1" dirty="0" smtClean="0">
                <a:latin typeface="Arial" panose="020B0604020202020204" pitchFamily="34" charset="0"/>
              </a:rPr>
              <a:t>();</a:t>
            </a:r>
            <a:endParaRPr lang="fr-FR" altLang="ru-RU" b="1" dirty="0" smtClean="0">
              <a:latin typeface="Arial" panose="020B0604020202020204" pitchFamily="34" charset="0"/>
            </a:endParaRPr>
          </a:p>
          <a:p>
            <a:r>
              <a:rPr lang="fr-FR" altLang="ru-RU" b="1" dirty="0" smtClean="0">
                <a:latin typeface="Arial" panose="020B0604020202020204" pitchFamily="34" charset="0"/>
              </a:rPr>
              <a:t>float z = Math.</a:t>
            </a:r>
            <a:r>
              <a:rPr lang="fr-FR" altLang="ru-RU" b="1" i="1" dirty="0" smtClean="0">
                <a:latin typeface="Arial" panose="020B0604020202020204" pitchFamily="34" charset="0"/>
              </a:rPr>
              <a:t>max</a:t>
            </a:r>
            <a:r>
              <a:rPr lang="fr-FR" altLang="ru-RU" b="1" dirty="0" smtClean="0">
                <a:latin typeface="Arial" panose="020B0604020202020204" pitchFamily="34" charset="0"/>
              </a:rPr>
              <a:t>(x, y);</a:t>
            </a:r>
            <a:r>
              <a:rPr lang="ru-RU" altLang="ru-RU" i="1" dirty="0" smtClean="0">
                <a:latin typeface="Arial" panose="020B0604020202020204" pitchFamily="34" charset="0"/>
              </a:rPr>
              <a:t> // определение максимума из двух значений</a:t>
            </a:r>
            <a:endParaRPr lang="en-US" altLang="ru-RU" b="1" dirty="0" smtClean="0">
              <a:latin typeface="Arial" panose="020B0604020202020204" pitchFamily="34" charset="0"/>
            </a:endParaRPr>
          </a:p>
          <a:p>
            <a:r>
              <a:rPr lang="en-US" altLang="ru-RU" b="1" dirty="0" smtClean="0">
                <a:latin typeface="Arial" panose="020B0604020202020204" pitchFamily="34" charset="0"/>
              </a:rPr>
              <a:t>System</a:t>
            </a:r>
            <a:r>
              <a:rPr lang="ru-RU" altLang="ru-RU" b="1" dirty="0" smtClean="0">
                <a:latin typeface="Arial" panose="020B0604020202020204" pitchFamily="34" charset="0"/>
              </a:rPr>
              <a:t>.</a:t>
            </a:r>
            <a:r>
              <a:rPr lang="en-US" altLang="ru-RU" b="1" i="1" dirty="0" smtClean="0">
                <a:latin typeface="Arial" panose="020B0604020202020204" pitchFamily="34" charset="0"/>
              </a:rPr>
              <a:t>exit</a:t>
            </a:r>
            <a:r>
              <a:rPr lang="ru-RU" altLang="ru-RU" b="1" dirty="0" smtClean="0">
                <a:latin typeface="Arial" panose="020B0604020202020204" pitchFamily="34" charset="0"/>
              </a:rPr>
              <a:t>(1);</a:t>
            </a:r>
            <a:r>
              <a:rPr lang="ru-RU" altLang="ru-RU" dirty="0" smtClean="0">
                <a:latin typeface="Arial" panose="020B0604020202020204" pitchFamily="34" charset="0"/>
              </a:rPr>
              <a:t> </a:t>
            </a:r>
            <a:r>
              <a:rPr lang="ru-RU" altLang="ru-RU" i="1" dirty="0" smtClean="0">
                <a:latin typeface="Arial" panose="020B0604020202020204" pitchFamily="34" charset="0"/>
              </a:rPr>
              <a:t>// экстренное завершение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7697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 описание должностей в компании.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название должности значимая информация, а описание обязанностей у каждой должности это второстепенная информация.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примеру главной характеристикой для «директор» будет то, что это должность чем-то управляет, а чем именно (директор по персоналу, финансовый директор, исполнительный директор) это уже второстепенная информация.</a:t>
            </a:r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62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52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97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smtClean="0">
                <a:latin typeface="Arial" panose="020B0604020202020204" pitchFamily="34" charset="0"/>
              </a:rPr>
              <a:t>/* пример # 8 : вызов перегруженных методов: </a:t>
            </a:r>
            <a:r>
              <a:rPr lang="en-US" altLang="ru-RU" i="1" smtClean="0">
                <a:latin typeface="Arial" panose="020B0604020202020204" pitchFamily="34" charset="0"/>
              </a:rPr>
              <a:t>NumberInfo</a:t>
            </a:r>
            <a:r>
              <a:rPr lang="ru-RU" altLang="ru-RU" i="1" smtClean="0">
                <a:latin typeface="Arial" panose="020B0604020202020204" pitchFamily="34" charset="0"/>
              </a:rPr>
              <a:t>.</a:t>
            </a:r>
            <a:r>
              <a:rPr lang="en-US" altLang="ru-RU" i="1" smtClean="0">
                <a:latin typeface="Arial" panose="020B0604020202020204" pitchFamily="34" charset="0"/>
              </a:rPr>
              <a:t>java </a:t>
            </a:r>
            <a:r>
              <a:rPr lang="ru-RU" altLang="ru-RU" i="1" smtClean="0">
                <a:latin typeface="Arial" panose="020B0604020202020204" pitchFamily="34" charset="0"/>
              </a:rPr>
              <a:t>*/</a:t>
            </a:r>
          </a:p>
          <a:p>
            <a:r>
              <a:rPr lang="ru-RU" altLang="ru-RU" i="1" smtClean="0">
                <a:latin typeface="Arial" panose="020B0604020202020204" pitchFamily="34" charset="0"/>
              </a:rPr>
              <a:t>Может показаться, что в результате компиляции и выполнения данного кода будут последовательно вызваны все четыре метода, однако в консоль будет выведено</a:t>
            </a:r>
          </a:p>
          <a:p>
            <a:endParaRPr lang="ru-RU" altLang="ru-RU" i="1" smtClean="0">
              <a:latin typeface="Arial" panose="020B0604020202020204" pitchFamily="34" charset="0"/>
            </a:endParaRPr>
          </a:p>
          <a:p>
            <a:r>
              <a:rPr lang="ru-RU" altLang="ru-RU" i="1" smtClean="0">
                <a:latin typeface="Arial" panose="020B0604020202020204" pitchFamily="34" charset="0"/>
              </a:rPr>
              <a:t>То есть во всех случаях при передаче в метод элементов массива был вызван четвертый метод. Это произошло вследствие того, что выбор варианта перегруженного метода происходит на этапе компиляции и зависит от типа массива </a:t>
            </a:r>
            <a:r>
              <a:rPr lang="en-US" altLang="ru-RU" b="1" i="1" smtClean="0">
                <a:latin typeface="Arial" panose="020B0604020202020204" pitchFamily="34" charset="0"/>
              </a:rPr>
              <a:t>num</a:t>
            </a:r>
            <a:r>
              <a:rPr lang="ru-RU" altLang="ru-RU" i="1" smtClean="0">
                <a:latin typeface="Arial" panose="020B0604020202020204" pitchFamily="34" charset="0"/>
              </a:rPr>
              <a:t>. То, что на этапе выполнения в метод передается другой тип (для первых трех элементов массива), не имеет никакого значения, так как выбор уже был осуществлен заранее.</a:t>
            </a:r>
          </a:p>
        </p:txBody>
      </p:sp>
    </p:spTree>
    <p:extLst>
      <p:ext uri="{BB962C8B-B14F-4D97-AF65-F5344CB8AC3E}">
        <p14:creationId xmlns:p14="http://schemas.microsoft.com/office/powerpoint/2010/main" val="1241765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01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86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91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Итак, зачем же нам нужна инкапсуляция ? Ответ прост, мы - люди. А человеку свойственно ошибаться. Никто не застрахован от ошибок. Применяя инкапсуляцию, мы, как бы, возводим крепость, которая защищает данные, принадлежащие объекту, от возможных ошибок, которые могут возникнуть при прямом доступе к этим данным. Кроме того, применение этого принципа очень часто помогает локализовать возможные ошибки в коде программы.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А это на много упрощает процесс поиска и исправления этих ошибок. </a:t>
            </a:r>
          </a:p>
          <a:p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Можно сказать, что инкапсуляция подразумевает под собой скрытие данных (</a:t>
            </a:r>
            <a:r>
              <a:rPr lang="ru-RU" altLang="ru-RU" b="1" dirty="0" err="1" smtClean="0">
                <a:latin typeface="Arial" panose="020B0604020202020204" pitchFamily="34" charset="0"/>
              </a:rPr>
              <a:t>data</a:t>
            </a:r>
            <a:r>
              <a:rPr lang="ru-RU" altLang="ru-RU" b="1" dirty="0" smtClean="0">
                <a:latin typeface="Arial" panose="020B0604020202020204" pitchFamily="34" charset="0"/>
              </a:rPr>
              <a:t> </a:t>
            </a:r>
            <a:r>
              <a:rPr lang="ru-RU" altLang="ru-RU" b="1" dirty="0" err="1" smtClean="0">
                <a:latin typeface="Arial" panose="020B0604020202020204" pitchFamily="34" charset="0"/>
              </a:rPr>
              <a:t>hiding</a:t>
            </a:r>
            <a:r>
              <a:rPr lang="ru-RU" altLang="ru-RU" dirty="0" smtClean="0">
                <a:latin typeface="Arial" panose="020B0604020202020204" pitchFamily="34" charset="0"/>
              </a:rPr>
              <a:t>), что позволяет защитить эти данные.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А теперь определение, которое, как мне кажется, наиболее точно определяет суть инкапсуляции: 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Переменные состояния объекта скрыты от внешнего мира. Изменение состояния объекта (его переменных) возможно ТОЛЬКО с помощью его методов(операций)</a:t>
            </a:r>
            <a:r>
              <a:rPr lang="ru-RU" altLang="ru-RU" dirty="0" smtClean="0">
                <a:latin typeface="Arial" panose="020B0604020202020204" pitchFamily="34" charset="0"/>
              </a:rPr>
              <a:t>. </a:t>
            </a:r>
          </a:p>
          <a:p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Почему же это так важно ? Этот принцип позволяет защитить переменные состояния объекта от неправильного их использования. </a:t>
            </a:r>
          </a:p>
          <a:p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Это существенно ограничивает возможность </a:t>
            </a:r>
            <a:r>
              <a:rPr lang="ru-RU" altLang="ru-RU" i="1" dirty="0" smtClean="0">
                <a:latin typeface="Arial" panose="020B0604020202020204" pitchFamily="34" charset="0"/>
              </a:rPr>
              <a:t>введения объекта в недопустимое состояние и/или несанкционированное разрушение этого объекта</a:t>
            </a:r>
            <a:r>
              <a:rPr lang="ru-RU" altLang="ru-RU" dirty="0" smtClean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301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000" dirty="0" smtClean="0">
                <a:latin typeface="Arial" panose="020B0604020202020204" pitchFamily="34" charset="0"/>
              </a:rPr>
              <a:t>И немного о терминологии. В описаниях языков ООП принято класс, из которого наследуют называть родительским классом (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parent</a:t>
            </a:r>
            <a:r>
              <a:rPr lang="ru-RU" altLang="ru-RU" sz="1000" b="1" dirty="0" smtClean="0">
                <a:latin typeface="Arial" panose="020B0604020202020204" pitchFamily="34" charset="0"/>
              </a:rPr>
              <a:t> 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sz="1000" dirty="0" smtClean="0">
                <a:latin typeface="Arial" panose="020B0604020202020204" pitchFamily="34" charset="0"/>
              </a:rPr>
              <a:t>) или основой класса(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base</a:t>
            </a:r>
            <a:r>
              <a:rPr lang="ru-RU" altLang="ru-RU" sz="1000" b="1" dirty="0" smtClean="0">
                <a:latin typeface="Arial" panose="020B0604020202020204" pitchFamily="34" charset="0"/>
              </a:rPr>
              <a:t> 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sz="1000" dirty="0" smtClean="0">
                <a:latin typeface="Arial" panose="020B0604020202020204" pitchFamily="34" charset="0"/>
              </a:rPr>
              <a:t>). Класс, который получаем в результате наследования называется порожденным классом (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derived</a:t>
            </a:r>
            <a:r>
              <a:rPr lang="ru-RU" altLang="ru-RU" sz="1000" b="1" dirty="0" smtClean="0">
                <a:latin typeface="Arial" panose="020B0604020202020204" pitchFamily="34" charset="0"/>
              </a:rPr>
              <a:t> 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or</a:t>
            </a:r>
            <a:r>
              <a:rPr lang="ru-RU" altLang="ru-RU" sz="1000" b="1" dirty="0" smtClean="0">
                <a:latin typeface="Arial" panose="020B0604020202020204" pitchFamily="34" charset="0"/>
              </a:rPr>
              <a:t> 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child</a:t>
            </a:r>
            <a:r>
              <a:rPr lang="ru-RU" altLang="ru-RU" sz="1000" b="1" dirty="0" smtClean="0">
                <a:latin typeface="Arial" panose="020B0604020202020204" pitchFamily="34" charset="0"/>
              </a:rPr>
              <a:t> </a:t>
            </a:r>
            <a:r>
              <a:rPr lang="ru-RU" altLang="ru-RU" sz="1000" b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sz="1000" dirty="0" smtClean="0">
                <a:latin typeface="Arial" panose="020B0604020202020204" pitchFamily="34" charset="0"/>
              </a:rPr>
              <a:t>). Родительский класс всегда считается более общим и развернутым. Порожденный же класс всегда более строгий и конкретный, что делает его более удобным в применении при конкретной реализации. </a:t>
            </a:r>
          </a:p>
          <a:p>
            <a:pPr>
              <a:lnSpc>
                <a:spcPct val="80000"/>
              </a:lnSpc>
            </a:pPr>
            <a:endParaRPr lang="ru-RU" altLang="ru-RU" sz="1000" dirty="0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000" dirty="0" smtClean="0">
                <a:latin typeface="Arial" panose="020B0604020202020204" pitchFamily="34" charset="0"/>
              </a:rPr>
              <a:t>Как вывод из всего сказанного приведу следующее мнение, что: </a:t>
            </a:r>
          </a:p>
          <a:p>
            <a:pPr>
              <a:lnSpc>
                <a:spcPct val="80000"/>
              </a:lnSpc>
            </a:pPr>
            <a:r>
              <a:rPr lang="ru-RU" altLang="ru-RU" sz="1000" dirty="0" smtClean="0">
                <a:latin typeface="Arial" panose="020B0604020202020204" pitchFamily="34" charset="0"/>
              </a:rPr>
              <a:t>ООП - это процесс построения иерархии классов. А одним из наиболее важных свойств ООП является механизм, по которому типы классов могут наследовать характеристики из более простых, общих типов. Этот механизм называется наследованием. Наследование обеспечивает общность функций, в то же время допуская столько особенностей, сколько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23046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Приведем пример. Можно создать какой-то базовый класс "транспортное средство", который универсален для всех средств передвижения, к примеру, на 4-х колесах. </a:t>
            </a:r>
          </a:p>
          <a:p>
            <a:r>
              <a:rPr lang="ru-RU" altLang="ru-RU" dirty="0" smtClean="0">
                <a:latin typeface="Arial" panose="020B0604020202020204" pitchFamily="34" charset="0"/>
              </a:rPr>
              <a:t>Этот класс "знает" как двигаются колеса, как они поворачивают, тормозят и т.д. А затем на основе этого класса создадим класс "легковой автомобиль", который унаследуем из класса "транспортное средство". Поскольку мы новый класс унаследовали из класса "транспортное средство", то мы и унаследовали все особенности этого класса и нам не надо в очередной раз описывать как двигаются колеса и т.д. Мы просто добавим те черты, особенности поведения, которые характерны для легковых автомобилей. В то же время мы можем взять за основу этот же класс "транспортное средство" и построить класса "грузовые автомобили". Описав отличительные особенности грузовых автомобилей, мы получим уже новый класс "грузовые автомобили". А, к примеру, на основании класса "грузовой автомобиль" уже можно описать определенный подкласс грузовиков и т.д. Таким образом, нам не надо каждый раз описывать все "с нуля". В этом и заключается главное преимущество использования механизма наследования. Мы как бы сначала формируем простой шаблон, а затем все усложняя и конкретизируя, поэтапно создаем все более сложный шаблон. </a:t>
            </a:r>
            <a:endParaRPr lang="en-US" altLang="ru-RU" dirty="0" smtClean="0">
              <a:latin typeface="Arial" panose="020B0604020202020204" pitchFamily="34" charset="0"/>
            </a:endParaRPr>
          </a:p>
          <a:p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ru-RU" altLang="ru-RU" sz="10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2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z="1000" dirty="0" smtClean="0">
                <a:latin typeface="Arial" panose="020B0604020202020204" pitchFamily="34" charset="0"/>
              </a:rPr>
              <a:t>Представьте, что нужно открыть замок и у нас есть связка ключей. И вот мы стоим перед замком и пытаемся его открыть. Мы имеем связку ключей, у каждого из которых есть какие-то параметры (форма, размер и т.д.). Для того, чтобы открыть дверь мы </a:t>
            </a:r>
            <a:r>
              <a:rPr lang="ru-RU" altLang="ru-RU" sz="1000" dirty="0" err="1" smtClean="0">
                <a:latin typeface="Arial" panose="020B0604020202020204" pitchFamily="34" charset="0"/>
              </a:rPr>
              <a:t>перибираем</a:t>
            </a:r>
            <a:r>
              <a:rPr lang="ru-RU" altLang="ru-RU" sz="1000" dirty="0" smtClean="0">
                <a:latin typeface="Arial" panose="020B0604020202020204" pitchFamily="34" charset="0"/>
              </a:rPr>
              <a:t> один ключ за другим пока не найдем подходящий. Т.е. когда шаблон замка совпадает с шаблоном параметров ключа, замок открывается. Аналогично работает компилятор при наличие нескольких функций. Он последовательно проверяет шаблоны функций с одним и тем же именем пока не найдет подходящий. </a:t>
            </a:r>
            <a:endParaRPr lang="en-US" altLang="ru-RU" sz="1000" dirty="0" smtClean="0">
              <a:latin typeface="Arial" panose="020B0604020202020204" pitchFamily="34" charset="0"/>
            </a:endParaRPr>
          </a:p>
          <a:p>
            <a:endParaRPr lang="en-US" altLang="ru-RU" sz="1000" dirty="0" smtClean="0">
              <a:latin typeface="Arial" panose="020B0604020202020204" pitchFamily="34" charset="0"/>
            </a:endParaRPr>
          </a:p>
          <a:p>
            <a:r>
              <a:rPr lang="ru-RU" altLang="ru-RU" sz="1000" dirty="0" smtClean="0">
                <a:latin typeface="Arial" panose="020B0604020202020204" pitchFamily="34" charset="0"/>
              </a:rPr>
              <a:t>К примеру, у нас есть класс "автомобиль", в котором описано как должен передвигаться автомобиль, как он поворачивает, как подает сигнал и т.д. Там же описан метод "переключение передачи". Допустим, что в этом методе класса "автомобиль" мы описали автоматическую коробку передач. А теперь нам необходимо описать класс "спортивный автомобиль", у которого механическое(ручное) переключение скоростей. Конечно, можно было бы описать заново все методы для класса "спортивный автомобиль". Но зачем, если у нас уже практически все описано и отлажено ?! Для этого и существует механизм наследования. Мы указываем, что класс "спортивный автомобиль" наследован из класса "автомобиль", а следовательно он обладает всеми свойствами и методами, описанными для класса-родителя. Единственное, что нам надо сделать - это переписать метод "переключение передач" для механической коробки передач. В результате, при вызове метода "переключение передач" будет выполняться метод не родительского класса, а самого класса "спортивный автомобиль". </a:t>
            </a:r>
            <a:endParaRPr lang="en-US" altLang="ru-RU" sz="1000" dirty="0" smtClean="0">
              <a:latin typeface="Arial" panose="020B0604020202020204" pitchFamily="34" charset="0"/>
            </a:endParaRPr>
          </a:p>
          <a:p>
            <a:endParaRPr lang="en-US" altLang="ru-RU" sz="1000" dirty="0" smtClean="0">
              <a:latin typeface="Arial" panose="020B0604020202020204" pitchFamily="34" charset="0"/>
            </a:endParaRPr>
          </a:p>
          <a:p>
            <a:endParaRPr lang="ru-RU" altLang="ru-RU" sz="1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8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5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A4EDA-4EE3-4855-95BE-84F0941FFA8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3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9723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9CC499F-B91E-4303-85C3-C2E5BECE68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объекты в </a:t>
            </a:r>
            <a:r>
              <a:rPr lang="en-US" dirty="0" smtClean="0"/>
              <a:t>Java.</a:t>
            </a:r>
            <a:br>
              <a:rPr lang="en-US" dirty="0" smtClean="0"/>
            </a:br>
            <a:r>
              <a:rPr lang="ru-RU" dirty="0" smtClean="0"/>
              <a:t>Принципы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708688"/>
          </a:xfrm>
        </p:spPr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412776"/>
            <a:ext cx="9617901" cy="4911824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Класс – это описание объектов, которые будут создаваться на основе этого описания</a:t>
            </a:r>
          </a:p>
          <a:p>
            <a:r>
              <a:rPr lang="ru-RU" sz="2600" dirty="0" smtClean="0"/>
              <a:t>Аналогия: класс – это проект (чертёж) типового дома, а объект – это конкретный дом, </a:t>
            </a:r>
            <a:r>
              <a:rPr lang="ru-RU" sz="2600" dirty="0" err="1" smtClean="0"/>
              <a:t>кот.будет</a:t>
            </a:r>
            <a:r>
              <a:rPr lang="ru-RU" sz="2600" dirty="0" smtClean="0"/>
              <a:t> построен по этому проекту</a:t>
            </a:r>
          </a:p>
          <a:p>
            <a:r>
              <a:rPr lang="ru-RU" sz="2600" dirty="0" smtClean="0"/>
              <a:t>Каждый </a:t>
            </a:r>
            <a:r>
              <a:rPr lang="ru-RU" sz="2600" dirty="0"/>
              <a:t>класс имеет свое имя, отличающее его от других классов, и относится к определенному пакету. Имя класса в пакете должно быть уникальным. Физически пакет представляет собой каталог, в который помещаются программные файлы, содержащие реализацию классов. </a:t>
            </a:r>
            <a:endParaRPr lang="ru-RU" sz="2600" dirty="0" smtClean="0"/>
          </a:p>
          <a:p>
            <a:r>
              <a:rPr lang="ru-RU" sz="2600" dirty="0"/>
              <a:t>Классы определяют структуру и поведение некоторого набора элементов предметной области, для которой разрабатывается программная модель</a:t>
            </a:r>
            <a:r>
              <a:rPr lang="ru-RU" sz="260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8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Последовательность действий при работе с классами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78696" y="2133600"/>
            <a:ext cx="9725916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Описать класс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Реализовать класс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Создать экземпляр класса – объект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Работать с объектом, обращаясь к его свойствам и методам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Уничтожить объект (в </a:t>
            </a:r>
            <a:r>
              <a:rPr lang="en-US" sz="2400" dirty="0" smtClean="0">
                <a:solidFill>
                  <a:schemeClr val="tx1"/>
                </a:solidFill>
              </a:rPr>
              <a:t>Java </a:t>
            </a:r>
            <a:r>
              <a:rPr lang="ru-RU" sz="2400" dirty="0" smtClean="0">
                <a:solidFill>
                  <a:schemeClr val="tx1"/>
                </a:solidFill>
              </a:rPr>
              <a:t>– автоматически)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24034" y="867411"/>
            <a:ext cx="9737906" cy="5181616"/>
          </a:xfrm>
        </p:spPr>
        <p:txBody>
          <a:bodyPr>
            <a:normAutofit/>
          </a:bodyPr>
          <a:lstStyle/>
          <a:p>
            <a:r>
              <a:rPr lang="ru-RU" sz="2400" dirty="0"/>
              <a:t>В </a:t>
            </a:r>
            <a:r>
              <a:rPr lang="en-US" sz="2400" dirty="0" smtClean="0"/>
              <a:t>Java </a:t>
            </a:r>
            <a:r>
              <a:rPr lang="ru-RU" sz="2400" dirty="0"/>
              <a:t>описание (объявление, </a:t>
            </a:r>
            <a:r>
              <a:rPr lang="en-US" sz="2400" dirty="0"/>
              <a:t>declaration) </a:t>
            </a:r>
            <a:r>
              <a:rPr lang="ru-RU" sz="2400" dirty="0"/>
              <a:t>класса совмещено с его определением (</a:t>
            </a:r>
            <a:r>
              <a:rPr lang="en-US" sz="2400" dirty="0"/>
              <a:t>definition)</a:t>
            </a:r>
            <a:endParaRPr lang="ru-RU" sz="2400" dirty="0"/>
          </a:p>
          <a:p>
            <a:r>
              <a:rPr lang="ru-RU" sz="2400" dirty="0"/>
              <a:t>Т.е. методы класса нужно реализовывать (писать код тела) сразу же при их описании</a:t>
            </a:r>
            <a:endParaRPr lang="en-US" sz="2400" dirty="0"/>
          </a:p>
          <a:p>
            <a:r>
              <a:rPr lang="ru-RU" sz="2400" dirty="0"/>
              <a:t>Как правило, в </a:t>
            </a:r>
            <a:r>
              <a:rPr lang="en-US" sz="2400" dirty="0"/>
              <a:t>Java </a:t>
            </a:r>
            <a:r>
              <a:rPr lang="ru-RU" sz="2400" dirty="0"/>
              <a:t>класс описывается в отдельном файле. </a:t>
            </a:r>
          </a:p>
          <a:p>
            <a:r>
              <a:rPr lang="ru-RU" sz="2400" dirty="0"/>
              <a:t>Синтаксис:</a:t>
            </a:r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74761" y="4346838"/>
            <a:ext cx="8272361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Модификатор доступа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ИмяКласса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//члены класса – свойства и методы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Модиф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_доступа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Тип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имяСвойства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=значение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Модиф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_доступа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Тип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имяМетода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(параметры)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//тело метода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ru-RU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14348"/>
          </a:xfrm>
        </p:spPr>
        <p:txBody>
          <a:bodyPr/>
          <a:lstStyle/>
          <a:p>
            <a:r>
              <a:rPr lang="ru-RU" dirty="0" smtClean="0"/>
              <a:t>Пример описания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142984"/>
            <a:ext cx="8229600" cy="5181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52596" y="642918"/>
            <a:ext cx="8358246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общедоступный класс Автомобиль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public class Car {</a:t>
            </a:r>
            <a:endParaRPr lang="ru-RU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maxSpeed</a:t>
            </a:r>
            <a:r>
              <a:rPr lang="en-US" sz="1600" b="1" dirty="0">
                <a:latin typeface="Courier New" pitchFamily="49" charset="0"/>
              </a:rPr>
              <a:t>; //</a:t>
            </a:r>
            <a:r>
              <a:rPr lang="ru-RU" sz="1600" b="1" dirty="0">
                <a:latin typeface="Courier New" pitchFamily="49" charset="0"/>
              </a:rPr>
              <a:t>макс. скорость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currentSpeed</a:t>
            </a:r>
            <a:r>
              <a:rPr lang="en-US" sz="1600" b="1" dirty="0">
                <a:latin typeface="Courier New" pitchFamily="49" charset="0"/>
              </a:rPr>
              <a:t>;</a:t>
            </a:r>
            <a:r>
              <a:rPr lang="ru-RU" sz="1600" b="1" dirty="0">
                <a:latin typeface="Courier New" pitchFamily="49" charset="0"/>
              </a:rPr>
              <a:t> //текущая скорость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String vendor;</a:t>
            </a:r>
            <a:r>
              <a:rPr lang="ru-RU" sz="1600" b="1" dirty="0">
                <a:latin typeface="Courier New" pitchFamily="49" charset="0"/>
              </a:rPr>
              <a:t> //производитель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String model;</a:t>
            </a:r>
            <a:r>
              <a:rPr lang="ru-RU" sz="1600" b="1" dirty="0">
                <a:latin typeface="Courier New" pitchFamily="49" charset="0"/>
              </a:rPr>
              <a:t> // модель</a:t>
            </a:r>
            <a:endParaRPr lang="en-US" sz="1600" b="1" dirty="0">
              <a:latin typeface="Courier New" pitchFamily="49" charset="0"/>
            </a:endParaRP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закрытая константа «шаг приращения скорости»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private final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speedOnSteep</a:t>
            </a:r>
            <a:r>
              <a:rPr lang="en-US" sz="1600" b="1" dirty="0">
                <a:latin typeface="Courier New" pitchFamily="49" charset="0"/>
              </a:rPr>
              <a:t> = 5;</a:t>
            </a: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открытый метод «</a:t>
            </a:r>
            <a:r>
              <a:rPr lang="ru-RU" sz="1600" b="1" dirty="0" err="1">
                <a:latin typeface="Courier New" pitchFamily="49" charset="0"/>
              </a:rPr>
              <a:t>газонуть</a:t>
            </a:r>
            <a:r>
              <a:rPr lang="ru-RU" sz="1600" b="1" dirty="0">
                <a:latin typeface="Courier New" pitchFamily="49" charset="0"/>
              </a:rPr>
              <a:t>»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void </a:t>
            </a:r>
            <a:r>
              <a:rPr lang="en-US" sz="1600" b="1" dirty="0" err="1">
                <a:latin typeface="Courier New" pitchFamily="49" charset="0"/>
              </a:rPr>
              <a:t>stepOn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r>
              <a:rPr lang="en-US" sz="1600" b="1" dirty="0">
                <a:latin typeface="Courier New" pitchFamily="49" charset="0"/>
              </a:rPr>
              <a:t>		if (</a:t>
            </a:r>
            <a:r>
              <a:rPr lang="en-US" sz="1600" b="1" dirty="0" err="1">
                <a:latin typeface="Courier New" pitchFamily="49" charset="0"/>
              </a:rPr>
              <a:t>currentSpeed</a:t>
            </a:r>
            <a:r>
              <a:rPr lang="en-US" sz="1600" b="1" dirty="0">
                <a:latin typeface="Courier New" pitchFamily="49" charset="0"/>
              </a:rPr>
              <a:t> + </a:t>
            </a:r>
            <a:r>
              <a:rPr lang="en-US" sz="1600" b="1" dirty="0" err="1">
                <a:latin typeface="Courier New" pitchFamily="49" charset="0"/>
              </a:rPr>
              <a:t>speedOnSteep</a:t>
            </a:r>
            <a:r>
              <a:rPr lang="en-US" sz="1600" b="1" dirty="0">
                <a:latin typeface="Courier New" pitchFamily="49" charset="0"/>
              </a:rPr>
              <a:t> &lt;= </a:t>
            </a:r>
            <a:r>
              <a:rPr lang="en-US" sz="1600" b="1" dirty="0" err="1">
                <a:latin typeface="Courier New" pitchFamily="49" charset="0"/>
              </a:rPr>
              <a:t>maxSpeed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r>
              <a:rPr lang="en-US" sz="1600" b="1" dirty="0">
                <a:latin typeface="Courier New" pitchFamily="49" charset="0"/>
              </a:rPr>
              <a:t>			</a:t>
            </a:r>
            <a:r>
              <a:rPr lang="en-US" sz="1600" b="1" dirty="0" err="1">
                <a:latin typeface="Courier New" pitchFamily="49" charset="0"/>
              </a:rPr>
              <a:t>currentSpeed</a:t>
            </a:r>
            <a:r>
              <a:rPr lang="en-US" sz="1600" b="1" dirty="0">
                <a:latin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</a:rPr>
              <a:t>speedOnSteep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		}</a:t>
            </a:r>
          </a:p>
          <a:p>
            <a:r>
              <a:rPr lang="en-US" sz="1600" b="1" dirty="0">
                <a:latin typeface="Courier New" pitchFamily="49" charset="0"/>
              </a:rPr>
              <a:t>	}</a:t>
            </a: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вывод информации об объекте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void </a:t>
            </a:r>
            <a:r>
              <a:rPr lang="en-US" sz="1600" b="1" dirty="0" err="1">
                <a:latin typeface="Courier New" pitchFamily="49" charset="0"/>
              </a:rPr>
              <a:t>showDescription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(“Vendor: “ + vendor + </a:t>
            </a:r>
          </a:p>
          <a:p>
            <a:r>
              <a:rPr lang="en-US" sz="1600" b="1" dirty="0">
                <a:latin typeface="Courier New" pitchFamily="49" charset="0"/>
              </a:rPr>
              <a:t>		“\</a:t>
            </a:r>
            <a:r>
              <a:rPr lang="en-US" sz="1600" b="1" dirty="0" err="1">
                <a:latin typeface="Courier New" pitchFamily="49" charset="0"/>
              </a:rPr>
              <a:t>nModel</a:t>
            </a:r>
            <a:r>
              <a:rPr lang="en-US" sz="1600" b="1" dirty="0">
                <a:latin typeface="Courier New" pitchFamily="49" charset="0"/>
              </a:rPr>
              <a:t>: “ + model + “\</a:t>
            </a:r>
            <a:r>
              <a:rPr lang="en-US" sz="1600" b="1" dirty="0" err="1">
                <a:latin typeface="Courier New" pitchFamily="49" charset="0"/>
              </a:rPr>
              <a:t>nCurrentSpeed</a:t>
            </a:r>
            <a:r>
              <a:rPr lang="en-US" sz="1600" b="1" dirty="0">
                <a:latin typeface="Courier New" pitchFamily="49" charset="0"/>
              </a:rPr>
              <a:t>: ” + 		</a:t>
            </a:r>
            <a:r>
              <a:rPr lang="en-US" sz="1600" b="1" dirty="0" err="1">
                <a:latin typeface="Courier New" pitchFamily="49" charset="0"/>
              </a:rPr>
              <a:t>currentSpeed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r>
              <a:rPr lang="en-US" sz="1600" b="1" dirty="0">
                <a:latin typeface="Courier New" pitchFamily="49" charset="0"/>
              </a:rPr>
              <a:t>	}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2250" y="328635"/>
            <a:ext cx="8229600" cy="714348"/>
          </a:xfrm>
        </p:spPr>
        <p:txBody>
          <a:bodyPr/>
          <a:lstStyle/>
          <a:p>
            <a:r>
              <a:rPr lang="ru-RU" dirty="0" smtClean="0"/>
              <a:t>Создание объектов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202498"/>
            <a:ext cx="8229600" cy="5441211"/>
          </a:xfrm>
        </p:spPr>
        <p:txBody>
          <a:bodyPr/>
          <a:lstStyle/>
          <a:p>
            <a:r>
              <a:rPr lang="ru-RU" dirty="0" smtClean="0"/>
              <a:t>Тот факт, что в программе описан класс, ещё не означает, что мы можем работать с его свойствами и вызывать его методы</a:t>
            </a:r>
          </a:p>
          <a:p>
            <a:r>
              <a:rPr lang="ru-RU" dirty="0" smtClean="0"/>
              <a:t>Для работы требуется: 1) объявить переменную типа </a:t>
            </a:r>
            <a:r>
              <a:rPr lang="ru-RU" i="1" dirty="0" smtClean="0"/>
              <a:t>Класс</a:t>
            </a:r>
            <a:r>
              <a:rPr lang="ru-RU" dirty="0" smtClean="0"/>
              <a:t> и 2) создать </a:t>
            </a:r>
            <a:r>
              <a:rPr lang="ru-RU" u="sng" dirty="0" smtClean="0"/>
              <a:t>объект</a:t>
            </a:r>
            <a:r>
              <a:rPr lang="ru-RU" dirty="0" smtClean="0"/>
              <a:t> (</a:t>
            </a:r>
            <a:r>
              <a:rPr lang="ru-RU" u="sng" dirty="0" smtClean="0"/>
              <a:t>экземпляр</a:t>
            </a:r>
            <a:r>
              <a:rPr lang="ru-RU" dirty="0" smtClean="0"/>
              <a:t>) класса</a:t>
            </a:r>
          </a:p>
          <a:p>
            <a:r>
              <a:rPr lang="ru-RU" dirty="0" smtClean="0"/>
              <a:t>Синтаксис:</a:t>
            </a:r>
          </a:p>
          <a:p>
            <a:endParaRPr lang="ru-RU" dirty="0" smtClean="0"/>
          </a:p>
          <a:p>
            <a:endParaRPr lang="ru-RU" sz="1050" dirty="0"/>
          </a:p>
          <a:p>
            <a:r>
              <a:rPr lang="ru-RU" dirty="0" smtClean="0"/>
              <a:t>Можно совместить объявление и создание объекта:</a:t>
            </a:r>
          </a:p>
          <a:p>
            <a:endParaRPr lang="ru-RU" sz="3600" dirty="0"/>
          </a:p>
          <a:p>
            <a:r>
              <a:rPr lang="ru-RU" dirty="0" smtClean="0"/>
              <a:t>Например: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07042" y="2931457"/>
            <a:ext cx="835824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ИмяКласса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имяОбъекта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 //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объявление переменной-объекта</a:t>
            </a:r>
          </a:p>
          <a:p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имяОбъекта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new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ИмяКласса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параметры конструктора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042" y="4002687"/>
            <a:ext cx="835824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ИмяКласса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имяОбъекта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new </a:t>
            </a:r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ИмяКласса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параметры конструктора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042" y="5222791"/>
            <a:ext cx="8358246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Car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new Car();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Car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merz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new Car();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328008"/>
            <a:ext cx="8358246" cy="1143000"/>
          </a:xfrm>
        </p:spPr>
        <p:txBody>
          <a:bodyPr/>
          <a:lstStyle/>
          <a:p>
            <a:r>
              <a:rPr lang="ru-RU" dirty="0" smtClean="0"/>
              <a:t>Механизм создания объектов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52596" y="1471008"/>
            <a:ext cx="907030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Создается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ссылочная переменная  в стеке для хранения адреса будущего объекта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куче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heap)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выделяется пространство для размещения объекта со всеми его свойствами (атрибутами)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Атрибуты инициализируются значениями по умолчанию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Выполняется явная инициализация атрибутов, если она была задана программистом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Выполняется конструктор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Ссылка на созданный объект (его адрес) записывается в соответствующую ссылочную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37880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Использование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142984"/>
            <a:ext cx="8229600" cy="5181616"/>
          </a:xfrm>
        </p:spPr>
        <p:txBody>
          <a:bodyPr/>
          <a:lstStyle/>
          <a:p>
            <a:r>
              <a:rPr lang="ru-RU" sz="2400" dirty="0" smtClean="0"/>
              <a:t>Использование объекта осуществляется посредством доступа к его элементам</a:t>
            </a:r>
          </a:p>
          <a:p>
            <a:r>
              <a:rPr lang="ru-RU" sz="2400" dirty="0" smtClean="0"/>
              <a:t>Для доступа к элементам используется оператор «точка» после переменной-ссылки на объект:</a:t>
            </a:r>
            <a:endParaRPr lang="en-US" sz="2400" dirty="0" smtClean="0"/>
          </a:p>
          <a:p>
            <a:endParaRPr lang="en-US" sz="3600" dirty="0"/>
          </a:p>
          <a:p>
            <a:r>
              <a:rPr lang="ru-RU" sz="2400" dirty="0" smtClean="0"/>
              <a:t>Например:</a:t>
            </a:r>
            <a:endParaRPr lang="en-US" sz="2400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94933" y="2832444"/>
            <a:ext cx="835824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имяОбъекта.имяСвойства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 = значение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ru-RU" sz="2000" b="1" dirty="0" err="1">
                <a:solidFill>
                  <a:schemeClr val="tx1"/>
                </a:solidFill>
                <a:latin typeface="Courier New" pitchFamily="49" charset="0"/>
              </a:rPr>
              <a:t>имяОбъекта.имяМетода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(параметры)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4933" y="4125765"/>
            <a:ext cx="8358246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kalina.vendor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“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ВАЗ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”;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kalina.model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“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</a:rPr>
              <a:t>Калина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”;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kalina.maxSpeed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160;</a:t>
            </a:r>
            <a:endParaRPr lang="ru-RU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kalina.showDescription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merz.vendor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“Mercedes”;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merz.model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“S500”;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merz.maxSpeed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220;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ru-RU" dirty="0" smtClean="0"/>
              <a:t>Атрибуты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142984"/>
            <a:ext cx="9404959" cy="5181616"/>
          </a:xfrm>
        </p:spPr>
        <p:txBody>
          <a:bodyPr>
            <a:normAutofit fontScale="92500" lnSpcReduction="20000"/>
          </a:bodyPr>
          <a:lstStyle/>
          <a:p>
            <a:r>
              <a:rPr lang="ru-RU" sz="2600" u="sng" dirty="0" smtClean="0"/>
              <a:t>Атрибуты</a:t>
            </a:r>
            <a:r>
              <a:rPr lang="ru-RU" sz="2600" dirty="0" smtClean="0"/>
              <a:t> (</a:t>
            </a:r>
            <a:r>
              <a:rPr lang="ru-RU" sz="2600" u="sng" dirty="0" smtClean="0"/>
              <a:t>свойства, поля</a:t>
            </a:r>
            <a:r>
              <a:rPr lang="ru-RU" sz="2600" dirty="0" smtClean="0"/>
              <a:t>) класса – это </a:t>
            </a:r>
            <a:r>
              <a:rPr lang="ru-RU" sz="2600" u="sng" dirty="0" smtClean="0"/>
              <a:t>переменные</a:t>
            </a:r>
            <a:r>
              <a:rPr lang="ru-RU" sz="2600" dirty="0" smtClean="0"/>
              <a:t> внутри класса</a:t>
            </a:r>
          </a:p>
          <a:p>
            <a:r>
              <a:rPr lang="ru-RU" sz="2600" dirty="0" smtClean="0"/>
              <a:t>Совокупность </a:t>
            </a:r>
            <a:r>
              <a:rPr lang="ru-RU" sz="2600" u="sng" dirty="0" smtClean="0"/>
              <a:t>значений</a:t>
            </a:r>
            <a:r>
              <a:rPr lang="ru-RU" sz="2600" dirty="0" smtClean="0"/>
              <a:t> </a:t>
            </a:r>
            <a:r>
              <a:rPr lang="ru-RU" sz="2600" u="sng" dirty="0" smtClean="0"/>
              <a:t>атрибутов объекта </a:t>
            </a:r>
            <a:r>
              <a:rPr lang="ru-RU" sz="2600" dirty="0" smtClean="0"/>
              <a:t>описывает </a:t>
            </a:r>
            <a:r>
              <a:rPr lang="ru-RU" sz="2600" u="sng" dirty="0" smtClean="0"/>
              <a:t>состояние</a:t>
            </a:r>
            <a:r>
              <a:rPr lang="ru-RU" sz="2600" dirty="0" smtClean="0"/>
              <a:t> этого </a:t>
            </a:r>
            <a:r>
              <a:rPr lang="ru-RU" sz="2600" u="sng" dirty="0" smtClean="0"/>
              <a:t>объекта</a:t>
            </a:r>
          </a:p>
          <a:p>
            <a:r>
              <a:rPr lang="ru-RU" sz="2600" dirty="0" smtClean="0"/>
              <a:t>Атрибуты класса, в отличие от локальных переменных, инициализируются значениями по умолчанию</a:t>
            </a:r>
          </a:p>
          <a:p>
            <a:pPr lvl="1"/>
            <a:r>
              <a:rPr lang="ru-RU" sz="2600" dirty="0"/>
              <a:t>Числовые элементы – нулями</a:t>
            </a:r>
          </a:p>
          <a:p>
            <a:pPr lvl="1"/>
            <a:r>
              <a:rPr lang="ru-RU" sz="2600" dirty="0"/>
              <a:t>Символьные – значением </a:t>
            </a:r>
            <a:r>
              <a:rPr lang="en-US" sz="2600" dirty="0"/>
              <a:t>‘\0’ (</a:t>
            </a:r>
            <a:r>
              <a:rPr lang="ru-RU" sz="2600" dirty="0"/>
              <a:t>нулевой символ)</a:t>
            </a:r>
          </a:p>
          <a:p>
            <a:pPr lvl="1"/>
            <a:r>
              <a:rPr lang="ru-RU" sz="2600" dirty="0"/>
              <a:t>Логические – значением </a:t>
            </a:r>
            <a:r>
              <a:rPr lang="en-US" sz="2600" dirty="0"/>
              <a:t>false</a:t>
            </a:r>
            <a:endParaRPr lang="ru-RU" sz="2600" dirty="0"/>
          </a:p>
          <a:p>
            <a:pPr lvl="1"/>
            <a:r>
              <a:rPr lang="ru-RU" sz="2600" dirty="0"/>
              <a:t>Ссылки на объекты – значениями </a:t>
            </a:r>
            <a:r>
              <a:rPr lang="en-US" sz="2600" b="1" dirty="0"/>
              <a:t>null</a:t>
            </a:r>
            <a:endParaRPr lang="ru-RU" sz="2600" dirty="0" smtClean="0"/>
          </a:p>
          <a:p>
            <a:r>
              <a:rPr lang="ru-RU" sz="2600" dirty="0" smtClean="0"/>
              <a:t>Атрибуты класса могут быть инициализированы явным образом при их объявлении:</a:t>
            </a:r>
          </a:p>
          <a:p>
            <a:pPr lvl="1"/>
            <a:r>
              <a:rPr lang="en-US" sz="2600" dirty="0" smtClean="0"/>
              <a:t>public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 = 0;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5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137786"/>
            <a:ext cx="8229600" cy="1005214"/>
          </a:xfrm>
        </p:spPr>
        <p:txBody>
          <a:bodyPr/>
          <a:lstStyle/>
          <a:p>
            <a:r>
              <a:rPr lang="ru-RU" dirty="0" smtClean="0"/>
              <a:t>Пример класса с атрибутами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142984"/>
            <a:ext cx="9404959" cy="5181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public class Car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public </a:t>
            </a:r>
            <a:r>
              <a:rPr lang="en-US" sz="2600" dirty="0" err="1" smtClean="0"/>
              <a:t>int</a:t>
            </a:r>
            <a:r>
              <a:rPr lang="en-US" sz="2600" dirty="0" smtClean="0"/>
              <a:t> speed;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public String color;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 smtClean="0"/>
              <a:t>Такой класс ничего не делает, кроме хранения данных, но можно создать объект данного класса.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en-US" sz="2600" dirty="0" smtClean="0"/>
              <a:t>Car </a:t>
            </a:r>
            <a:r>
              <a:rPr lang="en-US" sz="2600" dirty="0" err="1" smtClean="0"/>
              <a:t>bmw</a:t>
            </a:r>
            <a:r>
              <a:rPr lang="en-US" sz="2600" dirty="0" smtClean="0"/>
              <a:t> = new Car();</a:t>
            </a:r>
          </a:p>
        </p:txBody>
      </p:sp>
    </p:spTree>
    <p:extLst>
      <p:ext uri="{BB962C8B-B14F-4D97-AF65-F5344CB8AC3E}">
        <p14:creationId xmlns:p14="http://schemas.microsoft.com/office/powerpoint/2010/main" val="5410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137786"/>
            <a:ext cx="8229600" cy="1005214"/>
          </a:xfrm>
        </p:spPr>
        <p:txBody>
          <a:bodyPr/>
          <a:lstStyle/>
          <a:p>
            <a:r>
              <a:rPr lang="ru-RU" dirty="0" smtClean="0"/>
              <a:t>Пример класса с атрибутами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371600"/>
            <a:ext cx="9953298" cy="5186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При </a:t>
            </a:r>
            <a:r>
              <a:rPr lang="ru-RU" sz="2600" dirty="0"/>
              <a:t>каждом создании экземпляра класса </a:t>
            </a:r>
            <a:r>
              <a:rPr lang="ru-RU" sz="2600" dirty="0" smtClean="0"/>
              <a:t>создается объект</a:t>
            </a:r>
            <a:r>
              <a:rPr lang="ru-RU" sz="2600" dirty="0"/>
              <a:t>, который содержит собственную копию каждого поля, определенного </a:t>
            </a:r>
            <a:r>
              <a:rPr lang="ru-RU" sz="2600" dirty="0" smtClean="0"/>
              <a:t>классом</a:t>
            </a:r>
            <a:r>
              <a:rPr lang="ru-RU" sz="2600" dirty="0"/>
              <a:t>. 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Таким  </a:t>
            </a:r>
            <a:r>
              <a:rPr lang="ru-RU" sz="2600" dirty="0"/>
              <a:t>образом,  каждый  объект  </a:t>
            </a:r>
            <a:r>
              <a:rPr lang="ru-RU" sz="2600" dirty="0" err="1"/>
              <a:t>Car</a:t>
            </a:r>
            <a:r>
              <a:rPr lang="ru-RU" sz="2600" dirty="0"/>
              <a:t>  будет  содержать  собственные </a:t>
            </a:r>
            <a:r>
              <a:rPr lang="ru-RU" sz="2600" dirty="0" smtClean="0"/>
              <a:t>копии  </a:t>
            </a:r>
            <a:r>
              <a:rPr lang="ru-RU" sz="2600" dirty="0"/>
              <a:t>полей    </a:t>
            </a:r>
            <a:r>
              <a:rPr lang="ru-RU" sz="2600" dirty="0" err="1"/>
              <a:t>speed</a:t>
            </a:r>
            <a:r>
              <a:rPr lang="ru-RU" sz="2600" dirty="0"/>
              <a:t>  и  </a:t>
            </a:r>
            <a:r>
              <a:rPr lang="ru-RU" sz="2600" dirty="0" err="1"/>
              <a:t>color</a:t>
            </a:r>
            <a:r>
              <a:rPr lang="ru-RU" sz="2600" dirty="0"/>
              <a:t>. 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Для  </a:t>
            </a:r>
            <a:r>
              <a:rPr lang="ru-RU" sz="2600" dirty="0"/>
              <a:t>получения  доступа  к  этим  полям  </a:t>
            </a:r>
            <a:r>
              <a:rPr lang="ru-RU" sz="2600" dirty="0" smtClean="0"/>
              <a:t>применяется  </a:t>
            </a:r>
            <a:r>
              <a:rPr lang="ru-RU" sz="2600" dirty="0"/>
              <a:t>операция  точки  (.).  Эта  операция  связывает  имя  </a:t>
            </a:r>
            <a:r>
              <a:rPr lang="ru-RU" sz="2600" dirty="0" smtClean="0"/>
              <a:t>объекта  </a:t>
            </a:r>
            <a:r>
              <a:rPr lang="ru-RU" sz="2600" dirty="0"/>
              <a:t>с </a:t>
            </a:r>
            <a:r>
              <a:rPr lang="ru-RU" sz="2600" dirty="0" smtClean="0"/>
              <a:t>именем </a:t>
            </a:r>
            <a:r>
              <a:rPr lang="ru-RU" sz="2600" dirty="0"/>
              <a:t>поля.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Например</a:t>
            </a:r>
            <a:r>
              <a:rPr lang="ru-RU" sz="2600" dirty="0"/>
              <a:t>, чтобы занести значения в поля объекта </a:t>
            </a:r>
            <a:r>
              <a:rPr lang="ru-RU" sz="2600" dirty="0" err="1"/>
              <a:t>bmw</a:t>
            </a:r>
            <a:r>
              <a:rPr lang="ru-RU" sz="2600" dirty="0"/>
              <a:t> нужно </a:t>
            </a:r>
            <a:r>
              <a:rPr lang="ru-RU" sz="2600" dirty="0" smtClean="0"/>
              <a:t>использовать </a:t>
            </a:r>
            <a:r>
              <a:rPr lang="ru-RU" sz="2600" dirty="0"/>
              <a:t>следующие операторы:  </a:t>
            </a:r>
          </a:p>
          <a:p>
            <a:pPr marL="0" indent="0">
              <a:buNone/>
            </a:pPr>
            <a:r>
              <a:rPr lang="ru-RU" sz="2600" dirty="0" err="1"/>
              <a:t>bmw.speed</a:t>
            </a:r>
            <a:r>
              <a:rPr lang="ru-RU" sz="2600" dirty="0"/>
              <a:t>=100; </a:t>
            </a:r>
          </a:p>
          <a:p>
            <a:pPr marL="0" indent="0">
              <a:buNone/>
            </a:pPr>
            <a:r>
              <a:rPr lang="ru-RU" sz="2600" dirty="0" err="1"/>
              <a:t>bmw.color</a:t>
            </a:r>
            <a:r>
              <a:rPr lang="ru-RU" sz="2600" dirty="0"/>
              <a:t>="RED"; </a:t>
            </a:r>
          </a:p>
        </p:txBody>
      </p:sp>
    </p:spTree>
    <p:extLst>
      <p:ext uri="{BB962C8B-B14F-4D97-AF65-F5344CB8AC3E}">
        <p14:creationId xmlns:p14="http://schemas.microsoft.com/office/powerpoint/2010/main" val="10697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089"/>
            <a:ext cx="8229600" cy="49288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5400" dirty="0"/>
              <a:t>ООП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17107" y="2163979"/>
            <a:ext cx="9256734" cy="363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800" i="1" dirty="0">
                <a:solidFill>
                  <a:srgbClr val="002C78"/>
                </a:solidFill>
              </a:rPr>
              <a:t>Объектно-ориентированное программирование -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 </a:t>
            </a:r>
            <a:endParaRPr lang="ru-RU" altLang="ru-RU" sz="2800" i="1" dirty="0" smtClean="0">
              <a:solidFill>
                <a:srgbClr val="002C78"/>
              </a:solidFill>
            </a:endParaRPr>
          </a:p>
          <a:p>
            <a:r>
              <a:rPr lang="ru-RU" altLang="ru-RU" sz="2800" i="1" dirty="0" smtClean="0">
                <a:solidFill>
                  <a:srgbClr val="002C78"/>
                </a:solidFill>
              </a:rPr>
              <a:t>ООП </a:t>
            </a:r>
            <a:r>
              <a:rPr lang="ru-RU" altLang="ru-RU" sz="2800" i="1" dirty="0">
                <a:solidFill>
                  <a:srgbClr val="002C78"/>
                </a:solidFill>
              </a:rPr>
              <a:t>использует в качестве базовых элементов объекты, а не алгоритмы</a:t>
            </a:r>
            <a:r>
              <a:rPr lang="ru-RU" alt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6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112734"/>
            <a:ext cx="8229600" cy="1030250"/>
          </a:xfrm>
        </p:spPr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142984"/>
            <a:ext cx="9517693" cy="5715016"/>
          </a:xfrm>
        </p:spPr>
        <p:txBody>
          <a:bodyPr>
            <a:normAutofit/>
          </a:bodyPr>
          <a:lstStyle/>
          <a:p>
            <a:r>
              <a:rPr lang="ru-RU" sz="2400" u="sng" dirty="0" smtClean="0"/>
              <a:t>Метод</a:t>
            </a:r>
            <a:r>
              <a:rPr lang="ru-RU" sz="2400" dirty="0" smtClean="0"/>
              <a:t> – это </a:t>
            </a:r>
            <a:r>
              <a:rPr lang="ru-RU" sz="2400" u="sng" dirty="0" smtClean="0"/>
              <a:t>функция</a:t>
            </a:r>
            <a:r>
              <a:rPr lang="ru-RU" sz="2400" dirty="0" smtClean="0"/>
              <a:t>, описанная </a:t>
            </a:r>
            <a:r>
              <a:rPr lang="ru-RU" sz="2400" u="sng" dirty="0" smtClean="0"/>
              <a:t>внутри класса</a:t>
            </a:r>
          </a:p>
          <a:p>
            <a:r>
              <a:rPr lang="ru-RU" sz="2400" dirty="0" smtClean="0"/>
              <a:t>Совокупность методов определяет </a:t>
            </a:r>
            <a:r>
              <a:rPr lang="ru-RU" sz="2400" u="sng" dirty="0" smtClean="0"/>
              <a:t>поведение класса</a:t>
            </a:r>
          </a:p>
          <a:p>
            <a:r>
              <a:rPr lang="ru-RU" sz="2400" dirty="0" smtClean="0"/>
              <a:t>Описание метода включает </a:t>
            </a:r>
            <a:r>
              <a:rPr lang="ru-RU" sz="2400" u="sng" dirty="0" smtClean="0"/>
              <a:t>заголовок</a:t>
            </a:r>
            <a:r>
              <a:rPr lang="ru-RU" sz="2400" dirty="0" smtClean="0"/>
              <a:t> и </a:t>
            </a:r>
            <a:r>
              <a:rPr lang="ru-RU" sz="2400" u="sng" dirty="0" smtClean="0"/>
              <a:t>тело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[</a:t>
            </a:r>
            <a:r>
              <a:rPr lang="ru-RU" sz="2400" dirty="0" smtClean="0"/>
              <a:t>модификаторы</a:t>
            </a:r>
            <a:r>
              <a:rPr lang="en-US" sz="2400" dirty="0" smtClean="0"/>
              <a:t>]</a:t>
            </a:r>
            <a:r>
              <a:rPr lang="ru-RU" sz="2400" dirty="0" smtClean="0"/>
              <a:t> тип имя(параметры) </a:t>
            </a:r>
            <a:r>
              <a:rPr lang="en-US" sz="2400" dirty="0" smtClean="0"/>
              <a:t>{ </a:t>
            </a:r>
            <a:r>
              <a:rPr lang="ru-RU" sz="2400" dirty="0" smtClean="0"/>
              <a:t>тело</a:t>
            </a:r>
            <a:r>
              <a:rPr lang="en-US" sz="2400" dirty="0" smtClean="0"/>
              <a:t>; }</a:t>
            </a:r>
          </a:p>
          <a:p>
            <a:r>
              <a:rPr lang="ru-RU" sz="2400" dirty="0" smtClean="0"/>
              <a:t>Тело – совокупность операторов</a:t>
            </a:r>
            <a:endParaRPr lang="en-US" sz="2400" dirty="0" smtClean="0"/>
          </a:p>
          <a:p>
            <a:r>
              <a:rPr lang="ru-RU" sz="2400" dirty="0" smtClean="0"/>
              <a:t>Например: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printHello</a:t>
            </a:r>
            <a:r>
              <a:rPr lang="en-US" sz="2400" dirty="0" smtClean="0"/>
              <a:t>() {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(“hello”); }</a:t>
            </a:r>
            <a:endParaRPr lang="ru-RU" sz="2400" dirty="0" smtClean="0"/>
          </a:p>
          <a:p>
            <a:r>
              <a:rPr lang="ru-RU" sz="2400" dirty="0" smtClean="0"/>
              <a:t>Метод может</a:t>
            </a:r>
            <a:r>
              <a:rPr lang="en-US" sz="2400" dirty="0" smtClean="0"/>
              <a:t> </a:t>
            </a:r>
            <a:r>
              <a:rPr lang="ru-RU" sz="2400" dirty="0" smtClean="0"/>
              <a:t>принимать параметры и возвращать значение: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square(</a:t>
            </a:r>
            <a:r>
              <a:rPr lang="en-US" sz="2400" dirty="0" err="1" smtClean="0"/>
              <a:t>int</a:t>
            </a:r>
            <a:r>
              <a:rPr lang="en-US" sz="2400" dirty="0" smtClean="0"/>
              <a:t> x) { return x*x; }</a:t>
            </a:r>
            <a:endParaRPr lang="ru-RU" sz="2400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8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2574" y="175364"/>
            <a:ext cx="7739621" cy="864296"/>
          </a:xfrm>
        </p:spPr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039660"/>
            <a:ext cx="9893474" cy="58183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Если метод возвращает значение простого типа или ссылку на объект, то его </a:t>
            </a:r>
            <a:r>
              <a:rPr lang="ru-RU" sz="2400" u="sng" dirty="0" smtClean="0"/>
              <a:t>тип</a:t>
            </a:r>
            <a:r>
              <a:rPr lang="ru-RU" sz="2400" dirty="0" smtClean="0"/>
              <a:t> должен быть </a:t>
            </a:r>
            <a:r>
              <a:rPr lang="ru-RU" sz="2400" u="sng" dirty="0" smtClean="0"/>
              <a:t>указан в заголовке </a:t>
            </a:r>
            <a:r>
              <a:rPr lang="ru-RU" sz="2400" dirty="0" smtClean="0"/>
              <a:t>метода</a:t>
            </a:r>
          </a:p>
          <a:p>
            <a:r>
              <a:rPr lang="ru-RU" sz="2400" dirty="0" smtClean="0"/>
              <a:t>Также в теле метода должен содержаться хотя бы один оператор </a:t>
            </a:r>
            <a:r>
              <a:rPr lang="en-US" sz="2400" b="1" dirty="0" smtClean="0"/>
              <a:t>return</a:t>
            </a:r>
          </a:p>
          <a:p>
            <a:r>
              <a:rPr lang="ru-RU" sz="2400" dirty="0" smtClean="0"/>
              <a:t>Если метод не возвращает значение, то в его заголовке должен быть указан тип </a:t>
            </a:r>
            <a:r>
              <a:rPr lang="en-US" sz="2400" u="sng" dirty="0" smtClean="0"/>
              <a:t>void</a:t>
            </a:r>
          </a:p>
          <a:p>
            <a:r>
              <a:rPr lang="ru-RU" sz="2400" dirty="0" smtClean="0"/>
              <a:t>Оператор </a:t>
            </a:r>
            <a:r>
              <a:rPr lang="en-US" sz="2400" dirty="0" smtClean="0"/>
              <a:t>return </a:t>
            </a:r>
            <a:r>
              <a:rPr lang="ru-RU" sz="2400" dirty="0" smtClean="0"/>
              <a:t>немедленно прекращает выполнение метода и возвращает управление вызывающему методу</a:t>
            </a:r>
            <a:endParaRPr lang="en-US" sz="2400" dirty="0" smtClean="0"/>
          </a:p>
          <a:p>
            <a:r>
              <a:rPr lang="ru-RU" sz="2400" dirty="0" smtClean="0"/>
              <a:t>Хороший стиль – использование </a:t>
            </a:r>
            <a:r>
              <a:rPr lang="ru-RU" sz="2400" u="sng" dirty="0" smtClean="0"/>
              <a:t>одного</a:t>
            </a:r>
            <a:r>
              <a:rPr lang="ru-RU" sz="2400" dirty="0" smtClean="0"/>
              <a:t> оператора </a:t>
            </a:r>
            <a:r>
              <a:rPr lang="en-US" sz="2400" dirty="0" smtClean="0"/>
              <a:t>return </a:t>
            </a:r>
            <a:r>
              <a:rPr lang="ru-RU" sz="2400" dirty="0" smtClean="0"/>
              <a:t>в одном методе</a:t>
            </a:r>
          </a:p>
          <a:p>
            <a:r>
              <a:rPr lang="ru-RU" sz="2400" dirty="0" smtClean="0"/>
              <a:t>Но </a:t>
            </a:r>
            <a:r>
              <a:rPr lang="en-US" sz="2400" dirty="0" smtClean="0"/>
              <a:t>Java </a:t>
            </a:r>
            <a:r>
              <a:rPr lang="ru-RU" sz="2400" dirty="0" smtClean="0"/>
              <a:t>не запрещает многократное использование </a:t>
            </a:r>
            <a:r>
              <a:rPr lang="en-US" sz="2400" dirty="0" smtClean="0"/>
              <a:t>return (</a:t>
            </a:r>
            <a:r>
              <a:rPr lang="ru-RU" sz="2400" dirty="0" smtClean="0"/>
              <a:t>при наличии соответствующих условий)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3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6919" y="-2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Вызов методов с параметрами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8634" y="571480"/>
            <a:ext cx="11293366" cy="5753120"/>
          </a:xfrm>
        </p:spPr>
        <p:txBody>
          <a:bodyPr>
            <a:normAutofit/>
          </a:bodyPr>
          <a:lstStyle/>
          <a:p>
            <a:r>
              <a:rPr lang="ru-RU" sz="2200" dirty="0"/>
              <a:t>Формальные параметры описаны в заголовке метода</a:t>
            </a:r>
          </a:p>
          <a:p>
            <a:r>
              <a:rPr lang="ru-RU" sz="2200" dirty="0"/>
              <a:t>Фактические параметры указываются при его вызове</a:t>
            </a:r>
          </a:p>
          <a:p>
            <a:r>
              <a:rPr lang="ru-RU" sz="2200" dirty="0"/>
              <a:t>Если в заголовке метода описаны </a:t>
            </a:r>
            <a:r>
              <a:rPr lang="ru-RU" sz="2200" i="1" dirty="0"/>
              <a:t>формальные</a:t>
            </a:r>
            <a:r>
              <a:rPr lang="ru-RU" sz="2200" dirty="0"/>
              <a:t> параметры, то при его вызове нужно указывать фактические параметры</a:t>
            </a:r>
          </a:p>
          <a:p>
            <a:r>
              <a:rPr lang="ru-RU" sz="2200" dirty="0"/>
              <a:t>Значение, переданные в качестве фактических параметров, </a:t>
            </a:r>
            <a:r>
              <a:rPr lang="ru-RU" sz="2200" u="sng" dirty="0"/>
              <a:t>копируются</a:t>
            </a:r>
            <a:r>
              <a:rPr lang="ru-RU" sz="2200" dirty="0"/>
              <a:t> в </a:t>
            </a:r>
            <a:r>
              <a:rPr lang="ru-RU" sz="2200" dirty="0" err="1"/>
              <a:t>переменные-формальные</a:t>
            </a:r>
            <a:r>
              <a:rPr lang="ru-RU" sz="2200" dirty="0"/>
              <a:t> параметры</a:t>
            </a:r>
          </a:p>
          <a:p>
            <a:r>
              <a:rPr lang="ru-RU" sz="2200" dirty="0"/>
              <a:t>В качестве фактических параметров могут выступать константы, переменные или выражения требуемого типа или типа, приводимого к нему неявно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blackWhite">
          <a:xfrm>
            <a:off x="1973317" y="5281864"/>
            <a:ext cx="9144000" cy="119776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822325"/>
            <a:r>
              <a:rPr lang="fr-FR" b="1" dirty="0">
                <a:latin typeface="Courier New" pitchFamily="49" charset="0"/>
              </a:rPr>
              <a:t>public double mult( double p_multiplier1, double p_multiplier2 ) {</a:t>
            </a:r>
            <a:endParaRPr lang="ru-RU" b="1" dirty="0">
              <a:latin typeface="Courier New" pitchFamily="49" charset="0"/>
            </a:endParaRPr>
          </a:p>
          <a:p>
            <a:pPr defTabSz="822325"/>
            <a:r>
              <a:rPr lang="ru-RU" b="1" dirty="0">
                <a:latin typeface="Courier New" pitchFamily="49" charset="0"/>
              </a:rPr>
              <a:t>   </a:t>
            </a:r>
            <a:r>
              <a:rPr lang="fr-FR" b="1" dirty="0">
                <a:latin typeface="Courier New" pitchFamily="49" charset="0"/>
              </a:rPr>
              <a:t>return p</a:t>
            </a:r>
            <a:r>
              <a:rPr lang="ru-RU" b="1" dirty="0">
                <a:latin typeface="Courier New" pitchFamily="49" charset="0"/>
              </a:rPr>
              <a:t>_</a:t>
            </a:r>
            <a:r>
              <a:rPr lang="fr-FR" b="1" dirty="0">
                <a:latin typeface="Courier New" pitchFamily="49" charset="0"/>
              </a:rPr>
              <a:t>multiplier</a:t>
            </a:r>
            <a:r>
              <a:rPr lang="ru-RU" b="1" dirty="0">
                <a:latin typeface="Courier New" pitchFamily="49" charset="0"/>
              </a:rPr>
              <a:t>1 * </a:t>
            </a:r>
            <a:r>
              <a:rPr lang="fr-FR" b="1" dirty="0">
                <a:latin typeface="Courier New" pitchFamily="49" charset="0"/>
              </a:rPr>
              <a:t>p</a:t>
            </a:r>
            <a:r>
              <a:rPr lang="ru-RU" b="1" dirty="0">
                <a:latin typeface="Courier New" pitchFamily="49" charset="0"/>
              </a:rPr>
              <a:t>_</a:t>
            </a:r>
            <a:r>
              <a:rPr lang="fr-FR" b="1" dirty="0">
                <a:latin typeface="Courier New" pitchFamily="49" charset="0"/>
              </a:rPr>
              <a:t>multiplier</a:t>
            </a:r>
            <a:r>
              <a:rPr lang="ru-RU" b="1" dirty="0">
                <a:latin typeface="Courier New" pitchFamily="49" charset="0"/>
              </a:rPr>
              <a:t>2;</a:t>
            </a:r>
          </a:p>
          <a:p>
            <a:pPr defTabSz="822325"/>
            <a:r>
              <a:rPr lang="ru-RU" b="1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blackWhite">
          <a:xfrm>
            <a:off x="5603246" y="3918124"/>
            <a:ext cx="3019425" cy="121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822325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k = 12;</a:t>
            </a:r>
          </a:p>
          <a:p>
            <a:pPr defTabSz="822325"/>
            <a:r>
              <a:rPr lang="en-US" b="1" dirty="0">
                <a:latin typeface="Courier New" pitchFamily="49" charset="0"/>
              </a:rPr>
              <a:t>double m;</a:t>
            </a:r>
          </a:p>
          <a:p>
            <a:pPr defTabSz="822325"/>
            <a:r>
              <a:rPr lang="en-US" b="1" dirty="0">
                <a:latin typeface="Courier New" pitchFamily="49" charset="0"/>
              </a:rPr>
              <a:t>. . .</a:t>
            </a:r>
          </a:p>
          <a:p>
            <a:pPr defTabSz="822325"/>
            <a:r>
              <a:rPr lang="en-US" b="1" dirty="0">
                <a:latin typeface="Courier New" pitchFamily="49" charset="0"/>
              </a:rPr>
              <a:t>m = </a:t>
            </a:r>
            <a:r>
              <a:rPr lang="en-US" b="1" dirty="0" err="1">
                <a:latin typeface="Courier New" pitchFamily="49" charset="0"/>
              </a:rPr>
              <a:t>mult</a:t>
            </a:r>
            <a:r>
              <a:rPr lang="en-US" b="1" dirty="0">
                <a:latin typeface="Courier New" pitchFamily="49" charset="0"/>
              </a:rPr>
              <a:t>( 23.7, k );</a:t>
            </a:r>
          </a:p>
        </p:txBody>
      </p:sp>
    </p:spTree>
    <p:extLst>
      <p:ext uri="{BB962C8B-B14F-4D97-AF65-F5344CB8AC3E}">
        <p14:creationId xmlns:p14="http://schemas.microsoft.com/office/powerpoint/2010/main" val="6490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73421"/>
            <a:ext cx="8229600" cy="6306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Передача параметров в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50428" y="930166"/>
            <a:ext cx="10436772" cy="578498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языке </a:t>
            </a:r>
            <a:r>
              <a:rPr lang="ru-RU" sz="2400" dirty="0" err="1" smtClean="0"/>
              <a:t>Java</a:t>
            </a:r>
            <a:r>
              <a:rPr lang="ru-RU" sz="2400" dirty="0" smtClean="0"/>
              <a:t> при вызове методов передача значений фактических параметров в формальные параметры осуществляется </a:t>
            </a:r>
            <a:r>
              <a:rPr lang="ru-RU" sz="2400" u="sng" dirty="0" smtClean="0"/>
              <a:t>копированием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Изменение значения формального параметра </a:t>
            </a:r>
            <a:r>
              <a:rPr lang="ru-RU" sz="2400" u="sng" dirty="0" smtClean="0"/>
              <a:t>не влияет</a:t>
            </a:r>
            <a:r>
              <a:rPr lang="ru-RU" sz="2400" dirty="0" smtClean="0"/>
              <a:t> на значение фактического параметра.</a:t>
            </a:r>
          </a:p>
          <a:p>
            <a:r>
              <a:rPr lang="ru-RU" sz="2400" dirty="0" smtClean="0"/>
              <a:t>В этой связи утверждается, что значение из фактических параметров в формальные осуществляется </a:t>
            </a:r>
            <a:r>
              <a:rPr lang="ru-RU" sz="2400" u="sng" dirty="0" smtClean="0"/>
              <a:t>по значению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При передаче </a:t>
            </a:r>
            <a:r>
              <a:rPr lang="ru-RU" sz="2400" u="sng" dirty="0" smtClean="0"/>
              <a:t>ссылок </a:t>
            </a:r>
            <a:r>
              <a:rPr lang="ru-RU" sz="2400" dirty="0" smtClean="0"/>
              <a:t>на объекты осуществляется </a:t>
            </a:r>
            <a:r>
              <a:rPr lang="ru-RU" sz="2400" u="sng" dirty="0" smtClean="0"/>
              <a:t>копирование</a:t>
            </a:r>
            <a:r>
              <a:rPr lang="ru-RU" sz="2400" dirty="0" smtClean="0"/>
              <a:t> фактического параметра, то есть </a:t>
            </a:r>
            <a:r>
              <a:rPr lang="ru-RU" sz="2400" i="1" dirty="0" smtClean="0"/>
              <a:t>копируется ссылка</a:t>
            </a:r>
            <a:r>
              <a:rPr lang="ru-RU" sz="2400" dirty="0" smtClean="0"/>
              <a:t>. После такого копирования, и фактический параметр, и формальный параметр, ссылаются на один и тот же объект.</a:t>
            </a:r>
          </a:p>
          <a:p>
            <a:r>
              <a:rPr lang="ru-RU" sz="2400" dirty="0" smtClean="0"/>
              <a:t>Напоминание: все объекты в </a:t>
            </a:r>
            <a:r>
              <a:rPr lang="en-US" sz="2400" dirty="0" smtClean="0"/>
              <a:t>Java </a:t>
            </a:r>
            <a:r>
              <a:rPr lang="ru-RU" sz="2400" dirty="0" smtClean="0"/>
              <a:t>являются ссылками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0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3314" y="0"/>
            <a:ext cx="8229600" cy="1143000"/>
          </a:xfrm>
        </p:spPr>
        <p:txBody>
          <a:bodyPr/>
          <a:lstStyle/>
          <a:p>
            <a:r>
              <a:rPr lang="ru-RU" dirty="0" smtClean="0"/>
              <a:t>Конструктор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1697" y="714356"/>
            <a:ext cx="11230303" cy="5929354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Конструктор класса – это специальный метод, название которого </a:t>
            </a:r>
            <a:r>
              <a:rPr lang="ru-RU" sz="2400" u="sng" dirty="0" smtClean="0"/>
              <a:t>совпадает с именем класса</a:t>
            </a:r>
          </a:p>
          <a:p>
            <a:r>
              <a:rPr lang="ru-RU" sz="2400" dirty="0" smtClean="0"/>
              <a:t>Конструктор вызывается автоматически при создании объекта</a:t>
            </a:r>
            <a:endParaRPr lang="en-US" sz="2400" dirty="0" smtClean="0"/>
          </a:p>
          <a:p>
            <a:r>
              <a:rPr lang="ru-RU" sz="2400" dirty="0" smtClean="0"/>
              <a:t>Конструктор </a:t>
            </a:r>
            <a:r>
              <a:rPr lang="ru-RU" sz="2400" u="sng" dirty="0" smtClean="0"/>
              <a:t>не может возвращать</a:t>
            </a:r>
            <a:r>
              <a:rPr lang="ru-RU" sz="2400" dirty="0" smtClean="0"/>
              <a:t> значение</a:t>
            </a:r>
          </a:p>
          <a:p>
            <a:r>
              <a:rPr lang="ru-RU" sz="2400" dirty="0" smtClean="0"/>
              <a:t>Каждый класс обязан иметь конструктор.</a:t>
            </a:r>
          </a:p>
          <a:p>
            <a:r>
              <a:rPr lang="ru-RU" sz="2400" dirty="0" smtClean="0"/>
              <a:t>Если в классе никакого конструктора явно не написано, то система автоматически создает конструктор без параметров, который называется конструктором по умолчанию. </a:t>
            </a:r>
          </a:p>
          <a:p>
            <a:r>
              <a:rPr lang="ru-RU" sz="2400" dirty="0" smtClean="0"/>
              <a:t>Если в классе явно описан какой-либо конструктор, то конструктор по умолчанию системой не создается . </a:t>
            </a:r>
          </a:p>
          <a:p>
            <a:r>
              <a:rPr lang="ru-RU" sz="2400" dirty="0" smtClean="0"/>
              <a:t>Конструкторы также, как и другие методы, может иметь модификатор доступа</a:t>
            </a:r>
          </a:p>
          <a:p>
            <a:r>
              <a:rPr lang="ru-RU" sz="2400" dirty="0" smtClean="0"/>
              <a:t>Один класс может иметь несколько конструкторов с разными параметрами (перегрузка (</a:t>
            </a:r>
            <a:r>
              <a:rPr lang="en-US" sz="2400" dirty="0" smtClean="0"/>
              <a:t>overload</a:t>
            </a:r>
            <a:r>
              <a:rPr lang="ru-RU" sz="2400" dirty="0" smtClean="0"/>
              <a:t>) конструктора)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22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Применения конструкторов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199" y="1214422"/>
            <a:ext cx="9354207" cy="511017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 помощью конструкторов можно управлять процессом создания объекта и производить какие-то действия, обычно связанные с первичной настройкой (инициализацией) объекта:</a:t>
            </a:r>
          </a:p>
          <a:p>
            <a:pPr lvl="1"/>
            <a:r>
              <a:rPr lang="ru-RU" sz="2400" dirty="0" smtClean="0"/>
              <a:t>присвоение атрибутам значений по умолчанию</a:t>
            </a:r>
          </a:p>
          <a:p>
            <a:pPr lvl="1"/>
            <a:r>
              <a:rPr lang="ru-RU" sz="2400" dirty="0" smtClean="0"/>
              <a:t>соединение с БД</a:t>
            </a:r>
          </a:p>
          <a:p>
            <a:pPr lvl="1"/>
            <a:r>
              <a:rPr lang="ru-RU" sz="2400" dirty="0" smtClean="0"/>
              <a:t>соединение с сетью</a:t>
            </a:r>
          </a:p>
          <a:p>
            <a:pPr lvl="1"/>
            <a:r>
              <a:rPr lang="ru-RU" sz="2400" dirty="0" smtClean="0"/>
              <a:t>создание других объектов</a:t>
            </a:r>
          </a:p>
          <a:p>
            <a:pPr lvl="1"/>
            <a:r>
              <a:rPr lang="ru-RU" sz="2400" dirty="0" smtClean="0"/>
              <a:t>и др.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38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-2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конструктора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571480"/>
            <a:ext cx="8229600" cy="5753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2596" y="642919"/>
            <a:ext cx="8501122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общедоступный класс Автомобиль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public class Car {</a:t>
            </a:r>
            <a:endParaRPr lang="ru-RU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maxSpeed</a:t>
            </a:r>
            <a:r>
              <a:rPr lang="en-US" sz="1600" b="1" dirty="0">
                <a:latin typeface="Courier New" pitchFamily="49" charset="0"/>
              </a:rPr>
              <a:t>; //</a:t>
            </a:r>
            <a:r>
              <a:rPr lang="ru-RU" sz="1600" b="1" dirty="0">
                <a:latin typeface="Courier New" pitchFamily="49" charset="0"/>
              </a:rPr>
              <a:t>макс. скорость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currentSpeed</a:t>
            </a:r>
            <a:r>
              <a:rPr lang="en-US" sz="1600" b="1" dirty="0">
                <a:latin typeface="Courier New" pitchFamily="49" charset="0"/>
              </a:rPr>
              <a:t>;</a:t>
            </a:r>
            <a:r>
              <a:rPr lang="ru-RU" sz="1600" b="1" dirty="0">
                <a:latin typeface="Courier New" pitchFamily="49" charset="0"/>
              </a:rPr>
              <a:t> //текущая скорость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String vendor;</a:t>
            </a:r>
            <a:r>
              <a:rPr lang="ru-RU" sz="1600" b="1" dirty="0">
                <a:latin typeface="Courier New" pitchFamily="49" charset="0"/>
              </a:rPr>
              <a:t> //производитель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public String model;</a:t>
            </a:r>
            <a:r>
              <a:rPr lang="ru-RU" sz="1600" b="1" dirty="0">
                <a:latin typeface="Courier New" pitchFamily="49" charset="0"/>
              </a:rPr>
              <a:t> // модель</a:t>
            </a:r>
            <a:endParaRPr lang="en-US" sz="1600" b="1" dirty="0">
              <a:latin typeface="Courier New" pitchFamily="49" charset="0"/>
            </a:endParaRP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закрытая константа «шаг приращения скорости»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private final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speedOnSteep</a:t>
            </a:r>
            <a:r>
              <a:rPr lang="en-US" sz="1600" b="1" dirty="0">
                <a:latin typeface="Courier New" pitchFamily="49" charset="0"/>
              </a:rPr>
              <a:t> = 5;</a:t>
            </a:r>
            <a:endParaRPr lang="ru-RU" sz="1600" b="1" dirty="0">
              <a:latin typeface="Courier New" pitchFamily="49" charset="0"/>
            </a:endParaRP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конструктор класса</a:t>
            </a:r>
          </a:p>
          <a:p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public Car(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maxSp</a:t>
            </a:r>
            <a:r>
              <a:rPr lang="en-US" sz="1600" b="1" dirty="0">
                <a:latin typeface="Courier New" pitchFamily="49" charset="0"/>
              </a:rPr>
              <a:t>, String vend, String model) {</a:t>
            </a:r>
          </a:p>
          <a:p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maxSpeed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maxSp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</a:rPr>
              <a:t>		vendor = vend;</a:t>
            </a:r>
          </a:p>
          <a:p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this.model</a:t>
            </a:r>
            <a:r>
              <a:rPr lang="en-US" sz="1600" b="1" dirty="0">
                <a:latin typeface="Courier New" pitchFamily="49" charset="0"/>
              </a:rPr>
              <a:t> = model; </a:t>
            </a:r>
            <a:r>
              <a:rPr lang="en-US" sz="1200" b="1" dirty="0">
                <a:latin typeface="Courier New" pitchFamily="49" charset="0"/>
              </a:rPr>
              <a:t>//</a:t>
            </a:r>
            <a:r>
              <a:rPr lang="ru-RU" sz="1200" b="1" dirty="0">
                <a:latin typeface="Courier New" pitchFamily="49" charset="0"/>
              </a:rPr>
              <a:t>используем ссылку </a:t>
            </a:r>
            <a:r>
              <a:rPr lang="en-US" sz="1200" b="1" dirty="0">
                <a:latin typeface="Courier New" pitchFamily="49" charset="0"/>
              </a:rPr>
              <a:t>this</a:t>
            </a:r>
            <a:r>
              <a:rPr lang="ru-RU" sz="1200" b="1" dirty="0">
                <a:latin typeface="Courier New" pitchFamily="49" charset="0"/>
              </a:rPr>
              <a:t> на текущий объект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	}</a:t>
            </a: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</a:rPr>
              <a:t>	// другие методы ….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endParaRPr lang="ru-RU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// Car c = new Car(); </a:t>
            </a:r>
            <a:r>
              <a:rPr lang="ru-RU" sz="1400" b="1" dirty="0">
                <a:latin typeface="Courier New" pitchFamily="49" charset="0"/>
              </a:rPr>
              <a:t>Ошибка! Конструктора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ru-RU" sz="1400" b="1" dirty="0">
                <a:latin typeface="Courier New" pitchFamily="49" charset="0"/>
              </a:rPr>
              <a:t>по умолчанию без параметров нет</a:t>
            </a:r>
          </a:p>
          <a:p>
            <a:r>
              <a:rPr lang="en-US" sz="1600" b="1" dirty="0">
                <a:latin typeface="Courier New" pitchFamily="49" charset="0"/>
              </a:rPr>
              <a:t>Car </a:t>
            </a:r>
            <a:r>
              <a:rPr lang="en-US" sz="1600" b="1" dirty="0" err="1">
                <a:latin typeface="Courier New" pitchFamily="49" charset="0"/>
              </a:rPr>
              <a:t>kalina</a:t>
            </a:r>
            <a:r>
              <a:rPr lang="en-US" sz="1600" b="1" dirty="0">
                <a:latin typeface="Courier New" pitchFamily="49" charset="0"/>
              </a:rPr>
              <a:t> = new Car(160, “</a:t>
            </a:r>
            <a:r>
              <a:rPr lang="ru-RU" sz="1600" b="1" dirty="0">
                <a:latin typeface="Courier New" pitchFamily="49" charset="0"/>
              </a:rPr>
              <a:t>ВАЗ</a:t>
            </a:r>
            <a:r>
              <a:rPr lang="en-US" sz="1600" b="1" dirty="0">
                <a:latin typeface="Courier New" pitchFamily="49" charset="0"/>
              </a:rPr>
              <a:t>”, “</a:t>
            </a:r>
            <a:r>
              <a:rPr lang="ru-RU" sz="1600" b="1" dirty="0">
                <a:latin typeface="Courier New" pitchFamily="49" charset="0"/>
              </a:rPr>
              <a:t>Калина</a:t>
            </a:r>
            <a:r>
              <a:rPr lang="en-US" sz="1600" b="1" dirty="0">
                <a:latin typeface="Courier New" pitchFamily="49" charset="0"/>
              </a:rPr>
              <a:t>”);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3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Уничтожение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4566" y="2133600"/>
            <a:ext cx="9660046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</a:t>
            </a:r>
            <a:r>
              <a:rPr lang="en-US" sz="2400" dirty="0" smtClean="0"/>
              <a:t>Java </a:t>
            </a:r>
            <a:r>
              <a:rPr lang="ru-RU" sz="2400" dirty="0" smtClean="0"/>
              <a:t>нет деструкторов класса</a:t>
            </a:r>
          </a:p>
          <a:p>
            <a:r>
              <a:rPr lang="ru-RU" sz="2400" dirty="0" smtClean="0"/>
              <a:t>Уничтожение неиспользуемых объектов осуществляется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 «сборщиком мусора» (</a:t>
            </a:r>
            <a:r>
              <a:rPr lang="en-US" sz="2400" dirty="0" smtClean="0"/>
              <a:t>garbage collector), </a:t>
            </a:r>
            <a:r>
              <a:rPr lang="ru-RU" sz="2400" dirty="0" smtClean="0"/>
              <a:t>специальным механизмом </a:t>
            </a:r>
            <a:r>
              <a:rPr lang="en-US" sz="2400" dirty="0" smtClean="0"/>
              <a:t>JVM</a:t>
            </a:r>
            <a:endParaRPr lang="ru-RU" sz="2400" dirty="0" smtClean="0"/>
          </a:p>
          <a:p>
            <a:r>
              <a:rPr lang="ru-RU" sz="2400" dirty="0" smtClean="0"/>
              <a:t>Объект удаляется, когда в последующей программе на него нет ни одного обращения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09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 (МД)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6455" y="2133600"/>
            <a:ext cx="9518157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Каждый элемент класса должен иметь свой МД</a:t>
            </a:r>
          </a:p>
          <a:p>
            <a:r>
              <a:rPr lang="ru-RU" sz="2400" dirty="0" smtClean="0"/>
              <a:t>МД определяет «видимость» этого элемента для других классов</a:t>
            </a:r>
          </a:p>
          <a:p>
            <a:r>
              <a:rPr lang="ru-RU" sz="2400" dirty="0" smtClean="0"/>
              <a:t>Весь класс также имеет свой МД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0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0"/>
            <a:ext cx="7055332" cy="863600"/>
          </a:xfrm>
        </p:spPr>
        <p:txBody>
          <a:bodyPr/>
          <a:lstStyle/>
          <a:p>
            <a:r>
              <a:rPr lang="ru-RU" sz="4000" b="1" dirty="0"/>
              <a:t>Модификаторы доступа</a:t>
            </a:r>
            <a:r>
              <a:rPr lang="ru-RU" sz="4000" dirty="0"/>
              <a:t> 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198179" y="1200578"/>
            <a:ext cx="106259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400" dirty="0"/>
              <a:t>Следующая таблица, описывает области видимости для разных компонентов классов с разными  модификаторами доступа. </a:t>
            </a:r>
          </a:p>
        </p:txBody>
      </p:sp>
      <p:graphicFrame>
        <p:nvGraphicFramePr>
          <p:cNvPr id="145614" name="Group 206"/>
          <p:cNvGraphicFramePr>
            <a:graphicFrameLocks noGrp="1"/>
          </p:cNvGraphicFramePr>
          <p:nvPr>
            <p:ph idx="1"/>
          </p:nvPr>
        </p:nvGraphicFramePr>
        <p:xfrm>
          <a:off x="1992923" y="2324101"/>
          <a:ext cx="8229600" cy="3855721"/>
        </p:xfrm>
        <a:graphic>
          <a:graphicData uri="http://schemas.openxmlformats.org/drawingml/2006/table">
            <a:tbl>
              <a:tblPr/>
              <a:tblGrid>
                <a:gridCol w="2031375"/>
                <a:gridCol w="1226175"/>
                <a:gridCol w="1200150"/>
                <a:gridCol w="2228850"/>
                <a:gridCol w="1543050"/>
              </a:tblGrid>
              <a:tr h="1312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Модификатор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доступа 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Тот же самый класс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Тот же самый пакет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Субкласс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(класс потомок, возможно из другого пакета)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7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Внешние классы из других пакетов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7FB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private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модификатор доступа опущен – пакетный доступ (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protected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3750D"/>
                        </a:buClr>
                        <a:buSzPct val="150000"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981200" y="2594754"/>
            <a:ext cx="72009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2C78"/>
                </a:solidFill>
              </a:rPr>
              <a:t>Объектно-ориентированное программирование основано </a:t>
            </a:r>
            <a:r>
              <a:rPr lang="ru-RU" altLang="ru-RU" sz="2400" dirty="0" smtClean="0">
                <a:solidFill>
                  <a:srgbClr val="002C78"/>
                </a:solidFill>
              </a:rPr>
              <a:t>на </a:t>
            </a:r>
            <a:r>
              <a:rPr lang="ru-RU" altLang="ru-RU" sz="2400" dirty="0">
                <a:solidFill>
                  <a:srgbClr val="002C78"/>
                </a:solidFill>
              </a:rPr>
              <a:t>принципах:</a:t>
            </a:r>
            <a:br>
              <a:rPr lang="ru-RU" altLang="ru-RU" sz="2400" dirty="0">
                <a:solidFill>
                  <a:srgbClr val="002C78"/>
                </a:solidFill>
              </a:rPr>
            </a:br>
            <a:endParaRPr lang="ru-RU" altLang="ru-RU" sz="2400" dirty="0" smtClean="0">
              <a:solidFill>
                <a:srgbClr val="002C78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002C78"/>
                </a:solidFill>
              </a:rPr>
              <a:t>* Абстракции.</a:t>
            </a:r>
            <a:r>
              <a:rPr lang="ru-RU" altLang="ru-RU" sz="2400" dirty="0">
                <a:solidFill>
                  <a:srgbClr val="002C78"/>
                </a:solidFill>
              </a:rPr>
              <a:t/>
            </a:r>
            <a:br>
              <a:rPr lang="ru-RU" altLang="ru-RU" sz="2400" dirty="0">
                <a:solidFill>
                  <a:srgbClr val="002C78"/>
                </a:solidFill>
              </a:rPr>
            </a:br>
            <a:r>
              <a:rPr lang="ru-RU" altLang="ru-RU" sz="2400" dirty="0">
                <a:solidFill>
                  <a:srgbClr val="002C78"/>
                </a:solidFill>
              </a:rPr>
              <a:t>* </a:t>
            </a:r>
            <a:r>
              <a:rPr lang="ru-RU" altLang="ru-RU" sz="2400" dirty="0" smtClean="0">
                <a:solidFill>
                  <a:srgbClr val="002C78"/>
                </a:solidFill>
              </a:rPr>
              <a:t>Инкапсуляции;</a:t>
            </a:r>
            <a:r>
              <a:rPr lang="ru-RU" altLang="ru-RU" sz="2400" dirty="0">
                <a:solidFill>
                  <a:srgbClr val="002C78"/>
                </a:solidFill>
              </a:rPr>
              <a:t/>
            </a:r>
            <a:br>
              <a:rPr lang="ru-RU" altLang="ru-RU" sz="2400" dirty="0">
                <a:solidFill>
                  <a:srgbClr val="002C78"/>
                </a:solidFill>
              </a:rPr>
            </a:br>
            <a:r>
              <a:rPr lang="ru-RU" altLang="ru-RU" sz="2400" dirty="0">
                <a:solidFill>
                  <a:srgbClr val="002C78"/>
                </a:solidFill>
              </a:rPr>
              <a:t>* </a:t>
            </a:r>
            <a:r>
              <a:rPr lang="ru-RU" altLang="ru-RU" sz="2400" dirty="0" smtClean="0">
                <a:solidFill>
                  <a:srgbClr val="002C78"/>
                </a:solidFill>
              </a:rPr>
              <a:t>Наследования;</a:t>
            </a:r>
            <a:r>
              <a:rPr lang="ru-RU" altLang="ru-RU" sz="2400" dirty="0">
                <a:solidFill>
                  <a:srgbClr val="002C78"/>
                </a:solidFill>
              </a:rPr>
              <a:t/>
            </a:r>
            <a:br>
              <a:rPr lang="ru-RU" altLang="ru-RU" sz="2400" dirty="0">
                <a:solidFill>
                  <a:srgbClr val="002C78"/>
                </a:solidFill>
              </a:rPr>
            </a:br>
            <a:r>
              <a:rPr lang="ru-RU" altLang="ru-RU" sz="2400" dirty="0">
                <a:solidFill>
                  <a:srgbClr val="002C78"/>
                </a:solidFill>
              </a:rPr>
              <a:t>* </a:t>
            </a:r>
            <a:r>
              <a:rPr lang="ru-RU" altLang="ru-RU" sz="2400" dirty="0" smtClean="0">
                <a:solidFill>
                  <a:srgbClr val="002C78"/>
                </a:solidFill>
              </a:rPr>
              <a:t>Полиморфизма.</a:t>
            </a:r>
            <a:r>
              <a:rPr lang="ru-RU" altLang="ru-RU" sz="2400" dirty="0">
                <a:solidFill>
                  <a:srgbClr val="002C78"/>
                </a:solidFill>
              </a:rPr>
              <a:t/>
            </a:r>
            <a:br>
              <a:rPr lang="ru-RU" altLang="ru-RU" sz="2400" dirty="0">
                <a:solidFill>
                  <a:srgbClr val="002C78"/>
                </a:solidFill>
              </a:rPr>
            </a:br>
            <a:endParaRPr lang="ru-RU" altLang="ru-RU" sz="2400" dirty="0">
              <a:solidFill>
                <a:srgbClr val="002C78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704089"/>
            <a:ext cx="8229600" cy="492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altLang="ru-RU" sz="4900" dirty="0" smtClean="0"/>
              <a:t>ООП</a:t>
            </a:r>
            <a:endParaRPr lang="ru-RU" altLang="ru-RU" sz="4900" dirty="0"/>
          </a:p>
        </p:txBody>
      </p:sp>
    </p:spTree>
    <p:extLst>
      <p:ext uri="{BB962C8B-B14F-4D97-AF65-F5344CB8AC3E}">
        <p14:creationId xmlns:p14="http://schemas.microsoft.com/office/powerpoint/2010/main" val="28573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0"/>
            <a:ext cx="7055332" cy="863600"/>
          </a:xfrm>
        </p:spPr>
        <p:txBody>
          <a:bodyPr/>
          <a:lstStyle/>
          <a:p>
            <a:r>
              <a:rPr lang="ru-RU" sz="4000" b="1" dirty="0"/>
              <a:t>Модификаторы доступа</a:t>
            </a:r>
            <a:r>
              <a:rPr lang="ru-RU" sz="4000" dirty="0"/>
              <a:t> 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164928" y="1147683"/>
            <a:ext cx="1062595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2400" b="1" dirty="0" err="1"/>
              <a:t>public</a:t>
            </a:r>
            <a:r>
              <a:rPr lang="ru-RU" sz="2400" dirty="0"/>
              <a:t>: публичный, общедоступный класс или член класса. Поля и методы, объявленные с модификатором </a:t>
            </a:r>
            <a:r>
              <a:rPr lang="ru-RU" sz="2400" dirty="0" err="1"/>
              <a:t>public</a:t>
            </a:r>
            <a:r>
              <a:rPr lang="ru-RU" sz="2400" dirty="0"/>
              <a:t>, видны другим классам из текущего пакета и из внешних пакетов.</a:t>
            </a:r>
          </a:p>
          <a:p>
            <a:r>
              <a:rPr lang="ru-RU" sz="2400" b="1" dirty="0" err="1"/>
              <a:t>private</a:t>
            </a:r>
            <a:r>
              <a:rPr lang="ru-RU" sz="2400" dirty="0"/>
              <a:t>: закрытый класс или член класса, противоположность модификатору </a:t>
            </a:r>
            <a:r>
              <a:rPr lang="ru-RU" sz="2400" dirty="0" err="1"/>
              <a:t>public</a:t>
            </a:r>
            <a:r>
              <a:rPr lang="ru-RU" sz="2400" dirty="0"/>
              <a:t>. Закрытый класс или член класса доступен только из кода в том же классе.</a:t>
            </a:r>
          </a:p>
          <a:p>
            <a:r>
              <a:rPr lang="ru-RU" sz="2400" b="1" dirty="0" err="1"/>
              <a:t>protected</a:t>
            </a:r>
            <a:r>
              <a:rPr lang="ru-RU" sz="2400" dirty="0"/>
              <a:t>: такой класс или член класса доступен из любого места в текущем классе или пакете или в производных классах, даже если они находятся в других пакетах</a:t>
            </a:r>
          </a:p>
          <a:p>
            <a:r>
              <a:rPr lang="ru-RU" sz="2400" b="1" dirty="0"/>
              <a:t>Модификатор по умолчанию</a:t>
            </a:r>
            <a:r>
              <a:rPr lang="ru-RU" sz="2400" dirty="0"/>
              <a:t>. Отсутствие модификатора у поля или метода класса предполагает применение к нему модификатора по умолчанию. Такие поля или методы видны всем классам в текущем пакете.</a:t>
            </a:r>
          </a:p>
        </p:txBody>
      </p:sp>
    </p:spTree>
    <p:extLst>
      <p:ext uri="{BB962C8B-B14F-4D97-AF65-F5344CB8AC3E}">
        <p14:creationId xmlns:p14="http://schemas.microsoft.com/office/powerpoint/2010/main" val="26241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4620" y="0"/>
            <a:ext cx="5864369" cy="58716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Инкапсуляция</a:t>
            </a:r>
            <a:endParaRPr lang="ru-RU" sz="4000" dirty="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490597" y="814419"/>
            <a:ext cx="1058449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49263"/>
            <a:r>
              <a:rPr lang="ru-RU" sz="2200" dirty="0"/>
              <a:t>Казалось бы, почему бы не объявить все переменные и методы с модификатором </a:t>
            </a:r>
            <a:r>
              <a:rPr lang="ru-RU" sz="2200" dirty="0" err="1"/>
              <a:t>public</a:t>
            </a:r>
            <a:r>
              <a:rPr lang="ru-RU" sz="2200" dirty="0"/>
              <a:t>, чтобы они были доступны в любой точке программы вне зависимости от пакета или класса? </a:t>
            </a:r>
            <a:endParaRPr lang="ru-RU" sz="2200" dirty="0" smtClean="0"/>
          </a:p>
          <a:p>
            <a:pPr indent="449263"/>
            <a:r>
              <a:rPr lang="ru-RU" sz="2200" dirty="0" smtClean="0"/>
              <a:t>Например</a:t>
            </a:r>
            <a:r>
              <a:rPr lang="ru-RU" sz="2200" dirty="0"/>
              <a:t>, поле </a:t>
            </a:r>
            <a:r>
              <a:rPr lang="en-US" sz="2200" dirty="0" smtClean="0"/>
              <a:t>speed</a:t>
            </a:r>
            <a:r>
              <a:rPr lang="ru-RU" sz="2200" dirty="0" smtClean="0"/>
              <a:t>, </a:t>
            </a:r>
            <a:r>
              <a:rPr lang="ru-RU" sz="2200" dirty="0"/>
              <a:t>которое представляет </a:t>
            </a:r>
            <a:r>
              <a:rPr lang="ru-RU" sz="2200" dirty="0" smtClean="0"/>
              <a:t>скорость. </a:t>
            </a:r>
          </a:p>
          <a:p>
            <a:pPr indent="449263"/>
            <a:r>
              <a:rPr lang="ru-RU" sz="2200" dirty="0" smtClean="0"/>
              <a:t>Если </a:t>
            </a:r>
            <a:r>
              <a:rPr lang="ru-RU" sz="2200" dirty="0"/>
              <a:t>другой класс имеет прямой доступ к этому полю, то есть вероятность, что в процессе работы программы ему будет передано некорректное значение, например, отрицательное число. </a:t>
            </a:r>
            <a:endParaRPr lang="ru-RU" sz="2200" dirty="0" smtClean="0"/>
          </a:p>
          <a:p>
            <a:pPr indent="449263"/>
            <a:r>
              <a:rPr lang="ru-RU" sz="2200" dirty="0" smtClean="0"/>
              <a:t>Подобное </a:t>
            </a:r>
            <a:r>
              <a:rPr lang="ru-RU" sz="2200" dirty="0"/>
              <a:t>изменение данных не является желательным. Либо же мы хотим, чтобы некоторые данные были </a:t>
            </a:r>
            <a:r>
              <a:rPr lang="ru-RU" sz="2200" dirty="0" smtClean="0"/>
              <a:t>доступны </a:t>
            </a:r>
            <a:r>
              <a:rPr lang="ru-RU" sz="2200" dirty="0"/>
              <a:t>напрямую, чтобы их можно было вывести на консоль или просто узнать их значение. </a:t>
            </a:r>
            <a:endParaRPr lang="ru-RU" sz="2200" dirty="0" smtClean="0"/>
          </a:p>
          <a:p>
            <a:pPr indent="449263"/>
            <a:r>
              <a:rPr lang="ru-RU" sz="2200" dirty="0" smtClean="0"/>
              <a:t>В </a:t>
            </a:r>
            <a:r>
              <a:rPr lang="ru-RU" sz="2200" dirty="0"/>
              <a:t>этой связи рекомендуется как можно больше ограничивать доступ к данным, чтобы защитить их от нежелательного доступа извне (как для получения значения, так и для его изменения). </a:t>
            </a:r>
            <a:endParaRPr lang="ru-RU" sz="2200" dirty="0" smtClean="0"/>
          </a:p>
          <a:p>
            <a:pPr indent="449263"/>
            <a:r>
              <a:rPr lang="ru-RU" sz="2200" dirty="0" smtClean="0"/>
              <a:t>Использование </a:t>
            </a:r>
            <a:r>
              <a:rPr lang="ru-RU" sz="2200" dirty="0"/>
              <a:t>различных модификаторов гарантирует, что данные не будут искажены или изменены не надлежащим образом. Подобное сокрытие данных внутри некоторой области видимости называется инкапсуляцией.</a:t>
            </a:r>
          </a:p>
        </p:txBody>
      </p:sp>
    </p:spTree>
    <p:extLst>
      <p:ext uri="{BB962C8B-B14F-4D97-AF65-F5344CB8AC3E}">
        <p14:creationId xmlns:p14="http://schemas.microsoft.com/office/powerpoint/2010/main" val="9026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22" y="150312"/>
            <a:ext cx="5864369" cy="58716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Инкапсуляция</a:t>
            </a:r>
            <a:endParaRPr lang="ru-RU" sz="4000" dirty="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26523" y="737476"/>
            <a:ext cx="6400801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public class Car{</a:t>
            </a:r>
          </a:p>
          <a:p>
            <a:r>
              <a:rPr lang="en-US" sz="2400" dirty="0" smtClean="0"/>
              <a:t>	private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speed;</a:t>
            </a:r>
            <a:endParaRPr lang="en-US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private </a:t>
            </a:r>
            <a:r>
              <a:rPr lang="en-US" sz="2400" dirty="0"/>
              <a:t>String </a:t>
            </a:r>
            <a:r>
              <a:rPr lang="en-US" sz="2400" dirty="0" smtClean="0"/>
              <a:t>color;</a:t>
            </a:r>
            <a:endParaRPr lang="en-US" sz="2400" dirty="0"/>
          </a:p>
          <a:p>
            <a:r>
              <a:rPr lang="en-US" sz="2400" dirty="0" smtClean="0"/>
              <a:t>	public </a:t>
            </a:r>
            <a:r>
              <a:rPr lang="en-US" sz="2400" dirty="0"/>
              <a:t>String </a:t>
            </a:r>
            <a:r>
              <a:rPr lang="en-US" sz="2400" dirty="0" err="1" smtClean="0"/>
              <a:t>getColor</a:t>
            </a:r>
            <a:r>
              <a:rPr lang="en-US" sz="2400" dirty="0" smtClean="0"/>
              <a:t>(){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this.color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ru-RU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/>
              <a:t>}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 smtClean="0"/>
              <a:t>setColor</a:t>
            </a:r>
            <a:r>
              <a:rPr lang="en-US" sz="2400" dirty="0" smtClean="0"/>
              <a:t>(String </a:t>
            </a:r>
            <a:r>
              <a:rPr lang="en-US" sz="2400" dirty="0"/>
              <a:t>name</a:t>
            </a:r>
            <a:r>
              <a:rPr lang="en-US" sz="2400" dirty="0" smtClean="0"/>
              <a:t>){</a:t>
            </a:r>
            <a:endParaRPr lang="ru-RU" sz="2400" dirty="0"/>
          </a:p>
          <a:p>
            <a:r>
              <a:rPr lang="ru-RU" sz="2400" dirty="0" smtClean="0"/>
              <a:t>		</a:t>
            </a:r>
            <a:r>
              <a:rPr lang="en-US" sz="2400" dirty="0" err="1" smtClean="0"/>
              <a:t>this.color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color;</a:t>
            </a:r>
            <a:endParaRPr lang="ru-RU" sz="2400" dirty="0" smtClean="0"/>
          </a:p>
          <a:p>
            <a:pPr lvl="2"/>
            <a:r>
              <a:rPr lang="en-US" sz="2400" dirty="0" smtClean="0"/>
              <a:t>}</a:t>
            </a:r>
            <a:endParaRPr lang="en-US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getSpeed</a:t>
            </a:r>
            <a:r>
              <a:rPr lang="en-US" sz="2400" dirty="0" smtClean="0"/>
              <a:t>(){</a:t>
            </a:r>
            <a:endParaRPr lang="en-US" sz="2400" dirty="0"/>
          </a:p>
          <a:p>
            <a:r>
              <a:rPr lang="ru-RU" sz="2400" dirty="0" smtClean="0"/>
              <a:t>	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this.speed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 smtClean="0"/>
              <a:t>setSpeed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speed){</a:t>
            </a:r>
            <a:endParaRPr lang="en-US" sz="2400" dirty="0"/>
          </a:p>
          <a:p>
            <a:r>
              <a:rPr lang="ru-RU" sz="2400" dirty="0"/>
              <a:t>	</a:t>
            </a:r>
            <a:r>
              <a:rPr lang="ru-RU" sz="2400" dirty="0" smtClean="0"/>
              <a:t>	</a:t>
            </a:r>
            <a:r>
              <a:rPr lang="en-US" sz="2400" dirty="0" err="1" smtClean="0"/>
              <a:t>this.speed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speed;</a:t>
            </a:r>
            <a:endParaRPr lang="en-US" sz="2400" dirty="0"/>
          </a:p>
          <a:p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6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22" y="150312"/>
            <a:ext cx="5864369" cy="58716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Инкапсуляция</a:t>
            </a:r>
            <a:endParaRPr lang="ru-RU" sz="4000" dirty="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19932" y="1660805"/>
            <a:ext cx="1066283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531813"/>
            <a:r>
              <a:rPr lang="ru-RU" sz="2400" dirty="0"/>
              <a:t>Вместо непосредственной работы с полями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ru-RU" sz="2400" dirty="0" err="1"/>
              <a:t>age</a:t>
            </a:r>
            <a:r>
              <a:rPr lang="ru-RU" sz="2400" dirty="0"/>
              <a:t> в классе </a:t>
            </a:r>
            <a:r>
              <a:rPr lang="ru-RU" sz="2400" dirty="0" err="1"/>
              <a:t>Car</a:t>
            </a:r>
            <a:r>
              <a:rPr lang="ru-RU" sz="2400" dirty="0"/>
              <a:t> мы будем работать с методами, которые устанавливает и возвращают значения этих полей.</a:t>
            </a:r>
          </a:p>
          <a:p>
            <a:pPr indent="531813"/>
            <a:r>
              <a:rPr lang="ru-RU" sz="2400" dirty="0"/>
              <a:t>Методы </a:t>
            </a:r>
            <a:r>
              <a:rPr lang="ru-RU" sz="2400" dirty="0" err="1"/>
              <a:t>setName</a:t>
            </a:r>
            <a:r>
              <a:rPr lang="ru-RU" sz="2400" dirty="0"/>
              <a:t>, </a:t>
            </a:r>
            <a:r>
              <a:rPr lang="ru-RU" sz="2400" dirty="0" err="1"/>
              <a:t>setAge</a:t>
            </a:r>
            <a:r>
              <a:rPr lang="ru-RU" sz="2400" dirty="0"/>
              <a:t> и наподобие еще называют сеттеры, так как они изменяют значения поля. </a:t>
            </a:r>
          </a:p>
          <a:p>
            <a:pPr indent="531813"/>
            <a:r>
              <a:rPr lang="ru-RU" sz="2400" dirty="0"/>
              <a:t>А методы </a:t>
            </a:r>
            <a:r>
              <a:rPr lang="ru-RU" sz="2400" dirty="0" err="1"/>
              <a:t>getName</a:t>
            </a:r>
            <a:r>
              <a:rPr lang="ru-RU" sz="2400" dirty="0"/>
              <a:t>, </a:t>
            </a:r>
            <a:r>
              <a:rPr lang="ru-RU" sz="2400" dirty="0" err="1"/>
              <a:t>getAge</a:t>
            </a:r>
            <a:r>
              <a:rPr lang="ru-RU" sz="2400" dirty="0"/>
              <a:t> и наподобие называют геттеры, так как с их помощью получаем значение поля.</a:t>
            </a:r>
          </a:p>
          <a:p>
            <a:pPr indent="531813"/>
            <a:r>
              <a:rPr lang="ru-RU" sz="2400" dirty="0"/>
              <a:t>Причем в эти </a:t>
            </a:r>
            <a:r>
              <a:rPr lang="ru-RU" sz="2400" dirty="0" smtClean="0"/>
              <a:t>методы можно </a:t>
            </a:r>
            <a:r>
              <a:rPr lang="ru-RU" sz="2400" dirty="0"/>
              <a:t>вложить дополнительную логику. </a:t>
            </a:r>
          </a:p>
          <a:p>
            <a:pPr indent="531813"/>
            <a:r>
              <a:rPr lang="ru-RU" sz="2400" dirty="0"/>
              <a:t>Например, в данном случае при изменении скорости производится проверка, насколько соответствует новое значение допустимому диапазону.</a:t>
            </a:r>
          </a:p>
        </p:txBody>
      </p:sp>
    </p:spTree>
    <p:extLst>
      <p:ext uri="{BB962C8B-B14F-4D97-AF65-F5344CB8AC3E}">
        <p14:creationId xmlns:p14="http://schemas.microsoft.com/office/powerpoint/2010/main" val="41337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Специальная ссылка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13034" y="1608083"/>
            <a:ext cx="9691578" cy="430313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– </a:t>
            </a:r>
            <a:r>
              <a:rPr lang="ru-RU" sz="2400" dirty="0" smtClean="0"/>
              <a:t>это ссылка на текущий экземпляр объекта</a:t>
            </a:r>
          </a:p>
          <a:p>
            <a:r>
              <a:rPr lang="ru-RU" sz="2400" dirty="0" smtClean="0"/>
              <a:t>Может применяться только в методах класса</a:t>
            </a:r>
          </a:p>
          <a:p>
            <a:r>
              <a:rPr lang="ru-RU" sz="2400" dirty="0" smtClean="0"/>
              <a:t>С помощью </a:t>
            </a:r>
            <a:r>
              <a:rPr lang="en-US" sz="2400" dirty="0" smtClean="0"/>
              <a:t>this </a:t>
            </a:r>
            <a:r>
              <a:rPr lang="ru-RU" sz="2400" dirty="0" smtClean="0"/>
              <a:t>можно: </a:t>
            </a:r>
          </a:p>
          <a:p>
            <a:pPr lvl="1"/>
            <a:r>
              <a:rPr lang="ru-RU" sz="2400" dirty="0" smtClean="0"/>
              <a:t>обращаться к атрибутам текущего объекта</a:t>
            </a:r>
          </a:p>
          <a:p>
            <a:pPr lvl="1"/>
            <a:r>
              <a:rPr lang="ru-RU" sz="2400" dirty="0" smtClean="0"/>
              <a:t>вызывать методы текущего объекта</a:t>
            </a:r>
          </a:p>
          <a:p>
            <a:pPr lvl="1"/>
            <a:r>
              <a:rPr lang="ru-RU" sz="2400" dirty="0" smtClean="0"/>
              <a:t>передавать ссылку на текущий объект методам другого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21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553" y="624110"/>
            <a:ext cx="9928060" cy="731724"/>
          </a:xfrm>
        </p:spPr>
        <p:txBody>
          <a:bodyPr>
            <a:noAutofit/>
          </a:bodyPr>
          <a:lstStyle/>
          <a:p>
            <a:r>
              <a:rPr lang="ru-RU" altLang="ru-RU" dirty="0"/>
              <a:t>Пример использования </a:t>
            </a:r>
            <a:r>
              <a:rPr lang="en-US" altLang="ru-RU" dirty="0" smtClean="0"/>
              <a:t>this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4924" y="1749972"/>
            <a:ext cx="9549688" cy="41612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Point2D {</a:t>
            </a:r>
            <a:endParaRPr lang="ru-RU" altLang="ru-RU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800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800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altLang="ru-RU" sz="2800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altLang="ru-RU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endParaRPr lang="ru-RU" altLang="ru-RU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800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Point2D(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y) {</a:t>
            </a:r>
            <a:endParaRPr lang="ru-RU" altLang="ru-RU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800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altLang="ru-RU" sz="2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x;</a:t>
            </a:r>
            <a:r>
              <a:rPr lang="ru-RU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 используется для	</a:t>
            </a:r>
            <a:r>
              <a:rPr lang="en-US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присваивания полям класса</a:t>
            </a:r>
            <a:endParaRPr lang="ru-RU" altLang="ru-RU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800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ru-RU" altLang="ru-RU" sz="2800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ru-RU" altLang="ru-RU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u-RU" altLang="ru-RU" sz="2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y;</a:t>
            </a:r>
            <a:r>
              <a:rPr lang="ru-RU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//x, y, значений </a:t>
            </a:r>
            <a:r>
              <a:rPr lang="en-US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	//</a:t>
            </a:r>
            <a:r>
              <a:rPr lang="ru-RU" altLang="ru-RU" sz="2800" dirty="0">
                <a:solidFill>
                  <a:srgbClr val="3F7F5F"/>
                </a:solidFill>
                <a:latin typeface="Courier New" panose="02070309020205020404" pitchFamily="49" charset="0"/>
              </a:rPr>
              <a:t>параметров конструктора x, </a:t>
            </a:r>
            <a:r>
              <a:rPr lang="ru-RU" altLang="ru-RU" sz="2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y</a:t>
            </a:r>
            <a:endParaRPr lang="ru-RU" altLang="ru-RU" sz="28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sz="28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ru-RU" alt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alt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1" y="157162"/>
            <a:ext cx="8226425" cy="63111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Статические методы и поля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idx="4294967295"/>
          </p:nvPr>
        </p:nvSpPr>
        <p:spPr>
          <a:xfrm>
            <a:off x="583325" y="1047404"/>
            <a:ext cx="11303876" cy="5810596"/>
          </a:xfrm>
        </p:spPr>
        <p:txBody>
          <a:bodyPr>
            <a:noAutofit/>
          </a:bodyPr>
          <a:lstStyle/>
          <a:p>
            <a:pPr>
              <a:buFont typeface="Verdana" panose="020B0604030504040204" pitchFamily="34" charset="0"/>
              <a:buNone/>
            </a:pPr>
            <a:r>
              <a:rPr lang="ru-RU" altLang="ru-RU" sz="2200" dirty="0"/>
              <a:t>Поля данных, объявленные в классе как </a:t>
            </a:r>
            <a:r>
              <a:rPr lang="ru-RU" altLang="ru-RU" sz="2200" dirty="0" err="1">
                <a:solidFill>
                  <a:srgbClr val="800000"/>
                </a:solidFill>
              </a:rPr>
              <a:t>static</a:t>
            </a:r>
            <a:r>
              <a:rPr lang="ru-RU" altLang="ru-RU" sz="2200" dirty="0"/>
              <a:t>, являются общими для всех объектов класса и называются </a:t>
            </a:r>
            <a:r>
              <a:rPr lang="ru-RU" altLang="ru-RU" sz="2200" dirty="0">
                <a:solidFill>
                  <a:srgbClr val="990099"/>
                </a:solidFill>
              </a:rPr>
              <a:t>переменными класса</a:t>
            </a:r>
            <a:r>
              <a:rPr lang="ru-RU" altLang="ru-RU" sz="2200" dirty="0"/>
              <a:t>.</a:t>
            </a:r>
          </a:p>
          <a:p>
            <a:pPr>
              <a:buFont typeface="Verdana" panose="020B0604030504040204" pitchFamily="34" charset="0"/>
              <a:buNone/>
            </a:pPr>
            <a:r>
              <a:rPr lang="ru-RU" altLang="ru-RU" sz="2200" dirty="0"/>
              <a:t>Если один объект изменит значение такого поля, то это изменение увидят все объекты. </a:t>
            </a:r>
          </a:p>
          <a:p>
            <a:pPr>
              <a:buFont typeface="Verdana" panose="020B0604030504040204" pitchFamily="34" charset="0"/>
              <a:buNone/>
            </a:pPr>
            <a:r>
              <a:rPr lang="ru-RU" altLang="ru-RU" sz="2200" dirty="0"/>
              <a:t>Для работы со статическими атрибутами используются </a:t>
            </a:r>
            <a:r>
              <a:rPr lang="ru-RU" altLang="ru-RU" sz="2200" dirty="0">
                <a:solidFill>
                  <a:srgbClr val="FF0000"/>
                </a:solidFill>
              </a:rPr>
              <a:t>статические методы</a:t>
            </a:r>
            <a:r>
              <a:rPr lang="ru-RU" altLang="ru-RU" sz="2200" dirty="0"/>
              <a:t>, объявленные со спецификатором </a:t>
            </a:r>
            <a:r>
              <a:rPr lang="ru-RU" altLang="ru-RU" sz="2200" dirty="0" err="1">
                <a:solidFill>
                  <a:srgbClr val="800000"/>
                </a:solidFill>
              </a:rPr>
              <a:t>static</a:t>
            </a:r>
            <a:r>
              <a:rPr lang="ru-RU" altLang="ru-RU" sz="2200" dirty="0"/>
              <a:t>.</a:t>
            </a:r>
          </a:p>
          <a:p>
            <a:pPr marL="725488"/>
            <a:r>
              <a:rPr lang="ru-RU" altLang="ru-RU" sz="2200" dirty="0"/>
              <a:t>являются методами класса;</a:t>
            </a:r>
          </a:p>
          <a:p>
            <a:pPr marL="725488"/>
            <a:r>
              <a:rPr lang="ru-RU" altLang="ru-RU" sz="2200" dirty="0"/>
              <a:t>не привязаны ни к какому объекту;</a:t>
            </a:r>
          </a:p>
          <a:p>
            <a:pPr marL="725488"/>
            <a:r>
              <a:rPr lang="ru-RU" altLang="ru-RU" sz="2200" dirty="0"/>
              <a:t>не содержат указателя </a:t>
            </a:r>
            <a:r>
              <a:rPr lang="ru-RU" altLang="ru-RU" sz="2200" dirty="0" err="1">
                <a:solidFill>
                  <a:srgbClr val="800000"/>
                </a:solidFill>
              </a:rPr>
              <a:t>this</a:t>
            </a:r>
            <a:r>
              <a:rPr lang="ru-RU" altLang="ru-RU" sz="2200" dirty="0"/>
              <a:t> на конкретный объект, вызвавший метод;</a:t>
            </a:r>
          </a:p>
          <a:p>
            <a:pPr marL="725488"/>
            <a:r>
              <a:rPr lang="ru-RU" altLang="ru-RU" sz="2200" dirty="0" smtClean="0"/>
              <a:t>статические </a:t>
            </a:r>
            <a:r>
              <a:rPr lang="ru-RU" altLang="ru-RU" sz="2200" dirty="0"/>
              <a:t>поля и методы не могут обращаться к нестатическим полям и методам напрямую (по причине недоступности указателя </a:t>
            </a:r>
            <a:r>
              <a:rPr lang="en-US" altLang="ru-RU" sz="2200" dirty="0">
                <a:solidFill>
                  <a:srgbClr val="800000"/>
                </a:solidFill>
              </a:rPr>
              <a:t>this</a:t>
            </a:r>
            <a:r>
              <a:rPr lang="ru-RU" altLang="ru-RU" sz="2200" dirty="0"/>
              <a:t> ), так как для обращения к статическим полям и методам достаточно имени класса, в котором они определены.</a:t>
            </a:r>
            <a:endParaRPr lang="ru-RU" altLang="ru-RU" sz="2200" dirty="0">
              <a:solidFill>
                <a:srgbClr val="7F005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1981200" y="157655"/>
            <a:ext cx="8229600" cy="67895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Статические методы и поля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1847851" y="836614"/>
            <a:ext cx="8213725" cy="5832475"/>
          </a:xfrm>
          <a:gradFill rotWithShape="1">
            <a:gsLst>
              <a:gs pos="0">
                <a:srgbClr val="E4FFFF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>
              <a:buFont typeface="Verdana" panose="020B0604030504040204" pitchFamily="34" charset="0"/>
              <a:buNone/>
            </a:pPr>
            <a:r>
              <a:rPr lang="en-US" altLang="ru-RU" sz="1600" dirty="0">
                <a:solidFill>
                  <a:srgbClr val="7F0055"/>
                </a:solidFill>
                <a:latin typeface="Courier New" panose="02070309020205020404" pitchFamily="49" charset="0"/>
              </a:rPr>
              <a:t>pu</a:t>
            </a:r>
            <a:r>
              <a:rPr lang="en-US" altLang="ru-RU" sz="2300" dirty="0">
                <a:solidFill>
                  <a:srgbClr val="7F0055"/>
                </a:solidFill>
                <a:latin typeface="Courier New" panose="02070309020205020404" pitchFamily="49" charset="0"/>
              </a:rPr>
              <a:t>blic</a:t>
            </a: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Mark {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0000C0"/>
                </a:solidFill>
                <a:latin typeface="Courier New" panose="02070309020205020404" pitchFamily="49" charset="0"/>
              </a:rPr>
              <a:t>mark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coeff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5;</a:t>
            </a:r>
          </a:p>
          <a:p>
            <a:pPr lvl="1">
              <a:buFontTx/>
              <a:buNone/>
            </a:pPr>
            <a:endParaRPr lang="ru-RU" altLang="ru-RU" sz="23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getResult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ru-RU" sz="23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coeff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23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mark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/100;</a:t>
            </a:r>
          </a:p>
          <a:p>
            <a:pPr lvl="1">
              <a:buFontTx/>
              <a:buNone/>
            </a:pPr>
            <a:r>
              <a:rPr lang="ru-RU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setCoeffFloat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c) {</a:t>
            </a:r>
          </a:p>
          <a:p>
            <a:pPr lvl="1">
              <a:buFontTx/>
              <a:buNone/>
            </a:pPr>
            <a:r>
              <a:rPr lang="en-US" altLang="ru-RU" sz="23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3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coeff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ru-RU" sz="23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ru-RU" sz="23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coeff</a:t>
            </a:r>
            <a:r>
              <a:rPr lang="en-US" altLang="ru-RU" sz="23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*c;;</a:t>
            </a:r>
          </a:p>
          <a:p>
            <a:pPr lvl="1">
              <a:buFontTx/>
              <a:buNone/>
            </a:pPr>
            <a:r>
              <a:rPr lang="ru-RU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setMark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2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mark) {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3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ru-RU" sz="2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ru-RU" sz="23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mark</a:t>
            </a:r>
            <a:r>
              <a:rPr lang="en-US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mark;</a:t>
            </a:r>
          </a:p>
          <a:p>
            <a:pPr lvl="1">
              <a:buFontTx/>
              <a:buNone/>
            </a:pPr>
            <a:r>
              <a:rPr lang="ru-RU" altLang="ru-RU" sz="23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ru-RU" altLang="ru-RU" sz="2300" b="1" dirty="0">
                <a:solidFill>
                  <a:srgbClr val="3F7F5F"/>
                </a:solidFill>
              </a:rPr>
              <a:t>//из статического метода нельзя обратиться к нестатическим полям и методам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3F7F5F"/>
                </a:solidFill>
              </a:rPr>
              <a:t>/*public static </a:t>
            </a:r>
            <a:r>
              <a:rPr lang="en-US" altLang="ru-RU" sz="2300" b="1" dirty="0" err="1">
                <a:solidFill>
                  <a:srgbClr val="3F7F5F"/>
                </a:solidFill>
              </a:rPr>
              <a:t>int</a:t>
            </a:r>
            <a:r>
              <a:rPr lang="en-US" altLang="ru-RU" sz="2300" b="1" dirty="0">
                <a:solidFill>
                  <a:srgbClr val="3F7F5F"/>
                </a:solidFill>
              </a:rPr>
              <a:t> </a:t>
            </a:r>
            <a:r>
              <a:rPr lang="en-US" altLang="ru-RU" sz="2300" b="1" dirty="0" err="1">
                <a:solidFill>
                  <a:srgbClr val="3F7F5F"/>
                </a:solidFill>
              </a:rPr>
              <a:t>getResult</a:t>
            </a:r>
            <a:r>
              <a:rPr lang="en-US" altLang="ru-RU" sz="2300" b="1" dirty="0">
                <a:solidFill>
                  <a:srgbClr val="3F7F5F"/>
                </a:solidFill>
              </a:rPr>
              <a:t>() {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3F7F5F"/>
                </a:solidFill>
              </a:rPr>
              <a:t> </a:t>
            </a:r>
            <a:r>
              <a:rPr lang="en-US" altLang="ru-RU" sz="2300" b="1" dirty="0" err="1">
                <a:solidFill>
                  <a:srgbClr val="3F7F5F"/>
                </a:solidFill>
              </a:rPr>
              <a:t>setMark</a:t>
            </a:r>
            <a:r>
              <a:rPr lang="en-US" altLang="ru-RU" sz="2300" b="1" dirty="0">
                <a:solidFill>
                  <a:srgbClr val="3F7F5F"/>
                </a:solidFill>
              </a:rPr>
              <a:t>(5);//</a:t>
            </a:r>
            <a:r>
              <a:rPr lang="ru-RU" altLang="ru-RU" sz="2300" b="1" dirty="0">
                <a:solidFill>
                  <a:srgbClr val="3F7F5F"/>
                </a:solidFill>
              </a:rPr>
              <a:t>ошибка</a:t>
            </a:r>
          </a:p>
          <a:p>
            <a:pPr lvl="1">
              <a:buFontTx/>
              <a:buNone/>
            </a:pPr>
            <a:r>
              <a:rPr lang="en-US" altLang="ru-RU" sz="2300" b="1" dirty="0">
                <a:solidFill>
                  <a:srgbClr val="3F7F5F"/>
                </a:solidFill>
              </a:rPr>
              <a:t>return </a:t>
            </a:r>
            <a:r>
              <a:rPr lang="en-US" altLang="ru-RU" sz="2300" b="1" dirty="0" err="1">
                <a:solidFill>
                  <a:srgbClr val="3F7F5F"/>
                </a:solidFill>
              </a:rPr>
              <a:t>coeff</a:t>
            </a:r>
            <a:r>
              <a:rPr lang="en-US" altLang="ru-RU" sz="2300" b="1" dirty="0">
                <a:solidFill>
                  <a:srgbClr val="3F7F5F"/>
                </a:solidFill>
              </a:rPr>
              <a:t>*mark/100;//</a:t>
            </a:r>
            <a:r>
              <a:rPr lang="ru-RU" altLang="ru-RU" sz="2300" b="1" dirty="0">
                <a:solidFill>
                  <a:srgbClr val="3F7F5F"/>
                </a:solidFill>
              </a:rPr>
              <a:t>ошибка</a:t>
            </a:r>
          </a:p>
          <a:p>
            <a:pPr lvl="1">
              <a:buFontTx/>
              <a:buNone/>
            </a:pPr>
            <a:r>
              <a:rPr lang="ru-RU" altLang="ru-RU" sz="2300" b="1" dirty="0">
                <a:solidFill>
                  <a:srgbClr val="3F7F5F"/>
                </a:solidFill>
              </a:rPr>
              <a:t>}</a:t>
            </a:r>
            <a:r>
              <a:rPr lang="en-US" altLang="ru-RU" sz="2300" b="1" dirty="0">
                <a:solidFill>
                  <a:srgbClr val="3F7F5F"/>
                </a:solidFill>
              </a:rPr>
              <a:t>   </a:t>
            </a:r>
            <a:r>
              <a:rPr lang="ru-RU" altLang="ru-RU" sz="2300" b="1" dirty="0">
                <a:solidFill>
                  <a:srgbClr val="3F7F5F"/>
                </a:solidFill>
              </a:rPr>
              <a:t>*/</a:t>
            </a:r>
          </a:p>
          <a:p>
            <a:pPr>
              <a:buFont typeface="Verdana" panose="020B0604030504040204" pitchFamily="34" charset="0"/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Verdana" panose="020B0604030504040204" pitchFamily="34" charset="0"/>
              <a:buNone/>
            </a:pP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7687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1890"/>
            <a:ext cx="8229600" cy="457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Модификатор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ru-RU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inal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5572" y="1008993"/>
            <a:ext cx="11146221" cy="5315607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Модификатор </a:t>
            </a:r>
            <a:r>
              <a:rPr lang="ru-RU" sz="2400" dirty="0" err="1">
                <a:solidFill>
                  <a:srgbClr val="800000"/>
                </a:solidFill>
              </a:rPr>
              <a:t>final</a:t>
            </a:r>
            <a:r>
              <a:rPr lang="ru-RU" sz="2400" dirty="0">
                <a:solidFill>
                  <a:srgbClr val="800000"/>
                </a:solidFill>
              </a:rPr>
              <a:t> </a:t>
            </a:r>
            <a:r>
              <a:rPr lang="ru-RU" sz="2400" dirty="0"/>
              <a:t>используется для определения констант в качестве члена класса, локальной переменной или параметра метода. 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Методы</a:t>
            </a:r>
            <a:r>
              <a:rPr lang="ru-RU" sz="2400" dirty="0"/>
              <a:t>, объявленные как </a:t>
            </a:r>
            <a:r>
              <a:rPr lang="ru-RU" sz="2400" dirty="0" err="1">
                <a:solidFill>
                  <a:srgbClr val="800000"/>
                </a:solidFill>
              </a:rPr>
              <a:t>final</a:t>
            </a:r>
            <a:r>
              <a:rPr lang="ru-RU" sz="2400" dirty="0"/>
              <a:t>, нельзя замещать в подклассах, для классов – создавать подклассы. 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Константа </a:t>
            </a:r>
            <a:r>
              <a:rPr lang="ru-RU" sz="2400" dirty="0"/>
              <a:t>может быть объявлена как поле класса, но не проинициализирована. В этом случае она должна быть проинициализирована в логическом блоке класса, заключенном в </a:t>
            </a:r>
            <a:r>
              <a:rPr lang="ru-RU" sz="2400" dirty="0">
                <a:solidFill>
                  <a:srgbClr val="800000"/>
                </a:solidFill>
              </a:rPr>
              <a:t>{}</a:t>
            </a:r>
            <a:r>
              <a:rPr lang="ru-RU" sz="2400" dirty="0"/>
              <a:t>, или конструкторе, но </a:t>
            </a:r>
            <a:r>
              <a:rPr lang="ru-RU" sz="2400" dirty="0">
                <a:solidFill>
                  <a:srgbClr val="FF0000"/>
                </a:solidFill>
              </a:rPr>
              <a:t>только в одном из указанных мест</a:t>
            </a:r>
            <a:r>
              <a:rPr lang="ru-RU" sz="2400" dirty="0"/>
              <a:t>. Значение по умолчанию константа получить не может в отличие от переменных класса.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Константы </a:t>
            </a:r>
            <a:r>
              <a:rPr lang="ru-RU" sz="2400" dirty="0"/>
              <a:t>могут быть объявлены в методах как локальные или как параметры метода. В обоих случаях значения таких констант изменять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3934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final-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поля и методы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sz="half" idx="1"/>
          </p:nvPr>
        </p:nvSpPr>
        <p:spPr>
          <a:xfrm>
            <a:off x="1774825" y="908051"/>
            <a:ext cx="4465638" cy="5135563"/>
          </a:xfrm>
          <a:gradFill rotWithShape="1">
            <a:gsLst>
              <a:gs pos="0">
                <a:srgbClr val="E4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rtlCol="0">
            <a:normAutofit fontScale="92500" lnSpcReduction="20000"/>
          </a:bodyPr>
          <a:lstStyle/>
          <a:p>
            <a:pPr>
              <a:buNone/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Rector {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// инициализированная константа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= 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)(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Math.</a:t>
            </a:r>
            <a:r>
              <a:rPr lang="en-US" sz="1400" b="1" i="1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en-US" sz="1400" b="1" i="1" dirty="0">
                <a:solidFill>
                  <a:srgbClr val="000000"/>
                </a:solidFill>
                <a:latin typeface="Courier New" pitchFamily="49" charset="0"/>
              </a:rPr>
              <a:t>()*10);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// неинициализированная константа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urier New" pitchFamily="49" charset="0"/>
              </a:rPr>
              <a:t>NAME_RECTOR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Rector() {</a:t>
            </a:r>
          </a:p>
          <a:p>
            <a:pPr lvl="2">
              <a:buNone/>
              <a:defRPr/>
            </a:pPr>
            <a:r>
              <a:rPr lang="ru-RU" b="1" dirty="0">
                <a:solidFill>
                  <a:srgbClr val="3F7F5F"/>
                </a:solidFill>
                <a:latin typeface="Courier New" pitchFamily="49" charset="0"/>
              </a:rPr>
              <a:t>// инициализация в конструкторе</a:t>
            </a:r>
          </a:p>
          <a:p>
            <a:pPr lvl="2">
              <a:buNone/>
              <a:defRPr/>
            </a:pPr>
            <a:r>
              <a:rPr lang="ru-RU" b="1" dirty="0">
                <a:solidFill>
                  <a:srgbClr val="0000C0"/>
                </a:solidFill>
                <a:latin typeface="Courier New" pitchFamily="49" charset="0"/>
              </a:rPr>
              <a:t>NAME_RECTOR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b="1" dirty="0">
                <a:solidFill>
                  <a:srgbClr val="2A00FF"/>
                </a:solidFill>
                <a:latin typeface="Courier New" pitchFamily="49" charset="0"/>
              </a:rPr>
              <a:t>"Старый"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ru-RU" b="1" dirty="0">
                <a:solidFill>
                  <a:srgbClr val="3F7F5F"/>
                </a:solidFill>
                <a:latin typeface="Courier New" pitchFamily="49" charset="0"/>
              </a:rPr>
              <a:t>// только один раз!!!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// {NAME_RECTOR = "Новый";}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// только один раз!!!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jobRector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// реализация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3F7F5F"/>
                </a:solidFill>
                <a:latin typeface="Courier New" pitchFamily="49" charset="0"/>
              </a:rPr>
              <a:t>// ID = 100;</a:t>
            </a:r>
            <a:endParaRPr lang="ru-RU" sz="1400" b="1" dirty="0">
              <a:solidFill>
                <a:srgbClr val="3F7F5F"/>
              </a:solidFill>
              <a:latin typeface="Courier New" pitchFamily="49" charset="0"/>
            </a:endParaRP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3F7F5F"/>
                </a:solidFill>
                <a:latin typeface="Courier New" pitchFamily="49" charset="0"/>
              </a:rPr>
              <a:t>//</a:t>
            </a:r>
            <a:r>
              <a:rPr lang="ru-RU" sz="1400" b="1" dirty="0">
                <a:solidFill>
                  <a:srgbClr val="3F7F5F"/>
                </a:solidFill>
                <a:latin typeface="Courier New" pitchFamily="49" charset="0"/>
              </a:rPr>
              <a:t>ошибка!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6" name="Содержимое 3"/>
          <p:cNvSpPr>
            <a:spLocks noGrp="1"/>
          </p:cNvSpPr>
          <p:nvPr>
            <p:ph sz="half" idx="2"/>
          </p:nvPr>
        </p:nvSpPr>
        <p:spPr>
          <a:xfrm>
            <a:off x="6383339" y="908050"/>
            <a:ext cx="3889375" cy="5113338"/>
          </a:xfrm>
          <a:gradFill rotWithShape="1">
            <a:gsLst>
              <a:gs pos="0">
                <a:srgbClr val="E4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rtlCol="0">
            <a:normAutofit fontScale="92500" lnSpcReduction="20000"/>
          </a:bodyPr>
          <a:lstStyle/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checkRights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2">
              <a:buNone/>
              <a:defRPr/>
            </a:pPr>
            <a:r>
              <a:rPr lang="en-US" b="1" dirty="0">
                <a:solidFill>
                  <a:srgbClr val="3F7F5F"/>
                </a:solidFill>
                <a:latin typeface="Courier New" pitchFamily="49" charset="0"/>
              </a:rPr>
              <a:t>// ID = 1; //</a:t>
            </a:r>
            <a:r>
              <a:rPr lang="ru-RU" b="1" dirty="0">
                <a:solidFill>
                  <a:srgbClr val="3F7F5F"/>
                </a:solidFill>
                <a:latin typeface="Courier New" pitchFamily="49" charset="0"/>
              </a:rPr>
              <a:t>ошибка!</a:t>
            </a:r>
          </a:p>
          <a:p>
            <a:pPr lvl="2">
              <a:buNone/>
              <a:defRPr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CODE = 72173394;</a:t>
            </a:r>
          </a:p>
          <a:p>
            <a:pPr lvl="2">
              <a:buNone/>
              <a:defRPr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(CODE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1200" dirty="0">
              <a:solidFill>
                <a:srgbClr val="7F0055"/>
              </a:solidFill>
              <a:latin typeface="Courier New" pitchFamily="49" charset="0"/>
            </a:endParaRP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1"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 i="1" dirty="0">
                <a:solidFill>
                  <a:srgbClr val="000000"/>
                </a:solidFill>
                <a:latin typeface="Courier New" pitchFamily="49" charset="0"/>
              </a:rPr>
              <a:t> Rector().</a:t>
            </a:r>
            <a:r>
              <a:rPr lang="en-US" sz="1400" b="1" i="1" dirty="0">
                <a:solidFill>
                  <a:srgbClr val="0000C0"/>
                </a:solidFill>
                <a:latin typeface="Courier New" pitchFamily="49" charset="0"/>
              </a:rPr>
              <a:t>ID</a:t>
            </a:r>
            <a:r>
              <a:rPr lang="en-US" sz="1400" b="1" i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1"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None/>
              <a:defRPr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  <a:p>
            <a:pPr>
              <a:buNone/>
              <a:defRPr/>
            </a:pPr>
            <a:endParaRPr lang="ru-RU" sz="1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ProRector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Rector {</a:t>
            </a:r>
          </a:p>
          <a:p>
            <a:pPr>
              <a:buNone/>
              <a:defRPr/>
            </a:pPr>
            <a:r>
              <a:rPr lang="en-US" sz="1400" dirty="0">
                <a:solidFill>
                  <a:srgbClr val="3F7F5F"/>
                </a:solidFill>
                <a:latin typeface="Courier New" pitchFamily="49" charset="0"/>
              </a:rPr>
              <a:t>	// public void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</a:rPr>
              <a:t>jobRector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</a:rPr>
              <a:t>(){} //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</a:rPr>
              <a:t>запрещено!</a:t>
            </a:r>
          </a:p>
          <a:p>
            <a:pPr>
              <a:buNone/>
              <a:defRPr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4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ru-RU" altLang="ru-RU" sz="5400" dirty="0" smtClean="0"/>
              <a:t>Абстракция</a:t>
            </a:r>
            <a:endParaRPr lang="ru-RU" altLang="ru-RU" sz="5400" dirty="0"/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1955799" y="1596252"/>
            <a:ext cx="94303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2C78"/>
                </a:solidFill>
              </a:rPr>
              <a:t>Абстракция —  </a:t>
            </a:r>
            <a:r>
              <a:rPr lang="ru-RU" altLang="ru-RU" sz="2400" dirty="0">
                <a:solidFill>
                  <a:srgbClr val="002C78"/>
                </a:solidFill>
              </a:rPr>
              <a:t>означает выделение значимой информации и исключение из рассмотрения незначимой. С точки зрения программирования это правильное разделение программы на объекты. Абстракция позволяет отобрать главные характеристики и опустить второстепенные.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5076" y="152295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НАСЛЕДОВАНИЕ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55075" y="1686910"/>
            <a:ext cx="9984827" cy="4838434"/>
          </a:xfrm>
        </p:spPr>
        <p:txBody>
          <a:bodyPr>
            <a:noAutofit/>
          </a:bodyPr>
          <a:lstStyle/>
          <a:p>
            <a:r>
              <a:rPr lang="ru-RU" sz="2400" dirty="0"/>
              <a:t>Подкласс наследует переменные и методы суперкласса, используя ключевое </a:t>
            </a:r>
            <a:r>
              <a:rPr lang="ru-RU" sz="2400" dirty="0" smtClean="0"/>
              <a:t>слово </a:t>
            </a:r>
            <a:r>
              <a:rPr lang="ru-RU" sz="2400" b="1" dirty="0" err="1"/>
              <a:t>extends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 Класс </a:t>
            </a:r>
            <a:r>
              <a:rPr lang="ru-RU" sz="2400" dirty="0"/>
              <a:t>может также реализовывать любое число интерфейсов, </a:t>
            </a:r>
            <a:r>
              <a:rPr lang="ru-RU" sz="2400" dirty="0" smtClean="0"/>
              <a:t>используя </a:t>
            </a:r>
            <a:r>
              <a:rPr lang="ru-RU" sz="2400" dirty="0"/>
              <a:t>ключевое слово – </a:t>
            </a:r>
            <a:r>
              <a:rPr lang="ru-RU" sz="2400" b="1" dirty="0" err="1"/>
              <a:t>implements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Подкласс имеет прямой доступ ко </a:t>
            </a:r>
            <a:r>
              <a:rPr lang="ru-RU" sz="2400" dirty="0" smtClean="0"/>
              <a:t>всем </a:t>
            </a:r>
            <a:r>
              <a:rPr lang="ru-RU" sz="2400" dirty="0"/>
              <a:t>открытым переменным и методам родительского класса, как будто они </a:t>
            </a:r>
            <a:r>
              <a:rPr lang="ru-RU" sz="2400" dirty="0" smtClean="0"/>
              <a:t>находятся </a:t>
            </a:r>
            <a:r>
              <a:rPr lang="ru-RU" sz="2400" dirty="0"/>
              <a:t>в подклассе. </a:t>
            </a:r>
            <a:endParaRPr lang="en-US" sz="2400" dirty="0" smtClean="0"/>
          </a:p>
          <a:p>
            <a:r>
              <a:rPr lang="ru-RU" sz="2400" dirty="0" smtClean="0"/>
              <a:t>Исключение </a:t>
            </a:r>
            <a:r>
              <a:rPr lang="ru-RU" sz="2400" dirty="0"/>
              <a:t>составляют члены класса, помеченные  </a:t>
            </a:r>
            <a:r>
              <a:rPr lang="ru-RU" sz="2400" b="1" dirty="0" err="1" smtClean="0"/>
              <a:t>private</a:t>
            </a:r>
            <a:r>
              <a:rPr lang="ru-RU" sz="2400" dirty="0" smtClean="0"/>
              <a:t> </a:t>
            </a:r>
            <a:r>
              <a:rPr lang="ru-RU" sz="2400" dirty="0"/>
              <a:t>(во всех случаях) и «по умолчанию» для подкласса в другом пакете.  </a:t>
            </a:r>
          </a:p>
        </p:txBody>
      </p:sp>
    </p:spTree>
    <p:extLst>
      <p:ext uri="{BB962C8B-B14F-4D97-AF65-F5344CB8AC3E}">
        <p14:creationId xmlns:p14="http://schemas.microsoft.com/office/powerpoint/2010/main" val="12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5076" y="152295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НАСЛЕДОВАНИЕ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55075" y="1434662"/>
            <a:ext cx="9984827" cy="5090682"/>
          </a:xfrm>
        </p:spPr>
        <p:txBody>
          <a:bodyPr>
            <a:noAutofit/>
          </a:bodyPr>
          <a:lstStyle/>
          <a:p>
            <a:r>
              <a:rPr lang="ru-RU" sz="2400" dirty="0"/>
              <a:t>В любом случае (даже если ключевое слово </a:t>
            </a:r>
            <a:r>
              <a:rPr lang="ru-RU" sz="2400" b="1" dirty="0" err="1"/>
              <a:t>extends</a:t>
            </a:r>
            <a:r>
              <a:rPr lang="ru-RU" sz="2400" dirty="0"/>
              <a:t> отсутствует) класс </a:t>
            </a:r>
            <a:r>
              <a:rPr lang="ru-RU" sz="2400" dirty="0" smtClean="0"/>
              <a:t>автоматически </a:t>
            </a:r>
            <a:r>
              <a:rPr lang="ru-RU" sz="2400" dirty="0"/>
              <a:t>наследует свойства суперкласса всех классов – класса </a:t>
            </a:r>
            <a:r>
              <a:rPr lang="ru-RU" sz="2400" b="1" dirty="0" err="1"/>
              <a:t>Object</a:t>
            </a:r>
            <a:r>
              <a:rPr lang="ru-RU" sz="2400" dirty="0"/>
              <a:t>. </a:t>
            </a:r>
          </a:p>
          <a:p>
            <a:r>
              <a:rPr lang="ru-RU" sz="2400" dirty="0"/>
              <a:t>Множественное наследование классов запрещено, хотя его аналог </a:t>
            </a:r>
            <a:r>
              <a:rPr lang="ru-RU" sz="2400" dirty="0" smtClean="0"/>
              <a:t>предоставляет </a:t>
            </a:r>
            <a:r>
              <a:rPr lang="ru-RU" sz="2400" dirty="0"/>
              <a:t>реализация интерфейсов, которые не являются классами и содержат </a:t>
            </a:r>
            <a:r>
              <a:rPr lang="ru-RU" sz="2400" dirty="0" smtClean="0"/>
              <a:t>описание </a:t>
            </a:r>
            <a:r>
              <a:rPr lang="ru-RU" sz="2400" dirty="0"/>
              <a:t>набора методов, позволяющих задать поведение объекта класса, </a:t>
            </a:r>
            <a:r>
              <a:rPr lang="ru-RU" sz="2400" dirty="0" smtClean="0"/>
              <a:t>реализующего </a:t>
            </a:r>
            <a:r>
              <a:rPr lang="ru-RU" sz="2400" dirty="0"/>
              <a:t>эти интерфейсы. Наличие общих методов, которые должны быть реализованы  </a:t>
            </a:r>
            <a:r>
              <a:rPr lang="ru-RU" sz="2400" dirty="0" smtClean="0"/>
              <a:t>в </a:t>
            </a:r>
            <a:r>
              <a:rPr lang="ru-RU" sz="2400" dirty="0"/>
              <a:t>разных классах, обеспечивают им сходную функциональность. </a:t>
            </a:r>
          </a:p>
        </p:txBody>
      </p:sp>
    </p:spTree>
    <p:extLst>
      <p:ext uri="{BB962C8B-B14F-4D97-AF65-F5344CB8AC3E}">
        <p14:creationId xmlns:p14="http://schemas.microsoft.com/office/powerpoint/2010/main" val="3685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ПОЛИМОРФИЗМ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0166" y="1686911"/>
            <a:ext cx="10767848" cy="4838434"/>
          </a:xfrm>
        </p:spPr>
        <p:txBody>
          <a:bodyPr>
            <a:noAutofit/>
          </a:bodyPr>
          <a:lstStyle/>
          <a:p>
            <a:r>
              <a:rPr lang="ru-RU" sz="2400" dirty="0"/>
              <a:t>В подклассе можно объявить (переопределить) метод с тем же именем, </a:t>
            </a:r>
            <a:r>
              <a:rPr lang="ru-RU" sz="2400" dirty="0" smtClean="0"/>
              <a:t>списком </a:t>
            </a:r>
            <a:r>
              <a:rPr lang="ru-RU" sz="2400" dirty="0"/>
              <a:t>параметров и возвращаемым значением, что и у метода суперкласса. </a:t>
            </a:r>
          </a:p>
          <a:p>
            <a:r>
              <a:rPr lang="ru-RU" sz="2400" dirty="0"/>
              <a:t>Способность ссылки динамически определять версию переопределенного </a:t>
            </a:r>
            <a:r>
              <a:rPr lang="ru-RU" sz="2400" dirty="0" smtClean="0"/>
              <a:t>метода </a:t>
            </a:r>
            <a:r>
              <a:rPr lang="ru-RU" sz="2400" dirty="0"/>
              <a:t>в зависимости от переданного ссылке в сообщении типа объекта называется </a:t>
            </a:r>
            <a:r>
              <a:rPr lang="ru-RU" sz="2400" b="1" dirty="0" smtClean="0"/>
              <a:t>полиморфизмом</a:t>
            </a:r>
            <a:r>
              <a:rPr lang="ru-RU" sz="2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16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46264" y="1268414"/>
            <a:ext cx="4321175" cy="3293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Employee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{ </a:t>
            </a:r>
            <a:endParaRPr lang="en-US" altLang="ru-RU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id;</a:t>
            </a:r>
            <a:endParaRPr lang="en-US" altLang="ru-RU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Employee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idc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endParaRPr lang="en-US" altLang="ru-RU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idc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getId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() { return id;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typeEmployee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// 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("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Работник");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67438" y="1268413"/>
            <a:ext cx="4248150" cy="4278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class Manager extends Employee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private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idProject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 Manager(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idc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idp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super(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idc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); </a:t>
            </a:r>
            <a:endParaRPr lang="ru-RU" altLang="ru-RU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idProject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idp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getIdProject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idProject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typeEmployee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// 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("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Менеджер");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476780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class Runner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args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Employee b1 = new Employee(7110);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Employee b2 = new Manager(9251, 31);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b1.typeEmployee();// 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вызов версии из класса 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Employee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b2.typeEmployee();// 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вызов версии из класса 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Manager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// b2.getIdProject();// </a:t>
            </a: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ошибка компиляции!!!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((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Manager) b2).</a:t>
            </a: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getIdProject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Manager b3 = new Manager(9711, 35);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(b3.getIdProject());// 35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(b3.getId());// 9711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}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321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32749"/>
            <a:ext cx="8229600" cy="850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Перегрузка методов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40979" y="983649"/>
            <a:ext cx="11451021" cy="53917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dirty="0"/>
              <a:t>Метод называется </a:t>
            </a:r>
            <a:r>
              <a:rPr lang="ru-RU" altLang="ru-RU" sz="2400" dirty="0">
                <a:solidFill>
                  <a:srgbClr val="FF0000"/>
                </a:solidFill>
              </a:rPr>
              <a:t>перегруженным</a:t>
            </a:r>
            <a:r>
              <a:rPr lang="ru-RU" altLang="ru-RU" sz="2400" dirty="0"/>
              <a:t>, если существует несколько его версий с одним и тем же именем, но с различным списком параметров. </a:t>
            </a:r>
          </a:p>
          <a:p>
            <a:pPr>
              <a:lnSpc>
                <a:spcPct val="80000"/>
              </a:lnSpc>
            </a:pPr>
            <a:r>
              <a:rPr lang="ru-RU" altLang="ru-RU" sz="2400" dirty="0" smtClean="0"/>
              <a:t>Методы </a:t>
            </a:r>
            <a:r>
              <a:rPr lang="ru-RU" altLang="ru-RU" sz="2400" dirty="0"/>
              <a:t>с одинаковыми именами, но с различающимися списком параметров и возвращаемыми значениями могут находиться в разных классах одной цепочки наследования и также будут являться перегруженными.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Если в последнем случае списки параметров совпадают, то имеет место другой механизм – </a:t>
            </a:r>
            <a:r>
              <a:rPr lang="ru-RU" altLang="ru-RU" sz="2400" dirty="0">
                <a:solidFill>
                  <a:srgbClr val="FF0000"/>
                </a:solidFill>
              </a:rPr>
              <a:t>переопределение</a:t>
            </a:r>
            <a:r>
              <a:rPr lang="ru-RU" altLang="ru-RU" sz="2400" dirty="0"/>
              <a:t> метода.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Статические методы могут перегружаться нестатическими и наоборот – без ограничений.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При вызове перегруженных методов следует избегать ситуаций, когда компилятор будет не в состоянии выбрать тот или иной метод.</a:t>
            </a:r>
          </a:p>
        </p:txBody>
      </p:sp>
    </p:spTree>
    <p:extLst>
      <p:ext uri="{BB962C8B-B14F-4D97-AF65-F5344CB8AC3E}">
        <p14:creationId xmlns:p14="http://schemas.microsoft.com/office/powerpoint/2010/main" val="28542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763" y="0"/>
            <a:ext cx="8229600" cy="50405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Перегрузка методов. Пример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02677" y="725214"/>
            <a:ext cx="6999889" cy="5912068"/>
          </a:xfr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rtlCol="0">
            <a:noAutofit/>
          </a:bodyPr>
          <a:lstStyle/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class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NumberInfo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static 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(Integer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 i</a:t>
            </a:r>
            <a:r>
              <a:rPr lang="en-US" b="1" dirty="0">
                <a:latin typeface="Courier New" pitchFamily="49" charset="0"/>
              </a:rPr>
              <a:t>) {</a:t>
            </a:r>
            <a:r>
              <a:rPr lang="en-US" b="1" i="1" dirty="0">
                <a:solidFill>
                  <a:srgbClr val="008000"/>
                </a:solidFill>
                <a:latin typeface="Courier New" pitchFamily="49" charset="0"/>
              </a:rPr>
              <a:t>//1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</a:rPr>
              <a:t>.printf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Integer=%</a:t>
            </a:r>
            <a:r>
              <a:rPr lang="en-US" b="1" dirty="0" err="1">
                <a:solidFill>
                  <a:srgbClr val="002BC8"/>
                </a:solidFill>
                <a:latin typeface="Courier New" pitchFamily="49" charset="0"/>
              </a:rPr>
              <a:t>d%n</a:t>
            </a:r>
            <a:r>
              <a:rPr lang="en-US" b="1" dirty="0">
                <a:latin typeface="Courier New" pitchFamily="49" charset="0"/>
              </a:rPr>
              <a:t>",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static 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r>
              <a:rPr lang="en-US" b="1" i="1" dirty="0">
                <a:solidFill>
                  <a:srgbClr val="008000"/>
                </a:solidFill>
                <a:latin typeface="Courier New" pitchFamily="49" charset="0"/>
              </a:rPr>
              <a:t>//2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</a:rPr>
              <a:t>.printf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 err="1">
                <a:solidFill>
                  <a:srgbClr val="002BC8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=%</a:t>
            </a:r>
            <a:r>
              <a:rPr lang="en-US" b="1" dirty="0" err="1">
                <a:solidFill>
                  <a:srgbClr val="002BC8"/>
                </a:solidFill>
                <a:latin typeface="Courier New" pitchFamily="49" charset="0"/>
              </a:rPr>
              <a:t>d%n</a:t>
            </a:r>
            <a:r>
              <a:rPr lang="en-US" b="1" dirty="0">
                <a:latin typeface="Courier New" pitchFamily="49" charset="0"/>
              </a:rPr>
              <a:t>",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static 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(Float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</a:rPr>
              <a:t>) {</a:t>
            </a:r>
            <a:r>
              <a:rPr lang="en-US" b="1" i="1" dirty="0">
                <a:solidFill>
                  <a:srgbClr val="008000"/>
                </a:solidFill>
                <a:latin typeface="Courier New" pitchFamily="49" charset="0"/>
              </a:rPr>
              <a:t>//3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</a:rPr>
              <a:t>.printf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Float=%.4f%n</a:t>
            </a:r>
            <a:r>
              <a:rPr lang="en-US" b="1" dirty="0">
                <a:latin typeface="Courier New" pitchFamily="49" charset="0"/>
              </a:rPr>
              <a:t>",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public static void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(Number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) {</a:t>
            </a:r>
            <a:r>
              <a:rPr lang="en-US" b="1" i="1" dirty="0">
                <a:solidFill>
                  <a:srgbClr val="008000"/>
                </a:solidFill>
                <a:latin typeface="Courier New" pitchFamily="49" charset="0"/>
              </a:rPr>
              <a:t>//4</a:t>
            </a: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</a:rPr>
              <a:t>.println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Number=</a:t>
            </a:r>
            <a:r>
              <a:rPr lang="en-US" b="1" dirty="0">
                <a:latin typeface="Courier New" pitchFamily="49" charset="0"/>
              </a:rPr>
              <a:t>" +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public static void</a:t>
            </a:r>
            <a:r>
              <a:rPr lang="en-US" b="1" dirty="0">
                <a:latin typeface="Courier New" pitchFamily="49" charset="0"/>
              </a:rPr>
              <a:t> main(String[] </a:t>
            </a:r>
            <a:r>
              <a:rPr lang="en-US" b="1" dirty="0" err="1">
                <a:solidFill>
                  <a:srgbClr val="002BC8"/>
                </a:solidFill>
                <a:latin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Number[]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2BC8"/>
                </a:solidFill>
                <a:latin typeface="Courier New" pitchFamily="49" charset="0"/>
              </a:rPr>
              <a:t>num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new Integer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</a:rPr>
              <a:t>),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71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3.14f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 7.2 </a:t>
            </a:r>
            <a:r>
              <a:rPr lang="en-US" b="1" dirty="0">
                <a:latin typeface="Courier New" pitchFamily="49" charset="0"/>
              </a:rPr>
              <a:t>};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</a:rPr>
              <a:t> (Number 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 : </a:t>
            </a:r>
            <a:r>
              <a:rPr lang="en-US" b="1" dirty="0" err="1">
                <a:latin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	</a:t>
            </a:r>
            <a:r>
              <a:rPr lang="en-US" b="1" i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);</a:t>
            </a:r>
            <a:endParaRPr lang="en-US" b="1" i="1" dirty="0">
              <a:latin typeface="Courier New" pitchFamily="49" charset="0"/>
            </a:endParaRP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(new Integer(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8</a:t>
            </a:r>
            <a:r>
              <a:rPr lang="en-US" b="1" dirty="0">
                <a:latin typeface="Courier New" pitchFamily="49" charset="0"/>
              </a:rPr>
              <a:t>));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81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2BC8"/>
                </a:solidFill>
                <a:latin typeface="Courier New" pitchFamily="49" charset="0"/>
              </a:rPr>
              <a:t>4.14f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viewNum</a:t>
            </a:r>
            <a:r>
              <a:rPr lang="ru-RU" b="1" dirty="0">
                <a:latin typeface="Courier New" pitchFamily="49" charset="0"/>
              </a:rPr>
              <a:t>(</a:t>
            </a:r>
            <a:r>
              <a:rPr lang="ru-RU" b="1" dirty="0">
                <a:solidFill>
                  <a:srgbClr val="800000"/>
                </a:solidFill>
                <a:latin typeface="Courier New" pitchFamily="49" charset="0"/>
              </a:rPr>
              <a:t>8.2</a:t>
            </a:r>
            <a:r>
              <a:rPr lang="ru-RU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ru-RU" b="1" dirty="0">
                <a:latin typeface="Courier New" pitchFamily="49" charset="0"/>
              </a:rPr>
              <a:t>	}</a:t>
            </a:r>
          </a:p>
          <a:p>
            <a:pPr lvl="1">
              <a:lnSpc>
                <a:spcPct val="50000"/>
              </a:lnSpc>
              <a:buNone/>
              <a:defRPr/>
            </a:pPr>
            <a:r>
              <a:rPr lang="ru-RU" b="1" dirty="0"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602460" y="504059"/>
            <a:ext cx="2209800" cy="25638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 marL="742950" indent="-28575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800">
                <a:solidFill>
                  <a:schemeClr val="tx1"/>
                </a:solidFill>
                <a:latin typeface="Tahoma" panose="020B0604030504040204" pitchFamily="34" charset="0"/>
              </a:rPr>
              <a:t>Будет выведено:</a:t>
            </a:r>
          </a:p>
          <a:p>
            <a:pPr>
              <a:spcBef>
                <a:spcPct val="0"/>
              </a:spcBef>
            </a:pPr>
            <a:r>
              <a:rPr lang="en-US" altLang="ru-RU" sz="1800">
                <a:solidFill>
                  <a:srgbClr val="002C78"/>
                </a:solidFill>
              </a:rPr>
              <a:t>Number=7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>
                <a:solidFill>
                  <a:srgbClr val="002C78"/>
                </a:solidFill>
              </a:rPr>
              <a:t>Number=71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>
                <a:solidFill>
                  <a:srgbClr val="002C78"/>
                </a:solidFill>
              </a:rPr>
              <a:t>Number=3.14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>
                <a:solidFill>
                  <a:srgbClr val="002C78"/>
                </a:solidFill>
              </a:rPr>
              <a:t>Number=7.2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>
                <a:solidFill>
                  <a:srgbClr val="002C78"/>
                </a:solidFill>
              </a:rPr>
              <a:t>Integer=8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1800">
                <a:solidFill>
                  <a:srgbClr val="002C78"/>
                </a:solidFill>
              </a:rPr>
              <a:t>int=81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1800">
                <a:solidFill>
                  <a:srgbClr val="002C78"/>
                </a:solidFill>
              </a:rPr>
              <a:t>Float=4,1400</a:t>
            </a:r>
            <a:endParaRPr lang="ru-RU" altLang="ru-RU" sz="1800" b="0">
              <a:solidFill>
                <a:srgbClr val="002C78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1800">
                <a:solidFill>
                  <a:srgbClr val="002C78"/>
                </a:solidFill>
              </a:rPr>
              <a:t>Number=8.2</a:t>
            </a:r>
          </a:p>
        </p:txBody>
      </p:sp>
    </p:spTree>
    <p:extLst>
      <p:ext uri="{BB962C8B-B14F-4D97-AF65-F5344CB8AC3E}">
        <p14:creationId xmlns:p14="http://schemas.microsoft.com/office/powerpoint/2010/main" val="24413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9"/>
            <a:ext cx="8229600" cy="44679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Перегрузка методов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606543" y="583324"/>
            <a:ext cx="10330533" cy="6274676"/>
          </a:xfrm>
        </p:spPr>
        <p:txBody>
          <a:bodyPr>
            <a:noAutofit/>
          </a:bodyPr>
          <a:lstStyle/>
          <a:p>
            <a:pPr>
              <a:buFont typeface="Verdana" panose="020B0604030504040204" pitchFamily="34" charset="0"/>
              <a:buNone/>
            </a:pPr>
            <a:r>
              <a:rPr lang="ru-RU" altLang="ru-RU" sz="2400" dirty="0"/>
              <a:t>При непосредственной передаче объекта в метод выбор производится в зависимости от типа ссылки на этапе компиляции.</a:t>
            </a:r>
          </a:p>
          <a:p>
            <a:pPr>
              <a:buFont typeface="Verdana" panose="020B0604030504040204" pitchFamily="34" charset="0"/>
              <a:buNone/>
            </a:pPr>
            <a:r>
              <a:rPr lang="ru-RU" altLang="ru-RU" sz="2400" dirty="0"/>
              <a:t>С одной стороны, этот механизм снижает гибкость, с другой – все возможные ошибки при обращении к перегруженным методам отслеживаются на этапе компиляции, в отличие от переопределенных методов, когда их некорректный вызов приводит к возникновению исключений на этапе выполнения.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ru-RU" altLang="ru-RU" sz="2400" dirty="0" smtClean="0">
                <a:solidFill>
                  <a:srgbClr val="990099"/>
                </a:solidFill>
              </a:rPr>
              <a:t>При </a:t>
            </a:r>
            <a:r>
              <a:rPr lang="ru-RU" altLang="ru-RU" sz="2400" dirty="0">
                <a:solidFill>
                  <a:srgbClr val="990099"/>
                </a:solidFill>
              </a:rPr>
              <a:t>перегрузке всегда следует придерживаться следующих правил:</a:t>
            </a:r>
          </a:p>
          <a:p>
            <a:pPr marL="625475" indent="-273050"/>
            <a:r>
              <a:rPr lang="ru-RU" altLang="ru-RU" sz="2400" dirty="0" smtClean="0"/>
              <a:t>не </a:t>
            </a:r>
            <a:r>
              <a:rPr lang="ru-RU" altLang="ru-RU" sz="2400" dirty="0"/>
              <a:t>использовать сложных вариантов перегрузки;</a:t>
            </a:r>
          </a:p>
          <a:p>
            <a:pPr marL="625475" indent="-273050"/>
            <a:r>
              <a:rPr lang="ru-RU" altLang="ru-RU" sz="2400" dirty="0"/>
              <a:t>не использовать перегрузку с одинаковым числом параметров;</a:t>
            </a:r>
          </a:p>
          <a:p>
            <a:pPr marL="625475" indent="-273050"/>
            <a:r>
              <a:rPr lang="ru-RU" altLang="ru-RU" sz="2400" dirty="0"/>
              <a:t>заменять при возможности перегруженные методы на несколько разных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0474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9"/>
            <a:ext cx="9856124" cy="44679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при проектировании классов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40041" y="1064029"/>
            <a:ext cx="10126441" cy="5604785"/>
          </a:xfrm>
        </p:spPr>
        <p:txBody>
          <a:bodyPr>
            <a:noAutofit/>
          </a:bodyPr>
          <a:lstStyle/>
          <a:p>
            <a:pPr marL="0" indent="365125">
              <a:buFont typeface="Verdana" panose="020B0604030504040204" pitchFamily="34" charset="0"/>
              <a:buNone/>
            </a:pPr>
            <a:r>
              <a:rPr lang="ru-RU" sz="2400" dirty="0"/>
              <a:t>При создании класса следует придерживаться некоторых </a:t>
            </a:r>
            <a:r>
              <a:rPr lang="ru-RU" sz="2400" dirty="0" smtClean="0"/>
              <a:t>правил.</a:t>
            </a:r>
          </a:p>
          <a:p>
            <a:r>
              <a:rPr lang="ru-RU" sz="2400" dirty="0" smtClean="0"/>
              <a:t>Принцип единственной </a:t>
            </a:r>
            <a:r>
              <a:rPr lang="ru-RU" sz="2400" dirty="0"/>
              <a:t>ответственности. Каждый класс должен иметь простое </a:t>
            </a:r>
            <a:r>
              <a:rPr lang="ru-RU" sz="2400" dirty="0" smtClean="0"/>
              <a:t>назначение</a:t>
            </a:r>
            <a:r>
              <a:rPr lang="ru-RU" sz="2400" dirty="0"/>
              <a:t>. Решать в идеале единственную задачу. Классу следует давать такое имя,</a:t>
            </a:r>
            <a:br>
              <a:rPr lang="ru-RU" sz="2400" dirty="0"/>
            </a:br>
            <a:r>
              <a:rPr lang="ru-RU" sz="2400" dirty="0"/>
              <a:t>чтобы его пользователю была понятна роль класса в пакете или </a:t>
            </a:r>
            <a:r>
              <a:rPr lang="ru-RU" sz="2400" dirty="0" smtClean="0"/>
              <a:t>приложении. Если </a:t>
            </a:r>
            <a:r>
              <a:rPr lang="ru-RU" sz="2400" dirty="0"/>
              <a:t>класс отвечает за хранение информации, то функциональность </a:t>
            </a:r>
            <a:r>
              <a:rPr lang="ru-RU" sz="2400" dirty="0" smtClean="0"/>
              <a:t>работы с </a:t>
            </a:r>
            <a:r>
              <a:rPr lang="ru-RU" sz="2400" dirty="0"/>
              <a:t>этой информацией должна быть базовой. Манипулированием </a:t>
            </a:r>
            <a:r>
              <a:rPr lang="ru-RU" sz="2400" dirty="0" smtClean="0"/>
              <a:t>информацией через </a:t>
            </a:r>
            <a:r>
              <a:rPr lang="ru-RU" sz="2400" dirty="0"/>
              <a:t>объект должны заниматься другие классы, которых может оказаться </a:t>
            </a:r>
            <a:r>
              <a:rPr lang="ru-RU" sz="2400" dirty="0" smtClean="0"/>
              <a:t>достаточно много.</a:t>
            </a:r>
          </a:p>
          <a:p>
            <a:r>
              <a:rPr lang="ru-RU" sz="2400" dirty="0" smtClean="0"/>
              <a:t>Класс </a:t>
            </a:r>
            <a:r>
              <a:rPr lang="ru-RU" sz="2400" dirty="0"/>
              <a:t>должен быть разработан так, чтобы внесение в него изменений </a:t>
            </a:r>
            <a:r>
              <a:rPr lang="ru-RU" sz="2400" dirty="0" smtClean="0"/>
              <a:t>было </a:t>
            </a:r>
            <a:r>
              <a:rPr lang="ru-RU" sz="2400" dirty="0"/>
              <a:t>относительно простой задачей.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7668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9"/>
            <a:ext cx="9856124" cy="44679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при проектировании классов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40041" y="1313411"/>
            <a:ext cx="10126441" cy="5355403"/>
          </a:xfrm>
        </p:spPr>
        <p:txBody>
          <a:bodyPr>
            <a:noAutofit/>
          </a:bodyPr>
          <a:lstStyle/>
          <a:p>
            <a:r>
              <a:rPr lang="ru-RU" sz="2400" dirty="0"/>
              <a:t>Код конструктора должен заниматься только инициализацией </a:t>
            </a:r>
            <a:r>
              <a:rPr lang="ru-RU" sz="2400" dirty="0" smtClean="0"/>
              <a:t>объекта. Следует </a:t>
            </a:r>
            <a:r>
              <a:rPr lang="ru-RU" sz="2400" dirty="0"/>
              <a:t>избегать вызовов из конструктора других методов, за исключением</a:t>
            </a:r>
            <a:br>
              <a:rPr lang="ru-RU" sz="2400" dirty="0"/>
            </a:br>
            <a:r>
              <a:rPr lang="ru-RU" sz="2400" b="1" dirty="0" err="1"/>
              <a:t>final</a:t>
            </a:r>
            <a:r>
              <a:rPr lang="ru-RU" sz="2400" b="1" dirty="0"/>
              <a:t>, </a:t>
            </a:r>
            <a:r>
              <a:rPr lang="ru-RU" sz="2400" b="1" dirty="0" err="1"/>
              <a:t>static</a:t>
            </a:r>
            <a:r>
              <a:rPr lang="ru-RU" sz="2400" b="1" dirty="0"/>
              <a:t>, </a:t>
            </a:r>
            <a:r>
              <a:rPr lang="ru-RU" sz="2400" b="1" dirty="0" err="1"/>
              <a:t>private</a:t>
            </a:r>
            <a:r>
              <a:rPr lang="ru-RU" sz="2400" dirty="0"/>
              <a:t>. Иначе такой метод может быть переопределен в </a:t>
            </a:r>
            <a:r>
              <a:rPr lang="ru-RU" sz="2400" dirty="0" smtClean="0"/>
              <a:t>подкласс и </a:t>
            </a:r>
            <a:r>
              <a:rPr lang="ru-RU" sz="2400" dirty="0"/>
              <a:t>исказить процесс инициализации </a:t>
            </a:r>
            <a:r>
              <a:rPr lang="ru-RU" sz="2400" dirty="0" smtClean="0"/>
              <a:t>объекта.</a:t>
            </a:r>
          </a:p>
          <a:p>
            <a:r>
              <a:rPr lang="ru-RU" sz="2400" dirty="0" smtClean="0"/>
              <a:t>Использовать </a:t>
            </a:r>
            <a:r>
              <a:rPr lang="ru-RU" sz="2400" dirty="0"/>
              <a:t>инкапсуляцию нестатических и </a:t>
            </a:r>
            <a:r>
              <a:rPr lang="ru-RU" sz="2400" dirty="0" err="1"/>
              <a:t>неконстантных</a:t>
            </a:r>
            <a:r>
              <a:rPr lang="ru-RU" sz="2400" dirty="0"/>
              <a:t> </a:t>
            </a:r>
            <a:r>
              <a:rPr lang="ru-RU" sz="2400" dirty="0" smtClean="0"/>
              <a:t>полей.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разрабатываемый класс кажется сложным, следует разбить его на </a:t>
            </a:r>
            <a:r>
              <a:rPr lang="ru-RU" sz="2400" dirty="0" smtClean="0"/>
              <a:t>несколько простых.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2966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ru-RU" altLang="ru-RU" sz="5400" dirty="0"/>
              <a:t>Инкапсуляция</a:t>
            </a:r>
          </a:p>
        </p:txBody>
      </p:sp>
      <p:pic>
        <p:nvPicPr>
          <p:cNvPr id="14339" name="Picture 8" descr="MPj040067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60" y="3896681"/>
            <a:ext cx="3220973" cy="252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1955799" y="1042254"/>
            <a:ext cx="943035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2C78"/>
                </a:solidFill>
              </a:rPr>
              <a:t>Инкапсуляция</a:t>
            </a:r>
            <a:r>
              <a:rPr lang="ru-RU" altLang="ru-RU" sz="2400" dirty="0">
                <a:solidFill>
                  <a:srgbClr val="002C78"/>
                </a:solidFill>
              </a:rPr>
              <a:t> (</a:t>
            </a:r>
            <a:r>
              <a:rPr lang="ru-RU" altLang="ru-RU" sz="2400" dirty="0" err="1">
                <a:solidFill>
                  <a:srgbClr val="002C78"/>
                </a:solidFill>
              </a:rPr>
              <a:t>encapsulation</a:t>
            </a:r>
            <a:r>
              <a:rPr lang="ru-RU" altLang="ru-RU" sz="2400" dirty="0">
                <a:solidFill>
                  <a:srgbClr val="002C78"/>
                </a:solidFill>
              </a:rPr>
              <a:t>) - это механизм, который объединяет данные и код, манипулирующий этими данными, а также защищает и то, и другое от внешнего вмешательства или неправильного использования. В объектно-ориентированном программировании код и данные могут быть объединены вместе; в этом случае говорят, что создаётся так называемый "чёрный ящик". Когда коды и данные объединяются таким способом, создаётся объект (</a:t>
            </a:r>
            <a:r>
              <a:rPr lang="ru-RU" altLang="ru-RU" sz="2400" dirty="0" err="1">
                <a:solidFill>
                  <a:srgbClr val="002C78"/>
                </a:solidFill>
              </a:rPr>
              <a:t>object</a:t>
            </a:r>
            <a:r>
              <a:rPr lang="ru-RU" altLang="ru-RU" sz="2400" dirty="0">
                <a:solidFill>
                  <a:srgbClr val="002C78"/>
                </a:solidFill>
              </a:rPr>
              <a:t>).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6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9"/>
            <a:ext cx="9856124" cy="44679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при проектировании классов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40041" y="1313411"/>
            <a:ext cx="10126441" cy="5355403"/>
          </a:xfrm>
        </p:spPr>
        <p:txBody>
          <a:bodyPr>
            <a:noAutofit/>
          </a:bodyPr>
          <a:lstStyle/>
          <a:p>
            <a:r>
              <a:rPr lang="ru-RU" sz="2400" dirty="0"/>
              <a:t>По возможности избегать слишком длинных методов. От 25‒30-и строк </a:t>
            </a:r>
            <a:r>
              <a:rPr lang="ru-RU" sz="2400" dirty="0" smtClean="0"/>
              <a:t>— длинный </a:t>
            </a:r>
            <a:r>
              <a:rPr lang="ru-RU" sz="2400" dirty="0"/>
              <a:t>метод. Следует, если это возможно, разбить метод на несколько, </a:t>
            </a:r>
            <a:r>
              <a:rPr lang="ru-RU" sz="2400" dirty="0" smtClean="0"/>
              <a:t>или даже </a:t>
            </a:r>
            <a:r>
              <a:rPr lang="ru-RU" sz="2400" dirty="0"/>
              <a:t>создать для этой цели новый </a:t>
            </a:r>
            <a:r>
              <a:rPr lang="ru-RU" sz="2400" dirty="0" smtClean="0"/>
              <a:t>класс.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метод используется только другими методами этого класса, </a:t>
            </a:r>
            <a:r>
              <a:rPr lang="ru-RU" sz="2400" dirty="0" smtClean="0"/>
              <a:t>следует объявлять </a:t>
            </a:r>
            <a:r>
              <a:rPr lang="ru-RU" sz="2400" dirty="0"/>
              <a:t>его как </a:t>
            </a:r>
            <a:r>
              <a:rPr lang="ru-RU" sz="2400" b="1" dirty="0" err="1" smtClean="0"/>
              <a:t>private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Определить </a:t>
            </a:r>
            <a:r>
              <a:rPr lang="ru-RU" sz="2400" dirty="0"/>
              <a:t>и распределить по разным </a:t>
            </a:r>
            <a:r>
              <a:rPr lang="ru-RU" sz="2400" dirty="0" smtClean="0"/>
              <a:t>классам функциональности</a:t>
            </a:r>
            <a:r>
              <a:rPr lang="ru-RU" sz="2400" dirty="0"/>
              <a:t>, </a:t>
            </a:r>
            <a:r>
              <a:rPr lang="ru-RU" sz="2400" dirty="0" smtClean="0"/>
              <a:t>которые могут </a:t>
            </a:r>
            <a:r>
              <a:rPr lang="ru-RU" sz="2400" dirty="0"/>
              <a:t>изменяться в процессе разработки, от тех, которые будут постоянными.</a:t>
            </a:r>
            <a:br>
              <a:rPr lang="ru-RU" sz="2400" dirty="0"/>
            </a:b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6627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9"/>
            <a:ext cx="9856124" cy="44679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при проектировании классов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40041" y="1313411"/>
            <a:ext cx="10126441" cy="5355403"/>
          </a:xfrm>
        </p:spPr>
        <p:txBody>
          <a:bodyPr>
            <a:noAutofit/>
          </a:bodyPr>
          <a:lstStyle/>
          <a:p>
            <a:r>
              <a:rPr lang="ru-RU" sz="2400" dirty="0"/>
              <a:t>Если в разных участках класса или нескольких классов востребован </a:t>
            </a:r>
            <a:r>
              <a:rPr lang="ru-RU" sz="2400" dirty="0" smtClean="0"/>
              <a:t>один и </a:t>
            </a:r>
            <a:r>
              <a:rPr lang="ru-RU" sz="2400" dirty="0"/>
              <a:t>тот же фрагмент кода, следует выделить его в отдельный </a:t>
            </a:r>
            <a:r>
              <a:rPr lang="ru-RU" sz="2400" dirty="0" smtClean="0"/>
              <a:t>метод.</a:t>
            </a:r>
          </a:p>
          <a:p>
            <a:r>
              <a:rPr lang="ru-RU" sz="2400" dirty="0" smtClean="0"/>
              <a:t>Избегать </a:t>
            </a:r>
            <a:r>
              <a:rPr lang="ru-RU" sz="2400" dirty="0"/>
              <a:t>длинного списка аргументов. Приближаясь к числу семь, </a:t>
            </a:r>
            <a:r>
              <a:rPr lang="ru-RU" sz="2400" dirty="0" smtClean="0"/>
              <a:t>список аргументов </a:t>
            </a:r>
            <a:r>
              <a:rPr lang="ru-RU" sz="2400" dirty="0"/>
              <a:t>становится не воспринимаемым при чтении. Возможно, </a:t>
            </a:r>
            <a:r>
              <a:rPr lang="ru-RU" sz="2400" dirty="0" smtClean="0"/>
              <a:t>следует объединить </a:t>
            </a:r>
            <a:r>
              <a:rPr lang="ru-RU" sz="2400" dirty="0"/>
              <a:t>группы аргументов в новый тип данных.</a:t>
            </a:r>
            <a:br>
              <a:rPr lang="ru-RU" sz="2400" dirty="0"/>
            </a:b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965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088"/>
            <a:ext cx="8229600" cy="1068728"/>
          </a:xfrm>
        </p:spPr>
        <p:txBody>
          <a:bodyPr>
            <a:normAutofit/>
          </a:bodyPr>
          <a:lstStyle/>
          <a:p>
            <a:r>
              <a:rPr lang="ru-RU" altLang="ru-RU" sz="5400" dirty="0"/>
              <a:t>Наследование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838405" y="1830810"/>
            <a:ext cx="83534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2C78"/>
                </a:solidFill>
              </a:rPr>
              <a:t>Наследование </a:t>
            </a:r>
            <a:r>
              <a:rPr lang="ru-RU" altLang="ru-RU" sz="2400" dirty="0">
                <a:solidFill>
                  <a:srgbClr val="002C78"/>
                </a:solidFill>
              </a:rPr>
              <a:t>(</a:t>
            </a:r>
            <a:r>
              <a:rPr lang="ru-RU" altLang="ru-RU" sz="2400" dirty="0" err="1">
                <a:solidFill>
                  <a:srgbClr val="002C78"/>
                </a:solidFill>
              </a:rPr>
              <a:t>inheritance</a:t>
            </a:r>
            <a:r>
              <a:rPr lang="ru-RU" altLang="ru-RU" sz="2400" dirty="0">
                <a:solidFill>
                  <a:srgbClr val="002C78"/>
                </a:solidFill>
              </a:rPr>
              <a:t>) - это процесс, посредством которого один объект может приобретать свойства другого. Точнее, объект может наследовать основные свойства другого объекта и добавлять к ним черты, характерные только для него.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838405" y="4052906"/>
            <a:ext cx="931599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2C78"/>
                </a:solidFill>
              </a:rPr>
              <a:t>Наследование бывает двух видов: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002C78"/>
                </a:solidFill>
              </a:rPr>
              <a:t>одиночное</a:t>
            </a:r>
            <a:r>
              <a:rPr lang="ru-RU" altLang="ru-RU" sz="2400" dirty="0">
                <a:solidFill>
                  <a:srgbClr val="002C78"/>
                </a:solidFill>
              </a:rPr>
              <a:t> - когда каждый класс имеет одного и только одного предка;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002C78"/>
                </a:solidFill>
              </a:rPr>
              <a:t>множественное</a:t>
            </a:r>
            <a:r>
              <a:rPr lang="ru-RU" altLang="ru-RU" sz="2400" dirty="0">
                <a:solidFill>
                  <a:srgbClr val="002C78"/>
                </a:solidFill>
              </a:rPr>
              <a:t> - когда каждый класс может иметь любое количество предков.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MCj039854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546601"/>
            <a:ext cx="18335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MCj038875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4" y="4437063"/>
            <a:ext cx="181768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584450"/>
            <a:ext cx="29432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636838"/>
            <a:ext cx="2962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 descr="MCj0409975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4432300"/>
            <a:ext cx="18415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1" descr="MCj0409983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437063"/>
            <a:ext cx="19431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AutoShape 12"/>
          <p:cNvSpPr>
            <a:spLocks noChangeArrowheads="1"/>
          </p:cNvSpPr>
          <p:nvPr/>
        </p:nvSpPr>
        <p:spPr bwMode="auto">
          <a:xfrm rot="1663522">
            <a:off x="5303839" y="2060575"/>
            <a:ext cx="287337" cy="647700"/>
          </a:xfrm>
          <a:prstGeom prst="downArrow">
            <a:avLst>
              <a:gd name="adj1" fmla="val 50000"/>
              <a:gd name="adj2" fmla="val 5635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7418" name="AutoShape 13"/>
          <p:cNvSpPr>
            <a:spLocks noChangeArrowheads="1"/>
          </p:cNvSpPr>
          <p:nvPr/>
        </p:nvSpPr>
        <p:spPr bwMode="auto">
          <a:xfrm rot="-1413179">
            <a:off x="6456364" y="2060575"/>
            <a:ext cx="287337" cy="647700"/>
          </a:xfrm>
          <a:prstGeom prst="downArrow">
            <a:avLst>
              <a:gd name="adj1" fmla="val 50000"/>
              <a:gd name="adj2" fmla="val 5635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7419" name="AutoShape 14"/>
          <p:cNvSpPr>
            <a:spLocks noChangeArrowheads="1"/>
          </p:cNvSpPr>
          <p:nvPr/>
        </p:nvSpPr>
        <p:spPr bwMode="auto">
          <a:xfrm rot="1663522">
            <a:off x="3216275" y="3789363"/>
            <a:ext cx="287338" cy="647700"/>
          </a:xfrm>
          <a:prstGeom prst="downArrow">
            <a:avLst>
              <a:gd name="adj1" fmla="val 50000"/>
              <a:gd name="adj2" fmla="val 56353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7420" name="AutoShape 15"/>
          <p:cNvSpPr>
            <a:spLocks noChangeArrowheads="1"/>
          </p:cNvSpPr>
          <p:nvPr/>
        </p:nvSpPr>
        <p:spPr bwMode="auto">
          <a:xfrm rot="-1413179">
            <a:off x="4368800" y="3789363"/>
            <a:ext cx="287338" cy="647700"/>
          </a:xfrm>
          <a:prstGeom prst="downArrow">
            <a:avLst>
              <a:gd name="adj1" fmla="val 50000"/>
              <a:gd name="adj2" fmla="val 56353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7421" name="AutoShape 16"/>
          <p:cNvSpPr>
            <a:spLocks noChangeArrowheads="1"/>
          </p:cNvSpPr>
          <p:nvPr/>
        </p:nvSpPr>
        <p:spPr bwMode="auto">
          <a:xfrm rot="1663522">
            <a:off x="7751764" y="3789363"/>
            <a:ext cx="287337" cy="647700"/>
          </a:xfrm>
          <a:prstGeom prst="downArrow">
            <a:avLst>
              <a:gd name="adj1" fmla="val 50000"/>
              <a:gd name="adj2" fmla="val 5635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7422" name="AutoShape 17"/>
          <p:cNvSpPr>
            <a:spLocks noChangeArrowheads="1"/>
          </p:cNvSpPr>
          <p:nvPr/>
        </p:nvSpPr>
        <p:spPr bwMode="auto">
          <a:xfrm rot="-1413179">
            <a:off x="8904289" y="3789363"/>
            <a:ext cx="287337" cy="647700"/>
          </a:xfrm>
          <a:prstGeom prst="downArrow">
            <a:avLst>
              <a:gd name="adj1" fmla="val 50000"/>
              <a:gd name="adj2" fmla="val 56354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pic>
        <p:nvPicPr>
          <p:cNvPr id="17423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765176"/>
            <a:ext cx="29146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088"/>
            <a:ext cx="8229600" cy="924712"/>
          </a:xfrm>
        </p:spPr>
        <p:txBody>
          <a:bodyPr>
            <a:normAutofit/>
          </a:bodyPr>
          <a:lstStyle/>
          <a:p>
            <a:r>
              <a:rPr lang="ru-RU" altLang="ru-RU" sz="5400" dirty="0"/>
              <a:t>Полиморфизм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961835" y="1994765"/>
            <a:ext cx="952453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2C78"/>
                </a:solidFill>
              </a:rPr>
              <a:t>Полиморфизм</a:t>
            </a:r>
            <a:r>
              <a:rPr lang="ru-RU" altLang="ru-RU" sz="2400" dirty="0">
                <a:solidFill>
                  <a:srgbClr val="002C78"/>
                </a:solidFill>
              </a:rPr>
              <a:t> (</a:t>
            </a:r>
            <a:r>
              <a:rPr lang="ru-RU" altLang="ru-RU" sz="2400" dirty="0" err="1">
                <a:solidFill>
                  <a:srgbClr val="002C78"/>
                </a:solidFill>
              </a:rPr>
              <a:t>polymorphism</a:t>
            </a:r>
            <a:r>
              <a:rPr lang="ru-RU" altLang="ru-RU" sz="2400" dirty="0">
                <a:solidFill>
                  <a:srgbClr val="002C78"/>
                </a:solidFill>
              </a:rPr>
              <a:t>) - это свойство, которое позволяет одно и то же имя использовать для решения двух или более схожих, но технически разных задач. </a:t>
            </a:r>
            <a:endParaRPr lang="en-US" altLang="ru-RU" sz="2400" dirty="0">
              <a:solidFill>
                <a:srgbClr val="002C78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solidFill>
                <a:srgbClr val="002C78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2C78"/>
                </a:solidFill>
              </a:rPr>
              <a:t>Целью полиморфизма, применительно к объектно-ориентированному программированию, является использование одного имени для задания общих для класса действий.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2C78"/>
                </a:solidFill>
              </a:rPr>
              <a:t>В более общем смысле, концепцией полиморфизма является идея "один интерфейс, множество методов".</a:t>
            </a:r>
            <a:r>
              <a:rPr lang="ru-RU" altLang="ru-RU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0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1800"/>
              <a:t>Полиморфизм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500438"/>
            <a:ext cx="36004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017588"/>
            <a:ext cx="3743325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644900"/>
            <a:ext cx="3313112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196975"/>
            <a:ext cx="460851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AutoShape 13"/>
          <p:cNvSpPr>
            <a:spLocks noChangeArrowheads="1"/>
          </p:cNvSpPr>
          <p:nvPr/>
        </p:nvSpPr>
        <p:spPr bwMode="auto">
          <a:xfrm>
            <a:off x="4656138" y="3068639"/>
            <a:ext cx="2233612" cy="503237"/>
          </a:xfrm>
          <a:prstGeom prst="rightArrow">
            <a:avLst>
              <a:gd name="adj1" fmla="val 50000"/>
              <a:gd name="adj2" fmla="val 110962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1361</TotalTime>
  <Words>4826</Words>
  <Application>Microsoft Office PowerPoint</Application>
  <PresentationFormat>Широкоэкранный</PresentationFormat>
  <Paragraphs>542</Paragraphs>
  <Slides>51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0" baseType="lpstr">
      <vt:lpstr>Arial</vt:lpstr>
      <vt:lpstr>Calibri</vt:lpstr>
      <vt:lpstr>Century Gothic</vt:lpstr>
      <vt:lpstr>Courier New</vt:lpstr>
      <vt:lpstr>Tahoma</vt:lpstr>
      <vt:lpstr>Times New Roman</vt:lpstr>
      <vt:lpstr>Verdana</vt:lpstr>
      <vt:lpstr>Wingdings 3</vt:lpstr>
      <vt:lpstr>Легкий дым</vt:lpstr>
      <vt:lpstr>Классы и объекты в Java. Принципы ООП</vt:lpstr>
      <vt:lpstr>ООП</vt:lpstr>
      <vt:lpstr>Презентация PowerPoint</vt:lpstr>
      <vt:lpstr>Абстракция</vt:lpstr>
      <vt:lpstr>Инкапсуляция</vt:lpstr>
      <vt:lpstr>Наследование</vt:lpstr>
      <vt:lpstr>Презентация PowerPoint</vt:lpstr>
      <vt:lpstr>Полиморфизм</vt:lpstr>
      <vt:lpstr>Полиморфизм</vt:lpstr>
      <vt:lpstr>Классы</vt:lpstr>
      <vt:lpstr>Последовательность действий при работе с классами</vt:lpstr>
      <vt:lpstr>Описание класса</vt:lpstr>
      <vt:lpstr>Пример описания класса</vt:lpstr>
      <vt:lpstr>Создание объектов</vt:lpstr>
      <vt:lpstr>Механизм создания объектов</vt:lpstr>
      <vt:lpstr>Использование объекта</vt:lpstr>
      <vt:lpstr>Атрибуты класса</vt:lpstr>
      <vt:lpstr>Пример класса с атрибутами</vt:lpstr>
      <vt:lpstr>Пример класса с атрибутами</vt:lpstr>
      <vt:lpstr>Методы класса</vt:lpstr>
      <vt:lpstr>Методы класса</vt:lpstr>
      <vt:lpstr>Вызов методов с параметрами</vt:lpstr>
      <vt:lpstr>Передача параметров в методы</vt:lpstr>
      <vt:lpstr>Конструктор класса</vt:lpstr>
      <vt:lpstr>Применения конструкторов</vt:lpstr>
      <vt:lpstr>Пример конструктора класса</vt:lpstr>
      <vt:lpstr>Уничтожение объекта</vt:lpstr>
      <vt:lpstr>Модификаторы доступа (МД)</vt:lpstr>
      <vt:lpstr>Модификаторы доступа </vt:lpstr>
      <vt:lpstr>Модификаторы доступа </vt:lpstr>
      <vt:lpstr>Инкапсуляция</vt:lpstr>
      <vt:lpstr>Инкапсуляция</vt:lpstr>
      <vt:lpstr>Инкапсуляция</vt:lpstr>
      <vt:lpstr>Специальная ссылка this</vt:lpstr>
      <vt:lpstr>Пример использования this</vt:lpstr>
      <vt:lpstr>Статические методы и поля</vt:lpstr>
      <vt:lpstr>Статические методы и поля. Пример</vt:lpstr>
      <vt:lpstr>Модификатор final</vt:lpstr>
      <vt:lpstr>final-поля и методы. Пример</vt:lpstr>
      <vt:lpstr>НАСЛЕДОВАНИЕ </vt:lpstr>
      <vt:lpstr>НАСЛЕДОВАНИЕ </vt:lpstr>
      <vt:lpstr>ПОЛИМОРФИЗМ</vt:lpstr>
      <vt:lpstr>Презентация PowerPoint</vt:lpstr>
      <vt:lpstr>Презентация PowerPoint</vt:lpstr>
      <vt:lpstr>Перегрузка методов</vt:lpstr>
      <vt:lpstr>Перегрузка методов. Пример</vt:lpstr>
      <vt:lpstr>Перегрузка методов</vt:lpstr>
      <vt:lpstr>Рекомендации при проектировании классов</vt:lpstr>
      <vt:lpstr>Рекомендации при проектировании классов</vt:lpstr>
      <vt:lpstr>Рекомендации при проектировании классов</vt:lpstr>
      <vt:lpstr>Рекомендации при проектировании классов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99</cp:revision>
  <dcterms:created xsi:type="dcterms:W3CDTF">2016-09-01T17:38:19Z</dcterms:created>
  <dcterms:modified xsi:type="dcterms:W3CDTF">2022-02-10T13:24:12Z</dcterms:modified>
</cp:coreProperties>
</file>