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348" r:id="rId2"/>
    <p:sldId id="349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213" autoAdjust="0"/>
  </p:normalViewPr>
  <p:slideViewPr>
    <p:cSldViewPr snapToGrid="0">
      <p:cViewPr varScale="1">
        <p:scale>
          <a:sx n="60" d="100"/>
          <a:sy n="60" d="100"/>
        </p:scale>
        <p:origin x="16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2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465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7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работы метода получается целое значение: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если значения равны;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отрицательное число (—1), если числовое значение в данном объекте меньше, чем в объекте-аргументе;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положительное число (+1), если числовое значение в данном объекте больше числового значения, содержащегося в аргументе.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75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05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80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90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89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7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c1 = 'c';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Character.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(c1);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48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Точные диапазоны управляющих символов, понятия верхнего и нижнего 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регистра,  титульного  символа,  пробельных  символов,  лучше  всего 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посмотреть по документации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0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62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4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53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16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05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55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94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sz="1200" dirty="0" smtClean="0"/>
              <a:t>Обратите  внимание  на  то,  что  имя  AIRPLANE  соответствует  типу </a:t>
            </a:r>
            <a:r>
              <a:rPr lang="ru-RU" sz="1200" dirty="0" err="1" smtClean="0"/>
              <a:t>Transport</a:t>
            </a:r>
            <a:r>
              <a:rPr lang="ru-RU" sz="1200" dirty="0" smtClean="0"/>
              <a:t>.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51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33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Заметьте, что в выражениях </a:t>
            </a:r>
            <a:r>
              <a:rPr lang="ru-RU" altLang="ru-RU" i="1" dirty="0" err="1" smtClean="0">
                <a:latin typeface="Arial" panose="020B0604020202020204" pitchFamily="34" charset="0"/>
              </a:rPr>
              <a:t>case</a:t>
            </a:r>
            <a:r>
              <a:rPr lang="ru-RU" altLang="ru-RU" i="1" dirty="0" smtClean="0">
                <a:latin typeface="Arial" panose="020B0604020202020204" pitchFamily="34" charset="0"/>
              </a:rPr>
              <a:t> используются константы без указания имени типа. Например, вместо </a:t>
            </a:r>
            <a:r>
              <a:rPr lang="ru-RU" altLang="ru-RU" i="1" dirty="0" err="1" smtClean="0">
                <a:latin typeface="Arial" panose="020B0604020202020204" pitchFamily="34" charset="0"/>
              </a:rPr>
              <a:t>Transport.TRUCK</a:t>
            </a:r>
            <a:r>
              <a:rPr lang="ru-RU" altLang="ru-RU" i="1" dirty="0" smtClean="0">
                <a:latin typeface="Arial" panose="020B0604020202020204" pitchFamily="34" charset="0"/>
              </a:rPr>
              <a:t> указано просто TRUCK. 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Это допустимо  потому,  что  нумерованный  тип  в  выражении  </a:t>
            </a:r>
            <a:r>
              <a:rPr lang="ru-RU" altLang="ru-RU" i="1" dirty="0" err="1" smtClean="0">
                <a:latin typeface="Arial" panose="020B0604020202020204" pitchFamily="34" charset="0"/>
              </a:rPr>
              <a:t>switch</a:t>
            </a:r>
            <a:r>
              <a:rPr lang="ru-RU" altLang="ru-RU" i="1" dirty="0" smtClean="0">
                <a:latin typeface="Arial" panose="020B0604020202020204" pitchFamily="34" charset="0"/>
              </a:rPr>
              <a:t>  неявно определяет тип констант. 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Более того, если вы попытаетесь явно указать тип константы, возникнет ошибка компиляции.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07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5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137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30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dirty="0" err="1" smtClean="0">
                <a:latin typeface="Arial" panose="020B0604020202020204" pitchFamily="34" charset="0"/>
              </a:rPr>
              <a:t>Koгдa</a:t>
            </a:r>
            <a:r>
              <a:rPr lang="ru-RU" altLang="ru-RU" dirty="0" smtClean="0">
                <a:latin typeface="Arial" panose="020B0604020202020204" pitchFamily="34" charset="0"/>
              </a:rPr>
              <a:t>  </a:t>
            </a:r>
            <a:r>
              <a:rPr lang="ru-RU" altLang="ru-RU" dirty="0" err="1" smtClean="0">
                <a:latin typeface="Arial" panose="020B0604020202020204" pitchFamily="34" charset="0"/>
              </a:rPr>
              <a:t>пepeмeннaя</a:t>
            </a:r>
            <a:r>
              <a:rPr lang="ru-RU" altLang="ru-RU" dirty="0" smtClean="0">
                <a:latin typeface="Arial" panose="020B0604020202020204" pitchFamily="34" charset="0"/>
              </a:rPr>
              <a:t>  </a:t>
            </a:r>
            <a:r>
              <a:rPr lang="ru-RU" altLang="ru-RU" dirty="0" err="1" smtClean="0">
                <a:latin typeface="Arial" panose="020B0604020202020204" pitchFamily="34" charset="0"/>
              </a:rPr>
              <a:t>tp</a:t>
            </a:r>
            <a:r>
              <a:rPr lang="ru-RU" altLang="ru-RU" dirty="0" smtClean="0">
                <a:latin typeface="Arial" panose="020B0604020202020204" pitchFamily="34" charset="0"/>
              </a:rPr>
              <a:t>  </a:t>
            </a:r>
            <a:r>
              <a:rPr lang="ru-RU" altLang="ru-RU" dirty="0" err="1" smtClean="0">
                <a:latin typeface="Arial" panose="020B0604020202020204" pitchFamily="34" charset="0"/>
              </a:rPr>
              <a:t>oбъявляeтcя</a:t>
            </a:r>
            <a:r>
              <a:rPr lang="ru-RU" altLang="ru-RU" dirty="0" smtClean="0">
                <a:latin typeface="Arial" panose="020B0604020202020204" pitchFamily="34" charset="0"/>
              </a:rPr>
              <a:t>  в  </a:t>
            </a:r>
            <a:r>
              <a:rPr lang="ru-RU" altLang="ru-RU" dirty="0" err="1" smtClean="0">
                <a:latin typeface="Arial" panose="020B0604020202020204" pitchFamily="34" charset="0"/>
              </a:rPr>
              <a:t>мeтoдe</a:t>
            </a:r>
            <a:r>
              <a:rPr lang="ru-RU" altLang="ru-RU" dirty="0" smtClean="0">
                <a:latin typeface="Arial" panose="020B0604020202020204" pitchFamily="34" charset="0"/>
              </a:rPr>
              <a:t>  </a:t>
            </a:r>
            <a:r>
              <a:rPr lang="ru-RU" altLang="ru-RU" dirty="0" err="1" smtClean="0">
                <a:latin typeface="Arial" panose="020B0604020202020204" pitchFamily="34" charset="0"/>
              </a:rPr>
              <a:t>main</a:t>
            </a:r>
            <a:r>
              <a:rPr lang="ru-RU" altLang="ru-RU" dirty="0" smtClean="0">
                <a:latin typeface="Arial" panose="020B0604020202020204" pitchFamily="34" charset="0"/>
              </a:rPr>
              <a:t>(),  конструктор </a:t>
            </a:r>
            <a:r>
              <a:rPr lang="ru-RU" altLang="ru-RU" dirty="0" err="1" smtClean="0">
                <a:latin typeface="Arial" panose="020B0604020202020204" pitchFamily="34" charset="0"/>
              </a:rPr>
              <a:t>Transport</a:t>
            </a:r>
            <a:r>
              <a:rPr lang="ru-RU" altLang="ru-RU" dirty="0" smtClean="0">
                <a:latin typeface="Arial" panose="020B0604020202020204" pitchFamily="34" charset="0"/>
              </a:rPr>
              <a:t>()  вызывается  для  каждой  константы.  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Параметр,  который  должен быть передан конструктору, указывается в скобках после имени константы. 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CAR(100), TRUCK(80), AIRPLANE(1200), TRAIN(140), BOAT(40); </a:t>
            </a:r>
            <a:endParaRPr lang="en-US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57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6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2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Если при создании класса предполагается проверка логической эквива­лентности объектов, которая не выполнена в суперклассе, следует переоп­ределить два метода: </a:t>
            </a:r>
            <a:r>
              <a:rPr lang="en-US" altLang="ru-RU" b="1" dirty="0" smtClean="0">
                <a:latin typeface="Arial" panose="020B0604020202020204" pitchFamily="34" charset="0"/>
              </a:rPr>
              <a:t>equals</a:t>
            </a:r>
            <a:r>
              <a:rPr lang="ru-RU" altLang="ru-RU" b="1" dirty="0" smtClean="0">
                <a:latin typeface="Arial" panose="020B0604020202020204" pitchFamily="34" charset="0"/>
              </a:rPr>
              <a:t>(</a:t>
            </a:r>
            <a:r>
              <a:rPr lang="en-US" altLang="ru-RU" b="1" dirty="0" smtClean="0">
                <a:latin typeface="Arial" panose="020B0604020202020204" pitchFamily="34" charset="0"/>
              </a:rPr>
              <a:t>Object </a:t>
            </a:r>
            <a:r>
              <a:rPr lang="en-US" altLang="ru-RU" b="1" dirty="0" err="1" smtClean="0">
                <a:latin typeface="Arial" panose="020B0604020202020204" pitchFamily="34" charset="0"/>
              </a:rPr>
              <a:t>ob</a:t>
            </a:r>
            <a:r>
              <a:rPr lang="ru-RU" altLang="ru-RU" b="1" dirty="0" smtClean="0">
                <a:latin typeface="Arial" panose="020B0604020202020204" pitchFamily="34" charset="0"/>
              </a:rPr>
              <a:t>)</a:t>
            </a:r>
            <a:r>
              <a:rPr lang="ru-RU" altLang="ru-RU" dirty="0" smtClean="0">
                <a:latin typeface="Arial" panose="020B0604020202020204" pitchFamily="34" charset="0"/>
              </a:rPr>
              <a:t> и </a:t>
            </a:r>
            <a:r>
              <a:rPr lang="en-US" altLang="ru-RU" b="1" dirty="0" err="1" smtClean="0">
                <a:latin typeface="Arial" panose="020B0604020202020204" pitchFamily="34" charset="0"/>
              </a:rPr>
              <a:t>hashCode</a:t>
            </a:r>
            <a:r>
              <a:rPr lang="ru-RU" altLang="ru-RU" b="1" dirty="0" smtClean="0">
                <a:latin typeface="Arial" panose="020B0604020202020204" pitchFamily="34" charset="0"/>
              </a:rPr>
              <a:t>()</a:t>
            </a:r>
            <a:r>
              <a:rPr lang="ru-RU" altLang="ru-RU" dirty="0" smtClean="0">
                <a:latin typeface="Arial" panose="020B0604020202020204" pitchFamily="34" charset="0"/>
              </a:rPr>
              <a:t>. Кроме того, переопределение этих методов необходимо, если логика приложения предусматривает использование элементов в коллекциях.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8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79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Test { </a:t>
            </a:r>
          </a:p>
          <a:p>
            <a:endParaRPr lang="en-US" dirty="0" smtClean="0"/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a; 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b; </a:t>
            </a:r>
          </a:p>
          <a:p>
            <a:endParaRPr lang="en-US" dirty="0" smtClean="0"/>
          </a:p>
          <a:p>
            <a:r>
              <a:rPr lang="en-US" dirty="0" smtClean="0"/>
              <a:t>    public Test() { </a:t>
            </a:r>
          </a:p>
          <a:p>
            <a:r>
              <a:rPr lang="en-US" dirty="0" smtClean="0"/>
              <a:t>    } </a:t>
            </a:r>
          </a:p>
          <a:p>
            <a:r>
              <a:rPr lang="en-US" baseline="0" dirty="0" smtClean="0"/>
              <a:t>     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@Override 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toString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        return "Test{" + "a=" + a + ", b=" + b + '}'; 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6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fld id="{86229642-A120-4DFE-A0AB-451C1F8A3E6A}" type="slidenum">
              <a:rPr lang="ru-RU" altLang="ru-RU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ru-RU" altLang="ru-RU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Выражение </a:t>
            </a:r>
            <a:r>
              <a:rPr lang="ru-RU" altLang="ru-RU" b="1" smtClean="0">
                <a:latin typeface="Arial" panose="020B0604020202020204" pitchFamily="34" charset="0"/>
              </a:rPr>
              <a:t>31 * </a:t>
            </a:r>
            <a:r>
              <a:rPr lang="en-US" altLang="ru-RU" b="1" smtClean="0">
                <a:latin typeface="Arial" panose="020B0604020202020204" pitchFamily="34" charset="0"/>
              </a:rPr>
              <a:t>id</a:t>
            </a:r>
            <a:r>
              <a:rPr lang="ru-RU" altLang="ru-RU" b="1" smtClean="0">
                <a:latin typeface="Arial" panose="020B0604020202020204" pitchFamily="34" charset="0"/>
              </a:rPr>
              <a:t> + </a:t>
            </a:r>
            <a:r>
              <a:rPr lang="en-US" altLang="ru-RU" b="1" smtClean="0">
                <a:latin typeface="Arial" panose="020B0604020202020204" pitchFamily="34" charset="0"/>
              </a:rPr>
              <a:t>age</a:t>
            </a:r>
            <a:r>
              <a:rPr lang="en-US" altLang="ru-RU" smtClean="0">
                <a:latin typeface="Arial" panose="020B0604020202020204" pitchFamily="34" charset="0"/>
              </a:rPr>
              <a:t> </a:t>
            </a:r>
            <a:r>
              <a:rPr lang="ru-RU" altLang="ru-RU" smtClean="0">
                <a:latin typeface="Arial" panose="020B0604020202020204" pitchFamily="34" charset="0"/>
              </a:rPr>
              <a:t>гарантирует различные результаты вычислений при перемене местами значений полей, а именно если </a:t>
            </a:r>
            <a:r>
              <a:rPr lang="en-US" altLang="ru-RU" b="1" smtClean="0">
                <a:latin typeface="Arial" panose="020B0604020202020204" pitchFamily="34" charset="0"/>
              </a:rPr>
              <a:t>id</a:t>
            </a:r>
            <a:r>
              <a:rPr lang="ru-RU" altLang="ru-RU" b="1" smtClean="0">
                <a:latin typeface="Arial" panose="020B0604020202020204" pitchFamily="34" charset="0"/>
              </a:rPr>
              <a:t>=1</a:t>
            </a:r>
            <a:r>
              <a:rPr lang="ru-RU" altLang="ru-RU" smtClean="0">
                <a:latin typeface="Arial" panose="020B0604020202020204" pitchFamily="34" charset="0"/>
              </a:rPr>
              <a:t> и </a:t>
            </a:r>
            <a:r>
              <a:rPr lang="en-US" altLang="ru-RU" b="1" smtClean="0">
                <a:latin typeface="Arial" panose="020B0604020202020204" pitchFamily="34" charset="0"/>
              </a:rPr>
              <a:t>age</a:t>
            </a:r>
            <a:r>
              <a:rPr lang="ru-RU" altLang="ru-RU" b="1" smtClean="0">
                <a:latin typeface="Arial" panose="020B0604020202020204" pitchFamily="34" charset="0"/>
              </a:rPr>
              <a:t>=2</a:t>
            </a:r>
            <a:r>
              <a:rPr lang="ru-RU" altLang="ru-RU" smtClean="0">
                <a:latin typeface="Arial" panose="020B0604020202020204" pitchFamily="34" charset="0"/>
              </a:rPr>
              <a:t>, то в результате будет получено </a:t>
            </a:r>
            <a:r>
              <a:rPr lang="ru-RU" altLang="ru-RU" b="1" smtClean="0">
                <a:latin typeface="Arial" panose="020B0604020202020204" pitchFamily="34" charset="0"/>
              </a:rPr>
              <a:t>33</a:t>
            </a:r>
            <a:r>
              <a:rPr lang="ru-RU" altLang="ru-RU" smtClean="0">
                <a:latin typeface="Arial" panose="020B0604020202020204" pitchFamily="34" charset="0"/>
              </a:rPr>
              <a:t>, если значения поменять местами, то </a:t>
            </a:r>
            <a:r>
              <a:rPr lang="ru-RU" altLang="ru-RU" b="1" smtClean="0">
                <a:latin typeface="Arial" panose="020B0604020202020204" pitchFamily="34" charset="0"/>
              </a:rPr>
              <a:t>63</a:t>
            </a:r>
            <a:r>
              <a:rPr lang="ru-RU" altLang="ru-RU" smtClean="0">
                <a:latin typeface="Arial" panose="020B0604020202020204" pitchFamily="34" charset="0"/>
              </a:rPr>
              <a:t>. Такой подход применяется при наличии у классов полей базовых типов.</a:t>
            </a:r>
          </a:p>
          <a:p>
            <a:r>
              <a:rPr lang="ru-RU" altLang="ru-RU" smtClean="0">
                <a:latin typeface="Arial" panose="020B0604020202020204" pitchFamily="34" charset="0"/>
              </a:rPr>
              <a:t>Метод </a:t>
            </a:r>
            <a:r>
              <a:rPr lang="en-US" altLang="ru-RU" b="1" smtClean="0">
                <a:latin typeface="Arial" panose="020B0604020202020204" pitchFamily="34" charset="0"/>
              </a:rPr>
              <a:t>equals</a:t>
            </a:r>
            <a:r>
              <a:rPr lang="ru-RU" altLang="ru-RU" b="1" smtClean="0">
                <a:latin typeface="Arial" panose="020B0604020202020204" pitchFamily="34" charset="0"/>
              </a:rPr>
              <a:t>()</a:t>
            </a:r>
            <a:r>
              <a:rPr lang="ru-RU" altLang="ru-RU" smtClean="0">
                <a:latin typeface="Arial" panose="020B0604020202020204" pitchFamily="34" charset="0"/>
              </a:rPr>
              <a:t> переопределяется для класса </a:t>
            </a:r>
            <a:r>
              <a:rPr lang="en-US" altLang="ru-RU" b="1" smtClean="0">
                <a:latin typeface="Arial" panose="020B0604020202020204" pitchFamily="34" charset="0"/>
              </a:rPr>
              <a:t>Student</a:t>
            </a:r>
            <a:r>
              <a:rPr lang="ru-RU" altLang="ru-RU" smtClean="0">
                <a:latin typeface="Arial" panose="020B0604020202020204" pitchFamily="34" charset="0"/>
              </a:rPr>
              <a:t> таким образом, чтобы убедиться в том, что полученный объект является объектом типа </a:t>
            </a:r>
            <a:r>
              <a:rPr lang="en-US" altLang="ru-RU" b="1" smtClean="0">
                <a:latin typeface="Arial" panose="020B0604020202020204" pitchFamily="34" charset="0"/>
              </a:rPr>
              <a:t>Student</a:t>
            </a:r>
            <a:r>
              <a:rPr lang="ru-RU" altLang="ru-RU" smtClean="0">
                <a:latin typeface="Arial" panose="020B0604020202020204" pitchFamily="34" charset="0"/>
              </a:rPr>
              <a:t> или одним из его наследников, а также сравнить содержимое полей </a:t>
            </a:r>
            <a:r>
              <a:rPr lang="en-US" altLang="ru-RU" b="1" smtClean="0">
                <a:latin typeface="Arial" panose="020B0604020202020204" pitchFamily="34" charset="0"/>
              </a:rPr>
              <a:t>id</a:t>
            </a:r>
            <a:r>
              <a:rPr lang="ru-RU" altLang="ru-RU" smtClean="0">
                <a:latin typeface="Arial" panose="020B0604020202020204" pitchFamily="34" charset="0"/>
              </a:rPr>
              <a:t>, </a:t>
            </a:r>
            <a:r>
              <a:rPr lang="en-US" altLang="ru-RU" b="1" smtClean="0">
                <a:latin typeface="Arial" panose="020B0604020202020204" pitchFamily="34" charset="0"/>
              </a:rPr>
              <a:t>name</a:t>
            </a:r>
            <a:r>
              <a:rPr lang="ru-RU" altLang="ru-RU" smtClean="0">
                <a:latin typeface="Arial" panose="020B0604020202020204" pitchFamily="34" charset="0"/>
              </a:rPr>
              <a:t> и </a:t>
            </a:r>
            <a:r>
              <a:rPr lang="en-US" altLang="ru-RU" b="1" smtClean="0">
                <a:latin typeface="Arial" panose="020B0604020202020204" pitchFamily="34" charset="0"/>
              </a:rPr>
              <a:t>age </a:t>
            </a:r>
            <a:r>
              <a:rPr lang="ru-RU" altLang="ru-RU" smtClean="0">
                <a:latin typeface="Arial" panose="020B0604020202020204" pitchFamily="34" charset="0"/>
              </a:rPr>
              <a:t>соответственно у вызывающего метод объекта и объекта, передаваемого в качестве параметра.</a:t>
            </a:r>
          </a:p>
        </p:txBody>
      </p:sp>
    </p:spTree>
    <p:extLst>
      <p:ext uri="{BB962C8B-B14F-4D97-AF65-F5344CB8AC3E}">
        <p14:creationId xmlns:p14="http://schemas.microsoft.com/office/powerpoint/2010/main" val="191647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char, 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boolean</a:t>
            </a:r>
            <a:r>
              <a:rPr lang="en-US" dirty="0" smtClean="0"/>
              <a:t>, byte, short, long, double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34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Класс </a:t>
            </a:r>
            <a:r>
              <a:rPr lang="en-US" sz="6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java.lang.Object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8337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076" y="248329"/>
            <a:ext cx="8213725" cy="794660"/>
          </a:xfrm>
        </p:spPr>
        <p:txBody>
          <a:bodyPr/>
          <a:lstStyle/>
          <a:p>
            <a:r>
              <a:rPr lang="ru-RU" altLang="ru-RU" sz="2400" dirty="0"/>
              <a:t>Пример. Методы </a:t>
            </a:r>
            <a:r>
              <a:rPr lang="en-US" altLang="ru-RU" sz="2400" dirty="0" err="1"/>
              <a:t>hashCode</a:t>
            </a:r>
            <a:r>
              <a:rPr lang="en-US" altLang="ru-RU" sz="2400" dirty="0"/>
              <a:t>() </a:t>
            </a:r>
            <a:r>
              <a:rPr lang="ru-RU" altLang="ru-RU" sz="2400" dirty="0"/>
              <a:t>и </a:t>
            </a:r>
            <a:r>
              <a:rPr lang="en-US" altLang="ru-RU" sz="2400" dirty="0" err="1"/>
              <a:t>toString</a:t>
            </a:r>
            <a:r>
              <a:rPr lang="en-US" altLang="ru-RU" sz="2400" dirty="0"/>
              <a:t>()</a:t>
            </a:r>
            <a:endParaRPr lang="ru-RU" altLang="ru-RU" sz="24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97076" y="1042989"/>
            <a:ext cx="8213725" cy="5265737"/>
          </a:xfrm>
          <a:gradFill rotWithShape="1">
            <a:gsLst>
              <a:gs pos="0">
                <a:srgbClr val="E4FE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sz="140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hashCode() {</a:t>
            </a:r>
            <a:endParaRPr lang="ru-RU" altLang="ru-RU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ru-RU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)(31 * </a:t>
            </a:r>
            <a:r>
              <a:rPr lang="ru-RU" altLang="ru-RU" sz="200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ru-RU" altLang="ru-RU" sz="200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ru-RU" sz="20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+ ((</a:t>
            </a:r>
            <a:r>
              <a:rPr lang="ru-RU" altLang="ru-RU" sz="200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ru-RU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) ? 0 : </a:t>
            </a:r>
            <a:r>
              <a:rPr lang="ru-RU" altLang="ru-RU" sz="200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.hashCode()));</a:t>
            </a:r>
            <a:endParaRPr lang="ru-RU" altLang="ru-RU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altLang="ru-RU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endParaRPr lang="ru-RU" altLang="ru-RU" sz="2000">
              <a:solidFill>
                <a:srgbClr val="7F0055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endParaRPr lang="ru-RU" altLang="ru-RU" sz="2000">
              <a:solidFill>
                <a:srgbClr val="7F0055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ru-RU" sz="2000">
                <a:solidFill>
                  <a:srgbClr val="7F0055"/>
                </a:solidFill>
                <a:latin typeface="Arial" panose="020B0604020202020204" pitchFamily="34" charset="0"/>
              </a:rPr>
              <a:t>	</a:t>
            </a:r>
            <a:r>
              <a:rPr lang="ru-RU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String toString() {</a:t>
            </a:r>
            <a:endParaRPr lang="ru-RU" altLang="ru-RU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sz="200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getClass().getName() + </a:t>
            </a:r>
            <a:r>
              <a:rPr lang="ru-RU" altLang="ru-RU" sz="2000">
                <a:solidFill>
                  <a:srgbClr val="2A00FF"/>
                </a:solidFill>
                <a:latin typeface="Courier New" panose="02070309020205020404" pitchFamily="49" charset="0"/>
              </a:rPr>
              <a:t>"@name"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ru-RU" altLang="ru-RU" sz="200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ru-RU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ru-RU" sz="200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ru-RU" altLang="ru-RU" sz="2000">
                <a:solidFill>
                  <a:srgbClr val="2A00FF"/>
                </a:solidFill>
                <a:latin typeface="Courier New" panose="02070309020205020404" pitchFamily="49" charset="0"/>
              </a:rPr>
              <a:t>" id:"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ru-RU" altLang="ru-RU" sz="200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ru-RU" altLang="ru-RU" sz="2000">
                <a:solidFill>
                  <a:srgbClr val="2A00FF"/>
                </a:solidFill>
                <a:latin typeface="Courier New" panose="02070309020205020404" pitchFamily="49" charset="0"/>
              </a:rPr>
              <a:t>" age:"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ru-RU" altLang="ru-RU" sz="200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altLang="ru-RU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Классы-оболочки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3901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3018" y="1084519"/>
            <a:ext cx="10559441" cy="5503333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/>
              <a:t>Java</a:t>
            </a:r>
            <a:r>
              <a:rPr lang="ru-RU" sz="2400" dirty="0"/>
              <a:t>  </a:t>
            </a:r>
            <a:r>
              <a:rPr lang="ru-RU" sz="2400" dirty="0" smtClean="0"/>
              <a:t>– объектно-ориентированный  </a:t>
            </a:r>
            <a:r>
              <a:rPr lang="ru-RU" sz="2400" dirty="0"/>
              <a:t>язык.  Это  означает,  что </a:t>
            </a:r>
            <a:r>
              <a:rPr lang="ru-RU" sz="2400" dirty="0" smtClean="0"/>
              <a:t>все</a:t>
            </a:r>
            <a:r>
              <a:rPr lang="ru-RU" sz="2400" dirty="0"/>
              <a:t>, что только можно, в </a:t>
            </a:r>
            <a:r>
              <a:rPr lang="ru-RU" sz="2400" dirty="0" err="1"/>
              <a:t>Java</a:t>
            </a:r>
            <a:r>
              <a:rPr lang="ru-RU" sz="2400" dirty="0"/>
              <a:t> представлено объектами. </a:t>
            </a:r>
            <a:endParaRPr lang="ru-RU" sz="2400" dirty="0" smtClean="0"/>
          </a:p>
          <a:p>
            <a:pPr algn="just"/>
            <a:r>
              <a:rPr lang="ru-RU" sz="2400" dirty="0"/>
              <a:t>Восемь  примитивных  типов  нарушают  это  правило.  Они  оставлены  в </a:t>
            </a:r>
            <a:r>
              <a:rPr lang="ru-RU" sz="2400" dirty="0" err="1" smtClean="0"/>
              <a:t>Java</a:t>
            </a:r>
            <a:r>
              <a:rPr lang="ru-RU" sz="2400" dirty="0" smtClean="0"/>
              <a:t> </a:t>
            </a:r>
            <a:r>
              <a:rPr lang="ru-RU" sz="2400" dirty="0"/>
              <a:t>из-за многолетней привычки к числам и символам. Да и арифметические </a:t>
            </a:r>
            <a:r>
              <a:rPr lang="ru-RU" sz="2400" dirty="0" smtClean="0"/>
              <a:t>действия  </a:t>
            </a:r>
            <a:r>
              <a:rPr lang="ru-RU" sz="2400" dirty="0"/>
              <a:t>удобнее  и  быстрее  производить  с  обычными  числами,  а  не  с </a:t>
            </a:r>
            <a:r>
              <a:rPr lang="ru-RU" sz="2400" dirty="0" smtClean="0"/>
              <a:t>объектами классов</a:t>
            </a:r>
            <a:r>
              <a:rPr lang="en-US" sz="2400" dirty="0" smtClean="0"/>
              <a:t>.</a:t>
            </a:r>
          </a:p>
          <a:p>
            <a:pPr algn="just"/>
            <a:r>
              <a:rPr lang="ru-RU" sz="2400" dirty="0"/>
              <a:t>Но  и  для  этих  типов  в  языке  </a:t>
            </a:r>
            <a:r>
              <a:rPr lang="ru-RU" sz="2400" dirty="0" err="1"/>
              <a:t>Java</a:t>
            </a:r>
            <a:r>
              <a:rPr lang="ru-RU" sz="2400" dirty="0"/>
              <a:t>  есть  соответствующие  классы 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классы-оболочки  примитивных  типов.  Конечно,  они  предназначены  не  для </a:t>
            </a:r>
            <a:r>
              <a:rPr lang="ru-RU" sz="2400" dirty="0" smtClean="0"/>
              <a:t>вычислений</a:t>
            </a:r>
            <a:r>
              <a:rPr lang="ru-RU" sz="2400" dirty="0"/>
              <a:t>,  а  для  действий,  типичных  при  работе  с  классами  –  создания </a:t>
            </a:r>
            <a:r>
              <a:rPr lang="ru-RU" sz="2400" dirty="0" smtClean="0"/>
              <a:t>объектов</a:t>
            </a:r>
            <a:r>
              <a:rPr lang="ru-RU" sz="2400" dirty="0"/>
              <a:t>,  преобразования  объектов,  получения  численных  значений </a:t>
            </a:r>
            <a:r>
              <a:rPr lang="ru-RU" sz="2400" dirty="0" smtClean="0"/>
              <a:t>объектов </a:t>
            </a:r>
            <a:r>
              <a:rPr lang="ru-RU" sz="2400" dirty="0"/>
              <a:t>в разных формах и передачи объектов в методы по ссылке. </a:t>
            </a:r>
          </a:p>
          <a:p>
            <a:pPr algn="just"/>
            <a:endParaRPr lang="ru-RU" sz="28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Классы-оболочки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0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191" y="1178755"/>
            <a:ext cx="10559441" cy="3312117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На </a:t>
            </a:r>
            <a:r>
              <a:rPr lang="ru-RU" sz="2400" dirty="0" smtClean="0"/>
              <a:t>рисунке показана </a:t>
            </a:r>
            <a:r>
              <a:rPr lang="ru-RU" sz="2400" dirty="0"/>
              <a:t>одна из ветвей иерархии классов </a:t>
            </a:r>
            <a:r>
              <a:rPr lang="ru-RU" sz="2400" dirty="0" err="1"/>
              <a:t>Java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Для каждого примитивного  типа  есть  соответствующий  класс</a:t>
            </a:r>
            <a:r>
              <a:rPr lang="ru-RU" sz="2400" dirty="0" smtClean="0"/>
              <a:t> </a:t>
            </a:r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Классы-оболочки</a:t>
            </a:r>
            <a:endParaRPr lang="ru-RU" sz="28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25" y="2372900"/>
            <a:ext cx="8615196" cy="40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2" y="1667270"/>
            <a:ext cx="9688846" cy="460827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Числовые  </a:t>
            </a:r>
            <a:r>
              <a:rPr lang="ru-RU" sz="2400" dirty="0"/>
              <a:t>классы  имеют общего  предка  –  абстрактный  класс  </a:t>
            </a:r>
            <a:r>
              <a:rPr lang="ru-RU" sz="2400" dirty="0" err="1"/>
              <a:t>Number</a:t>
            </a:r>
            <a:r>
              <a:rPr lang="ru-RU" sz="2400" dirty="0"/>
              <a:t>,  в  котором  описаны  шесть методов,  возвращающих  числовое  значение,  содержащееся  в  классе, приведенное  к  соответствующему  примитивному  типу:  </a:t>
            </a:r>
            <a:r>
              <a:rPr lang="ru-RU" sz="2400" dirty="0" err="1"/>
              <a:t>byteValue</a:t>
            </a:r>
            <a:r>
              <a:rPr lang="ru-RU" sz="2400" dirty="0"/>
              <a:t>(), </a:t>
            </a:r>
            <a:r>
              <a:rPr lang="ru-RU" sz="2400" dirty="0" err="1"/>
              <a:t>doubievalue</a:t>
            </a:r>
            <a:r>
              <a:rPr lang="ru-RU" sz="2400" dirty="0"/>
              <a:t>(), </a:t>
            </a:r>
            <a:r>
              <a:rPr lang="ru-RU" sz="2400" dirty="0" err="1"/>
              <a:t>floatValue</a:t>
            </a:r>
            <a:r>
              <a:rPr lang="ru-RU" sz="2400" dirty="0"/>
              <a:t>(),  </a:t>
            </a:r>
            <a:r>
              <a:rPr lang="ru-RU" sz="2400" dirty="0" err="1"/>
              <a:t>intValue</a:t>
            </a:r>
            <a:r>
              <a:rPr lang="ru-RU" sz="2400" dirty="0"/>
              <a:t>(),  </a:t>
            </a:r>
            <a:r>
              <a:rPr lang="ru-RU" sz="2400" dirty="0" err="1"/>
              <a:t>longValue</a:t>
            </a:r>
            <a:r>
              <a:rPr lang="ru-RU" sz="2400" dirty="0"/>
              <a:t>(),  </a:t>
            </a:r>
            <a:r>
              <a:rPr lang="ru-RU" sz="2400" dirty="0" err="1"/>
              <a:t>shortValue</a:t>
            </a:r>
            <a:r>
              <a:rPr lang="ru-RU" sz="2400" dirty="0"/>
              <a:t>().  </a:t>
            </a:r>
            <a:endParaRPr lang="ru-RU" sz="2400" dirty="0" smtClean="0"/>
          </a:p>
          <a:p>
            <a:pPr algn="just"/>
            <a:r>
              <a:rPr lang="ru-RU" sz="2400" dirty="0" smtClean="0"/>
              <a:t>Эти  </a:t>
            </a:r>
            <a:r>
              <a:rPr lang="ru-RU" sz="2400" dirty="0"/>
              <a:t>методы переопределены в каждом из шести числовых классов-оболочек. </a:t>
            </a:r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Классы-оболочки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78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2" y="1466853"/>
            <a:ext cx="9688846" cy="4608270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Помимо  метода  сравнения  объектов </a:t>
            </a:r>
            <a:r>
              <a:rPr lang="ru-RU" sz="2400" dirty="0" err="1"/>
              <a:t>equals</a:t>
            </a:r>
            <a:r>
              <a:rPr lang="ru-RU" sz="2400" dirty="0"/>
              <a:t> (),  переопределенного  из </a:t>
            </a:r>
            <a:r>
              <a:rPr lang="ru-RU" sz="2400" dirty="0" smtClean="0"/>
              <a:t>класса </a:t>
            </a:r>
            <a:r>
              <a:rPr lang="ru-RU" sz="2400" dirty="0" err="1"/>
              <a:t>Object</a:t>
            </a:r>
            <a:r>
              <a:rPr lang="ru-RU" sz="2400" dirty="0"/>
              <a:t>,  все  описанные  </a:t>
            </a:r>
            <a:r>
              <a:rPr lang="ru-RU" sz="2400" dirty="0" smtClean="0"/>
              <a:t>классы</a:t>
            </a:r>
            <a:r>
              <a:rPr lang="ru-RU" sz="2400" dirty="0"/>
              <a:t>,  кроме </a:t>
            </a:r>
            <a:r>
              <a:rPr lang="ru-RU" sz="2400" dirty="0" err="1"/>
              <a:t>Boolean</a:t>
            </a:r>
            <a:r>
              <a:rPr lang="ru-RU" sz="2400" dirty="0"/>
              <a:t> и  </a:t>
            </a:r>
            <a:r>
              <a:rPr lang="ru-RU" sz="2400" dirty="0" err="1"/>
              <a:t>Class</a:t>
            </a:r>
            <a:r>
              <a:rPr lang="ru-RU" sz="2400" dirty="0"/>
              <a:t>, </a:t>
            </a:r>
            <a:r>
              <a:rPr lang="ru-RU" sz="2400" dirty="0" smtClean="0"/>
              <a:t>имеют </a:t>
            </a:r>
            <a:r>
              <a:rPr lang="ru-RU" sz="2400" dirty="0"/>
              <a:t>метод </a:t>
            </a:r>
            <a:r>
              <a:rPr lang="ru-RU" sz="2400" dirty="0" err="1"/>
              <a:t>compareTo</a:t>
            </a:r>
            <a:r>
              <a:rPr lang="ru-RU" sz="2400" dirty="0"/>
              <a:t>(), сравнивающий числовое значение, содержащееся </a:t>
            </a:r>
            <a:r>
              <a:rPr lang="ru-RU" sz="2400" dirty="0" smtClean="0"/>
              <a:t>в  </a:t>
            </a:r>
            <a:r>
              <a:rPr lang="ru-RU" sz="2400" dirty="0"/>
              <a:t>данном  объекте,  с  числовым  значением  объекта  –  аргумента  метода </a:t>
            </a:r>
            <a:r>
              <a:rPr lang="ru-RU" sz="2400" dirty="0" err="1" smtClean="0"/>
              <a:t>compareTo</a:t>
            </a:r>
            <a:r>
              <a:rPr lang="ru-RU" sz="2400" dirty="0"/>
              <a:t>().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Классы-оболочки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5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2" y="1466853"/>
            <a:ext cx="9688846" cy="460827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В каждом из шести числовых классов-оболочек есть статические методы </a:t>
            </a:r>
            <a:r>
              <a:rPr lang="ru-RU" sz="2400" dirty="0" smtClean="0"/>
              <a:t>преобразования  </a:t>
            </a:r>
            <a:r>
              <a:rPr lang="ru-RU" sz="2400" dirty="0"/>
              <a:t>строки  символов  типа </a:t>
            </a:r>
            <a:r>
              <a:rPr lang="ru-RU" sz="2400" dirty="0" err="1"/>
              <a:t>String</a:t>
            </a:r>
            <a:r>
              <a:rPr lang="ru-RU" sz="2400" dirty="0"/>
              <a:t> представляющей  число,  </a:t>
            </a:r>
            <a:r>
              <a:rPr lang="ru-RU" sz="2400" dirty="0" smtClean="0"/>
              <a:t>в соответствующий  </a:t>
            </a:r>
            <a:r>
              <a:rPr lang="ru-RU" sz="2400" dirty="0"/>
              <a:t>примитивный  тип:  </a:t>
            </a:r>
            <a:r>
              <a:rPr lang="ru-RU" sz="2400" dirty="0" err="1"/>
              <a:t>Byte.parseByte</a:t>
            </a:r>
            <a:r>
              <a:rPr lang="ru-RU" sz="2400" dirty="0"/>
              <a:t>(),  </a:t>
            </a:r>
            <a:r>
              <a:rPr lang="ru-RU" sz="2400" dirty="0" err="1"/>
              <a:t>Double.parseDouble</a:t>
            </a:r>
            <a:r>
              <a:rPr lang="ru-RU" sz="2400" dirty="0"/>
              <a:t>(), </a:t>
            </a:r>
            <a:r>
              <a:rPr lang="ru-RU" sz="2400" dirty="0" err="1" smtClean="0"/>
              <a:t>Float.parseFloat</a:t>
            </a:r>
            <a:r>
              <a:rPr lang="ru-RU" sz="2400" dirty="0"/>
              <a:t>(),  </a:t>
            </a:r>
            <a:r>
              <a:rPr lang="ru-RU" sz="2400" dirty="0" err="1"/>
              <a:t>Integer.parseInt</a:t>
            </a:r>
            <a:r>
              <a:rPr lang="ru-RU" sz="2400" dirty="0"/>
              <a:t>(),  </a:t>
            </a:r>
            <a:r>
              <a:rPr lang="ru-RU" sz="2400" dirty="0" err="1"/>
              <a:t>Long.parseLong</a:t>
            </a:r>
            <a:r>
              <a:rPr lang="ru-RU" sz="2400" dirty="0"/>
              <a:t>(),  </a:t>
            </a:r>
            <a:r>
              <a:rPr lang="ru-RU" sz="2400" dirty="0" err="1"/>
              <a:t>Short.parseShort</a:t>
            </a:r>
            <a:r>
              <a:rPr lang="ru-RU" sz="2400" dirty="0"/>
              <a:t>(). </a:t>
            </a:r>
          </a:p>
          <a:p>
            <a:pPr algn="just"/>
            <a:r>
              <a:rPr lang="ru-RU" sz="2400" dirty="0"/>
              <a:t>Исходная строка типа </a:t>
            </a:r>
            <a:r>
              <a:rPr lang="ru-RU" sz="2400" dirty="0" err="1" smtClean="0"/>
              <a:t>String</a:t>
            </a:r>
            <a:r>
              <a:rPr lang="ru-RU" sz="2400" dirty="0" smtClean="0"/>
              <a:t> </a:t>
            </a:r>
            <a:r>
              <a:rPr lang="ru-RU" sz="2400" dirty="0"/>
              <a:t>задается как </a:t>
            </a:r>
            <a:r>
              <a:rPr lang="ru-RU" sz="2400" dirty="0" smtClean="0"/>
              <a:t>аргумент  </a:t>
            </a:r>
            <a:r>
              <a:rPr lang="ru-RU" sz="2400" dirty="0"/>
              <a:t>метода. </a:t>
            </a:r>
            <a:endParaRPr lang="ru-RU" sz="2400" dirty="0" smtClean="0"/>
          </a:p>
          <a:p>
            <a:pPr algn="just"/>
            <a:r>
              <a:rPr lang="ru-RU" sz="2400" dirty="0" smtClean="0"/>
              <a:t>Эти  </a:t>
            </a:r>
            <a:r>
              <a:rPr lang="ru-RU" sz="2400" dirty="0"/>
              <a:t>методы  полезны  при  вводе  данных  в  поля  ввода, </a:t>
            </a:r>
            <a:r>
              <a:rPr lang="ru-RU" sz="2400" dirty="0" smtClean="0"/>
              <a:t>обработке  </a:t>
            </a:r>
            <a:r>
              <a:rPr lang="ru-RU" sz="2400" dirty="0"/>
              <a:t>параметров  командной  строки,  т.  е.  всюду,  где  числа </a:t>
            </a:r>
            <a:r>
              <a:rPr lang="ru-RU" sz="2400" dirty="0" smtClean="0"/>
              <a:t>представляются  </a:t>
            </a:r>
            <a:r>
              <a:rPr lang="ru-RU" sz="2400" dirty="0"/>
              <a:t>строками  цифр  со  знаками  плюс  или  минус  и  десятичной </a:t>
            </a:r>
            <a:r>
              <a:rPr lang="ru-RU" sz="2400" dirty="0" smtClean="0"/>
              <a:t>точкой</a:t>
            </a:r>
            <a:r>
              <a:rPr lang="ru-RU" sz="2400" dirty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Числовые классы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38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2" y="1466853"/>
            <a:ext cx="9688846" cy="460827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В  </a:t>
            </a:r>
            <a:r>
              <a:rPr lang="ru-RU" sz="2400" dirty="0"/>
              <a:t>каждом  из  этих  классов  есть  статические </a:t>
            </a:r>
            <a:r>
              <a:rPr lang="ru-RU" sz="2400" dirty="0" smtClean="0"/>
              <a:t>константы   </a:t>
            </a:r>
            <a:r>
              <a:rPr lang="ru-RU" sz="2400" dirty="0"/>
              <a:t>MAX_VALUE и MIN_VALUE,  показывающие  диапазон </a:t>
            </a:r>
            <a:r>
              <a:rPr lang="ru-RU" sz="2400" dirty="0" smtClean="0"/>
              <a:t>числовых </a:t>
            </a:r>
            <a:r>
              <a:rPr lang="ru-RU" sz="2400" dirty="0"/>
              <a:t>значений соответствующих примитивных типов. В классах </a:t>
            </a:r>
            <a:r>
              <a:rPr lang="ru-RU" sz="2400" dirty="0" err="1"/>
              <a:t>Double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dirty="0" err="1"/>
              <a:t>Float</a:t>
            </a:r>
            <a:r>
              <a:rPr lang="ru-RU" sz="2400" dirty="0"/>
              <a:t> есть  еще  константы  POSITIVE_INFINITY,  NEGATIVE_INFINITY, </a:t>
            </a:r>
            <a:r>
              <a:rPr lang="ru-RU" sz="2400" dirty="0" err="1" smtClean="0"/>
              <a:t>NaN</a:t>
            </a:r>
            <a:r>
              <a:rPr lang="ru-RU" sz="2400" dirty="0" smtClean="0"/>
              <a:t> </a:t>
            </a:r>
            <a:r>
              <a:rPr lang="ru-RU" sz="2400" dirty="0"/>
              <a:t>и логические методы проверки  </a:t>
            </a:r>
            <a:r>
              <a:rPr lang="ru-RU" sz="2400" dirty="0" err="1"/>
              <a:t>isNan</a:t>
            </a:r>
            <a:r>
              <a:rPr lang="ru-RU" sz="2400" dirty="0"/>
              <a:t>(),  </a:t>
            </a:r>
            <a:r>
              <a:rPr lang="ru-RU" sz="2400" dirty="0" err="1"/>
              <a:t>isInfinite</a:t>
            </a:r>
            <a:r>
              <a:rPr lang="ru-RU" sz="2400" dirty="0"/>
              <a:t>().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Числовые классы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0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2" y="1466853"/>
            <a:ext cx="9688846" cy="4608270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Статическими методами </a:t>
            </a:r>
            <a:r>
              <a:rPr lang="ru-RU" sz="2400" dirty="0" err="1"/>
              <a:t>toBinaryString</a:t>
            </a:r>
            <a:r>
              <a:rPr lang="ru-RU" sz="2400" dirty="0"/>
              <a:t>(), </a:t>
            </a:r>
            <a:r>
              <a:rPr lang="ru-RU" sz="2400" dirty="0" err="1"/>
              <a:t>toHexString</a:t>
            </a:r>
            <a:r>
              <a:rPr lang="ru-RU" sz="2400" dirty="0"/>
              <a:t>() и  </a:t>
            </a:r>
            <a:r>
              <a:rPr lang="ru-RU" sz="2400" dirty="0" err="1"/>
              <a:t>toOctalString</a:t>
            </a:r>
            <a:r>
              <a:rPr lang="ru-RU" sz="2400" dirty="0"/>
              <a:t>() классов </a:t>
            </a:r>
            <a:r>
              <a:rPr lang="ru-RU" sz="2400" dirty="0" err="1"/>
              <a:t>integer</a:t>
            </a:r>
            <a:r>
              <a:rPr lang="ru-RU" sz="2400" dirty="0"/>
              <a:t> и </a:t>
            </a:r>
            <a:r>
              <a:rPr lang="ru-RU" sz="2400" dirty="0" err="1" smtClean="0"/>
              <a:t>Long</a:t>
            </a:r>
            <a:r>
              <a:rPr lang="ru-RU" sz="2400" dirty="0" smtClean="0"/>
              <a:t> можно </a:t>
            </a:r>
            <a:r>
              <a:rPr lang="ru-RU" sz="2400" dirty="0"/>
              <a:t>преобразовать целые значения типов </a:t>
            </a:r>
            <a:r>
              <a:rPr lang="ru-RU" sz="2400" dirty="0" err="1"/>
              <a:t>int</a:t>
            </a:r>
            <a:r>
              <a:rPr lang="ru-RU" sz="2400" dirty="0"/>
              <a:t> и </a:t>
            </a:r>
            <a:r>
              <a:rPr lang="ru-RU" sz="2400" dirty="0" err="1"/>
              <a:t>long</a:t>
            </a:r>
            <a:r>
              <a:rPr lang="ru-RU" sz="2400" dirty="0"/>
              <a:t>, заданные как аргумент метода, в строку символов, показывающую двоичное, шестнадцатеричное или восьмеричное представление числа.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Числовые классы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5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031" y="1466853"/>
            <a:ext cx="9920537" cy="460827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Это небольшой </a:t>
            </a:r>
            <a:r>
              <a:rPr lang="ru-RU" sz="2400" dirty="0"/>
              <a:t>класс, предназначенный главным образом для того, чтобы передавать логические значения в методы по ссылке.</a:t>
            </a:r>
          </a:p>
          <a:p>
            <a:r>
              <a:rPr lang="ru-RU" sz="2400" dirty="0"/>
              <a:t>Конструктор </a:t>
            </a:r>
            <a:r>
              <a:rPr lang="ru-RU" sz="2400" dirty="0" err="1"/>
              <a:t>Boolean</a:t>
            </a:r>
            <a:r>
              <a:rPr lang="ru-RU" sz="2400" dirty="0"/>
              <a:t> (</a:t>
            </a:r>
            <a:r>
              <a:rPr lang="ru-RU" sz="2400" dirty="0" err="1"/>
              <a:t>String</a:t>
            </a:r>
            <a:r>
              <a:rPr lang="ru-RU" sz="2400" dirty="0"/>
              <a:t> s) создает объект, </a:t>
            </a:r>
            <a:r>
              <a:rPr lang="ru-RU" sz="2400" dirty="0" smtClean="0"/>
              <a:t>содержащий </a:t>
            </a:r>
            <a:r>
              <a:rPr lang="ru-RU" sz="2400" dirty="0"/>
              <a:t>значение </a:t>
            </a:r>
            <a:r>
              <a:rPr lang="ru-RU" sz="2400" dirty="0" err="1"/>
              <a:t>true</a:t>
            </a:r>
            <a:r>
              <a:rPr lang="ru-RU" sz="2400" dirty="0"/>
              <a:t>, если строка s равна "</a:t>
            </a:r>
            <a:r>
              <a:rPr lang="ru-RU" sz="2400" dirty="0" err="1"/>
              <a:t>true</a:t>
            </a:r>
            <a:r>
              <a:rPr lang="ru-RU" sz="2400" dirty="0"/>
              <a:t>" в любом сочетании регистров букв, и значение </a:t>
            </a:r>
            <a:r>
              <a:rPr lang="ru-RU" sz="2400" dirty="0" err="1"/>
              <a:t>false</a:t>
            </a:r>
            <a:r>
              <a:rPr lang="ru-RU" sz="2400" dirty="0"/>
              <a:t> </a:t>
            </a:r>
            <a:r>
              <a:rPr lang="ru-RU" sz="2400" b="1" dirty="0"/>
              <a:t>- </a:t>
            </a:r>
            <a:r>
              <a:rPr lang="ru-RU" sz="2400" dirty="0"/>
              <a:t>для любой другой строки.</a:t>
            </a:r>
          </a:p>
          <a:p>
            <a:r>
              <a:rPr lang="ru-RU" sz="2400" dirty="0"/>
              <a:t>Логический метод </a:t>
            </a:r>
            <a:r>
              <a:rPr lang="ru-RU" sz="2400" dirty="0" err="1" smtClean="0"/>
              <a:t>boo</a:t>
            </a:r>
            <a:r>
              <a:rPr lang="en-US" sz="2400" dirty="0" smtClean="0"/>
              <a:t>l</a:t>
            </a:r>
            <a:r>
              <a:rPr lang="ru-RU" sz="2400" dirty="0" err="1" smtClean="0"/>
              <a:t>ean</a:t>
            </a:r>
            <a:r>
              <a:rPr lang="en-US" sz="2400" dirty="0" smtClean="0"/>
              <a:t>V</a:t>
            </a:r>
            <a:r>
              <a:rPr lang="ru-RU" sz="2400" dirty="0" err="1" smtClean="0"/>
              <a:t>alue</a:t>
            </a:r>
            <a:r>
              <a:rPr lang="ru-RU" sz="2400" dirty="0"/>
              <a:t>() возвращает логическое значение, хранящееся в объекте.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Класс </a:t>
            </a:r>
            <a:r>
              <a:rPr lang="ru-RU" sz="2800" dirty="0" err="1"/>
              <a:t>Boolean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23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3018" y="1302707"/>
            <a:ext cx="10559441" cy="5285145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 языке  </a:t>
            </a:r>
            <a:r>
              <a:rPr lang="ru-RU" sz="2400" dirty="0" err="1"/>
              <a:t>Java</a:t>
            </a:r>
            <a:r>
              <a:rPr lang="ru-RU" sz="2400" dirty="0"/>
              <a:t>  определен  специальный  класс  </a:t>
            </a:r>
            <a:r>
              <a:rPr lang="ru-RU" sz="2400" dirty="0" err="1"/>
              <a:t>Object</a:t>
            </a:r>
            <a:r>
              <a:rPr lang="ru-RU" sz="2400" dirty="0"/>
              <a:t>.  </a:t>
            </a:r>
            <a:endParaRPr lang="en-US" sz="2400" dirty="0" smtClean="0"/>
          </a:p>
          <a:p>
            <a:pPr algn="just"/>
            <a:r>
              <a:rPr lang="ru-RU" sz="2400" dirty="0" smtClean="0"/>
              <a:t>По  </a:t>
            </a:r>
            <a:r>
              <a:rPr lang="ru-RU" sz="2400" dirty="0"/>
              <a:t>умолчанию  он </a:t>
            </a:r>
            <a:r>
              <a:rPr lang="ru-RU" sz="2400" dirty="0" smtClean="0"/>
              <a:t>считается  </a:t>
            </a:r>
            <a:r>
              <a:rPr lang="ru-RU" sz="2400" dirty="0"/>
              <a:t>суперклассом  всех  остальных  классов.  Другими  словами,  все </a:t>
            </a:r>
            <a:r>
              <a:rPr lang="ru-RU" sz="2400" dirty="0" smtClean="0"/>
              <a:t>классы являются </a:t>
            </a:r>
            <a:r>
              <a:rPr lang="ru-RU" sz="2400" dirty="0"/>
              <a:t>подклассами </a:t>
            </a:r>
            <a:r>
              <a:rPr lang="ru-RU" sz="2400" dirty="0" err="1"/>
              <a:t>Object</a:t>
            </a:r>
            <a:r>
              <a:rPr lang="ru-RU" sz="2400" dirty="0"/>
              <a:t>. Это означает, что переменная типа </a:t>
            </a:r>
            <a:r>
              <a:rPr lang="ru-RU" sz="2400" dirty="0" err="1"/>
              <a:t>Object</a:t>
            </a:r>
            <a:r>
              <a:rPr lang="ru-RU" sz="2400" dirty="0"/>
              <a:t> </a:t>
            </a:r>
            <a:r>
              <a:rPr lang="ru-RU" sz="2400" dirty="0" smtClean="0"/>
              <a:t>может </a:t>
            </a:r>
            <a:r>
              <a:rPr lang="ru-RU" sz="2400" dirty="0"/>
              <a:t>ссылаться на экземпляр любого класса. Более того, поскольку массивы </a:t>
            </a:r>
            <a:r>
              <a:rPr lang="ru-RU" sz="2400" dirty="0" smtClean="0"/>
              <a:t>реализованы </a:t>
            </a:r>
            <a:r>
              <a:rPr lang="ru-RU" sz="2400" dirty="0"/>
              <a:t>в виде классов, переменная типа </a:t>
            </a:r>
            <a:r>
              <a:rPr lang="ru-RU" sz="2400" dirty="0" err="1"/>
              <a:t>Object</a:t>
            </a:r>
            <a:r>
              <a:rPr lang="ru-RU" sz="2400" dirty="0"/>
              <a:t> может также ссылаться </a:t>
            </a:r>
            <a:r>
              <a:rPr lang="ru-RU" sz="2400" dirty="0" smtClean="0"/>
              <a:t>на </a:t>
            </a:r>
            <a:r>
              <a:rPr lang="ru-RU" sz="2400" dirty="0"/>
              <a:t>любой массив.</a:t>
            </a:r>
            <a:endParaRPr lang="ru-RU" sz="2800" dirty="0" smtClean="0"/>
          </a:p>
          <a:p>
            <a:pPr lvl="0"/>
            <a:endParaRPr lang="ru-RU" sz="28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Класс</a:t>
            </a:r>
            <a:r>
              <a:rPr lang="en-US" sz="2800" dirty="0" smtClean="0">
                <a:latin typeface="+mj-lt"/>
              </a:rPr>
              <a:t> Object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54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7201" y="1308100"/>
            <a:ext cx="10210800" cy="5029199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В этом классе собраны статические константы и методы для работы с отдельными символами.</a:t>
            </a:r>
          </a:p>
          <a:p>
            <a:r>
              <a:rPr lang="ru-RU" sz="2400" dirty="0"/>
              <a:t>Статический метод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ru-RU" sz="2400" dirty="0" err="1" smtClean="0"/>
              <a:t>digit</a:t>
            </a:r>
            <a:r>
              <a:rPr lang="ru-RU" sz="2400" dirty="0" smtClean="0"/>
              <a:t>(</a:t>
            </a:r>
            <a:r>
              <a:rPr lang="ru-RU" sz="2400" dirty="0" err="1" smtClean="0"/>
              <a:t>char</a:t>
            </a:r>
            <a:r>
              <a:rPr lang="ru-RU" sz="2400" dirty="0" smtClean="0"/>
              <a:t> </a:t>
            </a:r>
            <a:r>
              <a:rPr lang="ru-RU" sz="2400" dirty="0" err="1"/>
              <a:t>ch</a:t>
            </a:r>
            <a:r>
              <a:rPr lang="ru-RU" sz="2400" dirty="0"/>
              <a:t>, </a:t>
            </a:r>
            <a:r>
              <a:rPr lang="ru-RU" sz="2400" dirty="0" err="1" smtClean="0"/>
              <a:t>in</a:t>
            </a:r>
            <a:r>
              <a:rPr lang="en-US" sz="2400" dirty="0" smtClean="0"/>
              <a:t>t</a:t>
            </a:r>
            <a:r>
              <a:rPr lang="ru-RU" sz="2400" dirty="0" smtClean="0"/>
              <a:t> </a:t>
            </a:r>
            <a:r>
              <a:rPr lang="ru-RU" sz="2400" dirty="0" err="1"/>
              <a:t>radix</a:t>
            </a:r>
            <a:r>
              <a:rPr lang="ru-RU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переводит </a:t>
            </a:r>
            <a:r>
              <a:rPr lang="ru-RU" sz="2400" dirty="0"/>
              <a:t>цифру </a:t>
            </a:r>
            <a:r>
              <a:rPr lang="ru-RU" sz="2400" dirty="0" err="1"/>
              <a:t>ch</a:t>
            </a:r>
            <a:r>
              <a:rPr lang="ru-RU" sz="2400" dirty="0"/>
              <a:t> системы счисления </a:t>
            </a:r>
            <a:r>
              <a:rPr lang="ru-RU" sz="2400" dirty="0" smtClean="0"/>
              <a:t>с</a:t>
            </a:r>
            <a:r>
              <a:rPr lang="en-US" sz="2400" dirty="0" smtClean="0"/>
              <a:t> 	</a:t>
            </a:r>
            <a:r>
              <a:rPr lang="ru-RU" sz="2400" dirty="0" smtClean="0"/>
              <a:t>основанием</a:t>
            </a:r>
            <a:r>
              <a:rPr lang="ru-RU" sz="2400" dirty="0"/>
              <a:t> </a:t>
            </a:r>
            <a:r>
              <a:rPr lang="ru-RU" sz="2400" dirty="0" err="1"/>
              <a:t>radix</a:t>
            </a:r>
            <a:r>
              <a:rPr lang="ru-RU" sz="2400" dirty="0"/>
              <a:t> в ее числовое значение типа </a:t>
            </a:r>
            <a:r>
              <a:rPr lang="ru-RU" sz="2400" dirty="0" err="1"/>
              <a:t>int</a:t>
            </a:r>
            <a:r>
              <a:rPr lang="ru-RU" sz="2400" dirty="0"/>
              <a:t>.</a:t>
            </a:r>
          </a:p>
          <a:p>
            <a:r>
              <a:rPr lang="ru-RU" sz="2400" dirty="0"/>
              <a:t>Статический метод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ru-RU" sz="2400" dirty="0" err="1" smtClean="0"/>
              <a:t>forDigit</a:t>
            </a:r>
            <a:r>
              <a:rPr lang="ru-RU" sz="2400" dirty="0" smtClean="0"/>
              <a:t>(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/>
              <a:t>digit</a:t>
            </a:r>
            <a:r>
              <a:rPr lang="ru-RU" sz="2400" dirty="0"/>
              <a:t>, </a:t>
            </a:r>
            <a:r>
              <a:rPr lang="ru-RU" sz="2400" dirty="0" err="1"/>
              <a:t>int</a:t>
            </a:r>
            <a:r>
              <a:rPr lang="ru-RU" sz="2400" dirty="0"/>
              <a:t> </a:t>
            </a:r>
            <a:r>
              <a:rPr lang="ru-RU" sz="2400" dirty="0" err="1"/>
              <a:t>radix</a:t>
            </a:r>
            <a:r>
              <a:rPr lang="ru-RU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производит </a:t>
            </a:r>
            <a:r>
              <a:rPr lang="ru-RU" sz="2400" dirty="0"/>
              <a:t>обратное преобразование целого числа </a:t>
            </a:r>
            <a:r>
              <a:rPr lang="ru-RU" sz="2400" dirty="0" err="1"/>
              <a:t>digit</a:t>
            </a:r>
            <a:r>
              <a:rPr lang="ru-RU" sz="2400" dirty="0"/>
              <a:t> в </a:t>
            </a:r>
            <a:r>
              <a:rPr lang="en-US" sz="2400" dirty="0" smtClean="0"/>
              <a:t>	</a:t>
            </a:r>
            <a:r>
              <a:rPr lang="ru-RU" sz="2400" dirty="0" smtClean="0"/>
              <a:t>соответствующую </a:t>
            </a:r>
            <a:r>
              <a:rPr lang="ru-RU" sz="2400" dirty="0"/>
              <a:t>цифру (тип </a:t>
            </a:r>
            <a:r>
              <a:rPr lang="ru-RU" sz="2400" dirty="0" err="1"/>
              <a:t>char</a:t>
            </a:r>
            <a:r>
              <a:rPr lang="ru-RU" sz="2400" dirty="0"/>
              <a:t>) в системе счисления с </a:t>
            </a:r>
            <a:r>
              <a:rPr lang="en-US" sz="2400" dirty="0" smtClean="0"/>
              <a:t>	</a:t>
            </a:r>
            <a:r>
              <a:rPr lang="ru-RU" sz="2400" dirty="0" smtClean="0"/>
              <a:t>основанием</a:t>
            </a:r>
            <a:r>
              <a:rPr lang="ru-RU" sz="2400" dirty="0"/>
              <a:t> </a:t>
            </a:r>
            <a:r>
              <a:rPr lang="ru-RU" sz="2400" dirty="0" err="1"/>
              <a:t>radix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Основание системы счисления должно находиться в диапазоне от </a:t>
            </a:r>
            <a:r>
              <a:rPr lang="ru-RU" sz="2400" dirty="0" err="1"/>
              <a:t>Character.MIN_RADIX</a:t>
            </a:r>
            <a:r>
              <a:rPr lang="ru-RU" sz="2400" dirty="0"/>
              <a:t> до </a:t>
            </a:r>
            <a:r>
              <a:rPr lang="ru-RU" sz="2400" dirty="0" err="1"/>
              <a:t>Character.MAX_RADIX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Класс </a:t>
            </a:r>
            <a:r>
              <a:rPr lang="en-US" sz="2800" dirty="0"/>
              <a:t>Character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63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7201" y="1143000"/>
            <a:ext cx="10210800" cy="5194299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Множество статических логических методов проверяют различные характеристики символа, переданного в качестве аргумента метода:</a:t>
            </a:r>
          </a:p>
          <a:p>
            <a:r>
              <a:rPr lang="ru-RU" sz="2400" dirty="0" err="1" smtClean="0"/>
              <a:t>isDefined</a:t>
            </a:r>
            <a:r>
              <a:rPr lang="ru-RU" sz="2400" dirty="0"/>
              <a:t>() — выясняет, определен ли символ в кодировке </a:t>
            </a:r>
            <a:r>
              <a:rPr lang="ru-RU" sz="2400" dirty="0" err="1"/>
              <a:t>Unicode</a:t>
            </a:r>
            <a:r>
              <a:rPr lang="ru-RU" sz="2400" dirty="0"/>
              <a:t>; </a:t>
            </a:r>
          </a:p>
          <a:p>
            <a:r>
              <a:rPr lang="ru-RU" sz="2400" dirty="0" err="1"/>
              <a:t>isDigit</a:t>
            </a:r>
            <a:r>
              <a:rPr lang="ru-RU" sz="2400" dirty="0"/>
              <a:t>() — проверяет, является ли символ цифрой </a:t>
            </a:r>
            <a:r>
              <a:rPr lang="ru-RU" sz="2400" dirty="0" err="1"/>
              <a:t>Unicode</a:t>
            </a:r>
            <a:r>
              <a:rPr lang="ru-RU" sz="2400" dirty="0"/>
              <a:t>;</a:t>
            </a:r>
          </a:p>
          <a:p>
            <a:r>
              <a:rPr lang="ru-RU" sz="2400" dirty="0" err="1" smtClean="0"/>
              <a:t>is</a:t>
            </a:r>
            <a:r>
              <a:rPr lang="en-US" sz="2400" dirty="0" smtClean="0"/>
              <a:t>I</a:t>
            </a:r>
            <a:r>
              <a:rPr lang="ru-RU" sz="2400" dirty="0" err="1" smtClean="0"/>
              <a:t>dentifier</a:t>
            </a:r>
            <a:r>
              <a:rPr lang="en-US" sz="2400" dirty="0" smtClean="0"/>
              <a:t>I</a:t>
            </a:r>
            <a:r>
              <a:rPr lang="ru-RU" sz="2400" dirty="0" err="1" smtClean="0"/>
              <a:t>gnorable</a:t>
            </a:r>
            <a:r>
              <a:rPr lang="ru-RU" sz="2400" dirty="0"/>
              <a:t>() — выясняет, нельзя ли использовать символ в идентификаторах;</a:t>
            </a:r>
          </a:p>
          <a:p>
            <a:r>
              <a:rPr lang="ru-RU" sz="2400" dirty="0" err="1" smtClean="0"/>
              <a:t>is</a:t>
            </a:r>
            <a:r>
              <a:rPr lang="en-US" sz="2400" dirty="0" smtClean="0"/>
              <a:t>I</a:t>
            </a:r>
            <a:r>
              <a:rPr lang="ru-RU" sz="2400" dirty="0" err="1" smtClean="0"/>
              <a:t>so</a:t>
            </a:r>
            <a:r>
              <a:rPr lang="en-US" sz="2400" dirty="0" smtClean="0"/>
              <a:t>C</a:t>
            </a:r>
            <a:r>
              <a:rPr lang="ru-RU" sz="2400" dirty="0" err="1" smtClean="0"/>
              <a:t>ontro</a:t>
            </a:r>
            <a:r>
              <a:rPr lang="en-US" sz="2400" dirty="0"/>
              <a:t>l</a:t>
            </a:r>
            <a:r>
              <a:rPr lang="ru-RU" sz="2400" dirty="0" smtClean="0"/>
              <a:t>()</a:t>
            </a:r>
            <a:r>
              <a:rPr lang="ru-RU" sz="2400" dirty="0"/>
              <a:t> — определяет, является ли символ управляющим;</a:t>
            </a:r>
          </a:p>
          <a:p>
            <a:r>
              <a:rPr lang="ru-RU" sz="2400" dirty="0" err="1" smtClean="0"/>
              <a:t>isJava</a:t>
            </a:r>
            <a:r>
              <a:rPr lang="en-US" sz="2400" dirty="0" smtClean="0"/>
              <a:t>I</a:t>
            </a:r>
            <a:r>
              <a:rPr lang="ru-RU" sz="2400" dirty="0" err="1" smtClean="0"/>
              <a:t>dentifierPart</a:t>
            </a:r>
            <a:r>
              <a:rPr lang="ru-RU" sz="2400" dirty="0"/>
              <a:t>() — выясняет, можно ли использовать символ в идентификаторах;</a:t>
            </a:r>
          </a:p>
          <a:p>
            <a:r>
              <a:rPr lang="ru-RU" sz="2400" dirty="0" err="1" smtClean="0"/>
              <a:t>is</a:t>
            </a:r>
            <a:r>
              <a:rPr lang="en-US" sz="2400" dirty="0" smtClean="0"/>
              <a:t>J</a:t>
            </a:r>
            <a:r>
              <a:rPr lang="ru-RU" sz="2400" dirty="0" err="1" smtClean="0"/>
              <a:t>ava</a:t>
            </a:r>
            <a:r>
              <a:rPr lang="en-US" sz="2400" dirty="0" smtClean="0"/>
              <a:t>I</a:t>
            </a:r>
            <a:r>
              <a:rPr lang="ru-RU" sz="2400" dirty="0" err="1" smtClean="0"/>
              <a:t>dentifier</a:t>
            </a:r>
            <a:r>
              <a:rPr lang="en-US" sz="2400" dirty="0" smtClean="0"/>
              <a:t>S</a:t>
            </a:r>
            <a:r>
              <a:rPr lang="ru-RU" sz="2400" dirty="0" err="1" smtClean="0"/>
              <a:t>tart</a:t>
            </a:r>
            <a:r>
              <a:rPr lang="ru-RU" sz="2400" dirty="0"/>
              <a:t>() — определяет, может ли символ начинать идентификатор;</a:t>
            </a:r>
          </a:p>
          <a:p>
            <a:r>
              <a:rPr lang="ru-RU" sz="2400" dirty="0" err="1"/>
              <a:t>isLetter</a:t>
            </a:r>
            <a:r>
              <a:rPr lang="ru-RU" sz="2400" dirty="0"/>
              <a:t>() — проверяет, является ли символ буквой </a:t>
            </a:r>
            <a:r>
              <a:rPr lang="ru-RU" sz="2400" dirty="0" err="1"/>
              <a:t>Java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Класс </a:t>
            </a:r>
            <a:r>
              <a:rPr lang="en-US" sz="2800" dirty="0"/>
              <a:t>Character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309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7201" y="1143000"/>
            <a:ext cx="10210800" cy="5194299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err="1"/>
              <a:t>IsLetterOrDigit</a:t>
            </a:r>
            <a:r>
              <a:rPr lang="ru-RU" sz="2400" dirty="0"/>
              <a:t>() — Проверяет, является ли символ буквой или цифрой </a:t>
            </a:r>
            <a:r>
              <a:rPr lang="ru-RU" sz="2400" dirty="0" err="1"/>
              <a:t>Unicode</a:t>
            </a:r>
            <a:r>
              <a:rPr lang="ru-RU" sz="2400" dirty="0"/>
              <a:t>;</a:t>
            </a:r>
          </a:p>
          <a:p>
            <a:r>
              <a:rPr lang="ru-RU" sz="2400" dirty="0" err="1"/>
              <a:t>isLowerCase</a:t>
            </a:r>
            <a:r>
              <a:rPr lang="ru-RU" sz="2400" dirty="0"/>
              <a:t>() — определяет, записан ли символ в нижнем регистре; </a:t>
            </a:r>
          </a:p>
          <a:p>
            <a:r>
              <a:rPr lang="ru-RU" sz="2400" dirty="0" err="1"/>
              <a:t>isSpaceChar</a:t>
            </a:r>
            <a:r>
              <a:rPr lang="ru-RU" sz="2400" dirty="0"/>
              <a:t>() — выясняет, является ли символ пробелом в смысле </a:t>
            </a:r>
            <a:r>
              <a:rPr lang="ru-RU" sz="2400" dirty="0" err="1"/>
              <a:t>Unicode</a:t>
            </a:r>
            <a:r>
              <a:rPr lang="ru-RU" sz="2400" dirty="0"/>
              <a:t>; </a:t>
            </a:r>
          </a:p>
          <a:p>
            <a:r>
              <a:rPr lang="ru-RU" sz="2400" dirty="0" err="1" smtClean="0"/>
              <a:t>isTit</a:t>
            </a:r>
            <a:r>
              <a:rPr lang="en-US" sz="2400" dirty="0" smtClean="0"/>
              <a:t>l</a:t>
            </a:r>
            <a:r>
              <a:rPr lang="ru-RU" sz="2400" dirty="0" err="1" smtClean="0"/>
              <a:t>eCase</a:t>
            </a:r>
            <a:r>
              <a:rPr lang="ru-RU" sz="2400" dirty="0"/>
              <a:t>() — проверяет, является ли символ титульным;</a:t>
            </a:r>
          </a:p>
          <a:p>
            <a:r>
              <a:rPr lang="ru-RU" sz="2400" dirty="0" err="1"/>
              <a:t>isUnicodeldentifierPart</a:t>
            </a:r>
            <a:r>
              <a:rPr lang="ru-RU" sz="2400" dirty="0"/>
              <a:t>() — выясняет, можно ли использовать символ в именах </a:t>
            </a:r>
            <a:r>
              <a:rPr lang="ru-RU" sz="2400" dirty="0" err="1"/>
              <a:t>Unicode</a:t>
            </a:r>
            <a:r>
              <a:rPr lang="ru-RU" sz="2400" dirty="0"/>
              <a:t>;</a:t>
            </a:r>
          </a:p>
          <a:p>
            <a:r>
              <a:rPr lang="ru-RU" sz="2400" dirty="0" err="1" smtClean="0"/>
              <a:t>is</a:t>
            </a:r>
            <a:r>
              <a:rPr lang="en-US" sz="2400" dirty="0" smtClean="0"/>
              <a:t>U</a:t>
            </a:r>
            <a:r>
              <a:rPr lang="ru-RU" sz="2400" dirty="0" err="1" smtClean="0"/>
              <a:t>nicode</a:t>
            </a:r>
            <a:r>
              <a:rPr lang="en-US" sz="2400" dirty="0" smtClean="0"/>
              <a:t>I</a:t>
            </a:r>
            <a:r>
              <a:rPr lang="ru-RU" sz="2400" dirty="0" err="1" smtClean="0"/>
              <a:t>dentifier</a:t>
            </a:r>
            <a:r>
              <a:rPr lang="en-US" sz="2400" dirty="0" smtClean="0"/>
              <a:t>S</a:t>
            </a:r>
            <a:r>
              <a:rPr lang="ru-RU" sz="2400" dirty="0" err="1" smtClean="0"/>
              <a:t>tart</a:t>
            </a:r>
            <a:r>
              <a:rPr lang="ru-RU" sz="2400" dirty="0"/>
              <a:t>() — проверяет, является ли символ буквой </a:t>
            </a:r>
            <a:r>
              <a:rPr lang="ru-RU" sz="2400" dirty="0" err="1"/>
              <a:t>Unicode</a:t>
            </a:r>
            <a:r>
              <a:rPr lang="ru-RU" sz="2400" dirty="0"/>
              <a:t>; </a:t>
            </a:r>
          </a:p>
          <a:p>
            <a:r>
              <a:rPr lang="ru-RU" sz="2400" dirty="0" err="1"/>
              <a:t>isUpperCase</a:t>
            </a:r>
            <a:r>
              <a:rPr lang="ru-RU" sz="2400" dirty="0"/>
              <a:t>() — проверяет, записан ли символ в верхнем регистре; </a:t>
            </a:r>
          </a:p>
          <a:p>
            <a:r>
              <a:rPr lang="ru-RU" sz="2400" dirty="0" err="1" smtClean="0"/>
              <a:t>isWhite</a:t>
            </a:r>
            <a:r>
              <a:rPr lang="en-US" sz="2400" dirty="0" smtClean="0"/>
              <a:t>S</a:t>
            </a:r>
            <a:r>
              <a:rPr lang="ru-RU" sz="2400" dirty="0" err="1" smtClean="0"/>
              <a:t>pace</a:t>
            </a:r>
            <a:r>
              <a:rPr lang="ru-RU" sz="2400" dirty="0"/>
              <a:t>() — выясняет, является ли символ пробельным.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Класс </a:t>
            </a:r>
            <a:r>
              <a:rPr lang="en-US" sz="2800" dirty="0"/>
              <a:t>Character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27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4800" y="1143000"/>
            <a:ext cx="10363201" cy="5194299"/>
          </a:xfrm>
        </p:spPr>
        <p:txBody>
          <a:bodyPr>
            <a:normAutofit/>
          </a:bodyPr>
          <a:lstStyle/>
          <a:p>
            <a:r>
              <a:rPr lang="ru-RU" sz="2400" dirty="0"/>
              <a:t>Все  примитивные  целые  типы  имеют  ограниченный </a:t>
            </a:r>
            <a:r>
              <a:rPr lang="ru-RU" sz="2400" dirty="0" smtClean="0"/>
              <a:t>диапазон  </a:t>
            </a:r>
            <a:r>
              <a:rPr lang="ru-RU" sz="2400" dirty="0"/>
              <a:t>значений.  В  целочисленной  арифметике  </a:t>
            </a:r>
            <a:r>
              <a:rPr lang="ru-RU" sz="2400" dirty="0" err="1"/>
              <a:t>Java</a:t>
            </a:r>
            <a:r>
              <a:rPr lang="ru-RU" sz="2400" dirty="0"/>
              <a:t>  нет  </a:t>
            </a:r>
            <a:r>
              <a:rPr lang="ru-RU" sz="2400" dirty="0" smtClean="0"/>
              <a:t>переполнения</a:t>
            </a:r>
            <a:r>
              <a:rPr lang="ru-RU" sz="2400" dirty="0"/>
              <a:t>, </a:t>
            </a:r>
            <a:r>
              <a:rPr lang="ru-RU" sz="2400" dirty="0" smtClean="0"/>
              <a:t>целые </a:t>
            </a:r>
            <a:r>
              <a:rPr lang="ru-RU" sz="2400" dirty="0"/>
              <a:t>числа приводятся по модулю, равному диапазону </a:t>
            </a:r>
            <a:r>
              <a:rPr lang="ru-RU" sz="2400" dirty="0" smtClean="0"/>
              <a:t>значений.</a:t>
            </a:r>
            <a:endParaRPr lang="en-US" sz="2400" dirty="0" smtClean="0"/>
          </a:p>
          <a:p>
            <a:r>
              <a:rPr lang="ru-RU" sz="2400" dirty="0" smtClean="0"/>
              <a:t>Для </a:t>
            </a:r>
            <a:r>
              <a:rPr lang="ru-RU" sz="2400" dirty="0"/>
              <a:t>того чтобы было можно производить целочисленные вычисления с </a:t>
            </a:r>
            <a:r>
              <a:rPr lang="ru-RU" sz="2400" dirty="0" smtClean="0"/>
              <a:t>любой </a:t>
            </a:r>
            <a:r>
              <a:rPr lang="ru-RU" sz="2400" dirty="0"/>
              <a:t>разрядностью, в состав </a:t>
            </a:r>
            <a:r>
              <a:rPr lang="ru-RU" sz="2400" dirty="0" err="1"/>
              <a:t>Java</a:t>
            </a:r>
            <a:r>
              <a:rPr lang="ru-RU" sz="2400" dirty="0"/>
              <a:t> API введен класс </a:t>
            </a:r>
            <a:r>
              <a:rPr lang="ru-RU" sz="2400" dirty="0" err="1"/>
              <a:t>BigInteger</a:t>
            </a:r>
            <a:r>
              <a:rPr lang="ru-RU" sz="2400" dirty="0"/>
              <a:t>, хранящийся </a:t>
            </a:r>
            <a:r>
              <a:rPr lang="ru-RU" sz="2400" dirty="0" smtClean="0"/>
              <a:t>в </a:t>
            </a:r>
            <a:r>
              <a:rPr lang="ru-RU" sz="2400" dirty="0"/>
              <a:t>пакете </a:t>
            </a:r>
            <a:r>
              <a:rPr lang="ru-RU" sz="2400" dirty="0" err="1"/>
              <a:t>java.math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ru-RU" sz="2400" dirty="0" smtClean="0"/>
              <a:t>Этот </a:t>
            </a:r>
            <a:r>
              <a:rPr lang="ru-RU" sz="2400" dirty="0"/>
              <a:t>класс расширяет класс </a:t>
            </a:r>
            <a:r>
              <a:rPr lang="ru-RU" sz="2400" dirty="0" err="1"/>
              <a:t>Number</a:t>
            </a:r>
            <a:r>
              <a:rPr lang="ru-RU" sz="2400" dirty="0"/>
              <a:t>, следовательно, в </a:t>
            </a:r>
            <a:r>
              <a:rPr lang="ru-RU" sz="2400" dirty="0" smtClean="0"/>
              <a:t>нем</a:t>
            </a:r>
            <a:r>
              <a:rPr lang="en-US" sz="2400" dirty="0" smtClean="0"/>
              <a:t> </a:t>
            </a:r>
            <a:r>
              <a:rPr lang="ru-RU" sz="2400" dirty="0" smtClean="0"/>
              <a:t>переопределены  </a:t>
            </a:r>
            <a:r>
              <a:rPr lang="ru-RU" sz="2400" dirty="0"/>
              <a:t>методы  </a:t>
            </a:r>
            <a:r>
              <a:rPr lang="ru-RU" sz="2400" dirty="0" err="1"/>
              <a:t>doubleValue</a:t>
            </a:r>
            <a:r>
              <a:rPr lang="ru-RU" sz="2400" dirty="0"/>
              <a:t>(),  </a:t>
            </a:r>
            <a:r>
              <a:rPr lang="ru-RU" sz="2400" dirty="0" err="1"/>
              <a:t>floatValue</a:t>
            </a:r>
            <a:r>
              <a:rPr lang="ru-RU" sz="2400" dirty="0"/>
              <a:t>(),  </a:t>
            </a:r>
            <a:r>
              <a:rPr lang="ru-RU" sz="2400" dirty="0" err="1" smtClean="0"/>
              <a:t>intValue</a:t>
            </a:r>
            <a:r>
              <a:rPr lang="ru-RU" sz="2400" dirty="0"/>
              <a:t>(),  </a:t>
            </a:r>
            <a:r>
              <a:rPr lang="ru-RU" sz="2400" dirty="0" err="1"/>
              <a:t>longValue</a:t>
            </a:r>
            <a:r>
              <a:rPr lang="ru-RU" sz="2400" dirty="0"/>
              <a:t>(). </a:t>
            </a:r>
            <a:endParaRPr lang="en-US" sz="2400" dirty="0" smtClean="0"/>
          </a:p>
          <a:p>
            <a:r>
              <a:rPr lang="ru-RU" sz="2400" dirty="0" smtClean="0"/>
              <a:t>Методы </a:t>
            </a:r>
            <a:r>
              <a:rPr lang="ru-RU" sz="2400" dirty="0" err="1" smtClean="0"/>
              <a:t>byteVa</a:t>
            </a:r>
            <a:r>
              <a:rPr lang="en-US" sz="2400" dirty="0" smtClean="0"/>
              <a:t>l</a:t>
            </a:r>
            <a:r>
              <a:rPr lang="ru-RU" sz="2400" dirty="0" err="1" smtClean="0"/>
              <a:t>ue</a:t>
            </a:r>
            <a:r>
              <a:rPr lang="ru-RU" sz="2400" dirty="0"/>
              <a:t>()  и </a:t>
            </a:r>
            <a:r>
              <a:rPr lang="ru-RU" sz="2400" dirty="0" err="1"/>
              <a:t>shortvalue</a:t>
            </a:r>
            <a:r>
              <a:rPr lang="ru-RU" sz="2400" dirty="0"/>
              <a:t>()  не переопределены,  а прямо наследуются </a:t>
            </a:r>
            <a:r>
              <a:rPr lang="ru-RU" sz="2400" dirty="0" smtClean="0"/>
              <a:t>от </a:t>
            </a:r>
            <a:r>
              <a:rPr lang="ru-RU" sz="2400" dirty="0"/>
              <a:t>класса </a:t>
            </a:r>
            <a:r>
              <a:rPr lang="ru-RU" sz="2400" dirty="0" err="1"/>
              <a:t>Number</a:t>
            </a:r>
            <a:r>
              <a:rPr lang="ru-RU" sz="2400" dirty="0"/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Класс </a:t>
            </a:r>
            <a:r>
              <a:rPr lang="en-US" sz="2800" dirty="0" err="1"/>
              <a:t>Biglnteger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30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Перечисления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40748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63782" y="1246909"/>
            <a:ext cx="10723418" cy="5611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разработке приложений достаточно часто встречаются сущности, </a:t>
            </a:r>
            <a:r>
              <a:rPr lang="ru-RU" sz="2400" dirty="0" smtClean="0"/>
              <a:t>число </a:t>
            </a:r>
            <a:r>
              <a:rPr lang="ru-RU" sz="2400" dirty="0"/>
              <a:t>значений которых ограничено естественным образом: страны мира, </a:t>
            </a:r>
            <a:r>
              <a:rPr lang="ru-RU" sz="2400" dirty="0" smtClean="0"/>
              <a:t>месяцы </a:t>
            </a:r>
            <a:r>
              <a:rPr lang="ru-RU" sz="2400" dirty="0"/>
              <a:t>года, дни недели, марки транспортных средств, типы пользователей и </a:t>
            </a:r>
            <a:r>
              <a:rPr lang="ru-RU" sz="2400" dirty="0" smtClean="0"/>
              <a:t>многие </a:t>
            </a:r>
            <a:r>
              <a:rPr lang="ru-RU" sz="2400" dirty="0"/>
              <a:t>другие. В этих случаях до </a:t>
            </a:r>
            <a:r>
              <a:rPr lang="ru-RU" sz="2400" dirty="0" err="1"/>
              <a:t>Java</a:t>
            </a:r>
            <a:r>
              <a:rPr lang="ru-RU" sz="2400" dirty="0"/>
              <a:t> 5 прибегали к следующему решению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/>
              <a:t>RoleOldStyle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public </a:t>
            </a:r>
            <a:r>
              <a:rPr lang="en-US" sz="2400" dirty="0"/>
              <a:t>final static </a:t>
            </a:r>
            <a:r>
              <a:rPr lang="en-US" sz="2400" dirty="0" err="1"/>
              <a:t>int</a:t>
            </a:r>
            <a:r>
              <a:rPr lang="en-US" sz="2400" dirty="0"/>
              <a:t> GUEST = 0;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public </a:t>
            </a:r>
            <a:r>
              <a:rPr lang="en-US" sz="2400" dirty="0"/>
              <a:t>final static </a:t>
            </a:r>
            <a:r>
              <a:rPr lang="en-US" sz="2400" dirty="0" err="1"/>
              <a:t>int</a:t>
            </a:r>
            <a:r>
              <a:rPr lang="en-US" sz="2400" dirty="0"/>
              <a:t> CLIENT = 1;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public </a:t>
            </a:r>
            <a:r>
              <a:rPr lang="en-US" sz="2400" dirty="0"/>
              <a:t>final static </a:t>
            </a:r>
            <a:r>
              <a:rPr lang="en-US" sz="2400" dirty="0" err="1"/>
              <a:t>int</a:t>
            </a:r>
            <a:r>
              <a:rPr lang="en-US" sz="2400" dirty="0"/>
              <a:t> MODERATOR = 2;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public </a:t>
            </a:r>
            <a:r>
              <a:rPr lang="en-US" sz="2400" dirty="0"/>
              <a:t>final static </a:t>
            </a:r>
            <a:r>
              <a:rPr lang="en-US" sz="2400" dirty="0" err="1"/>
              <a:t>int</a:t>
            </a:r>
            <a:r>
              <a:rPr lang="en-US" sz="2400" dirty="0"/>
              <a:t> ADMIN = 3;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private </a:t>
            </a:r>
            <a:r>
              <a:rPr lang="en-US" sz="2400" dirty="0" err="1"/>
              <a:t>RoleOldStyle</a:t>
            </a:r>
            <a:r>
              <a:rPr lang="en-US" sz="2400" dirty="0"/>
              <a:t>(){}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45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296786" y="1055609"/>
            <a:ext cx="10723418" cy="58563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100" dirty="0"/>
              <a:t>Обрабатывались такие значения следующим образом:</a:t>
            </a:r>
          </a:p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RoleOldStyleMain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role = 1;</a:t>
            </a:r>
          </a:p>
          <a:p>
            <a:pPr marL="0" indent="0">
              <a:buNone/>
            </a:pPr>
            <a:r>
              <a:rPr lang="en-US" sz="2400" dirty="0"/>
              <a:t>    switch (role){</a:t>
            </a:r>
          </a:p>
          <a:p>
            <a:pPr marL="0" indent="0">
              <a:buNone/>
            </a:pPr>
            <a:r>
              <a:rPr lang="en-US" sz="2400" dirty="0"/>
              <a:t>      case 0: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("guest can only watch");</a:t>
            </a:r>
          </a:p>
          <a:p>
            <a:pPr marL="0" indent="0">
              <a:buNone/>
            </a:pPr>
            <a:r>
              <a:rPr lang="en-US" sz="2400" dirty="0"/>
              <a:t>      case 1: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("client can place orders");</a:t>
            </a:r>
          </a:p>
          <a:p>
            <a:pPr marL="0" indent="0">
              <a:buNone/>
            </a:pPr>
            <a:r>
              <a:rPr lang="en-US" sz="2400" dirty="0"/>
              <a:t>      case 2: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("moderator can manage his section");</a:t>
            </a:r>
          </a:p>
          <a:p>
            <a:pPr marL="0" indent="0">
              <a:buNone/>
            </a:pPr>
            <a:r>
              <a:rPr lang="en-US" sz="2400" dirty="0"/>
              <a:t>      case 3: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("admin controls everything");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2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296786" y="149629"/>
            <a:ext cx="10723418" cy="6762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/>
              <a:t>Но </a:t>
            </a:r>
            <a:r>
              <a:rPr lang="ru-RU" sz="3400" dirty="0" smtClean="0"/>
              <a:t>в </a:t>
            </a:r>
            <a:r>
              <a:rPr lang="ru-RU" sz="3400" dirty="0" err="1" smtClean="0"/>
              <a:t>Java</a:t>
            </a:r>
            <a:r>
              <a:rPr lang="ru-RU" sz="3400" dirty="0" smtClean="0"/>
              <a:t> </a:t>
            </a:r>
            <a:r>
              <a:rPr lang="ru-RU" sz="3400" dirty="0"/>
              <a:t>5 был введен класс-перечисление, </a:t>
            </a:r>
            <a:r>
              <a:rPr lang="ru-RU" sz="3400" dirty="0" smtClean="0"/>
              <a:t>и </a:t>
            </a:r>
            <a:r>
              <a:rPr lang="ru-RU" sz="3400" dirty="0"/>
              <a:t>тогда в данной задаче код становится более читаемым</a:t>
            </a:r>
            <a:r>
              <a:rPr lang="ru-RU" sz="3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public enum Role {</a:t>
            </a:r>
          </a:p>
          <a:p>
            <a:pPr marL="0" indent="0">
              <a:buNone/>
            </a:pPr>
            <a:r>
              <a:rPr lang="en-US" sz="2400" dirty="0"/>
              <a:t>  GUEST, CLIENT, MODERATOR, ADMIN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/>
              <a:t>RoleMain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Role </a:t>
            </a:r>
            <a:r>
              <a:rPr lang="en-US" sz="2400" dirty="0" err="1"/>
              <a:t>role</a:t>
            </a:r>
            <a:r>
              <a:rPr lang="en-US" sz="2400" dirty="0"/>
              <a:t> = </a:t>
            </a:r>
            <a:r>
              <a:rPr lang="en-US" sz="2400" dirty="0" err="1"/>
              <a:t>Role.valueOf</a:t>
            </a:r>
            <a:r>
              <a:rPr lang="en-US" sz="2400" dirty="0"/>
              <a:t>("Admin".</a:t>
            </a:r>
            <a:r>
              <a:rPr lang="en-US" sz="2400" dirty="0" err="1"/>
              <a:t>toUpperCase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/>
              <a:t>    switch (role){</a:t>
            </a:r>
          </a:p>
          <a:p>
            <a:pPr marL="0" indent="0">
              <a:buNone/>
            </a:pPr>
            <a:r>
              <a:rPr lang="en-US" sz="2400" dirty="0"/>
              <a:t>      case GUEST: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(role + " can only watch");</a:t>
            </a:r>
          </a:p>
          <a:p>
            <a:pPr marL="0" indent="0">
              <a:buNone/>
            </a:pPr>
            <a:r>
              <a:rPr lang="en-US" sz="2400" dirty="0"/>
              <a:t>      case CLIENT: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(role + " can place orders");</a:t>
            </a:r>
          </a:p>
          <a:p>
            <a:pPr marL="0" indent="0">
              <a:buNone/>
            </a:pPr>
            <a:r>
              <a:rPr lang="en-US" sz="2400" dirty="0"/>
              <a:t>      case MODERATOR: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(role + " can manage his section");</a:t>
            </a:r>
          </a:p>
          <a:p>
            <a:pPr marL="0" indent="0">
              <a:buNone/>
            </a:pPr>
            <a:r>
              <a:rPr lang="en-US" sz="2400" dirty="0"/>
              <a:t> case ADMIN: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(role + " controls everything");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}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00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В  простейшем  виде  механизм  нумерованных  типов  сводится  к </a:t>
            </a:r>
            <a:r>
              <a:rPr lang="ru-RU" sz="2400" dirty="0" smtClean="0"/>
              <a:t>поддержке </a:t>
            </a:r>
            <a:r>
              <a:rPr lang="ru-RU" sz="2400" dirty="0"/>
              <a:t>списка именованных констант, определяющих новый тип данных.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Объект нумерованного типа может принимать лишь значения, содержащиеся </a:t>
            </a:r>
            <a:r>
              <a:rPr lang="ru-RU" sz="2400" dirty="0" smtClean="0"/>
              <a:t>в  </a:t>
            </a:r>
            <a:r>
              <a:rPr lang="ru-RU" sz="2400" dirty="0"/>
              <a:t>списке.  Таким  образом,  нумерованные  типы  предоставляют  возможность </a:t>
            </a:r>
            <a:r>
              <a:rPr lang="ru-RU" sz="2400" dirty="0" smtClean="0"/>
              <a:t>создавать  </a:t>
            </a:r>
            <a:r>
              <a:rPr lang="ru-RU" sz="2400" dirty="0"/>
              <a:t>новый  тип  данных,  содержащий  лишь  фиксированный  набор </a:t>
            </a:r>
            <a:r>
              <a:rPr lang="ru-RU" sz="2400" dirty="0" smtClean="0"/>
              <a:t>допустимых </a:t>
            </a:r>
            <a:r>
              <a:rPr lang="ru-RU" sz="2400" dirty="0"/>
              <a:t>значений. </a:t>
            </a:r>
          </a:p>
        </p:txBody>
      </p:sp>
    </p:spTree>
    <p:extLst>
      <p:ext uri="{BB962C8B-B14F-4D97-AF65-F5344CB8AC3E}">
        <p14:creationId xmlns:p14="http://schemas.microsoft.com/office/powerpoint/2010/main" val="10347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Для создания нумерованного типа используется ключевое слово </a:t>
            </a:r>
            <a:r>
              <a:rPr lang="ru-RU" sz="2400" dirty="0" err="1" smtClean="0"/>
              <a:t>en</a:t>
            </a:r>
            <a:r>
              <a:rPr lang="en-US" sz="2400" dirty="0" smtClean="0"/>
              <a:t>u</a:t>
            </a:r>
            <a:r>
              <a:rPr lang="ru-RU" sz="2400" dirty="0" smtClean="0"/>
              <a:t>m. </a:t>
            </a: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Ниже  приведен  пример  простого  нумерованного  типа,  в  котором </a:t>
            </a:r>
            <a:r>
              <a:rPr lang="ru-RU" sz="2400" dirty="0" smtClean="0"/>
              <a:t>перечисляются </a:t>
            </a:r>
            <a:r>
              <a:rPr lang="ru-RU" sz="2400" dirty="0"/>
              <a:t>различные транспортные средства. 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ru-RU" sz="2400" dirty="0" err="1" smtClean="0"/>
              <a:t>public</a:t>
            </a:r>
            <a:r>
              <a:rPr lang="ru-RU" sz="2400" dirty="0" smtClean="0"/>
              <a:t> </a:t>
            </a:r>
            <a:r>
              <a:rPr lang="ru-RU" sz="2400" dirty="0" err="1"/>
              <a:t>enum</a:t>
            </a:r>
            <a:r>
              <a:rPr lang="ru-RU" sz="2400" dirty="0"/>
              <a:t> </a:t>
            </a:r>
            <a:r>
              <a:rPr lang="ru-RU" sz="2400" dirty="0" err="1"/>
              <a:t>Transport</a:t>
            </a:r>
            <a:r>
              <a:rPr lang="ru-RU" sz="2400" dirty="0"/>
              <a:t> { 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ru-RU" sz="2400" dirty="0" smtClean="0"/>
              <a:t>CAR</a:t>
            </a:r>
            <a:r>
              <a:rPr lang="ru-RU" sz="2400" dirty="0"/>
              <a:t>, TRUCK, AIRPLANE, TRAIN, BOAT </a:t>
            </a:r>
          </a:p>
          <a:p>
            <a:pPr marL="800100" lvl="2" indent="0">
              <a:buNone/>
            </a:pPr>
            <a:r>
              <a:rPr lang="ru-RU" sz="2000" dirty="0"/>
              <a:t>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Идентификаторы  CAR,  TRUCK  и  т.д.  называются  нумерованными </a:t>
            </a:r>
            <a:r>
              <a:rPr lang="ru-RU" sz="2400" dirty="0" smtClean="0"/>
              <a:t>константами</a:t>
            </a:r>
            <a:r>
              <a:rPr lang="ru-RU" sz="2400" dirty="0"/>
              <a:t>. Каждый из них автоматически объявляется как член </a:t>
            </a:r>
            <a:r>
              <a:rPr lang="ru-RU" sz="2400" dirty="0" err="1"/>
              <a:t>Transport</a:t>
            </a:r>
            <a:r>
              <a:rPr lang="ru-RU" sz="2400" dirty="0"/>
              <a:t>, </a:t>
            </a:r>
            <a:r>
              <a:rPr lang="ru-RU" sz="2400" dirty="0" smtClean="0"/>
              <a:t>причем  </a:t>
            </a:r>
            <a:r>
              <a:rPr lang="ru-RU" sz="2400" dirty="0"/>
              <a:t>при объявлении  предполагаются  модификаторы  </a:t>
            </a:r>
            <a:r>
              <a:rPr lang="ru-RU" sz="2400" dirty="0" err="1"/>
              <a:t>public</a:t>
            </a:r>
            <a:r>
              <a:rPr lang="ru-RU" sz="2400" dirty="0"/>
              <a:t>  и </a:t>
            </a:r>
            <a:r>
              <a:rPr lang="ru-RU" sz="2400" dirty="0" err="1"/>
              <a:t>static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33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3018" y="1302707"/>
            <a:ext cx="10559441" cy="5285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 классе  </a:t>
            </a:r>
            <a:r>
              <a:rPr lang="ru-RU" sz="2400" dirty="0" err="1"/>
              <a:t>Object</a:t>
            </a:r>
            <a:r>
              <a:rPr lang="ru-RU" sz="2400" dirty="0"/>
              <a:t>  определены  перечисленные  ниже  методы,  которые </a:t>
            </a:r>
            <a:r>
              <a:rPr lang="ru-RU" sz="2400" dirty="0" smtClean="0"/>
              <a:t>доступны </a:t>
            </a:r>
            <a:r>
              <a:rPr lang="ru-RU" sz="2400" dirty="0"/>
              <a:t>в любом объекте. </a:t>
            </a:r>
            <a:endParaRPr lang="en-US" sz="2400" dirty="0" smtClean="0"/>
          </a:p>
          <a:p>
            <a:r>
              <a:rPr lang="en-US" sz="2400" dirty="0" smtClean="0"/>
              <a:t>Object </a:t>
            </a:r>
            <a:r>
              <a:rPr lang="en-US" sz="2400" dirty="0"/>
              <a:t>clone() </a:t>
            </a:r>
            <a:r>
              <a:rPr lang="en-US" sz="2400" dirty="0" smtClean="0"/>
              <a:t>- </a:t>
            </a:r>
            <a:r>
              <a:rPr lang="ru-RU" sz="2400" dirty="0" smtClean="0"/>
              <a:t>новый  </a:t>
            </a:r>
            <a:r>
              <a:rPr lang="ru-RU" sz="2400" dirty="0"/>
              <a:t>объект, </a:t>
            </a:r>
            <a:r>
              <a:rPr lang="ru-RU" sz="2400" dirty="0" smtClean="0"/>
              <a:t>аналогичный  </a:t>
            </a:r>
            <a:r>
              <a:rPr lang="ru-RU" sz="2400" dirty="0"/>
              <a:t>объекту </a:t>
            </a:r>
            <a:r>
              <a:rPr lang="ru-RU" sz="2400" dirty="0" smtClean="0"/>
              <a:t>предназначенному </a:t>
            </a:r>
            <a:r>
              <a:rPr lang="ru-RU" sz="2400" dirty="0"/>
              <a:t>для </a:t>
            </a:r>
            <a:r>
              <a:rPr lang="ru-RU" sz="2400" dirty="0" smtClean="0"/>
              <a:t>клонирования</a:t>
            </a:r>
            <a:endParaRPr lang="en-US" sz="2400" dirty="0" smtClean="0"/>
          </a:p>
          <a:p>
            <a:r>
              <a:rPr lang="en-US" sz="2400" dirty="0" err="1"/>
              <a:t>boolean</a:t>
            </a:r>
            <a:r>
              <a:rPr lang="en-US" sz="2400" dirty="0"/>
              <a:t> equals(Object </a:t>
            </a:r>
            <a:r>
              <a:rPr lang="ru-RU" sz="2400" dirty="0"/>
              <a:t>объект) </a:t>
            </a:r>
            <a:r>
              <a:rPr lang="en-US" sz="2400" dirty="0" smtClean="0"/>
              <a:t>- </a:t>
            </a:r>
            <a:r>
              <a:rPr lang="ru-RU" sz="2400" dirty="0" smtClean="0"/>
              <a:t>определяет</a:t>
            </a:r>
            <a:r>
              <a:rPr lang="ru-RU" sz="2400" dirty="0"/>
              <a:t>,  эквивалентны  ли </a:t>
            </a:r>
            <a:r>
              <a:rPr lang="ru-RU" sz="2400" dirty="0" smtClean="0"/>
              <a:t>объекты </a:t>
            </a:r>
          </a:p>
          <a:p>
            <a:pPr algn="just"/>
            <a:r>
              <a:rPr lang="en-US" sz="2400" dirty="0"/>
              <a:t>void finalize () </a:t>
            </a:r>
            <a:r>
              <a:rPr lang="ru-RU" sz="2400" dirty="0"/>
              <a:t>- </a:t>
            </a:r>
            <a:r>
              <a:rPr lang="ru-RU" sz="2400" dirty="0" smtClean="0"/>
              <a:t>вызывается  </a:t>
            </a:r>
            <a:r>
              <a:rPr lang="ru-RU" sz="2400" dirty="0"/>
              <a:t>перед  тем,  как </a:t>
            </a:r>
            <a:r>
              <a:rPr lang="ru-RU" sz="2400" dirty="0" smtClean="0"/>
              <a:t>неиспользованный  </a:t>
            </a:r>
            <a:r>
              <a:rPr lang="ru-RU" sz="2400" dirty="0"/>
              <a:t>объект  будет </a:t>
            </a:r>
            <a:r>
              <a:rPr lang="ru-RU" sz="2400" dirty="0" smtClean="0"/>
              <a:t>удален </a:t>
            </a:r>
            <a:r>
              <a:rPr lang="ru-RU" sz="2400" dirty="0"/>
              <a:t>процедурой "сборки мусора" </a:t>
            </a:r>
          </a:p>
          <a:p>
            <a:pPr algn="just"/>
            <a:r>
              <a:rPr lang="en-US" sz="2400" dirty="0"/>
              <a:t>Class&lt;?  Extends Object&gt; </a:t>
            </a:r>
            <a:r>
              <a:rPr lang="en-US" sz="2400" dirty="0" err="1"/>
              <a:t>getClass</a:t>
            </a:r>
            <a:r>
              <a:rPr lang="en-US" sz="2400" dirty="0"/>
              <a:t>() </a:t>
            </a:r>
            <a:r>
              <a:rPr lang="ru-RU" sz="2400" dirty="0"/>
              <a:t>- </a:t>
            </a:r>
            <a:r>
              <a:rPr lang="ru-RU" sz="2400" dirty="0" smtClean="0"/>
              <a:t>позволяет  </a:t>
            </a:r>
            <a:r>
              <a:rPr lang="ru-RU" sz="2400" dirty="0"/>
              <a:t>определить  класс </a:t>
            </a:r>
            <a:r>
              <a:rPr lang="ru-RU" sz="2400" dirty="0" smtClean="0"/>
              <a:t>объекта  </a:t>
            </a:r>
            <a:r>
              <a:rPr lang="ru-RU" sz="2400" dirty="0"/>
              <a:t>в  процессе  </a:t>
            </a:r>
            <a:r>
              <a:rPr lang="ru-RU" sz="2400" dirty="0" smtClean="0"/>
              <a:t>выполнения программы </a:t>
            </a:r>
            <a:endParaRPr lang="en-US" sz="2400" dirty="0" smtClean="0"/>
          </a:p>
          <a:p>
            <a:pPr algn="just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hashCode</a:t>
            </a:r>
            <a:r>
              <a:rPr lang="en-US" sz="2400" dirty="0"/>
              <a:t>() </a:t>
            </a:r>
            <a:r>
              <a:rPr lang="en-US" sz="2400" dirty="0" smtClean="0"/>
              <a:t>- d</a:t>
            </a:r>
            <a:r>
              <a:rPr lang="ru-RU" sz="2400" dirty="0" err="1" smtClean="0"/>
              <a:t>озвращает</a:t>
            </a:r>
            <a:r>
              <a:rPr lang="ru-RU" sz="2400" dirty="0" smtClean="0"/>
              <a:t> </a:t>
            </a:r>
            <a:r>
              <a:rPr lang="ru-RU" sz="2400" dirty="0"/>
              <a:t>хэш-код, связанный с </a:t>
            </a:r>
            <a:r>
              <a:rPr lang="ru-RU" sz="2400" dirty="0" smtClean="0"/>
              <a:t>вызывающим </a:t>
            </a:r>
            <a:r>
              <a:rPr lang="ru-RU" sz="2400" dirty="0"/>
              <a:t>объектом </a:t>
            </a:r>
          </a:p>
          <a:p>
            <a:pPr algn="just"/>
            <a:endParaRPr lang="ru-RU" sz="24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Класс</a:t>
            </a:r>
            <a:r>
              <a:rPr lang="en-US" sz="2800" dirty="0" smtClean="0">
                <a:latin typeface="+mj-lt"/>
              </a:rPr>
              <a:t> Object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8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187117"/>
            <a:ext cx="10208712" cy="5670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Определив  нумерацию,  можно  создать  переменную  данного  типа. </a:t>
            </a:r>
            <a:r>
              <a:rPr lang="ru-RU" sz="2400" dirty="0" smtClean="0"/>
              <a:t>Однако</a:t>
            </a:r>
            <a:r>
              <a:rPr lang="ru-RU" sz="2400" dirty="0"/>
              <a:t>, несмотря на то, что для поддержки нумерации используется класс, </a:t>
            </a:r>
            <a:r>
              <a:rPr lang="ru-RU" sz="2400" dirty="0" smtClean="0"/>
              <a:t>сформировать  </a:t>
            </a:r>
            <a:r>
              <a:rPr lang="ru-RU" sz="2400" dirty="0"/>
              <a:t>экземпляр  </a:t>
            </a:r>
            <a:r>
              <a:rPr lang="ru-RU" sz="2400" dirty="0" err="1"/>
              <a:t>enum</a:t>
            </a:r>
            <a:r>
              <a:rPr lang="ru-RU" sz="2400" dirty="0"/>
              <a:t>  с  помощью  оператора  </a:t>
            </a:r>
            <a:r>
              <a:rPr lang="ru-RU" sz="2400" dirty="0" err="1"/>
              <a:t>new</a:t>
            </a:r>
            <a:r>
              <a:rPr lang="ru-RU" sz="2400" dirty="0"/>
              <a:t>  невозможно. </a:t>
            </a:r>
          </a:p>
          <a:p>
            <a:pPr marL="0" indent="0">
              <a:buNone/>
            </a:pPr>
            <a:r>
              <a:rPr lang="ru-RU" sz="2400" dirty="0"/>
              <a:t>Переменная  нумерованного  типа  создается  подобно  переменной  одного  из </a:t>
            </a:r>
            <a:r>
              <a:rPr lang="ru-RU" sz="2400" dirty="0" smtClean="0"/>
              <a:t>простых  </a:t>
            </a:r>
            <a:r>
              <a:rPr lang="ru-RU" sz="2400" dirty="0"/>
              <a:t>типов.  Например,  чтобы  объявить  переменную  </a:t>
            </a:r>
            <a:r>
              <a:rPr lang="ru-RU" sz="2400" dirty="0" err="1"/>
              <a:t>tp</a:t>
            </a:r>
            <a:r>
              <a:rPr lang="ru-RU" sz="2400" dirty="0"/>
              <a:t>  рассмотренного </a:t>
            </a:r>
            <a:r>
              <a:rPr lang="ru-RU" sz="2400" dirty="0" smtClean="0"/>
              <a:t>выше </a:t>
            </a:r>
            <a:r>
              <a:rPr lang="ru-RU" sz="2400" dirty="0"/>
              <a:t>типа </a:t>
            </a:r>
            <a:r>
              <a:rPr lang="ru-RU" sz="2400" dirty="0" err="1"/>
              <a:t>Transport</a:t>
            </a:r>
            <a:r>
              <a:rPr lang="ru-RU" sz="2400" dirty="0"/>
              <a:t>, надо использовать выражение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err="1" smtClean="0"/>
              <a:t>Transport</a:t>
            </a:r>
            <a:r>
              <a:rPr lang="ru-RU" sz="2400" dirty="0" smtClean="0"/>
              <a:t> </a:t>
            </a:r>
            <a:r>
              <a:rPr lang="ru-RU" sz="2400" dirty="0" err="1"/>
              <a:t>tp</a:t>
            </a:r>
            <a:r>
              <a:rPr lang="ru-RU" sz="2400" dirty="0"/>
              <a:t>; </a:t>
            </a:r>
          </a:p>
          <a:p>
            <a:pPr marL="0" indent="0">
              <a:buNone/>
            </a:pPr>
            <a:r>
              <a:rPr lang="ru-RU" sz="2400" dirty="0"/>
              <a:t>Поскольку  переменная  </a:t>
            </a:r>
            <a:r>
              <a:rPr lang="ru-RU" sz="2400" dirty="0" err="1"/>
              <a:t>tp</a:t>
            </a:r>
            <a:r>
              <a:rPr lang="ru-RU" sz="2400" dirty="0"/>
              <a:t>  принадлежит  типу  </a:t>
            </a:r>
            <a:r>
              <a:rPr lang="ru-RU" sz="2400" dirty="0" err="1"/>
              <a:t>Transport</a:t>
            </a:r>
            <a:r>
              <a:rPr lang="ru-RU" sz="2400" dirty="0"/>
              <a:t>,  ей 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присваивать </a:t>
            </a:r>
            <a:r>
              <a:rPr lang="ru-RU" sz="2400" dirty="0"/>
              <a:t>только те значения, которые определены в составе нумерации. </a:t>
            </a:r>
            <a:r>
              <a:rPr lang="ru-RU" sz="2400" dirty="0" smtClean="0"/>
              <a:t>Например</a:t>
            </a:r>
            <a:r>
              <a:rPr lang="ru-RU" sz="2400" dirty="0"/>
              <a:t>,  в  следующей  строке  кода  данной  переменной:  присваивается </a:t>
            </a:r>
            <a:r>
              <a:rPr lang="ru-RU" sz="2400" dirty="0" smtClean="0"/>
              <a:t>значение </a:t>
            </a:r>
            <a:r>
              <a:rPr lang="ru-RU" sz="2400" dirty="0"/>
              <a:t>AIRPLANE. </a:t>
            </a:r>
          </a:p>
          <a:p>
            <a:pPr marL="400050" lvl="1" indent="0">
              <a:buNone/>
            </a:pPr>
            <a:r>
              <a:rPr lang="ru-RU" sz="2200" dirty="0" err="1" smtClean="0"/>
              <a:t>tp</a:t>
            </a:r>
            <a:r>
              <a:rPr lang="ru-RU" sz="2200" dirty="0" smtClean="0"/>
              <a:t> </a:t>
            </a:r>
            <a:r>
              <a:rPr lang="ru-RU" sz="2200" dirty="0"/>
              <a:t>= </a:t>
            </a:r>
            <a:r>
              <a:rPr lang="ru-RU" sz="2200" dirty="0" err="1"/>
              <a:t>Transport.AIRPLANE</a:t>
            </a:r>
            <a:r>
              <a:rPr lang="ru-RU" sz="22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028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187117"/>
            <a:ext cx="10208712" cy="5670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Нумерованное значение также можно использовать в выражении </a:t>
            </a:r>
            <a:r>
              <a:rPr lang="ru-RU" sz="2400" dirty="0" err="1"/>
              <a:t>switch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Очевидно,  что  при  этом  в  выражениях  </a:t>
            </a:r>
            <a:r>
              <a:rPr lang="ru-RU" sz="2400" dirty="0" err="1"/>
              <a:t>case</a:t>
            </a:r>
            <a:r>
              <a:rPr lang="ru-RU" sz="2400" dirty="0"/>
              <a:t>  могут  присутствовать  только </a:t>
            </a:r>
            <a:r>
              <a:rPr lang="ru-RU" sz="2400" dirty="0" smtClean="0"/>
              <a:t>константы  </a:t>
            </a:r>
            <a:r>
              <a:rPr lang="ru-RU" sz="2400" dirty="0"/>
              <a:t>из  того  же  выражения  </a:t>
            </a:r>
            <a:r>
              <a:rPr lang="ru-RU" sz="2400" dirty="0" err="1"/>
              <a:t>enum</a:t>
            </a:r>
            <a:r>
              <a:rPr lang="ru-RU" sz="2400" dirty="0"/>
              <a:t>,  которому  принадлежит  константа, </a:t>
            </a:r>
            <a:r>
              <a:rPr lang="ru-RU" sz="2400" dirty="0" smtClean="0"/>
              <a:t>указанная  </a:t>
            </a:r>
            <a:r>
              <a:rPr lang="ru-RU" sz="2400" dirty="0"/>
              <a:t>в  выражении  </a:t>
            </a:r>
            <a:r>
              <a:rPr lang="ru-RU" sz="2400" dirty="0" err="1"/>
              <a:t>switch</a:t>
            </a:r>
            <a:r>
              <a:rPr lang="ru-RU" sz="2400" dirty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932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946485" y="1001630"/>
            <a:ext cx="5390148" cy="5670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 switch(</a:t>
            </a:r>
            <a:r>
              <a:rPr lang="en-US" sz="2400" dirty="0" err="1"/>
              <a:t>tp</a:t>
            </a:r>
            <a:r>
              <a:rPr lang="en-US" sz="2400" dirty="0"/>
              <a:t>) {  </a:t>
            </a:r>
          </a:p>
          <a:p>
            <a:pPr marL="0" indent="0">
              <a:buNone/>
            </a:pPr>
            <a:r>
              <a:rPr lang="en-US" sz="2400" dirty="0"/>
              <a:t>      case CAR: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("A car carries people.");  </a:t>
            </a:r>
          </a:p>
          <a:p>
            <a:pPr marL="0" indent="0">
              <a:buNone/>
            </a:pPr>
            <a:r>
              <a:rPr lang="en-US" sz="2400" dirty="0"/>
              <a:t>        break;  </a:t>
            </a:r>
          </a:p>
          <a:p>
            <a:pPr marL="0" indent="0">
              <a:buNone/>
            </a:pPr>
            <a:r>
              <a:rPr lang="en-US" sz="2400" dirty="0"/>
              <a:t>      case TRUCK: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("A truck carries freight.");  </a:t>
            </a:r>
          </a:p>
          <a:p>
            <a:pPr marL="0" indent="0">
              <a:buNone/>
            </a:pPr>
            <a:r>
              <a:rPr lang="en-US" sz="2400" dirty="0"/>
              <a:t>        break;  </a:t>
            </a:r>
          </a:p>
          <a:p>
            <a:pPr marL="0" indent="0">
              <a:buNone/>
            </a:pPr>
            <a:r>
              <a:rPr lang="en-US" sz="2400" dirty="0"/>
              <a:t>      case AIRPLANE: 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("An airplane flies.");  </a:t>
            </a:r>
          </a:p>
          <a:p>
            <a:pPr marL="0" indent="0">
              <a:buNone/>
            </a:pPr>
            <a:r>
              <a:rPr lang="en-US" sz="2400" dirty="0"/>
              <a:t>        break;  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336633" y="1001630"/>
            <a:ext cx="5749006" cy="567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case </a:t>
            </a:r>
            <a:r>
              <a:rPr lang="en-US" sz="2400" dirty="0"/>
              <a:t>TRAIN:  </a:t>
            </a:r>
          </a:p>
          <a:p>
            <a:pPr marL="400050" lvl="1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/>
              <a:t>("A train runs on rails.");  </a:t>
            </a:r>
          </a:p>
          <a:p>
            <a:pPr marL="0" indent="0">
              <a:buNone/>
            </a:pPr>
            <a:r>
              <a:rPr lang="en-US" sz="2400" dirty="0"/>
              <a:t>        break;  </a:t>
            </a:r>
          </a:p>
          <a:p>
            <a:pPr marL="0" indent="0">
              <a:buNone/>
            </a:pPr>
            <a:r>
              <a:rPr lang="en-US" sz="2400" dirty="0" smtClean="0"/>
              <a:t>case </a:t>
            </a:r>
            <a:r>
              <a:rPr lang="en-US" sz="2400" dirty="0"/>
              <a:t>BOAT: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("A boat sails on water.");  </a:t>
            </a:r>
          </a:p>
          <a:p>
            <a:pPr marL="0" indent="0">
              <a:buNone/>
            </a:pPr>
            <a:r>
              <a:rPr lang="en-US" sz="2400" dirty="0"/>
              <a:t>        break;  </a:t>
            </a:r>
          </a:p>
          <a:p>
            <a:pPr marL="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2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833" y="397667"/>
            <a:ext cx="8229600" cy="83868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459833" y="1236348"/>
            <a:ext cx="10096292" cy="5405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 sz="2400" dirty="0"/>
              <a:t>Перечисление как подкласс класса</a:t>
            </a:r>
            <a:r>
              <a:rPr lang="ru-RU" altLang="ru-RU" sz="2400" dirty="0">
                <a:solidFill>
                  <a:srgbClr val="800000"/>
                </a:solidFill>
              </a:rPr>
              <a:t> </a:t>
            </a:r>
            <a:r>
              <a:rPr lang="en-US" altLang="ru-RU" sz="2400" dirty="0">
                <a:solidFill>
                  <a:srgbClr val="800000"/>
                </a:solidFill>
              </a:rPr>
              <a:t>Enum</a:t>
            </a:r>
            <a:r>
              <a:rPr lang="ru-RU" altLang="ru-RU" sz="2400" dirty="0"/>
              <a:t> может содержать поля, конструкторы и методы, реализовывать интерфейсы. </a:t>
            </a:r>
          </a:p>
          <a:p>
            <a:pPr>
              <a:buFont typeface="Verdana" panose="020B0604030504040204" pitchFamily="34" charset="0"/>
              <a:buNone/>
            </a:pPr>
            <a:r>
              <a:rPr lang="ru-RU" altLang="ru-RU" sz="2400" dirty="0" smtClean="0"/>
              <a:t>Каждый </a:t>
            </a:r>
            <a:r>
              <a:rPr lang="ru-RU" altLang="ru-RU" sz="2400" dirty="0"/>
              <a:t>тип </a:t>
            </a:r>
            <a:r>
              <a:rPr lang="ru-RU" altLang="ru-RU" sz="2400" dirty="0" err="1">
                <a:solidFill>
                  <a:srgbClr val="800000"/>
                </a:solidFill>
              </a:rPr>
              <a:t>enum</a:t>
            </a:r>
            <a:r>
              <a:rPr lang="ru-RU" altLang="ru-RU" sz="2400" dirty="0"/>
              <a:t> может использовать методы:</a:t>
            </a:r>
          </a:p>
          <a:p>
            <a:r>
              <a:rPr lang="en-US" altLang="ru-RU" sz="2400" dirty="0" smtClean="0">
                <a:solidFill>
                  <a:srgbClr val="800000"/>
                </a:solidFill>
              </a:rPr>
              <a:t>static </a:t>
            </a:r>
            <a:r>
              <a:rPr lang="en-US" altLang="ru-RU" sz="2400" dirty="0" err="1">
                <a:solidFill>
                  <a:srgbClr val="800000"/>
                </a:solidFill>
              </a:rPr>
              <a:t>enumType</a:t>
            </a:r>
            <a:r>
              <a:rPr lang="ru-RU" altLang="ru-RU" sz="2400" dirty="0">
                <a:solidFill>
                  <a:srgbClr val="800000"/>
                </a:solidFill>
              </a:rPr>
              <a:t>[] </a:t>
            </a:r>
            <a:r>
              <a:rPr lang="ru-RU" altLang="ru-RU" sz="2400" dirty="0" err="1">
                <a:solidFill>
                  <a:srgbClr val="800000"/>
                </a:solidFill>
              </a:rPr>
              <a:t>values</a:t>
            </a:r>
            <a:r>
              <a:rPr lang="ru-RU" altLang="ru-RU" sz="2400" dirty="0">
                <a:solidFill>
                  <a:srgbClr val="800000"/>
                </a:solidFill>
              </a:rPr>
              <a:t>()</a:t>
            </a:r>
            <a:r>
              <a:rPr lang="ru-RU" altLang="ru-RU" sz="2400" dirty="0"/>
              <a:t> – возвращает массив, содержащий все элементы перечисления в порядке их объявления;</a:t>
            </a:r>
          </a:p>
          <a:p>
            <a:r>
              <a:rPr lang="en-US" altLang="ru-RU" sz="2400" dirty="0" smtClean="0">
                <a:solidFill>
                  <a:srgbClr val="800000"/>
                </a:solidFill>
              </a:rPr>
              <a:t>static </a:t>
            </a:r>
            <a:r>
              <a:rPr lang="en-US" altLang="ru-RU" sz="2400" dirty="0">
                <a:solidFill>
                  <a:srgbClr val="800000"/>
                </a:solidFill>
              </a:rPr>
              <a:t>T </a:t>
            </a:r>
            <a:r>
              <a:rPr lang="en-US" altLang="ru-RU" sz="2400" dirty="0" err="1">
                <a:solidFill>
                  <a:srgbClr val="800000"/>
                </a:solidFill>
              </a:rPr>
              <a:t>valueOf</a:t>
            </a:r>
            <a:r>
              <a:rPr lang="ru-RU" altLang="ru-RU" sz="2400" dirty="0">
                <a:solidFill>
                  <a:srgbClr val="800000"/>
                </a:solidFill>
              </a:rPr>
              <a:t>(</a:t>
            </a:r>
            <a:r>
              <a:rPr lang="en-US" altLang="ru-RU" sz="2400" dirty="0">
                <a:solidFill>
                  <a:srgbClr val="800000"/>
                </a:solidFill>
              </a:rPr>
              <a:t>Class</a:t>
            </a:r>
            <a:r>
              <a:rPr lang="ru-RU" altLang="ru-RU" sz="2400" dirty="0">
                <a:solidFill>
                  <a:srgbClr val="800000"/>
                </a:solidFill>
              </a:rPr>
              <a:t>&lt;</a:t>
            </a:r>
            <a:r>
              <a:rPr lang="en-US" altLang="ru-RU" sz="2400" dirty="0">
                <a:solidFill>
                  <a:srgbClr val="800000"/>
                </a:solidFill>
              </a:rPr>
              <a:t>T</a:t>
            </a:r>
            <a:r>
              <a:rPr lang="ru-RU" altLang="ru-RU" sz="2400" dirty="0">
                <a:solidFill>
                  <a:srgbClr val="800000"/>
                </a:solidFill>
              </a:rPr>
              <a:t>&gt; </a:t>
            </a:r>
            <a:r>
              <a:rPr lang="en-US" altLang="ru-RU" sz="2400" dirty="0" err="1">
                <a:solidFill>
                  <a:srgbClr val="800000"/>
                </a:solidFill>
              </a:rPr>
              <a:t>enumType</a:t>
            </a:r>
            <a:r>
              <a:rPr lang="ru-RU" altLang="ru-RU" sz="2400" dirty="0">
                <a:solidFill>
                  <a:srgbClr val="800000"/>
                </a:solidFill>
              </a:rPr>
              <a:t>, </a:t>
            </a:r>
            <a:r>
              <a:rPr lang="en-US" altLang="ru-RU" sz="2400" dirty="0">
                <a:solidFill>
                  <a:srgbClr val="800000"/>
                </a:solidFill>
              </a:rPr>
              <a:t>String </a:t>
            </a:r>
            <a:r>
              <a:rPr lang="en-US" altLang="ru-RU" sz="2400" dirty="0" err="1">
                <a:solidFill>
                  <a:srgbClr val="800000"/>
                </a:solidFill>
              </a:rPr>
              <a:t>arg</a:t>
            </a:r>
            <a:r>
              <a:rPr lang="ru-RU" altLang="ru-RU" sz="2400" dirty="0">
                <a:solidFill>
                  <a:srgbClr val="800000"/>
                </a:solidFill>
              </a:rPr>
              <a:t>)</a:t>
            </a:r>
            <a:r>
              <a:rPr lang="ru-RU" altLang="ru-RU" sz="2400" dirty="0"/>
              <a:t> – возвращает элемент перечисления, соответствующий передаваемому типу и значению передаваемой строки;</a:t>
            </a:r>
          </a:p>
          <a:p>
            <a:r>
              <a:rPr lang="en-US" altLang="ru-RU" sz="2400" dirty="0" smtClean="0">
                <a:solidFill>
                  <a:srgbClr val="800000"/>
                </a:solidFill>
              </a:rPr>
              <a:t>static </a:t>
            </a:r>
            <a:r>
              <a:rPr lang="en-US" altLang="ru-RU" sz="2400" dirty="0" err="1">
                <a:solidFill>
                  <a:srgbClr val="800000"/>
                </a:solidFill>
              </a:rPr>
              <a:t>enumType</a:t>
            </a:r>
            <a:r>
              <a:rPr lang="en-US" altLang="ru-RU" sz="2400" dirty="0">
                <a:solidFill>
                  <a:srgbClr val="800000"/>
                </a:solidFill>
              </a:rPr>
              <a:t> </a:t>
            </a:r>
            <a:r>
              <a:rPr lang="en-US" altLang="ru-RU" sz="2400" dirty="0" err="1">
                <a:solidFill>
                  <a:srgbClr val="800000"/>
                </a:solidFill>
              </a:rPr>
              <a:t>valueOf</a:t>
            </a:r>
            <a:r>
              <a:rPr lang="ru-RU" altLang="ru-RU" sz="2400" dirty="0">
                <a:solidFill>
                  <a:srgbClr val="800000"/>
                </a:solidFill>
              </a:rPr>
              <a:t>(</a:t>
            </a:r>
            <a:r>
              <a:rPr lang="en-US" altLang="ru-RU" sz="2400" dirty="0">
                <a:solidFill>
                  <a:srgbClr val="800000"/>
                </a:solidFill>
              </a:rPr>
              <a:t>String </a:t>
            </a:r>
            <a:r>
              <a:rPr lang="en-US" altLang="ru-RU" sz="2400" dirty="0" err="1">
                <a:solidFill>
                  <a:srgbClr val="800000"/>
                </a:solidFill>
              </a:rPr>
              <a:t>arg</a:t>
            </a:r>
            <a:r>
              <a:rPr lang="ru-RU" altLang="ru-RU" sz="2400" dirty="0">
                <a:solidFill>
                  <a:srgbClr val="800000"/>
                </a:solidFill>
              </a:rPr>
              <a:t>)</a:t>
            </a:r>
            <a:r>
              <a:rPr lang="ru-RU" altLang="ru-RU" sz="2400" dirty="0"/>
              <a:t> – возвращает элемент пере­числения, соответствующий значению передаваемой строки;</a:t>
            </a:r>
          </a:p>
          <a:p>
            <a:r>
              <a:rPr lang="en-US" altLang="ru-RU" sz="2400" dirty="0" err="1" smtClean="0">
                <a:solidFill>
                  <a:srgbClr val="800000"/>
                </a:solidFill>
              </a:rPr>
              <a:t>int</a:t>
            </a:r>
            <a:r>
              <a:rPr lang="en-US" altLang="ru-RU" sz="2400" dirty="0" smtClean="0">
                <a:solidFill>
                  <a:srgbClr val="800000"/>
                </a:solidFill>
              </a:rPr>
              <a:t> </a:t>
            </a:r>
            <a:r>
              <a:rPr lang="en-US" altLang="ru-RU" sz="2400" dirty="0">
                <a:solidFill>
                  <a:srgbClr val="800000"/>
                </a:solidFill>
              </a:rPr>
              <a:t>ordinal</a:t>
            </a:r>
            <a:r>
              <a:rPr lang="ru-RU" altLang="ru-RU" sz="2400" dirty="0">
                <a:solidFill>
                  <a:srgbClr val="800000"/>
                </a:solidFill>
              </a:rPr>
              <a:t>()</a:t>
            </a:r>
            <a:r>
              <a:rPr lang="ru-RU" altLang="ru-RU" sz="2400" dirty="0"/>
              <a:t> – возвращает позицию элемента перечисления.</a:t>
            </a:r>
          </a:p>
          <a:p>
            <a:pPr>
              <a:lnSpc>
                <a:spcPct val="80000"/>
              </a:lnSpc>
            </a:pP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32440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833" y="397667"/>
            <a:ext cx="8229600" cy="83868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459833" y="1459832"/>
            <a:ext cx="10096292" cy="465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 smtClean="0"/>
              <a:t>Каждая  </a:t>
            </a:r>
            <a:r>
              <a:rPr lang="ru-RU" altLang="ru-RU" sz="2400" dirty="0"/>
              <a:t>нумерованная  константа – </a:t>
            </a:r>
            <a:r>
              <a:rPr lang="ru-RU" altLang="ru-RU" sz="2400" dirty="0" smtClean="0"/>
              <a:t>это объект соответствующего </a:t>
            </a:r>
            <a:r>
              <a:rPr lang="ru-RU" altLang="ru-RU" sz="2400" dirty="0"/>
              <a:t>типа, который может содержать конструкторы, </a:t>
            </a:r>
            <a:r>
              <a:rPr lang="ru-RU" altLang="ru-RU" sz="2400" dirty="0" smtClean="0"/>
              <a:t>методы  </a:t>
            </a:r>
            <a:r>
              <a:rPr lang="ru-RU" altLang="ru-RU" sz="2400" dirty="0"/>
              <a:t>и  переменные  экземпляра.  </a:t>
            </a:r>
            <a:endParaRPr lang="ru-RU" altLang="ru-RU" sz="2400" dirty="0" smtClean="0"/>
          </a:p>
          <a:p>
            <a:pPr marL="0" indent="0">
              <a:buNone/>
            </a:pPr>
            <a:r>
              <a:rPr lang="ru-RU" altLang="ru-RU" sz="2400" dirty="0" smtClean="0"/>
              <a:t>Если  </a:t>
            </a:r>
            <a:r>
              <a:rPr lang="ru-RU" altLang="ru-RU" sz="2400" dirty="0"/>
              <a:t>вы  определите  конструктор  для </a:t>
            </a:r>
            <a:r>
              <a:rPr lang="ru-RU" altLang="ru-RU" sz="2400" dirty="0" err="1" smtClean="0"/>
              <a:t>enum</a:t>
            </a:r>
            <a:r>
              <a:rPr lang="ru-RU" altLang="ru-RU" sz="2400" dirty="0"/>
              <a:t>,  то  он  будет  вызываться  при  создании  каждой  нумерованной </a:t>
            </a:r>
            <a:r>
              <a:rPr lang="ru-RU" altLang="ru-RU" sz="2400" dirty="0" smtClean="0"/>
              <a:t>константы</a:t>
            </a:r>
            <a:r>
              <a:rPr lang="ru-RU" altLang="ru-RU" sz="2400" dirty="0"/>
              <a:t>. </a:t>
            </a:r>
            <a:endParaRPr lang="ru-RU" altLang="ru-RU" sz="2400" dirty="0" smtClean="0"/>
          </a:p>
          <a:p>
            <a:pPr marL="0" indent="0">
              <a:buNone/>
            </a:pPr>
            <a:r>
              <a:rPr lang="ru-RU" altLang="ru-RU" sz="2400" dirty="0" smtClean="0"/>
              <a:t>Каждая  </a:t>
            </a:r>
            <a:r>
              <a:rPr lang="ru-RU" altLang="ru-RU" sz="2400" dirty="0"/>
              <a:t>нумерованная  константа  может  быть  использована  для </a:t>
            </a:r>
            <a:r>
              <a:rPr lang="ru-RU" altLang="ru-RU" sz="2400" dirty="0" smtClean="0"/>
              <a:t>вызова  </a:t>
            </a:r>
            <a:r>
              <a:rPr lang="ru-RU" altLang="ru-RU" sz="2400" dirty="0"/>
              <a:t>любого  метода,  определенного  в  нумерованном  типе.  С  ее  же </a:t>
            </a:r>
            <a:r>
              <a:rPr lang="ru-RU" altLang="ru-RU" sz="2400" dirty="0" smtClean="0"/>
              <a:t>помощью  </a:t>
            </a:r>
            <a:r>
              <a:rPr lang="ru-RU" altLang="ru-RU" sz="2400" dirty="0"/>
              <a:t>можно  обращаться  к  переменным  экземпляра. </a:t>
            </a: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14924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833" y="397667"/>
            <a:ext cx="8229600" cy="83868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459833" y="1122947"/>
            <a:ext cx="10096292" cy="55986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enum Transport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// </a:t>
            </a:r>
            <a:r>
              <a:rPr lang="ru-RU" altLang="ru-RU" sz="2400" dirty="0"/>
              <a:t>Использование инициализационных значений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/>
              <a:t>    </a:t>
            </a:r>
            <a:r>
              <a:rPr lang="en-US" altLang="ru-RU" sz="2400" dirty="0"/>
              <a:t>CAR(65), TRUCK(55), AIRPLANE(600), TRAIN(70), BOAT(22);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    private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speed;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// </a:t>
            </a:r>
            <a:r>
              <a:rPr lang="ru-RU" altLang="ru-RU" sz="2400" dirty="0"/>
              <a:t>Приблизительная скорость каждого </a:t>
            </a:r>
            <a:r>
              <a:rPr lang="ru-RU" altLang="ru-RU" sz="2400" dirty="0" smtClean="0"/>
              <a:t>транспортного </a:t>
            </a:r>
            <a:r>
              <a:rPr lang="ru-RU" altLang="ru-RU" sz="2400" dirty="0"/>
              <a:t>средства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/>
              <a:t>// Конструктор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/>
              <a:t>    </a:t>
            </a:r>
            <a:r>
              <a:rPr lang="en-US" altLang="ru-RU" sz="2400" dirty="0"/>
              <a:t>private Transport(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s)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        speed = s;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    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// </a:t>
            </a:r>
            <a:r>
              <a:rPr lang="ru-RU" altLang="ru-RU" sz="2400" dirty="0"/>
              <a:t>определение метода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/>
              <a:t>    </a:t>
            </a:r>
            <a:r>
              <a:rPr lang="en-US" altLang="ru-RU" sz="2400" dirty="0"/>
              <a:t>public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</a:t>
            </a:r>
            <a:r>
              <a:rPr lang="en-US" altLang="ru-RU" sz="2400" dirty="0" err="1"/>
              <a:t>getSpeed</a:t>
            </a:r>
            <a:r>
              <a:rPr lang="en-US" altLang="ru-RU" sz="2400" dirty="0"/>
              <a:t>()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        return speed;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    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17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833" y="397667"/>
            <a:ext cx="8229600" cy="83868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Перечисления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459833" y="1413164"/>
            <a:ext cx="10096292" cy="530847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/>
              <a:t>На перечисления накладывается целый ряд ограничений. Им запрещено</a:t>
            </a:r>
            <a:r>
              <a:rPr lang="ru-RU" altLang="ru-RU" sz="2400" dirty="0" smtClean="0"/>
              <a:t>:</a:t>
            </a:r>
            <a:endParaRPr lang="en-US" altLang="ru-RU" sz="2400" dirty="0" smtClean="0"/>
          </a:p>
          <a:p>
            <a:pPr marL="0" indent="0">
              <a:lnSpc>
                <a:spcPct val="80000"/>
              </a:lnSpc>
              <a:buNone/>
            </a:pPr>
            <a:endParaRPr lang="ru-RU" altLang="ru-RU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быть </a:t>
            </a:r>
            <a:r>
              <a:rPr lang="ru-RU" altLang="ru-RU" sz="2400" dirty="0"/>
              <a:t>суперклассами;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быть </a:t>
            </a:r>
            <a:r>
              <a:rPr lang="ru-RU" altLang="ru-RU" sz="2400" dirty="0"/>
              <a:t>подклассами;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быть </a:t>
            </a:r>
            <a:r>
              <a:rPr lang="ru-RU" altLang="ru-RU" sz="2400" dirty="0"/>
              <a:t>абстрактными;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быть </a:t>
            </a:r>
            <a:r>
              <a:rPr lang="ru-RU" altLang="ru-RU" sz="2400" dirty="0"/>
              <a:t>параметризированными;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создавать </a:t>
            </a:r>
            <a:r>
              <a:rPr lang="ru-RU" altLang="ru-RU" sz="2400" dirty="0"/>
              <a:t>экземпляры, используя ключевое слово </a:t>
            </a:r>
            <a:r>
              <a:rPr lang="ru-RU" altLang="ru-RU" sz="2400" dirty="0" err="1"/>
              <a:t>new</a:t>
            </a:r>
            <a:r>
              <a:rPr lang="ru-RU" alt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2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3018" y="1302707"/>
            <a:ext cx="10559441" cy="5285145"/>
          </a:xfrm>
        </p:spPr>
        <p:txBody>
          <a:bodyPr>
            <a:normAutofit/>
          </a:bodyPr>
          <a:lstStyle/>
          <a:p>
            <a:r>
              <a:rPr lang="en-US" sz="2400" dirty="0"/>
              <a:t>void notify() </a:t>
            </a:r>
            <a:r>
              <a:rPr lang="en-US" sz="2400" dirty="0" smtClean="0"/>
              <a:t>- </a:t>
            </a:r>
            <a:r>
              <a:rPr lang="ru-RU" sz="2400" dirty="0" smtClean="0"/>
              <a:t>возобновляет  </a:t>
            </a:r>
            <a:r>
              <a:rPr lang="ru-RU" sz="2400" dirty="0"/>
              <a:t>работу  потока, </a:t>
            </a:r>
            <a:r>
              <a:rPr lang="ru-RU" sz="2400" dirty="0" smtClean="0"/>
              <a:t>ожидающего </a:t>
            </a:r>
            <a:r>
              <a:rPr lang="ru-RU" sz="2400" dirty="0"/>
              <a:t>оповещения от </a:t>
            </a:r>
            <a:r>
              <a:rPr lang="ru-RU" sz="2400" dirty="0" smtClean="0"/>
              <a:t>объекта</a:t>
            </a:r>
          </a:p>
          <a:p>
            <a:r>
              <a:rPr lang="en-US" sz="2400" dirty="0"/>
              <a:t>void </a:t>
            </a:r>
            <a:r>
              <a:rPr lang="en-US" sz="2400" dirty="0" err="1"/>
              <a:t>notifyAll</a:t>
            </a:r>
            <a:r>
              <a:rPr lang="en-US" sz="2400" dirty="0"/>
              <a:t>() </a:t>
            </a:r>
            <a:r>
              <a:rPr lang="ru-RU" sz="2400" dirty="0"/>
              <a:t>- </a:t>
            </a:r>
            <a:r>
              <a:rPr lang="ru-RU" sz="2400" dirty="0" smtClean="0"/>
              <a:t>возобновляет  </a:t>
            </a:r>
            <a:r>
              <a:rPr lang="ru-RU" sz="2400" dirty="0"/>
              <a:t>работу  всех </a:t>
            </a:r>
            <a:r>
              <a:rPr lang="ru-RU" sz="2400" dirty="0" smtClean="0"/>
              <a:t>потоков</a:t>
            </a:r>
            <a:r>
              <a:rPr lang="ru-RU" sz="2400" dirty="0"/>
              <a:t>,  ожидающих  оповещения  от </a:t>
            </a:r>
            <a:r>
              <a:rPr lang="ru-RU" sz="2400" dirty="0" smtClean="0"/>
              <a:t>объекта 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toString</a:t>
            </a:r>
            <a:r>
              <a:rPr lang="en-US" sz="2400" dirty="0"/>
              <a:t>() </a:t>
            </a:r>
            <a:r>
              <a:rPr lang="ru-RU" sz="2400" dirty="0"/>
              <a:t>- </a:t>
            </a:r>
            <a:r>
              <a:rPr lang="ru-RU" sz="2400" dirty="0" smtClean="0"/>
              <a:t>возвращает  </a:t>
            </a:r>
            <a:r>
              <a:rPr lang="ru-RU" sz="2400" dirty="0"/>
              <a:t>строку, </a:t>
            </a:r>
            <a:r>
              <a:rPr lang="ru-RU" sz="2400" dirty="0" smtClean="0"/>
              <a:t>описывающую </a:t>
            </a:r>
            <a:r>
              <a:rPr lang="ru-RU" sz="2400" dirty="0"/>
              <a:t>объект </a:t>
            </a:r>
            <a:endParaRPr lang="ru-RU" sz="2400" dirty="0" smtClean="0"/>
          </a:p>
          <a:p>
            <a:r>
              <a:rPr lang="en-US" sz="2400" dirty="0"/>
              <a:t>void wait() </a:t>
            </a:r>
            <a:r>
              <a:rPr lang="ru-RU" sz="2400" dirty="0"/>
              <a:t>- </a:t>
            </a:r>
            <a:r>
              <a:rPr lang="ru-RU" sz="2400" dirty="0" smtClean="0"/>
              <a:t>ожидает  </a:t>
            </a:r>
            <a:r>
              <a:rPr lang="ru-RU" sz="2400" dirty="0"/>
              <a:t>выполнения  другого </a:t>
            </a:r>
            <a:r>
              <a:rPr lang="ru-RU" sz="2400" dirty="0" smtClean="0"/>
              <a:t>потока</a:t>
            </a:r>
            <a:endParaRPr lang="en-US" sz="2400" dirty="0" smtClean="0"/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Методы  </a:t>
            </a:r>
            <a:r>
              <a:rPr lang="ru-RU" sz="2400" dirty="0" err="1"/>
              <a:t>getClass</a:t>
            </a:r>
            <a:r>
              <a:rPr lang="ru-RU" sz="2400" dirty="0"/>
              <a:t>(),  </a:t>
            </a:r>
            <a:r>
              <a:rPr lang="ru-RU" sz="2400" dirty="0" err="1"/>
              <a:t>notify</a:t>
            </a:r>
            <a:r>
              <a:rPr lang="ru-RU" sz="2400" dirty="0"/>
              <a:t>(),  </a:t>
            </a:r>
            <a:r>
              <a:rPr lang="ru-RU" sz="2400" dirty="0" err="1"/>
              <a:t>notifyAll</a:t>
            </a:r>
            <a:r>
              <a:rPr lang="ru-RU" sz="2400" dirty="0"/>
              <a:t>(),  и  </a:t>
            </a:r>
            <a:r>
              <a:rPr lang="ru-RU" sz="2400" dirty="0" err="1"/>
              <a:t>wait</a:t>
            </a:r>
            <a:r>
              <a:rPr lang="ru-RU" sz="2400" dirty="0"/>
              <a:t>()  объявлены  </a:t>
            </a:r>
            <a:r>
              <a:rPr lang="ru-RU" sz="2400" dirty="0" err="1"/>
              <a:t>final</a:t>
            </a:r>
            <a:r>
              <a:rPr lang="ru-RU" sz="2400" dirty="0"/>
              <a:t>, </a:t>
            </a:r>
          </a:p>
          <a:p>
            <a:pPr marL="0" indent="0">
              <a:buNone/>
            </a:pPr>
            <a:r>
              <a:rPr lang="ru-RU" sz="2400" dirty="0"/>
              <a:t>остальные можно переопределять в подклассах. </a:t>
            </a:r>
          </a:p>
          <a:p>
            <a:endParaRPr lang="ru-RU" sz="2400" dirty="0"/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+mj-lt"/>
              </a:rPr>
              <a:t>Класс</a:t>
            </a:r>
            <a:r>
              <a:rPr lang="en-US" sz="2800" dirty="0" smtClean="0">
                <a:latin typeface="+mj-lt"/>
              </a:rPr>
              <a:t> Object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67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8384" y="1302707"/>
            <a:ext cx="10384075" cy="5285145"/>
          </a:xfrm>
        </p:spPr>
        <p:txBody>
          <a:bodyPr>
            <a:normAutofit/>
          </a:bodyPr>
          <a:lstStyle/>
          <a:p>
            <a:r>
              <a:rPr lang="ru-RU" sz="2400" dirty="0"/>
              <a:t>Если при создании класса предполагается проверка логической </a:t>
            </a:r>
            <a:r>
              <a:rPr lang="ru-RU" sz="2400" dirty="0" smtClean="0"/>
              <a:t>эквивалентности  </a:t>
            </a:r>
            <a:r>
              <a:rPr lang="ru-RU" sz="2400" dirty="0"/>
              <a:t>объектов,  которая  не  выполнена  в  суперклассе,  следует  </a:t>
            </a:r>
            <a:r>
              <a:rPr lang="ru-RU" sz="2400" dirty="0" smtClean="0"/>
              <a:t>переопределить  </a:t>
            </a:r>
            <a:r>
              <a:rPr lang="ru-RU" sz="2400" dirty="0"/>
              <a:t>два  метода:  </a:t>
            </a:r>
            <a:r>
              <a:rPr lang="ru-RU" sz="2400" dirty="0" err="1"/>
              <a:t>equals</a:t>
            </a:r>
            <a:r>
              <a:rPr lang="ru-RU" sz="2400" dirty="0"/>
              <a:t>(</a:t>
            </a:r>
            <a:r>
              <a:rPr lang="ru-RU" sz="2400" dirty="0" err="1"/>
              <a:t>Object</a:t>
            </a:r>
            <a:r>
              <a:rPr lang="ru-RU" sz="2400" dirty="0"/>
              <a:t>  </a:t>
            </a:r>
            <a:r>
              <a:rPr lang="ru-RU" sz="2400" dirty="0" err="1"/>
              <a:t>ob</a:t>
            </a:r>
            <a:r>
              <a:rPr lang="ru-RU" sz="2400" dirty="0"/>
              <a:t>)  и  </a:t>
            </a:r>
            <a:r>
              <a:rPr lang="ru-RU" sz="2400" dirty="0" err="1"/>
              <a:t>hashCode</a:t>
            </a:r>
            <a:r>
              <a:rPr lang="ru-RU" sz="2400" dirty="0"/>
              <a:t>().  </a:t>
            </a:r>
            <a:endParaRPr lang="ru-RU" sz="2400" dirty="0" smtClean="0"/>
          </a:p>
          <a:p>
            <a:r>
              <a:rPr lang="ru-RU" sz="2400" dirty="0" smtClean="0"/>
              <a:t>Кроме  </a:t>
            </a:r>
            <a:r>
              <a:rPr lang="ru-RU" sz="2400" dirty="0"/>
              <a:t>того, </a:t>
            </a:r>
            <a:r>
              <a:rPr lang="ru-RU" sz="2400" dirty="0" smtClean="0"/>
              <a:t>переопределение  </a:t>
            </a:r>
            <a:r>
              <a:rPr lang="ru-RU" sz="2400" dirty="0"/>
              <a:t>этих  методов  необходимо,  если  логика  приложения </a:t>
            </a:r>
            <a:r>
              <a:rPr lang="ru-RU" sz="2400" dirty="0" smtClean="0"/>
              <a:t>предусматривает </a:t>
            </a:r>
            <a:r>
              <a:rPr lang="ru-RU" sz="2400" dirty="0"/>
              <a:t>использование элементов в коллекциях. </a:t>
            </a:r>
            <a:endParaRPr lang="ru-RU" sz="2400" dirty="0" smtClean="0"/>
          </a:p>
          <a:p>
            <a:r>
              <a:rPr lang="ru-RU" sz="2400" dirty="0" smtClean="0"/>
              <a:t>Метод </a:t>
            </a:r>
            <a:r>
              <a:rPr lang="ru-RU" sz="2400" dirty="0" err="1"/>
              <a:t>equals</a:t>
            </a:r>
            <a:r>
              <a:rPr lang="ru-RU" sz="2400" dirty="0"/>
              <a:t>() при </a:t>
            </a:r>
            <a:r>
              <a:rPr lang="ru-RU" sz="2400" dirty="0" smtClean="0"/>
              <a:t>сравнении  </a:t>
            </a:r>
            <a:r>
              <a:rPr lang="ru-RU" sz="2400" dirty="0"/>
              <a:t>двух  объектов  возвращает  истину,  если  содержимое  объектов </a:t>
            </a:r>
            <a:r>
              <a:rPr lang="ru-RU" sz="2400" dirty="0" smtClean="0"/>
              <a:t>эквивалентно</a:t>
            </a:r>
            <a:r>
              <a:rPr lang="ru-RU" sz="2400" dirty="0"/>
              <a:t>,  и  ложь  –  в  противном  случае. </a:t>
            </a:r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dirty="0"/>
              <a:t>Переопределение метода </a:t>
            </a:r>
            <a:r>
              <a:rPr lang="ru-RU" altLang="ru-RU" sz="2800" dirty="0" err="1"/>
              <a:t>equals</a:t>
            </a:r>
            <a:r>
              <a:rPr lang="ru-RU" altLang="ru-RU" sz="2800" dirty="0"/>
              <a:t>()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8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8384" y="1014609"/>
            <a:ext cx="10384075" cy="55732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При  переопределении  метода </a:t>
            </a:r>
            <a:r>
              <a:rPr lang="ru-RU" sz="2400" dirty="0" err="1" smtClean="0"/>
              <a:t>equals</a:t>
            </a:r>
            <a:r>
              <a:rPr lang="ru-RU" sz="2400" dirty="0"/>
              <a:t>() должны выполняться соглашения, предусмотренные спецификацией </a:t>
            </a:r>
            <a:r>
              <a:rPr lang="ru-RU" sz="2400" dirty="0" smtClean="0"/>
              <a:t>языка </a:t>
            </a:r>
            <a:r>
              <a:rPr lang="ru-RU" sz="2400" dirty="0" err="1"/>
              <a:t>Java</a:t>
            </a:r>
            <a:r>
              <a:rPr lang="ru-RU" sz="2400" dirty="0"/>
              <a:t>, а именно: </a:t>
            </a:r>
          </a:p>
          <a:p>
            <a:r>
              <a:rPr lang="ru-RU" sz="2400" dirty="0" err="1" smtClean="0"/>
              <a:t>рефлексивность</a:t>
            </a:r>
            <a:r>
              <a:rPr lang="ru-RU" sz="2400" dirty="0" smtClean="0"/>
              <a:t> </a:t>
            </a:r>
            <a:r>
              <a:rPr lang="ru-RU" sz="2400" dirty="0"/>
              <a:t>– объект равен самому себе; </a:t>
            </a:r>
          </a:p>
          <a:p>
            <a:r>
              <a:rPr lang="ru-RU" sz="2400" dirty="0" smtClean="0"/>
              <a:t>симметричность  </a:t>
            </a:r>
            <a:r>
              <a:rPr lang="ru-RU" sz="2400" dirty="0"/>
              <a:t>–  если  </a:t>
            </a:r>
            <a:r>
              <a:rPr lang="ru-RU" sz="2400" dirty="0" err="1"/>
              <a:t>x.equals</a:t>
            </a:r>
            <a:r>
              <a:rPr lang="ru-RU" sz="2400" dirty="0"/>
              <a:t>(y)  возвращает  значение  </a:t>
            </a:r>
            <a:r>
              <a:rPr lang="ru-RU" sz="2400" dirty="0" err="1"/>
              <a:t>true</a:t>
            </a:r>
            <a:r>
              <a:rPr lang="ru-RU" sz="2400" dirty="0"/>
              <a:t>,  то  </a:t>
            </a:r>
            <a:r>
              <a:rPr lang="ru-RU" sz="2400" dirty="0" smtClean="0"/>
              <a:t>и </a:t>
            </a:r>
            <a:r>
              <a:rPr lang="ru-RU" sz="2400" dirty="0" err="1" smtClean="0"/>
              <a:t>y.equals</a:t>
            </a:r>
            <a:r>
              <a:rPr lang="ru-RU" sz="2400" dirty="0" smtClean="0"/>
              <a:t>(x</a:t>
            </a:r>
            <a:r>
              <a:rPr lang="ru-RU" sz="2400" dirty="0"/>
              <a:t>) всегда возвращает значение </a:t>
            </a:r>
            <a:r>
              <a:rPr lang="ru-RU" sz="2400" dirty="0" err="1"/>
              <a:t>true</a:t>
            </a:r>
            <a:r>
              <a:rPr lang="ru-RU" sz="2400" dirty="0"/>
              <a:t>; </a:t>
            </a:r>
          </a:p>
          <a:p>
            <a:r>
              <a:rPr lang="ru-RU" sz="2400" dirty="0" smtClean="0"/>
              <a:t>транзитивность  </a:t>
            </a:r>
            <a:r>
              <a:rPr lang="ru-RU" sz="2400" dirty="0"/>
              <a:t>–  если  метод  </a:t>
            </a:r>
            <a:r>
              <a:rPr lang="ru-RU" sz="2400" dirty="0" err="1"/>
              <a:t>equals</a:t>
            </a:r>
            <a:r>
              <a:rPr lang="ru-RU" sz="2400" dirty="0"/>
              <a:t>()  возвращает  значение  </a:t>
            </a:r>
            <a:r>
              <a:rPr lang="ru-RU" sz="2400" dirty="0" err="1"/>
              <a:t>true</a:t>
            </a:r>
            <a:r>
              <a:rPr lang="ru-RU" sz="2400" dirty="0"/>
              <a:t>  при </a:t>
            </a:r>
            <a:r>
              <a:rPr lang="ru-RU" sz="2400" dirty="0" smtClean="0"/>
              <a:t>сравнении  </a:t>
            </a:r>
            <a:r>
              <a:rPr lang="ru-RU" sz="2400" dirty="0"/>
              <a:t>объектов  x  и  y,  а  также  y  и  z,  то  и  при  сравнении  x  и  z  будет </a:t>
            </a:r>
            <a:r>
              <a:rPr lang="ru-RU" sz="2400" dirty="0" smtClean="0"/>
              <a:t>возвращено </a:t>
            </a:r>
            <a:r>
              <a:rPr lang="ru-RU" sz="2400" dirty="0"/>
              <a:t>значение </a:t>
            </a:r>
            <a:r>
              <a:rPr lang="ru-RU" sz="2400" dirty="0" err="1"/>
              <a:t>true</a:t>
            </a:r>
            <a:r>
              <a:rPr lang="ru-RU" sz="2400" dirty="0"/>
              <a:t>; </a:t>
            </a:r>
          </a:p>
          <a:p>
            <a:r>
              <a:rPr lang="ru-RU" sz="2400" dirty="0" smtClean="0"/>
              <a:t>непротиворечивость </a:t>
            </a:r>
            <a:r>
              <a:rPr lang="ru-RU" sz="2400" dirty="0"/>
              <a:t>– при многократном вызове метода для двух не </a:t>
            </a:r>
            <a:r>
              <a:rPr lang="ru-RU" sz="2400" dirty="0" smtClean="0"/>
              <a:t>подвергшихся  </a:t>
            </a:r>
            <a:r>
              <a:rPr lang="ru-RU" sz="2400" dirty="0"/>
              <a:t>изменению  за  это  время  объектов  возвращаемое  значение </a:t>
            </a:r>
            <a:r>
              <a:rPr lang="ru-RU" sz="2400" dirty="0" smtClean="0"/>
              <a:t>всегда </a:t>
            </a:r>
            <a:r>
              <a:rPr lang="ru-RU" sz="2400" dirty="0"/>
              <a:t>должно быть одинаковым; </a:t>
            </a:r>
          </a:p>
          <a:p>
            <a:r>
              <a:rPr lang="ru-RU" sz="2400" dirty="0" smtClean="0"/>
              <a:t>ненулевая </a:t>
            </a:r>
            <a:r>
              <a:rPr lang="ru-RU" sz="2400" dirty="0"/>
              <a:t>ссылка при сравнении с литералом </a:t>
            </a:r>
            <a:r>
              <a:rPr lang="ru-RU" sz="2400" dirty="0" err="1"/>
              <a:t>null</a:t>
            </a:r>
            <a:r>
              <a:rPr lang="ru-RU" sz="2400" dirty="0"/>
              <a:t> всегда возвращает </a:t>
            </a:r>
            <a:r>
              <a:rPr lang="ru-RU" sz="2400" dirty="0" smtClean="0"/>
              <a:t>значение </a:t>
            </a:r>
            <a:r>
              <a:rPr lang="ru-RU" sz="2400" dirty="0" err="1"/>
              <a:t>false</a:t>
            </a:r>
            <a:r>
              <a:rPr lang="ru-RU" sz="2400" dirty="0"/>
              <a:t>. </a:t>
            </a:r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dirty="0"/>
              <a:t>Переопределение метода </a:t>
            </a:r>
            <a:r>
              <a:rPr lang="ru-RU" altLang="ru-RU" sz="2800" dirty="0" err="1"/>
              <a:t>equals</a:t>
            </a:r>
            <a:r>
              <a:rPr lang="ru-RU" altLang="ru-RU" sz="2800" dirty="0"/>
              <a:t>()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3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8384" y="1014609"/>
            <a:ext cx="10384075" cy="5573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Метод  </a:t>
            </a:r>
            <a:r>
              <a:rPr lang="ru-RU" sz="2400" dirty="0" err="1"/>
              <a:t>hashCode</a:t>
            </a:r>
            <a:r>
              <a:rPr lang="ru-RU" sz="2400" dirty="0"/>
              <a:t>()  переопределен,  как  правило,  в  каждом  классе  и </a:t>
            </a:r>
            <a:r>
              <a:rPr lang="ru-RU" sz="2400" dirty="0" smtClean="0"/>
              <a:t>возвращает  </a:t>
            </a:r>
            <a:r>
              <a:rPr lang="ru-RU" sz="2400" dirty="0"/>
              <a:t>число,  являющееся  уникальным  идентификатором  объекта, </a:t>
            </a:r>
            <a:r>
              <a:rPr lang="ru-RU" sz="2400" dirty="0" smtClean="0"/>
              <a:t>зависящим </a:t>
            </a:r>
            <a:r>
              <a:rPr lang="ru-RU" sz="2400" dirty="0"/>
              <a:t>в большинстве случаев только от значения объекта. Его следует </a:t>
            </a:r>
            <a:r>
              <a:rPr lang="ru-RU" sz="2400" dirty="0" smtClean="0"/>
              <a:t>переопределять  </a:t>
            </a:r>
            <a:r>
              <a:rPr lang="ru-RU" sz="2400" dirty="0"/>
              <a:t>всегда,  когда  переопределен  метод  </a:t>
            </a:r>
            <a:r>
              <a:rPr lang="ru-RU" sz="2400" dirty="0" err="1"/>
              <a:t>equals</a:t>
            </a:r>
            <a:r>
              <a:rPr lang="ru-RU" sz="2400" dirty="0"/>
              <a:t>().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ru-RU" sz="2400" dirty="0" err="1" smtClean="0"/>
              <a:t>hashCode</a:t>
            </a:r>
            <a:r>
              <a:rPr lang="ru-RU" sz="2400" dirty="0"/>
              <a:t>()  возвращает  хэш-код  объекта,  вычисление  которого  управляется </a:t>
            </a:r>
            <a:r>
              <a:rPr lang="ru-RU" sz="2400" dirty="0" smtClean="0"/>
              <a:t>следующими </a:t>
            </a:r>
            <a:r>
              <a:rPr lang="ru-RU" sz="2400" dirty="0"/>
              <a:t>соглашениями: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во  </a:t>
            </a:r>
            <a:r>
              <a:rPr lang="ru-RU" sz="2400" dirty="0"/>
              <a:t>время  работы  приложения  значение  хэш-кода  объекта  не </a:t>
            </a:r>
            <a:r>
              <a:rPr lang="ru-RU" sz="2400" dirty="0" smtClean="0"/>
              <a:t>изменяется</a:t>
            </a:r>
            <a:r>
              <a:rPr lang="ru-RU" sz="2400" dirty="0"/>
              <a:t>, если объект не был изменен;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все </a:t>
            </a:r>
            <a:r>
              <a:rPr lang="ru-RU" sz="2400" dirty="0"/>
              <a:t>одинаковые по содержанию объекты одного типа должны иметь </a:t>
            </a:r>
            <a:r>
              <a:rPr lang="ru-RU" sz="2400" dirty="0" smtClean="0"/>
              <a:t>одинаковые </a:t>
            </a:r>
            <a:r>
              <a:rPr lang="ru-RU" sz="2400" dirty="0"/>
              <a:t>хэш-коды;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различные  </a:t>
            </a:r>
            <a:r>
              <a:rPr lang="ru-RU" sz="2400" dirty="0"/>
              <a:t>по  содержанию  объекты  одного  типа  могут  иметь </a:t>
            </a:r>
            <a:r>
              <a:rPr lang="ru-RU" sz="2400" dirty="0" smtClean="0"/>
              <a:t>различные </a:t>
            </a:r>
            <a:r>
              <a:rPr lang="ru-RU" sz="2400" dirty="0"/>
              <a:t>хэш-коды. </a:t>
            </a:r>
          </a:p>
          <a:p>
            <a:pPr marL="355600" indent="-355600" algn="just"/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4032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dirty="0"/>
              <a:t>Переопределение метода </a:t>
            </a:r>
            <a:r>
              <a:rPr lang="ru-RU" altLang="ru-RU" sz="2800" dirty="0" err="1"/>
              <a:t>hashCode</a:t>
            </a:r>
            <a:r>
              <a:rPr lang="ru-RU" altLang="ru-RU" sz="2800" dirty="0"/>
              <a:t>()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7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8384" y="1302707"/>
            <a:ext cx="10384075" cy="52851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Метод  </a:t>
            </a:r>
            <a:r>
              <a:rPr lang="ru-RU" sz="2400" dirty="0" err="1"/>
              <a:t>toString</a:t>
            </a:r>
            <a:r>
              <a:rPr lang="ru-RU" sz="2400" dirty="0"/>
              <a:t>()  следует  переопределять  таким  образом,  чтобы  кроме </a:t>
            </a:r>
            <a:r>
              <a:rPr lang="ru-RU" sz="2400" dirty="0" smtClean="0"/>
              <a:t>стандартной  </a:t>
            </a:r>
            <a:r>
              <a:rPr lang="ru-RU" sz="2400" dirty="0"/>
              <a:t>информации  о  пакете  (опционально),  в  котором  находится </a:t>
            </a:r>
            <a:r>
              <a:rPr lang="ru-RU" sz="2400" dirty="0" smtClean="0"/>
              <a:t>класс</a:t>
            </a:r>
            <a:r>
              <a:rPr lang="ru-RU" sz="2400" dirty="0"/>
              <a:t>, и самого имени класса (опционально), он возвращал значения полей </a:t>
            </a:r>
            <a:r>
              <a:rPr lang="ru-RU" sz="2400" dirty="0" smtClean="0"/>
              <a:t>объекта</a:t>
            </a:r>
            <a:r>
              <a:rPr lang="ru-RU" sz="2400" dirty="0"/>
              <a:t>,  вызвавшего  этот  метод  (то  есть  всю  полезную  информацию </a:t>
            </a:r>
            <a:r>
              <a:rPr lang="ru-RU" sz="2400" dirty="0" smtClean="0"/>
              <a:t>объекта</a:t>
            </a:r>
            <a:r>
              <a:rPr lang="ru-RU" sz="2400" dirty="0"/>
              <a:t>), вместо хэш-кода, как это делается в классе </a:t>
            </a:r>
            <a:r>
              <a:rPr lang="ru-RU" sz="2400" dirty="0" err="1"/>
              <a:t>Object</a:t>
            </a:r>
            <a:r>
              <a:rPr lang="ru-RU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dirty="0"/>
              <a:t>Метод </a:t>
            </a:r>
            <a:r>
              <a:rPr lang="ru-RU" sz="2400" dirty="0" err="1"/>
              <a:t>toString</a:t>
            </a:r>
            <a:r>
              <a:rPr lang="ru-RU" sz="2400" dirty="0"/>
              <a:t>() </a:t>
            </a:r>
            <a:r>
              <a:rPr lang="ru-RU" sz="2400" dirty="0" smtClean="0"/>
              <a:t>класса </a:t>
            </a:r>
            <a:r>
              <a:rPr lang="ru-RU" sz="2400" dirty="0" err="1"/>
              <a:t>Object</a:t>
            </a:r>
            <a:r>
              <a:rPr lang="ru-RU" sz="2400" dirty="0"/>
              <a:t> возвращает строку с описанием объекта в виде: 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ru-RU" sz="2400" dirty="0" err="1" smtClean="0"/>
              <a:t>getClass</a:t>
            </a:r>
            <a:r>
              <a:rPr lang="ru-RU" sz="2400" dirty="0"/>
              <a:t>().</a:t>
            </a:r>
            <a:r>
              <a:rPr lang="ru-RU" sz="2400" dirty="0" err="1"/>
              <a:t>getName</a:t>
            </a:r>
            <a:r>
              <a:rPr lang="ru-RU" sz="2400" dirty="0"/>
              <a:t>() + '@' + </a:t>
            </a:r>
            <a:r>
              <a:rPr lang="ru-RU" sz="2400" dirty="0" err="1"/>
              <a:t>Integer.toHexString</a:t>
            </a:r>
            <a:r>
              <a:rPr lang="ru-RU" sz="2400" dirty="0"/>
              <a:t>(</a:t>
            </a:r>
            <a:r>
              <a:rPr lang="ru-RU" sz="2400" dirty="0" err="1"/>
              <a:t>hashCode</a:t>
            </a:r>
            <a:r>
              <a:rPr lang="ru-RU" sz="2400" dirty="0"/>
              <a:t>())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Метод  вызывается  автоматически,  когда  объект  выводится  методами </a:t>
            </a:r>
            <a:r>
              <a:rPr lang="ru-RU" sz="2400" dirty="0" err="1" smtClean="0"/>
              <a:t>println</a:t>
            </a:r>
            <a:r>
              <a:rPr lang="ru-RU" sz="2400" dirty="0"/>
              <a:t>(), </a:t>
            </a:r>
            <a:r>
              <a:rPr lang="ru-RU" sz="2400" dirty="0" err="1"/>
              <a:t>print</a:t>
            </a:r>
            <a:r>
              <a:rPr lang="ru-RU" sz="2400" dirty="0"/>
              <a:t>() и некоторыми другими.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91714" y="399534"/>
            <a:ext cx="9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dirty="0"/>
              <a:t>Переопределение метода </a:t>
            </a:r>
            <a:r>
              <a:rPr lang="ru-RU" altLang="ru-RU" sz="2800" dirty="0" err="1"/>
              <a:t>toString</a:t>
            </a:r>
            <a:r>
              <a:rPr lang="ru-RU" altLang="ru-RU" sz="2800" dirty="0"/>
              <a:t>()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00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076" y="0"/>
            <a:ext cx="8911687" cy="638827"/>
          </a:xfrm>
        </p:spPr>
        <p:txBody>
          <a:bodyPr>
            <a:normAutofit/>
          </a:bodyPr>
          <a:lstStyle/>
          <a:p>
            <a:r>
              <a:rPr lang="ru-RU" altLang="ru-RU" sz="2800" dirty="0"/>
              <a:t>Пример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97076" y="638827"/>
            <a:ext cx="8213725" cy="6087650"/>
          </a:xfrm>
          <a:gradFill rotWithShape="1">
            <a:gsLst>
              <a:gs pos="0">
                <a:srgbClr val="E4FE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u-RU" altLang="ru-RU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u-RU" altLang="ru-RU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u-RU" altLang="ru-RU" dirty="0" err="1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altLang="ru-RU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…}</a:t>
            </a:r>
            <a:endParaRPr lang="ru-RU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1481</TotalTime>
  <Words>2219</Words>
  <Application>Microsoft Office PowerPoint</Application>
  <PresentationFormat>Широкоэкранный</PresentationFormat>
  <Paragraphs>304</Paragraphs>
  <Slides>36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Verdana</vt:lpstr>
      <vt:lpstr>Wingdings</vt:lpstr>
      <vt:lpstr>Wingdings 3</vt:lpstr>
      <vt:lpstr>Легкий дым</vt:lpstr>
      <vt:lpstr>Класс java.lang.Object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Пример. Методы hashCode() и toString()</vt:lpstr>
      <vt:lpstr>Классы-оболочки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Перечисления</vt:lpstr>
      <vt:lpstr>Перечисления</vt:lpstr>
      <vt:lpstr>Перечисления</vt:lpstr>
      <vt:lpstr>Презентация PowerPoint</vt:lpstr>
      <vt:lpstr>Перечисления</vt:lpstr>
      <vt:lpstr>Перечисления</vt:lpstr>
      <vt:lpstr>Перечисления</vt:lpstr>
      <vt:lpstr>Перечисления</vt:lpstr>
      <vt:lpstr>Перечисления</vt:lpstr>
      <vt:lpstr>Перечисления</vt:lpstr>
      <vt:lpstr>Перечисления</vt:lpstr>
      <vt:lpstr>Перечисления</vt:lpstr>
      <vt:lpstr>Перечисления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student</cp:lastModifiedBy>
  <cp:revision>117</cp:revision>
  <dcterms:created xsi:type="dcterms:W3CDTF">2016-09-01T17:38:19Z</dcterms:created>
  <dcterms:modified xsi:type="dcterms:W3CDTF">2022-02-25T07:58:05Z</dcterms:modified>
</cp:coreProperties>
</file>