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9"/>
  </p:notesMasterIdLst>
  <p:sldIdLst>
    <p:sldId id="256" r:id="rId2"/>
    <p:sldId id="383" r:id="rId3"/>
    <p:sldId id="384" r:id="rId4"/>
    <p:sldId id="386" r:id="rId5"/>
    <p:sldId id="388" r:id="rId6"/>
    <p:sldId id="387" r:id="rId7"/>
    <p:sldId id="389" r:id="rId8"/>
    <p:sldId id="390" r:id="rId9"/>
    <p:sldId id="392" r:id="rId10"/>
    <p:sldId id="393" r:id="rId11"/>
    <p:sldId id="394" r:id="rId12"/>
    <p:sldId id="396" r:id="rId13"/>
    <p:sldId id="397" r:id="rId14"/>
    <p:sldId id="400" r:id="rId15"/>
    <p:sldId id="398" r:id="rId16"/>
    <p:sldId id="399" r:id="rId17"/>
    <p:sldId id="401" r:id="rId18"/>
    <p:sldId id="382" r:id="rId19"/>
    <p:sldId id="320" r:id="rId20"/>
    <p:sldId id="437" r:id="rId21"/>
    <p:sldId id="438" r:id="rId22"/>
    <p:sldId id="323" r:id="rId23"/>
    <p:sldId id="321" r:id="rId24"/>
    <p:sldId id="324" r:id="rId25"/>
    <p:sldId id="325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20" r:id="rId39"/>
    <p:sldId id="421" r:id="rId40"/>
    <p:sldId id="422" r:id="rId41"/>
    <p:sldId id="423" r:id="rId42"/>
    <p:sldId id="414" r:id="rId43"/>
    <p:sldId id="415" r:id="rId44"/>
    <p:sldId id="416" r:id="rId45"/>
    <p:sldId id="417" r:id="rId46"/>
    <p:sldId id="418" r:id="rId47"/>
    <p:sldId id="419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213" autoAdjust="0"/>
  </p:normalViewPr>
  <p:slideViewPr>
    <p:cSldViewPr snapToGrid="0">
      <p:cViewPr varScale="1">
        <p:scale>
          <a:sx n="50" d="100"/>
          <a:sy n="50" d="100"/>
        </p:scale>
        <p:origin x="16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2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4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99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7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4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99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В отличие от интерфейсов, абстрактный класс может содержать и абстрактные, и неабстрактные методы, а может и не содержать ни одного абстрактного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3464404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1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4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Как  видите,  тело  метода  отсутствует. 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Модификатор  </a:t>
            </a:r>
            <a:r>
              <a:rPr lang="ru-RU" altLang="ru-RU" i="1" dirty="0" err="1" smtClean="0">
                <a:latin typeface="Arial" panose="020B0604020202020204" pitchFamily="34" charset="0"/>
              </a:rPr>
              <a:t>abstract</a:t>
            </a:r>
            <a:r>
              <a:rPr lang="ru-RU" altLang="ru-RU" i="1" dirty="0" smtClean="0">
                <a:latin typeface="Arial" panose="020B0604020202020204" pitchFamily="34" charset="0"/>
              </a:rPr>
              <a:t>  применим только  с  обычными  методами. 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Он  не  может  быть  использован  со статическими методами или с конструкторами.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6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-----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Предотвратить наследование класса можно, указав в определении класса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ключевое слово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final</a:t>
            </a:r>
            <a:r>
              <a:rPr lang="ru-RU" altLang="ru-RU" i="1" dirty="0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026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62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53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Переменные,  объявленные  в  составе  интерфейса,  не  являются переменными  экземпляра. 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Считается,  что  перед  ними  указаны  ключевые слова  </a:t>
            </a:r>
            <a:r>
              <a:rPr lang="ru-RU" altLang="ru-RU" i="1" dirty="0" err="1" smtClean="0">
                <a:latin typeface="Arial" panose="020B0604020202020204" pitchFamily="34" charset="0"/>
              </a:rPr>
              <a:t>public</a:t>
            </a:r>
            <a:r>
              <a:rPr lang="ru-RU" altLang="ru-RU" i="1" dirty="0" smtClean="0">
                <a:latin typeface="Arial" panose="020B0604020202020204" pitchFamily="34" charset="0"/>
              </a:rPr>
              <a:t>, 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final</a:t>
            </a:r>
            <a:r>
              <a:rPr lang="ru-RU" altLang="ru-RU" i="1" dirty="0" smtClean="0">
                <a:latin typeface="Arial" panose="020B0604020202020204" pitchFamily="34" charset="0"/>
              </a:rPr>
              <a:t>  и 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static</a:t>
            </a:r>
            <a:r>
              <a:rPr lang="ru-RU" altLang="ru-RU" i="1" dirty="0" smtClean="0">
                <a:latin typeface="Arial" panose="020B0604020202020204" pitchFamily="34" charset="0"/>
              </a:rPr>
              <a:t>;  и  они  обязательно  подлежат  инициализации.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Другими словами, в составе интерфейса недопустимы переменные, а могут присутствовать только константы.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Т.к. интерфейс является исключительно описанием «что делать», но никогда не содержит «как делать» (как вы уже видели, методы не содержат реализацию), то интерфейс не может включать свойства — их просто негде вызывать. Из этого правила есть одно исключение — интерфейс может иметь константы</a:t>
            </a:r>
            <a:endParaRPr lang="ru-RU" altLang="ru-RU" i="1" dirty="0" smtClean="0">
              <a:latin typeface="Arial" panose="020B0604020202020204" pitchFamily="34" charset="0"/>
            </a:endParaRP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47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Переменные,  объявленные  в  составе  интерфейса,  не  являются переменными  экземпляра. 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Считается,  что  перед  ними  указаны  ключевые слова  </a:t>
            </a:r>
            <a:r>
              <a:rPr lang="ru-RU" altLang="ru-RU" i="1" dirty="0" err="1" smtClean="0">
                <a:latin typeface="Arial" panose="020B0604020202020204" pitchFamily="34" charset="0"/>
              </a:rPr>
              <a:t>public</a:t>
            </a:r>
            <a:r>
              <a:rPr lang="ru-RU" altLang="ru-RU" i="1" dirty="0" smtClean="0">
                <a:latin typeface="Arial" panose="020B0604020202020204" pitchFamily="34" charset="0"/>
              </a:rPr>
              <a:t>, 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final</a:t>
            </a:r>
            <a:r>
              <a:rPr lang="ru-RU" altLang="ru-RU" i="1" dirty="0" smtClean="0">
                <a:latin typeface="Arial" panose="020B0604020202020204" pitchFamily="34" charset="0"/>
              </a:rPr>
              <a:t>  и 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static</a:t>
            </a:r>
            <a:r>
              <a:rPr lang="ru-RU" altLang="ru-RU" i="1" dirty="0" smtClean="0">
                <a:latin typeface="Arial" panose="020B0604020202020204" pitchFamily="34" charset="0"/>
              </a:rPr>
              <a:t>;  и  они  обязательно  подлежат  инициализации.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Другими словами, в составе интерфейса недопустимы переменные, а могут присутствовать только константы.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Т.к. интерфейс является исключительно описанием «что делать», но никогда не содержит «как делать» (как вы уже видели, методы не содержат реализацию), то интерфейс не может включать свойства — их просто негде вызывать. Из этого правила есть одно исключение — интерфейс может иметь константы</a:t>
            </a:r>
            <a:endParaRPr lang="ru-RU" altLang="ru-RU" i="1" dirty="0" smtClean="0">
              <a:latin typeface="Arial" panose="020B0604020202020204" pitchFamily="34" charset="0"/>
            </a:endParaRP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89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49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Данный интерфейс объявлен как </a:t>
            </a:r>
            <a:r>
              <a:rPr lang="ru-RU" altLang="ru-RU" i="1" dirty="0" err="1" smtClean="0">
                <a:latin typeface="Arial" panose="020B0604020202020204" pitchFamily="34" charset="0"/>
              </a:rPr>
              <a:t>public</a:t>
            </a:r>
            <a:r>
              <a:rPr lang="ru-RU" altLang="ru-RU" i="1" dirty="0" smtClean="0">
                <a:latin typeface="Arial" panose="020B0604020202020204" pitchFamily="34" charset="0"/>
              </a:rPr>
              <a:t>, следовательно, он может быть реализован классом, принадлежащим любому пакету.</a:t>
            </a:r>
          </a:p>
        </p:txBody>
      </p:sp>
    </p:spTree>
    <p:extLst>
      <p:ext uri="{BB962C8B-B14F-4D97-AF65-F5344CB8AC3E}">
        <p14:creationId xmlns:p14="http://schemas.microsoft.com/office/powerpoint/2010/main" val="1616300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indent="0">
              <a:buNone/>
            </a:pPr>
            <a:r>
              <a:rPr lang="ru-RU" sz="1200" dirty="0" err="1" smtClean="0"/>
              <a:t>class</a:t>
            </a:r>
            <a:r>
              <a:rPr lang="ru-RU" sz="1200" dirty="0" smtClean="0"/>
              <a:t> </a:t>
            </a:r>
            <a:r>
              <a:rPr lang="ru-RU" sz="1200" dirty="0" err="1" smtClean="0"/>
              <a:t>тип_класса</a:t>
            </a:r>
            <a:r>
              <a:rPr lang="ru-RU" sz="1200" dirty="0" smtClean="0"/>
              <a:t> </a:t>
            </a:r>
            <a:r>
              <a:rPr lang="ru-RU" sz="1200" dirty="0" err="1" smtClean="0"/>
              <a:t>extends</a:t>
            </a:r>
            <a:r>
              <a:rPr lang="ru-RU" sz="1200" dirty="0" smtClean="0"/>
              <a:t> суперкласс </a:t>
            </a:r>
            <a:r>
              <a:rPr lang="ru-RU" sz="1200" dirty="0" err="1" smtClean="0"/>
              <a:t>implements</a:t>
            </a:r>
            <a:r>
              <a:rPr lang="ru-RU" sz="1200" dirty="0" smtClean="0"/>
              <a:t> интерфейс { </a:t>
            </a:r>
          </a:p>
          <a:p>
            <a:pPr marL="0" indent="0">
              <a:buNone/>
            </a:pPr>
            <a:r>
              <a:rPr lang="ru-RU" sz="1200" dirty="0" smtClean="0"/>
              <a:t>	// тело класса </a:t>
            </a:r>
          </a:p>
          <a:p>
            <a:pPr marL="0" indent="0">
              <a:buNone/>
            </a:pPr>
            <a:r>
              <a:rPr lang="ru-RU" sz="1200" dirty="0" smtClean="0"/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Очевидно,  что  в  данном  случае ключевое слово </a:t>
            </a:r>
            <a:r>
              <a:rPr lang="ru-RU" sz="1200" dirty="0" err="1" smtClean="0"/>
              <a:t>extends</a:t>
            </a:r>
            <a:r>
              <a:rPr lang="ru-RU" sz="1200" dirty="0" smtClean="0"/>
              <a:t> и имя суперкласса могут отсутствовать.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23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indent="0">
              <a:buNone/>
            </a:pPr>
            <a:r>
              <a:rPr lang="ru-RU" sz="1200" dirty="0" err="1" smtClean="0"/>
              <a:t>class</a:t>
            </a:r>
            <a:r>
              <a:rPr lang="ru-RU" sz="1200" dirty="0" smtClean="0"/>
              <a:t> </a:t>
            </a:r>
            <a:r>
              <a:rPr lang="ru-RU" sz="1200" dirty="0" err="1" smtClean="0"/>
              <a:t>тип_класса</a:t>
            </a:r>
            <a:r>
              <a:rPr lang="ru-RU" sz="1200" dirty="0" smtClean="0"/>
              <a:t> </a:t>
            </a:r>
            <a:r>
              <a:rPr lang="ru-RU" sz="1200" dirty="0" err="1" smtClean="0"/>
              <a:t>extends</a:t>
            </a:r>
            <a:r>
              <a:rPr lang="ru-RU" sz="1200" dirty="0" smtClean="0"/>
              <a:t> суперкласс </a:t>
            </a:r>
            <a:r>
              <a:rPr lang="ru-RU" sz="1200" dirty="0" err="1" smtClean="0"/>
              <a:t>implements</a:t>
            </a:r>
            <a:r>
              <a:rPr lang="ru-RU" sz="1200" dirty="0" smtClean="0"/>
              <a:t> интерфейс { </a:t>
            </a:r>
          </a:p>
          <a:p>
            <a:pPr marL="0" indent="0">
              <a:buNone/>
            </a:pPr>
            <a:r>
              <a:rPr lang="ru-RU" sz="1200" dirty="0" smtClean="0"/>
              <a:t>	// тело класса </a:t>
            </a:r>
          </a:p>
          <a:p>
            <a:pPr marL="0" indent="0">
              <a:buNone/>
            </a:pPr>
            <a:r>
              <a:rPr lang="ru-RU" sz="1200" dirty="0" smtClean="0"/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Очевидно,  что  в  данном  случае ключевое слово </a:t>
            </a:r>
            <a:r>
              <a:rPr lang="ru-RU" sz="1200" dirty="0" err="1" smtClean="0"/>
              <a:t>extends</a:t>
            </a:r>
            <a:r>
              <a:rPr lang="ru-RU" sz="1200" dirty="0" smtClean="0"/>
              <a:t> и имя суперкласса могут отсутствовать.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8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2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Обратите  внимание  на  то,  что  все  методы  объявлены  как  </a:t>
            </a:r>
            <a:r>
              <a:rPr lang="ru-RU" altLang="ru-RU" i="1" dirty="0" err="1" smtClean="0">
                <a:latin typeface="Arial" panose="020B0604020202020204" pitchFamily="34" charset="0"/>
              </a:rPr>
              <a:t>public</a:t>
            </a:r>
            <a:r>
              <a:rPr lang="ru-RU" altLang="ru-RU" i="1" dirty="0" smtClean="0">
                <a:latin typeface="Arial" panose="020B0604020202020204" pitchFamily="34" charset="0"/>
              </a:rPr>
              <a:t>.  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Это необходимо,  так  как  любой  метод  интерфейса  считается  общедоступным.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Метод, к которому нельзя обратиться из других классов, можно попросту не включать  в  интерфейс. </a:t>
            </a:r>
          </a:p>
        </p:txBody>
      </p:sp>
    </p:spTree>
    <p:extLst>
      <p:ext uri="{BB962C8B-B14F-4D97-AF65-F5344CB8AC3E}">
        <p14:creationId xmlns:p14="http://schemas.microsoft.com/office/powerpoint/2010/main" val="129017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18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54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78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01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4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58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55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1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35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665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919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Начиная с </a:t>
            </a:r>
            <a:r>
              <a:rPr lang="en-US" altLang="ru-RU" i="1" dirty="0" smtClean="0">
                <a:latin typeface="Arial" panose="020B0604020202020204" pitchFamily="34" charset="0"/>
              </a:rPr>
              <a:t>java 8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9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6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2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9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7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9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en-US" sz="5600" dirty="0"/>
              <a:t>Records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1031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Конструктор </a:t>
            </a:r>
            <a:r>
              <a:rPr lang="en-US" sz="3200" dirty="0"/>
              <a:t>record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857252"/>
            <a:ext cx="10396255" cy="5871352"/>
          </a:xfrm>
        </p:spPr>
        <p:txBody>
          <a:bodyPr>
            <a:normAutofit fontScale="92500" lnSpcReduction="20000"/>
          </a:bodyPr>
          <a:lstStyle/>
          <a:p>
            <a:pPr marL="0" indent="361950">
              <a:buNone/>
            </a:pPr>
            <a:r>
              <a:rPr lang="ru-RU" sz="2400" dirty="0"/>
              <a:t>Тем не менее при необходимости </a:t>
            </a:r>
            <a:r>
              <a:rPr lang="ru-RU" sz="2400" dirty="0" smtClean="0"/>
              <a:t>можно изменить </a:t>
            </a:r>
            <a:r>
              <a:rPr lang="ru-RU" sz="2400" dirty="0"/>
              <a:t>логику конструктора</a:t>
            </a:r>
            <a:r>
              <a:rPr lang="ru-RU" sz="2400" dirty="0" smtClean="0"/>
              <a:t>.</a:t>
            </a:r>
          </a:p>
          <a:p>
            <a:pPr marL="0" indent="361950">
              <a:buNone/>
            </a:pPr>
            <a:r>
              <a:rPr lang="en-US" altLang="ru-RU" sz="2400" dirty="0"/>
              <a:t>public class Program{ </a:t>
            </a:r>
          </a:p>
          <a:p>
            <a:pPr marL="0" indent="361950">
              <a:buNone/>
            </a:pPr>
            <a:r>
              <a:rPr lang="ru-RU" altLang="ru-RU" sz="2400" dirty="0" smtClean="0"/>
              <a:t>		</a:t>
            </a:r>
            <a:r>
              <a:rPr lang="en-US" altLang="ru-RU" sz="2400" dirty="0" smtClean="0"/>
              <a:t>public </a:t>
            </a:r>
            <a:r>
              <a:rPr lang="en-US" altLang="ru-RU" sz="2400" dirty="0"/>
              <a:t>static void main (String </a:t>
            </a:r>
            <a:r>
              <a:rPr lang="en-US" altLang="ru-RU" sz="2400" dirty="0" err="1"/>
              <a:t>args</a:t>
            </a:r>
            <a:r>
              <a:rPr lang="en-US" altLang="ru-RU" sz="2400" dirty="0"/>
              <a:t>[]){</a:t>
            </a:r>
          </a:p>
          <a:p>
            <a:pPr marL="0" indent="361950">
              <a:buNone/>
            </a:pPr>
            <a:r>
              <a:rPr lang="en-US" altLang="ru-RU" sz="2400" dirty="0" smtClean="0"/>
              <a:t>      </a:t>
            </a:r>
            <a:r>
              <a:rPr lang="ru-RU" altLang="ru-RU" sz="2400" dirty="0" smtClean="0"/>
              <a:t>	</a:t>
            </a:r>
            <a:r>
              <a:rPr lang="en-US" altLang="ru-RU" sz="2400" dirty="0" smtClean="0"/>
              <a:t>  </a:t>
            </a:r>
            <a:r>
              <a:rPr lang="en-US" altLang="ru-RU" sz="2400" dirty="0"/>
              <a:t>Person tom = new Person("Tom", -116);</a:t>
            </a:r>
          </a:p>
          <a:p>
            <a:pPr marL="0" indent="361950">
              <a:buNone/>
            </a:pPr>
            <a:r>
              <a:rPr lang="en-US" altLang="ru-RU" sz="2400" dirty="0"/>
              <a:t>       </a:t>
            </a:r>
            <a:r>
              <a:rPr lang="ru-RU" altLang="ru-RU" sz="2400" dirty="0" smtClean="0"/>
              <a:t>		</a:t>
            </a:r>
            <a:r>
              <a:rPr lang="en-US" altLang="ru-RU" sz="2400" dirty="0" smtClean="0"/>
              <a:t> </a:t>
            </a:r>
            <a:r>
              <a:rPr lang="en-US" altLang="ru-RU" sz="2400" dirty="0" err="1"/>
              <a:t>System.out.println</a:t>
            </a:r>
            <a:r>
              <a:rPr lang="en-US" altLang="ru-RU" sz="2400" dirty="0"/>
              <a:t>(</a:t>
            </a:r>
            <a:r>
              <a:rPr lang="en-US" altLang="ru-RU" sz="2400" dirty="0" err="1"/>
              <a:t>tom.toString</a:t>
            </a:r>
            <a:r>
              <a:rPr lang="en-US" altLang="ru-RU" sz="2400" dirty="0"/>
              <a:t>());</a:t>
            </a:r>
          </a:p>
          <a:p>
            <a:pPr marL="0" indent="361950">
              <a:buNone/>
            </a:pPr>
            <a:r>
              <a:rPr lang="en-US" altLang="ru-RU" sz="2400" dirty="0"/>
              <a:t>   </a:t>
            </a:r>
            <a:r>
              <a:rPr lang="ru-RU" altLang="ru-RU" sz="2400" dirty="0" smtClean="0"/>
              <a:t>	</a:t>
            </a:r>
            <a:r>
              <a:rPr lang="en-US" altLang="ru-RU" sz="2400" dirty="0" smtClean="0"/>
              <a:t> </a:t>
            </a:r>
            <a:r>
              <a:rPr lang="en-US" altLang="ru-RU" sz="2400" dirty="0"/>
              <a:t>}</a:t>
            </a:r>
          </a:p>
          <a:p>
            <a:pPr marL="0" indent="361950">
              <a:buNone/>
            </a:pPr>
            <a:r>
              <a:rPr lang="en-US" altLang="ru-RU" sz="2400" dirty="0"/>
              <a:t>}</a:t>
            </a:r>
          </a:p>
          <a:p>
            <a:pPr marL="0" indent="361950">
              <a:buNone/>
            </a:pPr>
            <a:r>
              <a:rPr lang="en-US" altLang="ru-RU" sz="2400" dirty="0" smtClean="0"/>
              <a:t>record </a:t>
            </a:r>
            <a:r>
              <a:rPr lang="en-US" altLang="ru-RU" sz="2400" dirty="0"/>
              <a:t>Person(String name,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age) { </a:t>
            </a:r>
          </a:p>
          <a:p>
            <a:pPr marL="0" indent="361950">
              <a:buNone/>
            </a:pPr>
            <a:r>
              <a:rPr lang="ru-RU" altLang="ru-RU" sz="2400" dirty="0" smtClean="0"/>
              <a:t>		</a:t>
            </a:r>
            <a:r>
              <a:rPr lang="en-US" altLang="ru-RU" sz="2400" dirty="0" smtClean="0"/>
              <a:t>Person</a:t>
            </a:r>
            <a:r>
              <a:rPr lang="en-US" altLang="ru-RU" sz="2400" dirty="0"/>
              <a:t>{</a:t>
            </a:r>
          </a:p>
          <a:p>
            <a:pPr marL="0" indent="361950">
              <a:buNone/>
            </a:pPr>
            <a:r>
              <a:rPr lang="ru-RU" altLang="ru-RU" sz="2400" dirty="0" smtClean="0"/>
              <a:t>			</a:t>
            </a:r>
            <a:r>
              <a:rPr lang="en-US" altLang="ru-RU" sz="2400" dirty="0" smtClean="0"/>
              <a:t>if(age&lt;1 </a:t>
            </a:r>
            <a:r>
              <a:rPr lang="en-US" altLang="ru-RU" sz="2400" dirty="0"/>
              <a:t>|| age &gt; 110){</a:t>
            </a:r>
          </a:p>
          <a:p>
            <a:pPr marL="0" indent="361950">
              <a:buNone/>
            </a:pPr>
            <a:r>
              <a:rPr lang="en-US" altLang="ru-RU" sz="2400" dirty="0"/>
              <a:t>           </a:t>
            </a:r>
            <a:r>
              <a:rPr lang="ru-RU" altLang="ru-RU" sz="2400" dirty="0" smtClean="0"/>
              <a:t>	</a:t>
            </a:r>
            <a:r>
              <a:rPr lang="en-US" altLang="ru-RU" sz="2400" dirty="0" smtClean="0"/>
              <a:t> </a:t>
            </a:r>
            <a:r>
              <a:rPr lang="en-US" altLang="ru-RU" sz="2400" dirty="0"/>
              <a:t>age = 18;</a:t>
            </a:r>
          </a:p>
          <a:p>
            <a:pPr marL="0" indent="361950">
              <a:buNone/>
            </a:pPr>
            <a:r>
              <a:rPr lang="en-US" altLang="ru-RU" sz="2400" dirty="0"/>
              <a:t>        </a:t>
            </a:r>
            <a:r>
              <a:rPr lang="ru-RU" altLang="ru-RU" sz="2400" dirty="0" smtClean="0"/>
              <a:t>	</a:t>
            </a:r>
            <a:r>
              <a:rPr lang="en-US" altLang="ru-RU" sz="2400" dirty="0" smtClean="0"/>
              <a:t>}</a:t>
            </a:r>
            <a:endParaRPr lang="en-US" altLang="ru-RU" sz="2400" dirty="0"/>
          </a:p>
          <a:p>
            <a:pPr marL="0" indent="361950">
              <a:buNone/>
            </a:pPr>
            <a:r>
              <a:rPr lang="en-US" altLang="ru-RU" sz="2400" dirty="0"/>
              <a:t>    }</a:t>
            </a:r>
          </a:p>
          <a:p>
            <a:pPr marL="0" indent="361950">
              <a:buNone/>
            </a:pPr>
            <a:r>
              <a:rPr lang="en-US" altLang="ru-RU" sz="2400" dirty="0"/>
              <a:t>}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2566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Конструктор </a:t>
            </a:r>
            <a:r>
              <a:rPr lang="en-US" sz="3200" dirty="0"/>
              <a:t>record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857252"/>
            <a:ext cx="10701055" cy="5871352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В данном случае если передано </a:t>
            </a:r>
            <a:r>
              <a:rPr lang="ru-RU" sz="2400" dirty="0" err="1"/>
              <a:t>невалидное</a:t>
            </a:r>
            <a:r>
              <a:rPr lang="ru-RU" sz="2400" dirty="0"/>
              <a:t> значение, то </a:t>
            </a:r>
            <a:r>
              <a:rPr lang="ru-RU" sz="2400" dirty="0" smtClean="0"/>
              <a:t>применяется </a:t>
            </a:r>
            <a:r>
              <a:rPr lang="ru-RU" sz="2400" dirty="0"/>
              <a:t>некоторое значение по умолчанию (число 18). В итоге фактически мы получим конструктор со следующим действием</a:t>
            </a:r>
            <a:r>
              <a:rPr lang="ru-RU" sz="2400" dirty="0" smtClean="0"/>
              <a:t>:</a:t>
            </a:r>
          </a:p>
          <a:p>
            <a:pPr marL="0" indent="361950">
              <a:buNone/>
            </a:pPr>
            <a:r>
              <a:rPr lang="en-US" altLang="ru-RU" sz="2400" dirty="0"/>
              <a:t>Person(String name,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age) { </a:t>
            </a:r>
          </a:p>
          <a:p>
            <a:pPr marL="0" indent="361950">
              <a:buNone/>
            </a:pPr>
            <a:r>
              <a:rPr lang="en-US" altLang="ru-RU" sz="2400" dirty="0"/>
              <a:t>    if(age&lt;1 || age &gt; 110){</a:t>
            </a:r>
          </a:p>
          <a:p>
            <a:pPr marL="0" indent="361950">
              <a:buNone/>
            </a:pPr>
            <a:r>
              <a:rPr lang="en-US" altLang="ru-RU" sz="2400" dirty="0"/>
              <a:t>        age = 18;</a:t>
            </a:r>
          </a:p>
          <a:p>
            <a:pPr marL="0" indent="361950">
              <a:buNone/>
            </a:pPr>
            <a:r>
              <a:rPr lang="en-US" altLang="ru-RU" sz="2400" dirty="0"/>
              <a:t>    }</a:t>
            </a:r>
          </a:p>
          <a:p>
            <a:pPr marL="0" indent="361950">
              <a:buNone/>
            </a:pPr>
            <a:r>
              <a:rPr lang="en-US" altLang="ru-RU" sz="2400" dirty="0"/>
              <a:t>    this.name = name;</a:t>
            </a:r>
          </a:p>
          <a:p>
            <a:pPr marL="0" indent="361950">
              <a:buNone/>
            </a:pPr>
            <a:r>
              <a:rPr lang="en-US" altLang="ru-RU" sz="2400" dirty="0"/>
              <a:t>    </a:t>
            </a:r>
            <a:r>
              <a:rPr lang="en-US" altLang="ru-RU" sz="2400" dirty="0" err="1"/>
              <a:t>this.age</a:t>
            </a:r>
            <a:r>
              <a:rPr lang="en-US" altLang="ru-RU" sz="2400" dirty="0"/>
              <a:t> = age;</a:t>
            </a:r>
          </a:p>
          <a:p>
            <a:pPr marL="0" indent="361950">
              <a:buNone/>
            </a:pPr>
            <a:r>
              <a:rPr lang="en-US" altLang="ru-RU" sz="2400" dirty="0" smtClean="0"/>
              <a:t>}</a:t>
            </a:r>
            <a:endParaRPr lang="ru-RU" altLang="ru-RU" sz="2400" dirty="0" smtClean="0"/>
          </a:p>
          <a:p>
            <a:pPr marL="0" indent="361950">
              <a:buNone/>
            </a:pPr>
            <a:r>
              <a:rPr lang="ru-RU" sz="2400" dirty="0"/>
              <a:t>В итоге программа выведет на консоль следующее</a:t>
            </a:r>
            <a:r>
              <a:rPr lang="ru-RU" sz="2400" dirty="0" smtClean="0"/>
              <a:t>:</a:t>
            </a:r>
          </a:p>
          <a:p>
            <a:pPr marL="0" indent="361950">
              <a:buNone/>
            </a:pPr>
            <a:r>
              <a:rPr lang="ru-RU" altLang="ru-RU" sz="2400" dirty="0" smtClean="0"/>
              <a:t>	</a:t>
            </a:r>
            <a:r>
              <a:rPr lang="en-US" altLang="ru-RU" sz="2400" dirty="0" smtClean="0"/>
              <a:t>Person[name=Tom</a:t>
            </a:r>
            <a:r>
              <a:rPr lang="en-US" altLang="ru-RU" sz="2400" dirty="0"/>
              <a:t>, age=18]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3540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Конструктор </a:t>
            </a:r>
            <a:r>
              <a:rPr lang="en-US" sz="3200" dirty="0"/>
              <a:t>record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815648"/>
            <a:ext cx="10208712" cy="530073"/>
          </a:xfrm>
        </p:spPr>
        <p:txBody>
          <a:bodyPr>
            <a:normAutofit fontScale="92500"/>
          </a:bodyPr>
          <a:lstStyle/>
          <a:p>
            <a:pPr marL="0" indent="361950">
              <a:buNone/>
            </a:pPr>
            <a:r>
              <a:rPr lang="ru-RU" sz="2400" dirty="0"/>
              <a:t>Можно полностью переопределить канонический конструктор:</a:t>
            </a:r>
          </a:p>
          <a:p>
            <a:pPr marL="0">
              <a:buNone/>
            </a:pPr>
            <a:endParaRPr lang="ru-RU" alt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50517" y="1345721"/>
            <a:ext cx="10077891" cy="5512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r>
              <a:rPr lang="en-US" altLang="ru-RU" dirty="0" smtClean="0"/>
              <a:t>public </a:t>
            </a:r>
            <a:r>
              <a:rPr lang="en-US" altLang="ru-RU" dirty="0"/>
              <a:t>class Program{ </a:t>
            </a:r>
            <a:endParaRPr lang="en-US" altLang="ru-RU" dirty="0" smtClean="0"/>
          </a:p>
          <a:p>
            <a:pPr marL="0" indent="361950">
              <a:buNone/>
            </a:pPr>
            <a:r>
              <a:rPr lang="en-US" altLang="ru-RU" dirty="0" smtClean="0"/>
              <a:t>	public </a:t>
            </a:r>
            <a:r>
              <a:rPr lang="en-US" altLang="ru-RU" dirty="0"/>
              <a:t>static void main (String </a:t>
            </a:r>
            <a:r>
              <a:rPr lang="en-US" altLang="ru-RU" dirty="0" err="1"/>
              <a:t>args</a:t>
            </a:r>
            <a:r>
              <a:rPr lang="en-US" altLang="ru-RU" dirty="0"/>
              <a:t>[]){</a:t>
            </a:r>
          </a:p>
          <a:p>
            <a:pPr marL="0" indent="361950">
              <a:buNone/>
            </a:pPr>
            <a:r>
              <a:rPr lang="en-US" altLang="ru-RU" dirty="0" smtClean="0"/>
              <a:t>        </a:t>
            </a:r>
            <a:r>
              <a:rPr lang="en-US" altLang="ru-RU" dirty="0"/>
              <a:t>Person tom = new Person("Tom",  36);</a:t>
            </a:r>
          </a:p>
          <a:p>
            <a:pPr marL="0" indent="361950">
              <a:buNone/>
            </a:pPr>
            <a:r>
              <a:rPr lang="en-US" altLang="ru-RU" dirty="0"/>
              <a:t>        </a:t>
            </a:r>
            <a:r>
              <a:rPr lang="en-US" altLang="ru-RU" dirty="0" err="1"/>
              <a:t>System.out.println</a:t>
            </a:r>
            <a:r>
              <a:rPr lang="en-US" altLang="ru-RU" dirty="0"/>
              <a:t>(</a:t>
            </a:r>
            <a:r>
              <a:rPr lang="en-US" altLang="ru-RU" dirty="0" err="1"/>
              <a:t>tom.toString</a:t>
            </a:r>
            <a:r>
              <a:rPr lang="en-US" altLang="ru-RU" dirty="0"/>
              <a:t>());</a:t>
            </a:r>
          </a:p>
          <a:p>
            <a:pPr marL="0" indent="361950">
              <a:buNone/>
            </a:pPr>
            <a:r>
              <a:rPr lang="en-US" altLang="ru-RU" dirty="0"/>
              <a:t>        </a:t>
            </a:r>
            <a:r>
              <a:rPr lang="en-US" altLang="ru-RU" dirty="0" err="1"/>
              <a:t>System.out.println</a:t>
            </a:r>
            <a:r>
              <a:rPr lang="en-US" altLang="ru-RU" dirty="0"/>
              <a:t>(tom.name());</a:t>
            </a:r>
          </a:p>
          <a:p>
            <a:pPr marL="0" indent="361950">
              <a:buNone/>
            </a:pPr>
            <a:r>
              <a:rPr lang="en-US" altLang="ru-RU" dirty="0"/>
              <a:t>    }</a:t>
            </a:r>
          </a:p>
          <a:p>
            <a:pPr marL="0" indent="361950">
              <a:buNone/>
            </a:pPr>
            <a:r>
              <a:rPr lang="en-US" altLang="ru-RU" dirty="0" smtClean="0"/>
              <a:t>}</a:t>
            </a:r>
            <a:endParaRPr lang="ru-RU" altLang="ru-RU" dirty="0" smtClean="0"/>
          </a:p>
          <a:p>
            <a:pPr marL="0" indent="361950">
              <a:buNone/>
            </a:pPr>
            <a:r>
              <a:rPr lang="en-US" altLang="ru-RU" dirty="0"/>
              <a:t>record Person(String name, </a:t>
            </a:r>
            <a:r>
              <a:rPr lang="en-US" altLang="ru-RU" dirty="0" err="1"/>
              <a:t>int</a:t>
            </a:r>
            <a:r>
              <a:rPr lang="en-US" altLang="ru-RU" dirty="0"/>
              <a:t> age) { </a:t>
            </a:r>
          </a:p>
          <a:p>
            <a:pPr marL="0" indent="361950">
              <a:buNone/>
            </a:pPr>
            <a:r>
              <a:rPr lang="ru-RU" altLang="ru-RU" dirty="0"/>
              <a:t>	</a:t>
            </a:r>
            <a:r>
              <a:rPr lang="en-US" altLang="ru-RU" dirty="0" smtClean="0"/>
              <a:t>Person(String </a:t>
            </a:r>
            <a:r>
              <a:rPr lang="en-US" altLang="ru-RU" dirty="0"/>
              <a:t>name, </a:t>
            </a:r>
            <a:r>
              <a:rPr lang="en-US" altLang="ru-RU" dirty="0" err="1"/>
              <a:t>int</a:t>
            </a:r>
            <a:r>
              <a:rPr lang="en-US" altLang="ru-RU" dirty="0"/>
              <a:t> age){</a:t>
            </a:r>
          </a:p>
          <a:p>
            <a:pPr marL="0" indent="361950">
              <a:buNone/>
            </a:pPr>
            <a:r>
              <a:rPr lang="ru-RU" altLang="ru-RU" dirty="0" smtClean="0"/>
              <a:t>		</a:t>
            </a:r>
            <a:r>
              <a:rPr lang="en-US" altLang="ru-RU" dirty="0" smtClean="0"/>
              <a:t>if(age </a:t>
            </a:r>
            <a:r>
              <a:rPr lang="en-US" altLang="ru-RU" dirty="0"/>
              <a:t>&lt; 0 || age &gt; 120) age = 18;</a:t>
            </a:r>
          </a:p>
          <a:p>
            <a:pPr marL="0" indent="361950">
              <a:buNone/>
            </a:pPr>
            <a:r>
              <a:rPr lang="ru-RU" altLang="ru-RU" dirty="0" smtClean="0"/>
              <a:t>		</a:t>
            </a:r>
            <a:r>
              <a:rPr lang="en-US" altLang="ru-RU" dirty="0" smtClean="0"/>
              <a:t>this.name </a:t>
            </a:r>
            <a:r>
              <a:rPr lang="en-US" altLang="ru-RU" dirty="0"/>
              <a:t>= name;</a:t>
            </a:r>
          </a:p>
          <a:p>
            <a:pPr marL="0" indent="361950">
              <a:buNone/>
            </a:pPr>
            <a:r>
              <a:rPr lang="en-US" altLang="ru-RU" dirty="0" smtClean="0"/>
              <a:t>		</a:t>
            </a:r>
            <a:r>
              <a:rPr lang="en-US" altLang="ru-RU" dirty="0" err="1" smtClean="0"/>
              <a:t>this.age</a:t>
            </a:r>
            <a:r>
              <a:rPr lang="en-US" altLang="ru-RU" dirty="0" smtClean="0"/>
              <a:t> </a:t>
            </a:r>
            <a:r>
              <a:rPr lang="en-US" altLang="ru-RU" dirty="0"/>
              <a:t>= age;</a:t>
            </a:r>
          </a:p>
          <a:p>
            <a:pPr marL="0" indent="361950">
              <a:buNone/>
            </a:pPr>
            <a:r>
              <a:rPr lang="en-US" altLang="ru-RU" dirty="0"/>
              <a:t>    </a:t>
            </a:r>
            <a:r>
              <a:rPr lang="en-US" altLang="ru-RU" dirty="0" smtClean="0"/>
              <a:t>}</a:t>
            </a:r>
            <a:endParaRPr lang="ru-RU" altLang="ru-RU" dirty="0" smtClean="0"/>
          </a:p>
          <a:p>
            <a:pPr marL="0" indent="361950">
              <a:buNone/>
            </a:pPr>
            <a:r>
              <a:rPr lang="en-US" altLang="ru-RU" dirty="0" smtClean="0"/>
              <a:t>}</a:t>
            </a:r>
            <a:endParaRPr lang="en-US" altLang="ru-RU" dirty="0"/>
          </a:p>
          <a:p>
            <a:pPr marL="0" indent="36195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0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Конструктор </a:t>
            </a:r>
            <a:r>
              <a:rPr lang="en-US" sz="3200" dirty="0"/>
              <a:t>record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50517" y="1276709"/>
            <a:ext cx="10641483" cy="5581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r>
              <a:rPr lang="ru-RU" sz="2200" dirty="0"/>
              <a:t>Также мы можем определять какие-то другие конструкторы, но все они должны вызывать канонический конструктор:</a:t>
            </a:r>
            <a:endParaRPr lang="ru-RU" altLang="ru-RU" sz="2200" dirty="0"/>
          </a:p>
          <a:p>
            <a:pPr marL="0" indent="361950">
              <a:buNone/>
            </a:pPr>
            <a:endParaRPr lang="en-US" altLang="ru-RU" sz="2200" dirty="0" smtClean="0"/>
          </a:p>
          <a:p>
            <a:pPr marL="0" indent="361950">
              <a:buNone/>
            </a:pPr>
            <a:r>
              <a:rPr lang="en-US" altLang="ru-RU" sz="2200" dirty="0" smtClean="0"/>
              <a:t>public </a:t>
            </a:r>
            <a:r>
              <a:rPr lang="en-US" altLang="ru-RU" sz="2200" dirty="0"/>
              <a:t>class Program{ </a:t>
            </a:r>
          </a:p>
          <a:p>
            <a:pPr marL="0" indent="361950">
              <a:buNone/>
            </a:pPr>
            <a:r>
              <a:rPr lang="en-US" altLang="ru-RU" sz="2200" dirty="0" smtClean="0"/>
              <a:t>		public </a:t>
            </a:r>
            <a:r>
              <a:rPr lang="en-US" altLang="ru-RU" sz="2200" dirty="0"/>
              <a:t>static void main (String </a:t>
            </a:r>
            <a:r>
              <a:rPr lang="en-US" altLang="ru-RU" sz="2200" dirty="0" err="1"/>
              <a:t>args</a:t>
            </a:r>
            <a:r>
              <a:rPr lang="en-US" altLang="ru-RU" sz="2200" dirty="0"/>
              <a:t>[]){</a:t>
            </a:r>
          </a:p>
          <a:p>
            <a:pPr marL="0" indent="361950">
              <a:buNone/>
            </a:pPr>
            <a:r>
              <a:rPr lang="en-US" altLang="ru-RU" sz="2200" dirty="0" smtClean="0"/>
              <a:t>			Person </a:t>
            </a:r>
            <a:r>
              <a:rPr lang="en-US" altLang="ru-RU" sz="2200" dirty="0"/>
              <a:t>tom = new Person("Tom", "Smith",  36);</a:t>
            </a:r>
          </a:p>
          <a:p>
            <a:pPr marL="0" indent="361950">
              <a:buNone/>
            </a:pPr>
            <a:r>
              <a:rPr lang="en-US" altLang="ru-RU" sz="2200" dirty="0" smtClean="0"/>
              <a:t>			</a:t>
            </a:r>
            <a:r>
              <a:rPr lang="en-US" altLang="ru-RU" sz="2200" dirty="0" err="1" smtClean="0"/>
              <a:t>System.out.println</a:t>
            </a:r>
            <a:r>
              <a:rPr lang="en-US" altLang="ru-RU" sz="2200" dirty="0" smtClean="0"/>
              <a:t>(</a:t>
            </a:r>
            <a:r>
              <a:rPr lang="en-US" altLang="ru-RU" sz="2200" dirty="0" err="1" smtClean="0"/>
              <a:t>tom.toString</a:t>
            </a:r>
            <a:r>
              <a:rPr lang="en-US" altLang="ru-RU" sz="2200" dirty="0"/>
              <a:t>());</a:t>
            </a:r>
          </a:p>
          <a:p>
            <a:pPr marL="0" indent="361950">
              <a:buNone/>
            </a:pPr>
            <a:r>
              <a:rPr lang="en-US" altLang="ru-RU" sz="2200" dirty="0"/>
              <a:t>    }</a:t>
            </a:r>
          </a:p>
          <a:p>
            <a:pPr marL="0" indent="361950">
              <a:buNone/>
            </a:pPr>
            <a:r>
              <a:rPr lang="en-US" altLang="ru-RU" sz="2200" dirty="0" smtClean="0"/>
              <a:t>}</a:t>
            </a:r>
            <a:endParaRPr lang="en-US" altLang="ru-RU" sz="2200" dirty="0"/>
          </a:p>
        </p:txBody>
      </p:sp>
    </p:spTree>
    <p:extLst>
      <p:ext uri="{BB962C8B-B14F-4D97-AF65-F5344CB8AC3E}">
        <p14:creationId xmlns:p14="http://schemas.microsoft.com/office/powerpoint/2010/main" val="1143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Конструктор </a:t>
            </a:r>
            <a:r>
              <a:rPr lang="en-US" sz="3200" dirty="0"/>
              <a:t>record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50517" y="1086928"/>
            <a:ext cx="10641483" cy="5771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r>
              <a:rPr lang="en-US" altLang="ru-RU" sz="2200" dirty="0" smtClean="0"/>
              <a:t>record </a:t>
            </a:r>
            <a:r>
              <a:rPr lang="en-US" altLang="ru-RU" sz="2200" dirty="0"/>
              <a:t>Person(String name, </a:t>
            </a:r>
            <a:r>
              <a:rPr lang="en-US" altLang="ru-RU" sz="2200" dirty="0" err="1"/>
              <a:t>int</a:t>
            </a:r>
            <a:r>
              <a:rPr lang="en-US" altLang="ru-RU" sz="2200" dirty="0"/>
              <a:t> age) { </a:t>
            </a:r>
          </a:p>
          <a:p>
            <a:pPr marL="0" indent="361950">
              <a:buNone/>
            </a:pPr>
            <a:r>
              <a:rPr lang="en-US" altLang="ru-RU" sz="2200" dirty="0" smtClean="0"/>
              <a:t>		Person(String </a:t>
            </a:r>
            <a:r>
              <a:rPr lang="en-US" altLang="ru-RU" sz="2200" dirty="0" err="1"/>
              <a:t>firstName</a:t>
            </a:r>
            <a:r>
              <a:rPr lang="en-US" altLang="ru-RU" sz="2200" dirty="0"/>
              <a:t>, String </a:t>
            </a:r>
            <a:r>
              <a:rPr lang="en-US" altLang="ru-RU" sz="2200" dirty="0" err="1"/>
              <a:t>lastName</a:t>
            </a:r>
            <a:r>
              <a:rPr lang="en-US" altLang="ru-RU" sz="2200" dirty="0"/>
              <a:t>, </a:t>
            </a:r>
            <a:r>
              <a:rPr lang="en-US" altLang="ru-RU" sz="2200" dirty="0" err="1"/>
              <a:t>int</a:t>
            </a:r>
            <a:r>
              <a:rPr lang="en-US" altLang="ru-RU" sz="2200" dirty="0"/>
              <a:t> age){</a:t>
            </a:r>
          </a:p>
          <a:p>
            <a:pPr marL="0" indent="361950">
              <a:buNone/>
            </a:pPr>
            <a:r>
              <a:rPr lang="en-US" altLang="ru-RU" sz="2200" dirty="0" smtClean="0"/>
              <a:t>			this(</a:t>
            </a:r>
            <a:r>
              <a:rPr lang="en-US" altLang="ru-RU" sz="2200" dirty="0" err="1" smtClean="0"/>
              <a:t>firstName</a:t>
            </a:r>
            <a:r>
              <a:rPr lang="en-US" altLang="ru-RU" sz="2200" dirty="0" smtClean="0"/>
              <a:t> </a:t>
            </a:r>
            <a:r>
              <a:rPr lang="en-US" altLang="ru-RU" sz="2200" dirty="0"/>
              <a:t>+ " " + </a:t>
            </a:r>
            <a:r>
              <a:rPr lang="en-US" altLang="ru-RU" sz="2200" dirty="0" err="1"/>
              <a:t>lastName</a:t>
            </a:r>
            <a:r>
              <a:rPr lang="en-US" altLang="ru-RU" sz="2200" dirty="0"/>
              <a:t>, age);</a:t>
            </a:r>
          </a:p>
          <a:p>
            <a:pPr marL="0" indent="361950">
              <a:buNone/>
            </a:pPr>
            <a:r>
              <a:rPr lang="en-US" altLang="ru-RU" sz="2200" dirty="0" smtClean="0"/>
              <a:t>		}</a:t>
            </a:r>
          </a:p>
          <a:p>
            <a:pPr marL="0" indent="361950">
              <a:buNone/>
            </a:pPr>
            <a:r>
              <a:rPr lang="en-US" altLang="ru-RU" sz="2200" dirty="0" smtClean="0"/>
              <a:t>}</a:t>
            </a:r>
            <a:r>
              <a:rPr lang="ru-RU" altLang="ru-RU" sz="2200" dirty="0" smtClean="0"/>
              <a:t> </a:t>
            </a:r>
          </a:p>
          <a:p>
            <a:pPr marL="0" indent="361950">
              <a:buNone/>
            </a:pPr>
            <a:endParaRPr lang="en-US" altLang="ru-RU" sz="2200" dirty="0" smtClean="0"/>
          </a:p>
          <a:p>
            <a:pPr marL="0" indent="361950">
              <a:buNone/>
            </a:pPr>
            <a:r>
              <a:rPr lang="ru-RU" altLang="ru-RU" sz="2200" dirty="0" smtClean="0"/>
              <a:t>Здесь </a:t>
            </a:r>
            <a:r>
              <a:rPr lang="ru-RU" altLang="ru-RU" sz="2200" dirty="0"/>
              <a:t>определен конструктор, который условно принимает имя, фамилию и возраст пользователя. Этот конструктор вызывает канонический конструктор, </a:t>
            </a:r>
            <a:r>
              <a:rPr lang="ru-RU" altLang="ru-RU" sz="2200" dirty="0" smtClean="0"/>
              <a:t>передавая </a:t>
            </a:r>
            <a:r>
              <a:rPr lang="ru-RU" altLang="ru-RU" sz="2200" dirty="0"/>
              <a:t>ему значения для полей </a:t>
            </a:r>
            <a:r>
              <a:rPr lang="ru-RU" altLang="ru-RU" sz="2200" dirty="0" err="1"/>
              <a:t>name</a:t>
            </a:r>
            <a:r>
              <a:rPr lang="ru-RU" altLang="ru-RU" sz="2200" dirty="0"/>
              <a:t> и </a:t>
            </a:r>
            <a:r>
              <a:rPr lang="ru-RU" altLang="ru-RU" sz="2200" dirty="0" err="1"/>
              <a:t>age</a:t>
            </a:r>
            <a:r>
              <a:rPr lang="ru-RU" altLang="ru-RU" sz="2200" dirty="0"/>
              <a:t>: </a:t>
            </a:r>
            <a:r>
              <a:rPr lang="ru-RU" altLang="ru-RU" sz="2200" dirty="0" err="1"/>
              <a:t>this</a:t>
            </a:r>
            <a:r>
              <a:rPr lang="ru-RU" altLang="ru-RU" sz="2200" dirty="0"/>
              <a:t>(</a:t>
            </a:r>
            <a:r>
              <a:rPr lang="ru-RU" altLang="ru-RU" sz="2200" dirty="0" err="1"/>
              <a:t>firstName</a:t>
            </a:r>
            <a:r>
              <a:rPr lang="ru-RU" altLang="ru-RU" sz="2200" dirty="0"/>
              <a:t> + " " + </a:t>
            </a:r>
            <a:r>
              <a:rPr lang="ru-RU" altLang="ru-RU" sz="2200" dirty="0" err="1"/>
              <a:t>lastName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age</a:t>
            </a:r>
            <a:r>
              <a:rPr lang="ru-RU" altLang="ru-RU" sz="2200" dirty="0"/>
              <a:t>).</a:t>
            </a:r>
          </a:p>
          <a:p>
            <a:pPr marL="0" indent="361950">
              <a:buNone/>
            </a:pPr>
            <a:r>
              <a:rPr lang="ru-RU" altLang="ru-RU" sz="2200" dirty="0" smtClean="0"/>
              <a:t>Консольный </a:t>
            </a:r>
            <a:r>
              <a:rPr lang="ru-RU" altLang="ru-RU" sz="2200" dirty="0"/>
              <a:t>вывод программы</a:t>
            </a:r>
            <a:r>
              <a:rPr lang="ru-RU" altLang="ru-RU" sz="2200" dirty="0" smtClean="0"/>
              <a:t>:</a:t>
            </a:r>
            <a:r>
              <a:rPr lang="en-US" altLang="ru-RU" sz="2200" dirty="0"/>
              <a:t>  Person[name=Tom Smith, age=36]</a:t>
            </a:r>
            <a:endParaRPr lang="en-US" altLang="ru-RU" sz="2200" dirty="0" smtClean="0"/>
          </a:p>
          <a:p>
            <a:pPr marL="0" indent="36195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98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Переопределение методов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50517" y="857251"/>
            <a:ext cx="10641483" cy="60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r>
              <a:rPr lang="ru-RU" sz="2200" dirty="0"/>
              <a:t>Также </a:t>
            </a:r>
            <a:r>
              <a:rPr lang="ru-RU" sz="2200" dirty="0" smtClean="0"/>
              <a:t>можно переопределить </a:t>
            </a:r>
            <a:r>
              <a:rPr lang="ru-RU" sz="2200" dirty="0"/>
              <a:t>методы, которые имеет record по умолчанию. А это методы </a:t>
            </a:r>
            <a:r>
              <a:rPr lang="ru-RU" sz="2200" dirty="0" err="1"/>
              <a:t>equals</a:t>
            </a:r>
            <a:r>
              <a:rPr lang="ru-RU" sz="2200" dirty="0"/>
              <a:t>(), </a:t>
            </a:r>
            <a:r>
              <a:rPr lang="ru-RU" sz="2200" dirty="0" err="1"/>
              <a:t>hashCode</a:t>
            </a:r>
            <a:r>
              <a:rPr lang="ru-RU" sz="2200" dirty="0"/>
              <a:t>() и </a:t>
            </a:r>
            <a:r>
              <a:rPr lang="ru-RU" sz="2200" dirty="0" err="1"/>
              <a:t>toString</a:t>
            </a:r>
            <a:r>
              <a:rPr lang="ru-RU" sz="2200" dirty="0"/>
              <a:t>() и методы, которые называются также, как и поля записи, и которые возвращают значения соответствующих полей.</a:t>
            </a:r>
          </a:p>
          <a:p>
            <a:pPr marL="0" indent="361950">
              <a:buNone/>
            </a:pPr>
            <a:r>
              <a:rPr lang="ru-RU" sz="2200" dirty="0" smtClean="0"/>
              <a:t>Например</a:t>
            </a:r>
            <a:r>
              <a:rPr lang="ru-RU" sz="2200" dirty="0"/>
              <a:t>, </a:t>
            </a:r>
            <a:r>
              <a:rPr lang="ru-RU" sz="2200" dirty="0" err="1"/>
              <a:t>перепопределим</a:t>
            </a:r>
            <a:r>
              <a:rPr lang="ru-RU" sz="2200" dirty="0"/>
              <a:t> для записи </a:t>
            </a:r>
            <a:r>
              <a:rPr lang="ru-RU" sz="2200" dirty="0" err="1"/>
              <a:t>Person</a:t>
            </a:r>
            <a:r>
              <a:rPr lang="ru-RU" sz="2200" dirty="0"/>
              <a:t> методы </a:t>
            </a:r>
            <a:r>
              <a:rPr lang="ru-RU" sz="2200" dirty="0" err="1"/>
              <a:t>toString</a:t>
            </a:r>
            <a:r>
              <a:rPr lang="ru-RU" sz="2200" dirty="0"/>
              <a:t>() и </a:t>
            </a:r>
            <a:r>
              <a:rPr lang="ru-RU" sz="2200" dirty="0" err="1"/>
              <a:t>name</a:t>
            </a:r>
            <a:r>
              <a:rPr lang="ru-RU" sz="2200" dirty="0" smtClean="0"/>
              <a:t>():</a:t>
            </a:r>
            <a:endParaRPr lang="en-US" sz="2200" dirty="0" smtClean="0"/>
          </a:p>
          <a:p>
            <a:pPr marL="0" indent="361950">
              <a:buNone/>
            </a:pPr>
            <a:endParaRPr lang="en-US" sz="2200" dirty="0" smtClean="0"/>
          </a:p>
          <a:p>
            <a:pPr marL="0" indent="361950">
              <a:buNone/>
            </a:pPr>
            <a:r>
              <a:rPr lang="en-US" altLang="ru-RU" sz="2200" dirty="0" smtClean="0"/>
              <a:t>public </a:t>
            </a:r>
            <a:r>
              <a:rPr lang="en-US" altLang="ru-RU" sz="2200" dirty="0"/>
              <a:t>class Program{ </a:t>
            </a:r>
          </a:p>
          <a:p>
            <a:pPr marL="0" indent="361950">
              <a:buNone/>
            </a:pPr>
            <a:r>
              <a:rPr lang="en-US" altLang="ru-RU" sz="2200" dirty="0"/>
              <a:t>		public static void main (String </a:t>
            </a:r>
            <a:r>
              <a:rPr lang="en-US" altLang="ru-RU" sz="2200" dirty="0" err="1"/>
              <a:t>args</a:t>
            </a:r>
            <a:r>
              <a:rPr lang="en-US" altLang="ru-RU" sz="2200" dirty="0"/>
              <a:t>[]){</a:t>
            </a:r>
          </a:p>
          <a:p>
            <a:pPr marL="0" indent="361950">
              <a:buNone/>
            </a:pPr>
            <a:r>
              <a:rPr lang="ru-RU" altLang="ru-RU" sz="2200" dirty="0"/>
              <a:t>			</a:t>
            </a:r>
            <a:r>
              <a:rPr lang="en-US" altLang="ru-RU" sz="2200" dirty="0"/>
              <a:t>Person tom = new Person("Tom", 36);</a:t>
            </a:r>
          </a:p>
          <a:p>
            <a:pPr marL="0" indent="361950">
              <a:buNone/>
            </a:pPr>
            <a:r>
              <a:rPr lang="en-US" altLang="ru-RU" sz="2200" dirty="0"/>
              <a:t>       </a:t>
            </a:r>
            <a:r>
              <a:rPr lang="ru-RU" altLang="ru-RU" sz="2200" dirty="0"/>
              <a:t>	</a:t>
            </a:r>
            <a:r>
              <a:rPr lang="en-US" altLang="ru-RU" sz="2200" dirty="0"/>
              <a:t> </a:t>
            </a:r>
            <a:r>
              <a:rPr lang="en-US" altLang="ru-RU" sz="2200" dirty="0" err="1"/>
              <a:t>System.out.println</a:t>
            </a:r>
            <a:r>
              <a:rPr lang="en-US" altLang="ru-RU" sz="2200" dirty="0"/>
              <a:t>(</a:t>
            </a:r>
            <a:r>
              <a:rPr lang="en-US" altLang="ru-RU" sz="2200" dirty="0" err="1"/>
              <a:t>tom.toString</a:t>
            </a:r>
            <a:r>
              <a:rPr lang="en-US" altLang="ru-RU" sz="2200" dirty="0"/>
              <a:t>());</a:t>
            </a:r>
          </a:p>
          <a:p>
            <a:pPr marL="0" indent="361950">
              <a:buNone/>
            </a:pPr>
            <a:r>
              <a:rPr lang="en-US" altLang="ru-RU" sz="2200" dirty="0"/>
              <a:t>       </a:t>
            </a:r>
            <a:r>
              <a:rPr lang="ru-RU" altLang="ru-RU" sz="2200" dirty="0"/>
              <a:t>	</a:t>
            </a:r>
            <a:r>
              <a:rPr lang="en-US" altLang="ru-RU" sz="2200" dirty="0"/>
              <a:t> </a:t>
            </a:r>
            <a:r>
              <a:rPr lang="en-US" altLang="ru-RU" sz="2200" dirty="0" err="1"/>
              <a:t>System.out.println</a:t>
            </a:r>
            <a:r>
              <a:rPr lang="en-US" altLang="ru-RU" sz="2200" dirty="0"/>
              <a:t>(tom.name());</a:t>
            </a:r>
          </a:p>
          <a:p>
            <a:pPr marL="0" indent="361950">
              <a:buNone/>
            </a:pPr>
            <a:r>
              <a:rPr lang="en-US" altLang="ru-RU" sz="2200" dirty="0"/>
              <a:t>    }</a:t>
            </a:r>
            <a:r>
              <a:rPr lang="ru-RU" altLang="ru-RU" sz="2200" dirty="0"/>
              <a:t> </a:t>
            </a:r>
          </a:p>
          <a:p>
            <a:pPr marL="0" indent="361950">
              <a:buNone/>
            </a:pPr>
            <a:r>
              <a:rPr lang="en-US" altLang="ru-RU" sz="2200" dirty="0" smtClean="0"/>
              <a:t>}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29592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Переопределение методов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50517" y="857251"/>
            <a:ext cx="10641483" cy="60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endParaRPr lang="ru-RU" altLang="ru-RU" sz="2200" dirty="0" smtClean="0"/>
          </a:p>
          <a:p>
            <a:pPr marL="0" indent="361950">
              <a:buNone/>
            </a:pPr>
            <a:r>
              <a:rPr lang="en-US" altLang="ru-RU" sz="2200" dirty="0" smtClean="0"/>
              <a:t>record Person(String name, </a:t>
            </a:r>
            <a:r>
              <a:rPr lang="en-US" altLang="ru-RU" sz="2200" dirty="0" err="1" smtClean="0"/>
              <a:t>int</a:t>
            </a:r>
            <a:r>
              <a:rPr lang="en-US" altLang="ru-RU" sz="2200" dirty="0" smtClean="0"/>
              <a:t> age) { </a:t>
            </a:r>
          </a:p>
          <a:p>
            <a:pPr marL="0" indent="361950">
              <a:buNone/>
            </a:pPr>
            <a:r>
              <a:rPr lang="en-US" altLang="ru-RU" sz="2200" dirty="0" smtClean="0"/>
              <a:t>		public String name() { return "Mister " + name; }</a:t>
            </a:r>
          </a:p>
          <a:p>
            <a:pPr marL="0" indent="361950">
              <a:buNone/>
            </a:pPr>
            <a:r>
              <a:rPr lang="en-US" altLang="ru-RU" sz="2200" dirty="0" smtClean="0"/>
              <a:t>		public String </a:t>
            </a:r>
            <a:r>
              <a:rPr lang="en-US" altLang="ru-RU" sz="2200" dirty="0" err="1" smtClean="0"/>
              <a:t>toString</a:t>
            </a:r>
            <a:r>
              <a:rPr lang="en-US" altLang="ru-RU" sz="2200" dirty="0" smtClean="0"/>
              <a:t>() {</a:t>
            </a:r>
          </a:p>
          <a:p>
            <a:pPr marL="0" indent="361950">
              <a:buNone/>
            </a:pPr>
            <a:r>
              <a:rPr lang="en-US" altLang="ru-RU" sz="2200" dirty="0" smtClean="0"/>
              <a:t>      	  return </a:t>
            </a:r>
            <a:r>
              <a:rPr lang="en-US" altLang="ru-RU" sz="2200" dirty="0" err="1" smtClean="0"/>
              <a:t>String.format</a:t>
            </a:r>
            <a:r>
              <a:rPr lang="en-US" altLang="ru-RU" sz="2200" dirty="0" smtClean="0"/>
              <a:t>("Person %s, Age: %d", name, age);</a:t>
            </a:r>
          </a:p>
          <a:p>
            <a:pPr marL="0" indent="361950">
              <a:buNone/>
            </a:pPr>
            <a:r>
              <a:rPr lang="en-US" altLang="ru-RU" sz="2200" dirty="0" smtClean="0"/>
              <a:t>   	 }</a:t>
            </a:r>
            <a:endParaRPr lang="ru-RU" altLang="ru-RU" sz="2200" dirty="0" smtClean="0"/>
          </a:p>
          <a:p>
            <a:pPr marL="0" indent="361950">
              <a:buNone/>
            </a:pPr>
            <a:r>
              <a:rPr lang="en-US" altLang="ru-RU" sz="2200" dirty="0" smtClean="0"/>
              <a:t>}</a:t>
            </a:r>
            <a:endParaRPr lang="ru-RU" altLang="ru-RU" sz="2200" dirty="0" smtClean="0"/>
          </a:p>
          <a:p>
            <a:pPr marL="0" indent="361950">
              <a:buNone/>
            </a:pPr>
            <a:endParaRPr lang="en-US" altLang="ru-RU" sz="2200" dirty="0" smtClean="0"/>
          </a:p>
          <a:p>
            <a:pPr marL="0" indent="361950">
              <a:buNone/>
            </a:pPr>
            <a:r>
              <a:rPr lang="ru-RU" altLang="ru-RU" sz="2200" dirty="0" smtClean="0"/>
              <a:t>Консольный вывод программы:</a:t>
            </a:r>
            <a:r>
              <a:rPr lang="en-US" altLang="ru-RU" sz="2200" dirty="0" smtClean="0"/>
              <a:t> </a:t>
            </a:r>
            <a:endParaRPr lang="ru-RU" altLang="ru-RU" sz="2200" dirty="0" smtClean="0"/>
          </a:p>
          <a:p>
            <a:pPr marL="0" indent="361950">
              <a:buNone/>
            </a:pPr>
            <a:r>
              <a:rPr lang="en-US" altLang="ru-RU" sz="2200" dirty="0" smtClean="0"/>
              <a:t>Person Tom, Age: 36</a:t>
            </a:r>
          </a:p>
          <a:p>
            <a:pPr marL="0" indent="361950">
              <a:buNone/>
            </a:pPr>
            <a:r>
              <a:rPr lang="en-US" altLang="ru-RU" sz="2200" dirty="0" smtClean="0"/>
              <a:t>Mister Tom</a:t>
            </a:r>
            <a:endParaRPr lang="ru-RU" sz="2200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868664" y="2675986"/>
            <a:ext cx="6055279" cy="3258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endParaRPr lang="ru-RU" altLang="ru-RU" sz="1900" dirty="0"/>
          </a:p>
        </p:txBody>
      </p:sp>
    </p:spTree>
    <p:extLst>
      <p:ext uri="{BB962C8B-B14F-4D97-AF65-F5344CB8AC3E}">
        <p14:creationId xmlns:p14="http://schemas.microsoft.com/office/powerpoint/2010/main" val="20522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Ограничения </a:t>
            </a:r>
            <a:r>
              <a:rPr lang="en-US" sz="3200" dirty="0"/>
              <a:t>records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50517" y="857251"/>
            <a:ext cx="10641483" cy="60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r>
              <a:rPr lang="ru-RU" sz="2200" dirty="0"/>
              <a:t>Следует учитывать, что мы не можем наследовать запись record от других классов. Также нельзя наследовать классы от </a:t>
            </a:r>
            <a:r>
              <a:rPr lang="ru-RU" sz="2200" dirty="0" err="1"/>
              <a:t>records</a:t>
            </a:r>
            <a:r>
              <a:rPr lang="ru-RU" sz="2200" dirty="0"/>
              <a:t>. Однако классы record могут реализовать интерфейсы. Кроме того, классы record не могут быть абстрактными.</a:t>
            </a:r>
          </a:p>
          <a:p>
            <a:pPr marL="0" indent="361950">
              <a:buNone/>
            </a:pPr>
            <a:r>
              <a:rPr lang="ru-RU" sz="2200" dirty="0"/>
              <a:t>В record нельзя явным образом определять нестатические поля и инициализаторы. Но можно определять статические переменные и инициализаторы, также как статические и нестатические методы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	record </a:t>
            </a:r>
            <a:r>
              <a:rPr lang="en-US" sz="2200" dirty="0"/>
              <a:t>Person(String name, </a:t>
            </a:r>
            <a:r>
              <a:rPr lang="en-US" sz="2200" dirty="0" err="1"/>
              <a:t>int</a:t>
            </a:r>
            <a:r>
              <a:rPr lang="en-US" sz="2200" dirty="0"/>
              <a:t> age){ </a:t>
            </a:r>
          </a:p>
          <a:p>
            <a:pPr marL="0" indent="0">
              <a:buNone/>
            </a:pPr>
            <a:r>
              <a:rPr lang="en-US" sz="2200" dirty="0" smtClean="0"/>
              <a:t>			static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minAge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smtClean="0"/>
              <a:t>			static</a:t>
            </a: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smtClean="0"/>
              <a:t>		 	 </a:t>
            </a:r>
            <a:r>
              <a:rPr lang="en-US" sz="2200" dirty="0" err="1"/>
              <a:t>minAge</a:t>
            </a:r>
            <a:r>
              <a:rPr lang="en-US" sz="2200" dirty="0"/>
              <a:t> = 18;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smtClean="0"/>
              <a:t>			</a:t>
            </a:r>
            <a:r>
              <a:rPr lang="en-US" sz="2200" dirty="0" err="1" smtClean="0"/>
              <a:t>System.out.println</a:t>
            </a:r>
            <a:r>
              <a:rPr lang="en-US" sz="2200" dirty="0"/>
              <a:t>("Static initializer");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smtClean="0"/>
              <a:t>			 </a:t>
            </a: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 smtClean="0"/>
              <a:t>		}</a:t>
            </a:r>
            <a:endParaRPr lang="ru-RU" sz="2200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5868664" y="2675986"/>
            <a:ext cx="6055279" cy="3258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>
              <a:buNone/>
            </a:pPr>
            <a:endParaRPr lang="ru-RU" altLang="ru-RU" sz="1900" dirty="0"/>
          </a:p>
        </p:txBody>
      </p:sp>
    </p:spTree>
    <p:extLst>
      <p:ext uri="{BB962C8B-B14F-4D97-AF65-F5344CB8AC3E}">
        <p14:creationId xmlns:p14="http://schemas.microsoft.com/office/powerpoint/2010/main" val="30418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Абстрактные классы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1079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Абстрактные методы и 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15233"/>
            <a:ext cx="10208712" cy="554276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Идея </a:t>
            </a:r>
            <a:r>
              <a:rPr lang="ru-RU" sz="2400" dirty="0"/>
              <a:t>абстрактного класса заключается в следующем предположении — для работы иногда вам требуются не полностью готовые классы, а «заготовки</a:t>
            </a:r>
            <a:r>
              <a:rPr lang="ru-RU" sz="2400" dirty="0" smtClean="0"/>
              <a:t>». </a:t>
            </a:r>
            <a:r>
              <a:rPr lang="ru-RU" sz="2400" dirty="0"/>
              <a:t>Они уже кое-что умеют, но в «сыром виде» их использовать </a:t>
            </a:r>
            <a:r>
              <a:rPr lang="ru-RU" sz="2400" dirty="0" smtClean="0"/>
              <a:t>нельзя. </a:t>
            </a:r>
          </a:p>
          <a:p>
            <a:pPr marL="0" indent="0">
              <a:buNone/>
            </a:pPr>
            <a:r>
              <a:rPr lang="ru-RU" sz="2400" dirty="0" smtClean="0"/>
              <a:t>Причем </a:t>
            </a:r>
            <a:r>
              <a:rPr lang="ru-RU" sz="2400" dirty="0"/>
              <a:t>здесь стоит выделить два момента:</a:t>
            </a:r>
          </a:p>
          <a:p>
            <a:r>
              <a:rPr lang="ru-RU" sz="2400" dirty="0"/>
              <a:t>Создать экземпляр такого класса нельзя</a:t>
            </a:r>
          </a:p>
          <a:p>
            <a:r>
              <a:rPr lang="ru-RU" sz="2400" dirty="0"/>
              <a:t>Такой класс требует доработки под какие-либо конкретные условия.</a:t>
            </a:r>
          </a:p>
          <a:p>
            <a:pPr lvl="1">
              <a:buFontTx/>
              <a:buNone/>
            </a:pP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88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Records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15233"/>
            <a:ext cx="10208712" cy="5542767"/>
          </a:xfrm>
        </p:spPr>
        <p:txBody>
          <a:bodyPr/>
          <a:lstStyle/>
          <a:p>
            <a:pPr marL="0" indent="361950">
              <a:buNone/>
            </a:pPr>
            <a:r>
              <a:rPr lang="ru-RU" sz="2400" dirty="0"/>
              <a:t>Начиная с версии </a:t>
            </a:r>
            <a:r>
              <a:rPr lang="ru-RU" sz="2400" dirty="0" err="1"/>
              <a:t>Java</a:t>
            </a:r>
            <a:r>
              <a:rPr lang="ru-RU" sz="2400" dirty="0"/>
              <a:t> 16 в язык была добавлена новая функциональность - </a:t>
            </a:r>
            <a:r>
              <a:rPr lang="ru-RU" sz="2400" b="1" dirty="0"/>
              <a:t>Records</a:t>
            </a:r>
            <a:r>
              <a:rPr lang="ru-RU" sz="2400" dirty="0"/>
              <a:t> </a:t>
            </a:r>
            <a:r>
              <a:rPr lang="ru-RU" sz="2400" dirty="0" smtClean="0"/>
              <a:t>.</a:t>
            </a:r>
          </a:p>
          <a:p>
            <a:pPr marL="0" indent="361950">
              <a:buNone/>
            </a:pPr>
            <a:r>
              <a:rPr lang="ru-RU" sz="2400" dirty="0"/>
              <a:t> </a:t>
            </a:r>
            <a:r>
              <a:rPr lang="ru-RU" sz="2400" b="1" dirty="0"/>
              <a:t>Records</a:t>
            </a:r>
            <a:r>
              <a:rPr lang="ru-RU" sz="2400" dirty="0"/>
              <a:t> представляют классы, которые предназначены для создания контейнеров неизменяемых данных. Кроме того, </a:t>
            </a:r>
            <a:r>
              <a:rPr lang="ru-RU" sz="2400" dirty="0" err="1"/>
              <a:t>records</a:t>
            </a:r>
            <a:r>
              <a:rPr lang="ru-RU" sz="2400" dirty="0"/>
              <a:t> позволяют упростить разработку, сократив объем кода.</a:t>
            </a:r>
          </a:p>
          <a:p>
            <a:pPr marL="0" indent="361950"/>
            <a:r>
              <a:rPr lang="ru-RU" sz="2400" dirty="0"/>
              <a:t>Для определения классов record применяется ключевое слово </a:t>
            </a:r>
            <a:r>
              <a:rPr lang="ru-RU" sz="2400" b="1" dirty="0"/>
              <a:t>record</a:t>
            </a:r>
            <a:r>
              <a:rPr lang="ru-RU" sz="2400" dirty="0"/>
              <a:t>, после которого идет название и далее в круглых скобках список полей record:</a:t>
            </a:r>
          </a:p>
          <a:p>
            <a:pPr lvl="1">
              <a:buFontTx/>
              <a:buNone/>
            </a:pP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622432" y="4917056"/>
            <a:ext cx="7724304" cy="1397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ru-RU" altLang="ru-RU" sz="2200" dirty="0"/>
              <a:t>record название (поле1, поле2,...</a:t>
            </a:r>
            <a:r>
              <a:rPr lang="ru-RU" altLang="ru-RU" sz="2200" dirty="0" err="1"/>
              <a:t>полеN</a:t>
            </a:r>
            <a:r>
              <a:rPr lang="ru-RU" altLang="ru-RU" sz="2200" dirty="0"/>
              <a:t>){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ru-RU" altLang="ru-RU" sz="2200" dirty="0"/>
              <a:t>    // тело record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ru-RU" altLang="ru-RU" sz="22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2878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Абстрактные методы и 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1345767"/>
            <a:ext cx="10483937" cy="4822278"/>
          </a:xfrm>
        </p:spPr>
        <p:txBody>
          <a:bodyPr>
            <a:normAutofit/>
          </a:bodyPr>
          <a:lstStyle/>
          <a:p>
            <a:pPr marL="0" lvl="1" indent="457200" algn="just">
              <a:buNone/>
            </a:pPr>
            <a:r>
              <a:rPr lang="ru-RU" altLang="ru-RU" sz="2400" dirty="0">
                <a:solidFill>
                  <a:schemeClr val="tx1"/>
                </a:solidFill>
              </a:rPr>
              <a:t>Абстрактные классы объявляются с ключевым словом </a:t>
            </a:r>
            <a:r>
              <a:rPr lang="ru-RU" altLang="ru-RU" sz="2400" dirty="0" err="1">
                <a:solidFill>
                  <a:schemeClr val="tx1"/>
                </a:solidFill>
              </a:rPr>
              <a:t>abstract</a:t>
            </a:r>
            <a:r>
              <a:rPr lang="ru-RU" altLang="ru-RU" sz="2400" dirty="0">
                <a:solidFill>
                  <a:schemeClr val="tx1"/>
                </a:solidFill>
              </a:rPr>
              <a:t> и </a:t>
            </a:r>
            <a:r>
              <a:rPr lang="ru-RU" altLang="ru-RU" sz="2400" i="1" dirty="0">
                <a:solidFill>
                  <a:schemeClr val="tx1"/>
                </a:solidFill>
              </a:rPr>
              <a:t>могут</a:t>
            </a:r>
            <a:r>
              <a:rPr lang="ru-RU" altLang="ru-RU" sz="2400" dirty="0">
                <a:solidFill>
                  <a:schemeClr val="tx1"/>
                </a:solidFill>
              </a:rPr>
              <a:t> содержать объявления абстрактных методов, которые не реализованы в этих классах, </a:t>
            </a:r>
            <a:r>
              <a:rPr lang="ru-RU" altLang="ru-RU" sz="2400" dirty="0" smtClean="0">
                <a:solidFill>
                  <a:schemeClr val="tx1"/>
                </a:solidFill>
              </a:rPr>
              <a:t>а </a:t>
            </a:r>
            <a:r>
              <a:rPr lang="ru-RU" altLang="ru-RU" sz="2400" dirty="0">
                <a:solidFill>
                  <a:schemeClr val="tx1"/>
                </a:solidFill>
              </a:rPr>
              <a:t>будут реализованы в </a:t>
            </a:r>
            <a:r>
              <a:rPr lang="ru-RU" altLang="ru-RU" sz="2400" dirty="0" smtClean="0">
                <a:solidFill>
                  <a:schemeClr val="tx1"/>
                </a:solidFill>
              </a:rPr>
              <a:t>подклассах.</a:t>
            </a:r>
          </a:p>
          <a:p>
            <a:pPr marL="0" lvl="1" indent="457200" algn="just">
              <a:buNone/>
            </a:pPr>
            <a:r>
              <a:rPr lang="ru-RU" altLang="ru-RU" sz="2400" dirty="0" smtClean="0">
                <a:solidFill>
                  <a:schemeClr val="tx1"/>
                </a:solidFill>
              </a:rPr>
              <a:t>Абстрактный </a:t>
            </a:r>
            <a:r>
              <a:rPr lang="ru-RU" altLang="ru-RU" sz="2400" dirty="0">
                <a:solidFill>
                  <a:schemeClr val="tx1"/>
                </a:solidFill>
              </a:rPr>
              <a:t>класс может и не содержать </a:t>
            </a:r>
            <a:r>
              <a:rPr lang="ru-RU" altLang="ru-RU" sz="2400" dirty="0" smtClean="0">
                <a:solidFill>
                  <a:schemeClr val="tx1"/>
                </a:solidFill>
              </a:rPr>
              <a:t>вовсе </a:t>
            </a:r>
            <a:r>
              <a:rPr lang="ru-RU" altLang="ru-RU" sz="2400" dirty="0">
                <a:solidFill>
                  <a:schemeClr val="tx1"/>
                </a:solidFill>
              </a:rPr>
              <a:t>абстрактных методов. Предназначение такого класса — быть вершиной </a:t>
            </a:r>
            <a:r>
              <a:rPr lang="ru-RU" altLang="ru-RU" sz="2400" dirty="0" smtClean="0">
                <a:solidFill>
                  <a:schemeClr val="tx1"/>
                </a:solidFill>
              </a:rPr>
              <a:t>иерархии </a:t>
            </a:r>
            <a:r>
              <a:rPr lang="ru-RU" altLang="ru-RU" sz="2400" dirty="0">
                <a:solidFill>
                  <a:schemeClr val="tx1"/>
                </a:solidFill>
              </a:rPr>
              <a:t>его различных реализаций</a:t>
            </a:r>
            <a:r>
              <a:rPr lang="ru-RU" altLang="ru-RU" sz="2400" dirty="0" smtClean="0">
                <a:solidFill>
                  <a:schemeClr val="tx1"/>
                </a:solidFill>
              </a:rPr>
              <a:t>.</a:t>
            </a:r>
            <a:endParaRPr lang="en-US" altLang="ru-RU" sz="2400" dirty="0" smtClean="0">
              <a:solidFill>
                <a:schemeClr val="tx1"/>
              </a:solidFill>
            </a:endParaRPr>
          </a:p>
          <a:p>
            <a:pPr marL="0" lvl="1" indent="457200" algn="just">
              <a:buNone/>
            </a:pPr>
            <a:r>
              <a:rPr lang="ru-RU" altLang="ru-RU" sz="2400" dirty="0" smtClean="0">
                <a:solidFill>
                  <a:schemeClr val="tx1"/>
                </a:solidFill>
              </a:rPr>
              <a:t>Объекты </a:t>
            </a:r>
            <a:r>
              <a:rPr lang="ru-RU" altLang="ru-RU" sz="2400" dirty="0">
                <a:solidFill>
                  <a:schemeClr val="tx1"/>
                </a:solidFill>
              </a:rPr>
              <a:t>таких классов создать нельзя, можно создать объекты подклассов, которые реализуют эти методы. </a:t>
            </a:r>
            <a:endParaRPr lang="en-US" altLang="ru-RU" sz="2400" dirty="0" smtClean="0">
              <a:solidFill>
                <a:schemeClr val="tx1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1457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Абстрактные методы и 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346662" y="1612669"/>
            <a:ext cx="10628220" cy="4339244"/>
          </a:xfrm>
        </p:spPr>
        <p:txBody>
          <a:bodyPr>
            <a:normAutofit/>
          </a:bodyPr>
          <a:lstStyle/>
          <a:p>
            <a:pPr marL="0" lvl="1" indent="457200" algn="just">
              <a:buNone/>
            </a:pPr>
            <a:r>
              <a:rPr lang="ru-RU" altLang="ru-RU" sz="2400" dirty="0" smtClean="0">
                <a:solidFill>
                  <a:schemeClr val="tx1"/>
                </a:solidFill>
              </a:rPr>
              <a:t>При  </a:t>
            </a:r>
            <a:r>
              <a:rPr lang="ru-RU" altLang="ru-RU" sz="2400" dirty="0">
                <a:solidFill>
                  <a:schemeClr val="tx1"/>
                </a:solidFill>
              </a:rPr>
              <a:t>этом </a:t>
            </a:r>
            <a:r>
              <a:rPr lang="ru-RU" altLang="ru-RU" sz="2400" dirty="0" smtClean="0">
                <a:solidFill>
                  <a:schemeClr val="tx1"/>
                </a:solidFill>
              </a:rPr>
              <a:t>допустимо </a:t>
            </a:r>
            <a:r>
              <a:rPr lang="ru-RU" altLang="ru-RU" sz="2400" dirty="0">
                <a:solidFill>
                  <a:schemeClr val="tx1"/>
                </a:solidFill>
              </a:rPr>
              <a:t>объявлять ссылку на абстрактный класс, но инициализировать ее </a:t>
            </a:r>
            <a:r>
              <a:rPr lang="ru-RU" altLang="ru-RU" sz="2400" dirty="0" smtClean="0">
                <a:solidFill>
                  <a:schemeClr val="tx1"/>
                </a:solidFill>
              </a:rPr>
              <a:t>можно </a:t>
            </a:r>
            <a:r>
              <a:rPr lang="ru-RU" altLang="ru-RU" sz="2400" dirty="0">
                <a:solidFill>
                  <a:schemeClr val="tx1"/>
                </a:solidFill>
              </a:rPr>
              <a:t>только объектом производного от него класса. Абстрактные классы </a:t>
            </a:r>
            <a:r>
              <a:rPr lang="ru-RU" altLang="ru-RU" sz="2400" dirty="0" smtClean="0">
                <a:solidFill>
                  <a:schemeClr val="tx1"/>
                </a:solidFill>
              </a:rPr>
              <a:t>могут  </a:t>
            </a:r>
            <a:r>
              <a:rPr lang="ru-RU" altLang="ru-RU" sz="2400" dirty="0">
                <a:solidFill>
                  <a:schemeClr val="tx1"/>
                </a:solidFill>
              </a:rPr>
              <a:t>содержать  и  полностью  реализованные  методы,  а  также  конструкторы </a:t>
            </a:r>
            <a:r>
              <a:rPr lang="ru-RU" altLang="ru-RU" sz="2400" dirty="0" smtClean="0">
                <a:solidFill>
                  <a:schemeClr val="tx1"/>
                </a:solidFill>
              </a:rPr>
              <a:t>и </a:t>
            </a:r>
            <a:r>
              <a:rPr lang="ru-RU" altLang="ru-RU" sz="2400" dirty="0">
                <a:solidFill>
                  <a:schemeClr val="tx1"/>
                </a:solidFill>
              </a:rPr>
              <a:t>поля </a:t>
            </a:r>
            <a:r>
              <a:rPr lang="ru-RU" altLang="ru-RU" sz="2400" dirty="0" smtClean="0">
                <a:solidFill>
                  <a:schemeClr val="tx1"/>
                </a:solidFill>
              </a:rPr>
              <a:t>данных.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marL="0" lvl="1" indent="457200" algn="just">
              <a:buNone/>
            </a:pPr>
            <a:r>
              <a:rPr lang="ru-RU" altLang="ru-RU" sz="2400" dirty="0" smtClean="0">
                <a:solidFill>
                  <a:schemeClr val="tx1"/>
                </a:solidFill>
              </a:rPr>
              <a:t>Абстрактные </a:t>
            </a:r>
            <a:r>
              <a:rPr lang="ru-RU" altLang="ru-RU" sz="2400" dirty="0">
                <a:solidFill>
                  <a:schemeClr val="tx1"/>
                </a:solidFill>
              </a:rPr>
              <a:t>методы помещаются в абстрактных классах или интерфейсах, тела таких методов отсутствуют и реализуются в подклассах. 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423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Абстрактные методы и 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03332" y="857251"/>
            <a:ext cx="10283868" cy="600074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При создании абстрактного метода используется </a:t>
            </a:r>
            <a:r>
              <a:rPr lang="ru-RU" altLang="ru-RU" sz="2000" dirty="0">
                <a:solidFill>
                  <a:schemeClr val="tx1"/>
                </a:solidFill>
              </a:rPr>
              <a:t>спецификатор</a:t>
            </a:r>
            <a:r>
              <a:rPr lang="ru-RU" sz="2000" dirty="0" smtClean="0"/>
              <a:t> </a:t>
            </a:r>
            <a:r>
              <a:rPr lang="ru-RU" sz="2000" dirty="0" err="1"/>
              <a:t>abstract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200" dirty="0"/>
              <a:t>Тело  абстрактного  метода  отсутствует,  поэтому  он  не  реализуется  в </a:t>
            </a:r>
            <a:r>
              <a:rPr lang="ru-RU" sz="2200" dirty="0" smtClean="0"/>
              <a:t>суперклассе</a:t>
            </a:r>
            <a:r>
              <a:rPr lang="ru-RU" sz="2200" dirty="0"/>
              <a:t>.  В  подклассе  он  должен  быть  переопределен.  Использовать </a:t>
            </a:r>
            <a:r>
              <a:rPr lang="ru-RU" sz="2200" dirty="0" smtClean="0"/>
              <a:t>вариант  </a:t>
            </a:r>
            <a:r>
              <a:rPr lang="ru-RU" sz="2200" dirty="0"/>
              <a:t>метода,  объявленный  в  суперклассе,  невозможно.  Абстрактный </a:t>
            </a:r>
            <a:r>
              <a:rPr lang="ru-RU" sz="2200" dirty="0" smtClean="0"/>
              <a:t>метод </a:t>
            </a:r>
            <a:r>
              <a:rPr lang="ru-RU" sz="2200" dirty="0"/>
              <a:t>объявляется в следующем формате: </a:t>
            </a:r>
          </a:p>
          <a:p>
            <a:pPr marL="0" indent="0">
              <a:buNone/>
            </a:pPr>
            <a:r>
              <a:rPr lang="ru-RU" sz="2200" dirty="0" smtClean="0"/>
              <a:t>		</a:t>
            </a:r>
            <a:r>
              <a:rPr lang="ru-RU" sz="2200" dirty="0" err="1" smtClean="0"/>
              <a:t>abstract</a:t>
            </a:r>
            <a:r>
              <a:rPr lang="ru-RU" sz="2200" dirty="0" smtClean="0"/>
              <a:t> </a:t>
            </a:r>
            <a:r>
              <a:rPr lang="ru-RU" sz="2200" dirty="0"/>
              <a:t>тип имя (</a:t>
            </a:r>
            <a:r>
              <a:rPr lang="ru-RU" sz="2200" dirty="0" err="1"/>
              <a:t>список_параметров</a:t>
            </a:r>
            <a:r>
              <a:rPr lang="ru-RU" sz="2200" dirty="0" smtClean="0"/>
              <a:t>);</a:t>
            </a:r>
          </a:p>
          <a:p>
            <a:pPr marL="0" indent="0">
              <a:buNone/>
            </a:pP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85737" y="3943356"/>
            <a:ext cx="7583654" cy="2914644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0" algn="ctr">
            <a:solidFill>
              <a:srgbClr val="CC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1pPr>
            <a:lvl2pPr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2pPr>
            <a:lvl3pPr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3pPr>
            <a:lvl4pPr marL="1600200" indent="-22860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4pPr>
            <a:lvl5pPr marL="2057400" indent="-228600"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Courier New" panose="02070309020205020404" pitchFamily="49" charset="0"/>
              </a:defRPr>
            </a:lvl9pPr>
          </a:lstStyle>
          <a:p>
            <a:pPr lvl="1">
              <a:lnSpc>
                <a:spcPct val="11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7F0055"/>
                </a:solidFill>
              </a:rPr>
              <a:t>public</a:t>
            </a:r>
            <a:r>
              <a:rPr lang="en-US" altLang="ru-RU" dirty="0"/>
              <a:t> </a:t>
            </a:r>
            <a:r>
              <a:rPr lang="en-US" altLang="ru-RU" dirty="0">
                <a:solidFill>
                  <a:srgbClr val="7F0055"/>
                </a:solidFill>
              </a:rPr>
              <a:t>abstract</a:t>
            </a:r>
            <a:r>
              <a:rPr lang="en-US" altLang="ru-RU" dirty="0"/>
              <a:t> </a:t>
            </a:r>
            <a:r>
              <a:rPr lang="en-US" altLang="ru-RU" dirty="0">
                <a:solidFill>
                  <a:srgbClr val="7F0055"/>
                </a:solidFill>
              </a:rPr>
              <a:t>class</a:t>
            </a:r>
            <a:r>
              <a:rPr lang="en-US" altLang="ru-RU" dirty="0"/>
              <a:t> </a:t>
            </a:r>
            <a:r>
              <a:rPr lang="en-US" altLang="ru-RU" dirty="0" err="1"/>
              <a:t>AbstractCourse</a:t>
            </a:r>
            <a:r>
              <a:rPr lang="en-US" altLang="ru-RU" dirty="0"/>
              <a:t> {</a:t>
            </a:r>
          </a:p>
          <a:p>
            <a:pPr lvl="2">
              <a:lnSpc>
                <a:spcPct val="11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7F0055"/>
                </a:solidFill>
              </a:rPr>
              <a:t>private</a:t>
            </a:r>
            <a:r>
              <a:rPr lang="en-US" altLang="ru-RU" dirty="0"/>
              <a:t> String </a:t>
            </a:r>
            <a:r>
              <a:rPr lang="en-US" altLang="ru-RU" dirty="0">
                <a:solidFill>
                  <a:srgbClr val="0000C0"/>
                </a:solidFill>
              </a:rPr>
              <a:t>name</a:t>
            </a:r>
            <a:r>
              <a:rPr lang="en-US" altLang="ru-RU" dirty="0"/>
              <a:t>;</a:t>
            </a:r>
          </a:p>
          <a:p>
            <a:pPr lvl="2">
              <a:lnSpc>
                <a:spcPct val="11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7F0055"/>
                </a:solidFill>
              </a:rPr>
              <a:t>public</a:t>
            </a:r>
            <a:r>
              <a:rPr lang="en-US" altLang="ru-RU" dirty="0"/>
              <a:t> </a:t>
            </a:r>
            <a:r>
              <a:rPr lang="en-US" altLang="ru-RU" dirty="0" err="1"/>
              <a:t>AbstractCourse</a:t>
            </a:r>
            <a:r>
              <a:rPr lang="en-US" altLang="ru-RU" dirty="0"/>
              <a:t>() {</a:t>
            </a:r>
          </a:p>
          <a:p>
            <a:pPr lvl="2">
              <a:lnSpc>
                <a:spcPct val="115000"/>
              </a:lnSpc>
              <a:spcBef>
                <a:spcPct val="0"/>
              </a:spcBef>
            </a:pPr>
            <a:r>
              <a:rPr lang="ru-RU" altLang="ru-RU" dirty="0"/>
              <a:t>}</a:t>
            </a:r>
          </a:p>
          <a:p>
            <a:pPr lvl="2">
              <a:lnSpc>
                <a:spcPct val="11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7F0055"/>
                </a:solidFill>
              </a:rPr>
              <a:t>public</a:t>
            </a:r>
            <a:r>
              <a:rPr lang="en-US" altLang="ru-RU" dirty="0"/>
              <a:t> </a:t>
            </a:r>
            <a:r>
              <a:rPr lang="en-US" altLang="ru-RU" dirty="0">
                <a:solidFill>
                  <a:srgbClr val="7F0055"/>
                </a:solidFill>
              </a:rPr>
              <a:t>abstract</a:t>
            </a:r>
            <a:r>
              <a:rPr lang="en-US" altLang="ru-RU" dirty="0"/>
              <a:t> </a:t>
            </a:r>
            <a:r>
              <a:rPr lang="en-US" altLang="ru-RU" dirty="0">
                <a:solidFill>
                  <a:srgbClr val="7F0055"/>
                </a:solidFill>
              </a:rPr>
              <a:t>void</a:t>
            </a:r>
            <a:r>
              <a:rPr lang="en-US" altLang="ru-RU" dirty="0"/>
              <a:t> </a:t>
            </a:r>
            <a:r>
              <a:rPr lang="en-US" altLang="ru-RU" dirty="0" err="1"/>
              <a:t>changeTeacher</a:t>
            </a:r>
            <a:r>
              <a:rPr lang="en-US" altLang="ru-RU" dirty="0"/>
              <a:t>(</a:t>
            </a:r>
            <a:r>
              <a:rPr lang="en-US" altLang="ru-RU" dirty="0" err="1">
                <a:solidFill>
                  <a:srgbClr val="7F0055"/>
                </a:solidFill>
              </a:rPr>
              <a:t>int</a:t>
            </a:r>
            <a:r>
              <a:rPr lang="en-US" altLang="ru-RU" dirty="0"/>
              <a:t> id); </a:t>
            </a:r>
          </a:p>
          <a:p>
            <a:pPr lvl="2">
              <a:lnSpc>
                <a:spcPct val="11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3F7F5F"/>
                </a:solidFill>
              </a:rPr>
              <a:t>// </a:t>
            </a:r>
            <a:r>
              <a:rPr lang="ru-RU" altLang="ru-RU" dirty="0">
                <a:solidFill>
                  <a:srgbClr val="3F7F5F"/>
                </a:solidFill>
              </a:rPr>
              <a:t>определение метода отсутствует</a:t>
            </a:r>
          </a:p>
          <a:p>
            <a:pPr lvl="2">
              <a:lnSpc>
                <a:spcPct val="11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7F0055"/>
                </a:solidFill>
              </a:rPr>
              <a:t>public</a:t>
            </a:r>
            <a:r>
              <a:rPr lang="en-US" altLang="ru-RU" dirty="0"/>
              <a:t> </a:t>
            </a:r>
            <a:r>
              <a:rPr lang="en-US" altLang="ru-RU" dirty="0" err="1"/>
              <a:t>setName</a:t>
            </a:r>
            <a:r>
              <a:rPr lang="en-US" altLang="ru-RU" dirty="0"/>
              <a:t>(String n) {</a:t>
            </a:r>
          </a:p>
          <a:p>
            <a:pPr lvl="2">
              <a:lnSpc>
                <a:spcPct val="11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C0"/>
                </a:solidFill>
              </a:rPr>
              <a:t>	name</a:t>
            </a:r>
            <a:r>
              <a:rPr lang="en-US" altLang="ru-RU" dirty="0"/>
              <a:t> = n;</a:t>
            </a:r>
          </a:p>
          <a:p>
            <a:pPr lvl="2">
              <a:lnSpc>
                <a:spcPct val="115000"/>
              </a:lnSpc>
              <a:spcBef>
                <a:spcPct val="0"/>
              </a:spcBef>
            </a:pPr>
            <a:r>
              <a:rPr lang="ru-RU" altLang="ru-RU" dirty="0"/>
              <a:t>}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ru-RU" altLang="ru-RU" dirty="0" smtClean="0"/>
              <a:t>}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70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5365" y="195811"/>
            <a:ext cx="5334000" cy="687058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ru-RU" sz="2400" dirty="0"/>
              <a:t>Пример абстрактных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22883" y="180045"/>
            <a:ext cx="6469117" cy="6520300"/>
          </a:xfr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rgbClr val="CCFFFF"/>
            </a:solidFill>
            <a:miter lim="800000"/>
            <a:headEnd/>
            <a:tailEnd/>
          </a:ln>
        </p:spPr>
        <p:txBody>
          <a:bodyPr rtlCol="0"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GraphicObject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7F0055"/>
                </a:solidFill>
                <a:latin typeface="Courier New" pitchFamily="49" charset="0"/>
              </a:rPr>
              <a:t>	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abstract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draw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100" dirty="0" smtClean="0">
                <a:solidFill>
                  <a:srgbClr val="3F7F5F"/>
                </a:solidFill>
                <a:latin typeface="Courier New" pitchFamily="49" charset="0"/>
              </a:rPr>
              <a:t>	</a:t>
            </a:r>
            <a:r>
              <a:rPr lang="ru-RU" sz="2100" dirty="0" smtClean="0">
                <a:solidFill>
                  <a:srgbClr val="3F7F5F"/>
                </a:solidFill>
                <a:latin typeface="Courier New" pitchFamily="49" charset="0"/>
              </a:rPr>
              <a:t>//</a:t>
            </a:r>
            <a:r>
              <a:rPr lang="ru-RU" sz="2100" dirty="0">
                <a:solidFill>
                  <a:srgbClr val="3F7F5F"/>
                </a:solidFill>
                <a:latin typeface="Courier New" pitchFamily="49" charset="0"/>
              </a:rPr>
              <a:t>абстрактный метод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7F0055"/>
                </a:solidFill>
                <a:latin typeface="Courier New" pitchFamily="49" charset="0"/>
              </a:rPr>
              <a:t>	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moveTo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y) {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3F7F5F"/>
                </a:solidFill>
                <a:latin typeface="Courier New" pitchFamily="49" charset="0"/>
              </a:rPr>
              <a:t>		//движение центра фигуры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Circle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GraphicObject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7F0055"/>
                </a:solidFill>
                <a:latin typeface="Courier New" pitchFamily="49" charset="0"/>
              </a:rPr>
              <a:t>	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draw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(){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3F7F5F"/>
                </a:solidFill>
                <a:latin typeface="Courier New" pitchFamily="49" charset="0"/>
              </a:rPr>
              <a:t>		//рисуем круг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 smtClean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ru-RU" sz="21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ru-RU" sz="21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7F0055"/>
                </a:solidFill>
                <a:latin typeface="Courier New" pitchFamily="49" charset="0"/>
              </a:rPr>
              <a:t>	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[] 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GraphicObject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mng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ru-RU" sz="2100" dirty="0">
                <a:solidFill>
                  <a:srgbClr val="3F7F5F"/>
                </a:solidFill>
                <a:latin typeface="Courier New" pitchFamily="49" charset="0"/>
              </a:rPr>
              <a:t>//  можно объявить ссылку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3F7F5F"/>
                </a:solidFill>
                <a:latin typeface="Courier New" pitchFamily="49" charset="0"/>
              </a:rPr>
              <a:t>		//</a:t>
            </a:r>
            <a:r>
              <a:rPr lang="ru-RU" sz="2100" dirty="0" err="1">
                <a:solidFill>
                  <a:srgbClr val="3F7F5F"/>
                </a:solidFill>
                <a:latin typeface="Courier New" pitchFamily="49" charset="0"/>
              </a:rPr>
              <a:t>mng</a:t>
            </a:r>
            <a:r>
              <a:rPr lang="ru-RU" sz="2100" dirty="0">
                <a:solidFill>
                  <a:srgbClr val="3F7F5F"/>
                </a:solidFill>
                <a:latin typeface="Courier New" pitchFamily="49" charset="0"/>
              </a:rPr>
              <a:t> = new </a:t>
            </a:r>
            <a:r>
              <a:rPr lang="ru-RU" sz="2100" dirty="0" err="1">
                <a:solidFill>
                  <a:srgbClr val="3F7F5F"/>
                </a:solidFill>
                <a:latin typeface="Courier New" pitchFamily="49" charset="0"/>
              </a:rPr>
              <a:t>GraphicObject</a:t>
            </a:r>
            <a:r>
              <a:rPr lang="ru-RU" sz="2100" dirty="0">
                <a:solidFill>
                  <a:srgbClr val="3F7F5F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3F7F5F"/>
                </a:solidFill>
                <a:latin typeface="Courier New" pitchFamily="49" charset="0"/>
              </a:rPr>
              <a:t>		</a:t>
            </a:r>
            <a:r>
              <a:rPr lang="en-US" sz="2100" dirty="0">
                <a:solidFill>
                  <a:srgbClr val="3F7F5F"/>
                </a:solidFill>
                <a:latin typeface="Courier New" pitchFamily="49" charset="0"/>
              </a:rPr>
              <a:t>//</a:t>
            </a:r>
            <a:r>
              <a:rPr lang="ru-RU" sz="2100" dirty="0">
                <a:solidFill>
                  <a:srgbClr val="3F7F5F"/>
                </a:solidFill>
                <a:latin typeface="Courier New" pitchFamily="49" charset="0"/>
              </a:rPr>
              <a:t>нельзя создать объект!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mng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sz="2100" dirty="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 Circle();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ru-RU" sz="2100" dirty="0" err="1">
                <a:solidFill>
                  <a:srgbClr val="000000"/>
                </a:solidFill>
                <a:latin typeface="Courier New" pitchFamily="49" charset="0"/>
              </a:rPr>
              <a:t>mng.draw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sz="21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ru-RU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4" y="1579017"/>
            <a:ext cx="4086757" cy="37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7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Абстрактные методы и 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434523" y="1345766"/>
            <a:ext cx="11540359" cy="6000749"/>
          </a:xfrm>
        </p:spPr>
        <p:txBody>
          <a:bodyPr/>
          <a:lstStyle/>
          <a:p>
            <a:pPr lvl="1"/>
            <a:r>
              <a:rPr lang="ru-RU" altLang="ru-RU" sz="2400" dirty="0">
                <a:solidFill>
                  <a:schemeClr val="tx1"/>
                </a:solidFill>
              </a:rPr>
              <a:t>Класс,  содержащий  хотя  бы  один  абстрактный  метод,  также  должен </a:t>
            </a:r>
            <a:r>
              <a:rPr lang="ru-RU" altLang="ru-RU" sz="2400" dirty="0" smtClean="0">
                <a:solidFill>
                  <a:schemeClr val="tx1"/>
                </a:solidFill>
              </a:rPr>
              <a:t>быть  </a:t>
            </a:r>
            <a:r>
              <a:rPr lang="ru-RU" altLang="ru-RU" sz="2400" dirty="0">
                <a:solidFill>
                  <a:schemeClr val="tx1"/>
                </a:solidFill>
              </a:rPr>
              <a:t>объявлен  абстрактным,  т.е.  в  определении  класса  должен </a:t>
            </a:r>
            <a:r>
              <a:rPr lang="ru-RU" altLang="ru-RU" sz="2400" dirty="0" smtClean="0">
                <a:solidFill>
                  <a:schemeClr val="tx1"/>
                </a:solidFill>
              </a:rPr>
              <a:t>присутствовать  </a:t>
            </a:r>
            <a:r>
              <a:rPr lang="ru-RU" altLang="ru-RU" sz="2400" dirty="0">
                <a:solidFill>
                  <a:schemeClr val="tx1"/>
                </a:solidFill>
              </a:rPr>
              <a:t>спецификатор  </a:t>
            </a:r>
            <a:r>
              <a:rPr lang="ru-RU" altLang="ru-RU" sz="2400" dirty="0" err="1">
                <a:solidFill>
                  <a:schemeClr val="tx1"/>
                </a:solidFill>
              </a:rPr>
              <a:t>abstract</a:t>
            </a:r>
            <a:r>
              <a:rPr lang="ru-RU" altLang="ru-RU" sz="2400" dirty="0">
                <a:solidFill>
                  <a:schemeClr val="tx1"/>
                </a:solidFill>
              </a:rPr>
              <a:t>.  </a:t>
            </a:r>
            <a:endParaRPr lang="ru-RU" altLang="ru-RU" sz="2400" dirty="0" smtClean="0">
              <a:solidFill>
                <a:schemeClr val="tx1"/>
              </a:solidFill>
            </a:endParaRPr>
          </a:p>
          <a:p>
            <a:pPr lvl="1"/>
            <a:r>
              <a:rPr lang="ru-RU" altLang="ru-RU" sz="2400" dirty="0" smtClean="0">
                <a:solidFill>
                  <a:schemeClr val="tx1"/>
                </a:solidFill>
              </a:rPr>
              <a:t>Поскольку  </a:t>
            </a:r>
            <a:r>
              <a:rPr lang="ru-RU" altLang="ru-RU" sz="2400" dirty="0">
                <a:solidFill>
                  <a:schemeClr val="tx1"/>
                </a:solidFill>
              </a:rPr>
              <a:t>в  абстрактном  классе </a:t>
            </a:r>
            <a:r>
              <a:rPr lang="ru-RU" altLang="ru-RU" sz="2400" dirty="0" smtClean="0">
                <a:solidFill>
                  <a:schemeClr val="tx1"/>
                </a:solidFill>
              </a:rPr>
              <a:t>отсутствует  </a:t>
            </a:r>
            <a:r>
              <a:rPr lang="ru-RU" altLang="ru-RU" sz="2400" dirty="0">
                <a:solidFill>
                  <a:schemeClr val="tx1"/>
                </a:solidFill>
              </a:rPr>
              <a:t>определение  хотя  бы  одного  метода,  экземпляр  такого  класса </a:t>
            </a:r>
            <a:r>
              <a:rPr lang="ru-RU" altLang="ru-RU" sz="2400" dirty="0" smtClean="0">
                <a:solidFill>
                  <a:schemeClr val="tx1"/>
                </a:solidFill>
              </a:rPr>
              <a:t>создать  </a:t>
            </a:r>
            <a:r>
              <a:rPr lang="ru-RU" altLang="ru-RU" sz="2400" dirty="0">
                <a:solidFill>
                  <a:schemeClr val="tx1"/>
                </a:solidFill>
              </a:rPr>
              <a:t>невозможно.  </a:t>
            </a:r>
            <a:endParaRPr lang="ru-RU" altLang="ru-RU" sz="2400" dirty="0" smtClean="0">
              <a:solidFill>
                <a:schemeClr val="tx1"/>
              </a:solidFill>
            </a:endParaRPr>
          </a:p>
          <a:p>
            <a:pPr lvl="1"/>
            <a:r>
              <a:rPr lang="ru-RU" altLang="ru-RU" sz="2400" dirty="0" smtClean="0">
                <a:solidFill>
                  <a:schemeClr val="tx1"/>
                </a:solidFill>
              </a:rPr>
              <a:t>Попытка  </a:t>
            </a:r>
            <a:r>
              <a:rPr lang="ru-RU" altLang="ru-RU" sz="2400" dirty="0">
                <a:solidFill>
                  <a:schemeClr val="tx1"/>
                </a:solidFill>
              </a:rPr>
              <a:t>сформировать  соответствующий  объект </a:t>
            </a:r>
            <a:r>
              <a:rPr lang="ru-RU" altLang="ru-RU" sz="2400" dirty="0" smtClean="0">
                <a:solidFill>
                  <a:schemeClr val="tx1"/>
                </a:solidFill>
              </a:rPr>
              <a:t>посредством  </a:t>
            </a:r>
            <a:r>
              <a:rPr lang="ru-RU" altLang="ru-RU" sz="2400" dirty="0">
                <a:solidFill>
                  <a:schemeClr val="tx1"/>
                </a:solidFill>
              </a:rPr>
              <a:t>оператора  </a:t>
            </a:r>
            <a:r>
              <a:rPr lang="ru-RU" altLang="ru-RU" sz="2400" dirty="0" err="1">
                <a:solidFill>
                  <a:schemeClr val="tx1"/>
                </a:solidFill>
              </a:rPr>
              <a:t>new</a:t>
            </a:r>
            <a:r>
              <a:rPr lang="ru-RU" altLang="ru-RU" sz="2400" dirty="0">
                <a:solidFill>
                  <a:schemeClr val="tx1"/>
                </a:solidFill>
              </a:rPr>
              <a:t>  приведет  к  возникновению  ошибки  на  этапе </a:t>
            </a:r>
            <a:r>
              <a:rPr lang="ru-RU" altLang="ru-RU" sz="2400" dirty="0" smtClean="0">
                <a:solidFill>
                  <a:schemeClr val="tx1"/>
                </a:solidFill>
              </a:rPr>
              <a:t>компиляции</a:t>
            </a:r>
            <a:r>
              <a:rPr lang="ru-RU" altLang="ru-RU" sz="2400" dirty="0">
                <a:solidFill>
                  <a:schemeClr val="tx1"/>
                </a:solidFill>
              </a:rPr>
              <a:t>.</a:t>
            </a: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9469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Абстрактные методы и классы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434523" y="1345766"/>
            <a:ext cx="11540359" cy="6000749"/>
          </a:xfrm>
        </p:spPr>
        <p:txBody>
          <a:bodyPr/>
          <a:lstStyle/>
          <a:p>
            <a:pPr lvl="1"/>
            <a:r>
              <a:rPr lang="ru-RU" altLang="ru-RU" sz="2400" dirty="0">
                <a:solidFill>
                  <a:schemeClr val="tx1"/>
                </a:solidFill>
              </a:rPr>
              <a:t>Подкласс,  наследующий  абстрактный  класс,  должен  реализовать  все </a:t>
            </a:r>
            <a:r>
              <a:rPr lang="ru-RU" altLang="ru-RU" sz="2400" dirty="0" smtClean="0">
                <a:solidFill>
                  <a:schemeClr val="tx1"/>
                </a:solidFill>
              </a:rPr>
              <a:t>абстрактные </a:t>
            </a:r>
            <a:r>
              <a:rPr lang="ru-RU" altLang="ru-RU" sz="2400" dirty="0">
                <a:solidFill>
                  <a:schemeClr val="tx1"/>
                </a:solidFill>
              </a:rPr>
              <a:t>методы. Если это не будет сделано, то подкласс также должен </a:t>
            </a:r>
            <a:r>
              <a:rPr lang="ru-RU" altLang="ru-RU" sz="2400" dirty="0" smtClean="0">
                <a:solidFill>
                  <a:schemeClr val="tx1"/>
                </a:solidFill>
              </a:rPr>
              <a:t>быть  </a:t>
            </a:r>
            <a:r>
              <a:rPr lang="ru-RU" altLang="ru-RU" sz="2400" dirty="0">
                <a:solidFill>
                  <a:schemeClr val="tx1"/>
                </a:solidFill>
              </a:rPr>
              <a:t>абстрактным.  Таким  образом,  подклассы  останутся  абстрактными  до </a:t>
            </a:r>
            <a:r>
              <a:rPr lang="ru-RU" altLang="ru-RU" sz="2400" dirty="0" smtClean="0">
                <a:solidFill>
                  <a:schemeClr val="tx1"/>
                </a:solidFill>
              </a:rPr>
              <a:t>тех  </a:t>
            </a:r>
            <a:r>
              <a:rPr lang="ru-RU" altLang="ru-RU" sz="2400" dirty="0">
                <a:solidFill>
                  <a:schemeClr val="tx1"/>
                </a:solidFill>
              </a:rPr>
              <a:t>пор,  пока  все  абстрактные  методы  не  будут  реализованы</a:t>
            </a:r>
            <a:r>
              <a:rPr lang="ru-RU" altLang="ru-RU" sz="24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ru-RU" altLang="ru-RU" sz="2400" dirty="0" smtClean="0">
                <a:solidFill>
                  <a:schemeClr val="tx1"/>
                </a:solidFill>
              </a:rPr>
              <a:t>Можно создавать класс с ключевым словом </a:t>
            </a:r>
            <a:r>
              <a:rPr lang="en-US" altLang="ru-RU" sz="2400" dirty="0" smtClean="0">
                <a:solidFill>
                  <a:schemeClr val="tx1"/>
                </a:solidFill>
              </a:rPr>
              <a:t>abstract </a:t>
            </a:r>
            <a:r>
              <a:rPr lang="ru-RU" altLang="ru-RU" sz="2400" dirty="0" smtClean="0">
                <a:solidFill>
                  <a:schemeClr val="tx1"/>
                </a:solidFill>
              </a:rPr>
              <a:t>даже тогда, когда в нем не имеется ни одного абстрактного метода (например, когда абстрактные классы не нужны, но нужно запретить создание экземпляров этого класса). 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8924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Интерфейсы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33782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15233"/>
            <a:ext cx="10208712" cy="554276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объектно-ориентированном программировании часто бывает полезно </a:t>
            </a:r>
            <a:r>
              <a:rPr lang="ru-RU" sz="2400" dirty="0" smtClean="0"/>
              <a:t>указать</a:t>
            </a:r>
            <a:r>
              <a:rPr lang="ru-RU" sz="2400" dirty="0"/>
              <a:t>,  что  класс  должен  делать,  но  не  определять,  как  это  должно  быть сделано.</a:t>
            </a:r>
          </a:p>
          <a:p>
            <a:pPr marL="0" indent="0">
              <a:buNone/>
            </a:pPr>
            <a:r>
              <a:rPr lang="ru-RU" altLang="ru-RU" sz="2400" dirty="0"/>
              <a:t>В языке </a:t>
            </a:r>
            <a:r>
              <a:rPr lang="ru-RU" altLang="ru-RU" sz="2400" dirty="0" err="1"/>
              <a:t>Java</a:t>
            </a:r>
            <a:r>
              <a:rPr lang="ru-RU" altLang="ru-RU" sz="2400" dirty="0"/>
              <a:t> имеется возможность полностью отделить интерфейс </a:t>
            </a:r>
            <a:r>
              <a:rPr lang="ru-RU" altLang="ru-RU" sz="2400" dirty="0" smtClean="0"/>
              <a:t>класса </a:t>
            </a:r>
            <a:r>
              <a:rPr lang="ru-RU" altLang="ru-RU" sz="2400" dirty="0"/>
              <a:t>от его реализации. Для этой цели служит ключевое слово </a:t>
            </a:r>
            <a:r>
              <a:rPr lang="ru-RU" altLang="ru-RU" sz="2400" b="1" dirty="0" err="1" smtClean="0"/>
              <a:t>interface</a:t>
            </a:r>
            <a:r>
              <a:rPr lang="ru-RU" altLang="ru-RU" sz="2400" b="1" dirty="0" smtClean="0"/>
              <a:t> </a:t>
            </a:r>
            <a:r>
              <a:rPr lang="ru-RU" altLang="ru-RU" sz="2400" dirty="0" smtClean="0"/>
              <a:t>(</a:t>
            </a:r>
            <a:r>
              <a:rPr lang="ru-RU" sz="2400" dirty="0"/>
              <a:t>вместо </a:t>
            </a:r>
            <a:r>
              <a:rPr lang="en-US" sz="2400" dirty="0" smtClean="0"/>
              <a:t>class</a:t>
            </a:r>
            <a:r>
              <a:rPr lang="ru-RU" sz="2400" dirty="0"/>
              <a:t>)</a:t>
            </a:r>
            <a:r>
              <a:rPr lang="ru-RU" altLang="ru-RU" sz="2400" dirty="0" smtClean="0"/>
              <a:t>. </a:t>
            </a:r>
          </a:p>
          <a:p>
            <a:pPr marL="0" indent="0">
              <a:buNone/>
            </a:pPr>
            <a:r>
              <a:rPr lang="ru-RU" altLang="ru-RU" sz="2400" dirty="0"/>
              <a:t>Назначение интерфейса — описание или спецификация функциональности, </a:t>
            </a:r>
            <a:r>
              <a:rPr lang="ru-RU" altLang="ru-RU" sz="2400" dirty="0" smtClean="0"/>
              <a:t>которую </a:t>
            </a:r>
            <a:r>
              <a:rPr lang="ru-RU" altLang="ru-RU" sz="2400" dirty="0"/>
              <a:t>должен реализовывать каждый класс, его имплементирующий.</a:t>
            </a: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198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1014153"/>
            <a:ext cx="10701055" cy="5843848"/>
          </a:xfrm>
        </p:spPr>
        <p:txBody>
          <a:bodyPr>
            <a:normAutofit fontScale="92500" lnSpcReduction="10000"/>
          </a:bodyPr>
          <a:lstStyle/>
          <a:p>
            <a:pPr marL="0" indent="365125" algn="just">
              <a:lnSpc>
                <a:spcPct val="110000"/>
              </a:lnSpc>
              <a:buNone/>
            </a:pPr>
            <a:r>
              <a:rPr lang="ru-RU" sz="2500" dirty="0"/>
              <a:t>Интерфейсы  подобны  абстрактным  классам,  хотя  и  не  являются  классами. </a:t>
            </a:r>
            <a:r>
              <a:rPr lang="ru-RU" sz="2500" dirty="0" smtClean="0"/>
              <a:t>В  </a:t>
            </a:r>
            <a:r>
              <a:rPr lang="ru-RU" sz="2500" dirty="0" err="1" smtClean="0"/>
              <a:t>Java</a:t>
            </a:r>
            <a:r>
              <a:rPr lang="ru-RU" sz="2500" dirty="0" smtClean="0"/>
              <a:t>  </a:t>
            </a:r>
            <a:r>
              <a:rPr lang="ru-RU" sz="2500" dirty="0"/>
              <a:t>существует  три  вида  интерфейсов:  интерфейсы,  определяющие </a:t>
            </a:r>
            <a:r>
              <a:rPr lang="ru-RU" sz="2500" dirty="0" smtClean="0"/>
              <a:t>функциональность </a:t>
            </a:r>
            <a:r>
              <a:rPr lang="ru-RU" sz="2500" dirty="0"/>
              <a:t>для классов посредством описания методов, но не их </a:t>
            </a:r>
            <a:r>
              <a:rPr lang="ru-RU" sz="2500" dirty="0" smtClean="0"/>
              <a:t>реализации</a:t>
            </a:r>
            <a:r>
              <a:rPr lang="ru-RU" sz="2500" dirty="0"/>
              <a:t>; функциональные интерфейсы, специфицирующие в одном абстрактном </a:t>
            </a:r>
            <a:r>
              <a:rPr lang="ru-RU" sz="2500" dirty="0" smtClean="0"/>
              <a:t>методе </a:t>
            </a:r>
            <a:r>
              <a:rPr lang="ru-RU" sz="2500" dirty="0"/>
              <a:t>свое применение; интерфейсы, реализация которых автоматически придает </a:t>
            </a:r>
            <a:r>
              <a:rPr lang="ru-RU" sz="2500" dirty="0" smtClean="0"/>
              <a:t>классу </a:t>
            </a:r>
            <a:r>
              <a:rPr lang="ru-RU" sz="2500" dirty="0"/>
              <a:t>определенные свойства. К последним относятся, например, интерфейсы </a:t>
            </a:r>
            <a:r>
              <a:rPr lang="ru-RU" sz="2500" dirty="0" err="1" smtClean="0"/>
              <a:t>Cloneable</a:t>
            </a:r>
            <a:r>
              <a:rPr lang="ru-RU" sz="2500" dirty="0"/>
              <a:t>, </a:t>
            </a:r>
            <a:r>
              <a:rPr lang="ru-RU" sz="2500" dirty="0" err="1"/>
              <a:t>Serializable</a:t>
            </a:r>
            <a:r>
              <a:rPr lang="ru-RU" sz="2500" dirty="0"/>
              <a:t>, </a:t>
            </a:r>
            <a:r>
              <a:rPr lang="ru-RU" sz="2500" dirty="0" err="1"/>
              <a:t>Externalizable</a:t>
            </a:r>
            <a:r>
              <a:rPr lang="ru-RU" sz="2500" dirty="0"/>
              <a:t>, отвечающие за клонирование и </a:t>
            </a:r>
            <a:r>
              <a:rPr lang="ru-RU" sz="2500" dirty="0" smtClean="0"/>
              <a:t>сохранение </a:t>
            </a:r>
            <a:r>
              <a:rPr lang="ru-RU" sz="2500" dirty="0"/>
              <a:t>объекта (</a:t>
            </a:r>
            <a:r>
              <a:rPr lang="ru-RU" sz="2500" dirty="0" err="1"/>
              <a:t>сериализацию</a:t>
            </a:r>
            <a:r>
              <a:rPr lang="ru-RU" sz="2500" dirty="0"/>
              <a:t>) в информационном потоке соответственно.</a:t>
            </a:r>
          </a:p>
          <a:p>
            <a:pPr marL="0" indent="0" algn="just">
              <a:buNone/>
            </a:pPr>
            <a:endParaRPr lang="ru-RU" sz="2500" dirty="0" smtClean="0"/>
          </a:p>
          <a:p>
            <a:pPr marL="0" indent="0" algn="just">
              <a:buNone/>
            </a:pPr>
            <a:r>
              <a:rPr lang="ru-RU" sz="2500" dirty="0" smtClean="0"/>
              <a:t>Общее </a:t>
            </a:r>
            <a:r>
              <a:rPr lang="ru-RU" sz="2500" dirty="0"/>
              <a:t>определение интерфейса имеет вид:</a:t>
            </a:r>
          </a:p>
          <a:p>
            <a:pPr marL="0" indent="0" algn="just">
              <a:buNone/>
            </a:pPr>
            <a:r>
              <a:rPr lang="ru-RU" sz="2500" dirty="0" smtClean="0"/>
              <a:t>	[</a:t>
            </a:r>
            <a:r>
              <a:rPr lang="en-US" sz="2500" dirty="0"/>
              <a:t>public] interface Name [extends </a:t>
            </a:r>
            <a:r>
              <a:rPr lang="en-US" sz="2500" dirty="0" err="1"/>
              <a:t>NameOtherInterface</a:t>
            </a:r>
            <a:r>
              <a:rPr lang="en-US" sz="2500" dirty="0"/>
              <a:t>,…, </a:t>
            </a:r>
            <a:r>
              <a:rPr lang="en-US" sz="2500" dirty="0" err="1"/>
              <a:t>NameN</a:t>
            </a:r>
            <a:r>
              <a:rPr lang="en-US" sz="2500" dirty="0"/>
              <a:t>] { </a:t>
            </a:r>
          </a:p>
          <a:p>
            <a:pPr marL="0" indent="0" algn="just">
              <a:buNone/>
            </a:pPr>
            <a:r>
              <a:rPr lang="en-US" sz="2500" dirty="0"/>
              <a:t> </a:t>
            </a:r>
            <a:r>
              <a:rPr lang="ru-RU" sz="2500" dirty="0" smtClean="0"/>
              <a:t>		</a:t>
            </a:r>
            <a:r>
              <a:rPr lang="en-US" sz="2500" dirty="0" smtClean="0"/>
              <a:t> </a:t>
            </a:r>
            <a:r>
              <a:rPr lang="en-US" sz="2500" dirty="0"/>
              <a:t>// constants, methods</a:t>
            </a:r>
          </a:p>
          <a:p>
            <a:pPr marL="0" indent="0">
              <a:buNone/>
            </a:pPr>
            <a:r>
              <a:rPr lang="ru-RU" sz="2500" dirty="0" smtClean="0"/>
              <a:t>	</a:t>
            </a:r>
            <a:r>
              <a:rPr lang="en-US" sz="2500" dirty="0" smtClean="0"/>
              <a:t>}</a:t>
            </a:r>
            <a:endParaRPr lang="en-US" sz="25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altLang="ru-RU" sz="2400" dirty="0" smtClean="0"/>
          </a:p>
          <a:p>
            <a:pPr marL="0" indent="0">
              <a:buNone/>
            </a:pP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990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15233"/>
            <a:ext cx="10208712" cy="5542767"/>
          </a:xfrm>
        </p:spPr>
        <p:txBody>
          <a:bodyPr>
            <a:normAutofit/>
          </a:bodyPr>
          <a:lstStyle/>
          <a:p>
            <a:pPr marL="0" indent="266700" algn="just">
              <a:buNone/>
            </a:pPr>
            <a:r>
              <a:rPr lang="ru-RU" sz="2400" dirty="0" smtClean="0"/>
              <a:t>Создатель интерфейса определяет имена методов, списки аргументов и типы возвращаемых значений, но не тела методов. Интерфейс описывает форму, а не реализацию.</a:t>
            </a:r>
          </a:p>
          <a:p>
            <a:pPr marL="0" indent="266700" algn="just">
              <a:buNone/>
            </a:pPr>
            <a:r>
              <a:rPr lang="ru-RU" sz="2400" dirty="0" smtClean="0"/>
              <a:t>Все </a:t>
            </a:r>
            <a:r>
              <a:rPr lang="ru-RU" sz="2400" dirty="0"/>
              <a:t>объявленные в интерфейсе абстрактные методы автоматически </a:t>
            </a:r>
            <a:r>
              <a:rPr lang="ru-RU" sz="2400" dirty="0" smtClean="0"/>
              <a:t>трактуются </a:t>
            </a:r>
            <a:r>
              <a:rPr lang="ru-RU" sz="2400" dirty="0"/>
              <a:t>как </a:t>
            </a:r>
            <a:r>
              <a:rPr lang="ru-RU" sz="2400" dirty="0" err="1"/>
              <a:t>public</a:t>
            </a:r>
            <a:r>
              <a:rPr lang="ru-RU" sz="2400" dirty="0"/>
              <a:t> </a:t>
            </a:r>
            <a:r>
              <a:rPr lang="ru-RU" sz="2400" dirty="0" err="1"/>
              <a:t>abstract</a:t>
            </a:r>
            <a:r>
              <a:rPr lang="ru-RU" sz="2400" dirty="0"/>
              <a:t>, а все поля — как </a:t>
            </a:r>
            <a:r>
              <a:rPr lang="ru-RU" sz="2400" dirty="0" err="1"/>
              <a:t>public</a:t>
            </a:r>
            <a:r>
              <a:rPr lang="ru-RU" sz="2400" dirty="0"/>
              <a:t> </a:t>
            </a:r>
            <a:r>
              <a:rPr lang="ru-RU" sz="2400" dirty="0" err="1"/>
              <a:t>static</a:t>
            </a:r>
            <a:r>
              <a:rPr lang="ru-RU" sz="2400" dirty="0"/>
              <a:t> </a:t>
            </a:r>
            <a:r>
              <a:rPr lang="ru-RU" sz="2400" dirty="0" err="1"/>
              <a:t>final</a:t>
            </a:r>
            <a:r>
              <a:rPr lang="ru-RU" sz="2400" dirty="0"/>
              <a:t>, даже если они так </a:t>
            </a:r>
            <a:r>
              <a:rPr lang="ru-RU" sz="2400" dirty="0" smtClean="0"/>
              <a:t>не </a:t>
            </a:r>
            <a:r>
              <a:rPr lang="ru-RU" sz="2400" dirty="0"/>
              <a:t>объявлены. Интерфейсы могут объявлять статические методы. </a:t>
            </a:r>
            <a:endParaRPr lang="ru-RU" altLang="ru-RU" sz="2400" dirty="0" smtClean="0"/>
          </a:p>
          <a:p>
            <a:pPr marL="0" indent="0">
              <a:buNone/>
            </a:pP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57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Records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815648"/>
            <a:ext cx="10208712" cy="530073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Рассмотрим следующий пример</a:t>
            </a: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50517" y="1449060"/>
            <a:ext cx="4589253" cy="5408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import </a:t>
            </a:r>
            <a:r>
              <a:rPr lang="en-US" altLang="ru-RU" sz="1600" dirty="0" err="1"/>
              <a:t>java.util.Objects</a:t>
            </a:r>
            <a:r>
              <a:rPr lang="en-US" altLang="ru-RU" sz="1600" dirty="0"/>
              <a:t>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 smtClean="0"/>
              <a:t>public </a:t>
            </a:r>
            <a:r>
              <a:rPr lang="en-US" altLang="ru-RU" sz="1600" dirty="0"/>
              <a:t>class Program{ 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public static void main (String </a:t>
            </a:r>
            <a:r>
              <a:rPr lang="en-US" altLang="ru-RU" sz="1600" dirty="0" err="1"/>
              <a:t>args</a:t>
            </a:r>
            <a:r>
              <a:rPr lang="en-US" altLang="ru-RU" sz="1600" dirty="0"/>
              <a:t>[]){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   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Person tom = new Person("Tom", 36);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</a:t>
            </a:r>
            <a:r>
              <a:rPr lang="en-US" altLang="ru-RU" sz="1600" dirty="0" err="1"/>
              <a:t>System.out.println</a:t>
            </a:r>
            <a:r>
              <a:rPr lang="en-US" altLang="ru-RU" sz="1600" dirty="0"/>
              <a:t>(</a:t>
            </a:r>
            <a:r>
              <a:rPr lang="en-US" altLang="ru-RU" sz="1600" dirty="0" err="1"/>
              <a:t>tom.toString</a:t>
            </a:r>
            <a:r>
              <a:rPr lang="en-US" altLang="ru-RU" sz="1600" dirty="0"/>
              <a:t>());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}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}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class Person {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private final String name;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private final </a:t>
            </a:r>
            <a:r>
              <a:rPr lang="en-US" altLang="ru-RU" sz="1600" dirty="0" err="1"/>
              <a:t>int</a:t>
            </a:r>
            <a:r>
              <a:rPr lang="en-US" altLang="ru-RU" sz="1600" dirty="0"/>
              <a:t> age;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Person(String name, </a:t>
            </a:r>
            <a:r>
              <a:rPr lang="en-US" altLang="ru-RU" sz="1600" dirty="0" err="1"/>
              <a:t>int</a:t>
            </a:r>
            <a:r>
              <a:rPr lang="en-US" altLang="ru-RU" sz="1600" dirty="0"/>
              <a:t> age) {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this.name = name;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</a:t>
            </a:r>
            <a:r>
              <a:rPr lang="en-US" altLang="ru-RU" sz="1600" dirty="0" err="1"/>
              <a:t>this.age</a:t>
            </a:r>
            <a:r>
              <a:rPr lang="en-US" altLang="ru-RU" sz="1600" dirty="0"/>
              <a:t> = age;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}</a:t>
            </a:r>
            <a:endParaRPr lang="ru-RU" sz="1600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528771" y="1345722"/>
            <a:ext cx="5358429" cy="5512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String name() { return name; }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</a:t>
            </a:r>
            <a:r>
              <a:rPr lang="en-US" altLang="ru-RU" sz="1600" dirty="0" err="1"/>
              <a:t>int</a:t>
            </a:r>
            <a:r>
              <a:rPr lang="en-US" altLang="ru-RU" sz="1600" dirty="0"/>
              <a:t> age() { return age; }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public </a:t>
            </a:r>
            <a:r>
              <a:rPr lang="en-US" altLang="ru-RU" sz="1600" dirty="0" err="1"/>
              <a:t>boolean</a:t>
            </a:r>
            <a:r>
              <a:rPr lang="en-US" altLang="ru-RU" sz="1600" dirty="0"/>
              <a:t> equals(Object o) {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if (!(o </a:t>
            </a:r>
            <a:r>
              <a:rPr lang="en-US" altLang="ru-RU" sz="1600" dirty="0" err="1"/>
              <a:t>instanceof</a:t>
            </a:r>
            <a:r>
              <a:rPr lang="en-US" altLang="ru-RU" sz="1600" dirty="0"/>
              <a:t> Person)) return false;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Person other = (Person) o;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return other.name == name &amp;&amp; </a:t>
            </a:r>
            <a:r>
              <a:rPr lang="en-US" altLang="ru-RU" sz="1600" dirty="0" err="1"/>
              <a:t>other.age</a:t>
            </a:r>
            <a:r>
              <a:rPr lang="en-US" altLang="ru-RU" sz="1600" dirty="0"/>
              <a:t> == age;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}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public </a:t>
            </a:r>
            <a:r>
              <a:rPr lang="en-US" altLang="ru-RU" sz="1600" dirty="0" err="1"/>
              <a:t>int</a:t>
            </a:r>
            <a:r>
              <a:rPr lang="en-US" altLang="ru-RU" sz="1600" dirty="0"/>
              <a:t> </a:t>
            </a:r>
            <a:r>
              <a:rPr lang="en-US" altLang="ru-RU" sz="1600" dirty="0" err="1"/>
              <a:t>hashCode</a:t>
            </a:r>
            <a:r>
              <a:rPr lang="en-US" altLang="ru-RU" sz="1600" dirty="0"/>
              <a:t>() {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return </a:t>
            </a:r>
            <a:r>
              <a:rPr lang="en-US" altLang="ru-RU" sz="1600" dirty="0" err="1"/>
              <a:t>Objects.hash</a:t>
            </a:r>
            <a:r>
              <a:rPr lang="en-US" altLang="ru-RU" sz="1600" dirty="0"/>
              <a:t>(name, age);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}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public String </a:t>
            </a:r>
            <a:r>
              <a:rPr lang="en-US" altLang="ru-RU" sz="1600" dirty="0" err="1"/>
              <a:t>toString</a:t>
            </a:r>
            <a:r>
              <a:rPr lang="en-US" altLang="ru-RU" sz="1600" dirty="0"/>
              <a:t>() {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    return </a:t>
            </a:r>
            <a:r>
              <a:rPr lang="en-US" altLang="ru-RU" sz="1600" dirty="0" err="1"/>
              <a:t>String.format</a:t>
            </a:r>
            <a:r>
              <a:rPr lang="en-US" altLang="ru-RU" sz="1600" dirty="0"/>
              <a:t>("Person[name=%s, age=%d]", name, age);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    }</a:t>
            </a:r>
          </a:p>
          <a:p>
            <a:pPr marL="173038" lvl="2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ru-RU" sz="1600" dirty="0"/>
              <a:t>}</a:t>
            </a: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37330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15233"/>
            <a:ext cx="10208712" cy="55427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Если интерфейс </a:t>
            </a:r>
            <a:r>
              <a:rPr lang="ru-RU" sz="2400" dirty="0" smtClean="0"/>
              <a:t>определен</a:t>
            </a:r>
            <a:r>
              <a:rPr lang="ru-RU" sz="2400" dirty="0"/>
              <a:t>,  его  можно  реализовать  в  сколь  угодно  большом  количестве </a:t>
            </a:r>
            <a:r>
              <a:rPr lang="ru-RU" sz="2400" dirty="0" smtClean="0"/>
              <a:t>классов</a:t>
            </a:r>
            <a:r>
              <a:rPr lang="ru-RU" sz="2400" dirty="0"/>
              <a:t>. 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Справедливо  </a:t>
            </a:r>
            <a:r>
              <a:rPr lang="ru-RU" sz="2400" dirty="0"/>
              <a:t>и  обратное:  один  класс  может  реализовать  любое </a:t>
            </a:r>
            <a:r>
              <a:rPr lang="ru-RU" sz="2400" dirty="0" smtClean="0"/>
              <a:t>количество </a:t>
            </a:r>
            <a:r>
              <a:rPr lang="ru-RU" sz="2400" dirty="0"/>
              <a:t>интерфейсов.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2400" dirty="0"/>
              <a:t>Для  того  чтобы  реализовать  интерфейс,  класс  должен  определить </a:t>
            </a:r>
            <a:r>
              <a:rPr lang="ru-RU" altLang="ru-RU" sz="2400" dirty="0" smtClean="0"/>
              <a:t>методы</a:t>
            </a:r>
            <a:r>
              <a:rPr lang="ru-RU" altLang="ru-RU" sz="2400" dirty="0"/>
              <a:t>,  описанные  в  интерфейсе.  </a:t>
            </a:r>
            <a:endParaRPr lang="ru-RU" alt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Каждый  </a:t>
            </a:r>
            <a:r>
              <a:rPr lang="ru-RU" altLang="ru-RU" sz="2400" dirty="0"/>
              <a:t>класс  может  содержать </a:t>
            </a:r>
            <a:r>
              <a:rPr lang="ru-RU" altLang="ru-RU" sz="2400" dirty="0" smtClean="0"/>
              <a:t>собственную  </a:t>
            </a:r>
            <a:r>
              <a:rPr lang="ru-RU" altLang="ru-RU" sz="2400" dirty="0"/>
              <a:t>реализацию  методов.  Другими  словами,  два  класса  могут </a:t>
            </a:r>
            <a:r>
              <a:rPr lang="ru-RU" altLang="ru-RU" sz="2400" dirty="0" smtClean="0"/>
              <a:t>реализовать </a:t>
            </a:r>
            <a:r>
              <a:rPr lang="ru-RU" altLang="ru-RU" sz="2400" dirty="0"/>
              <a:t>один и тот же интерфейс различными способами, но каждый из </a:t>
            </a:r>
            <a:r>
              <a:rPr lang="ru-RU" altLang="ru-RU" sz="2400" dirty="0" smtClean="0"/>
              <a:t>них </a:t>
            </a:r>
            <a:r>
              <a:rPr lang="ru-RU" altLang="ru-RU" sz="2400" dirty="0"/>
              <a:t>должен поддерживать один и тот же набор </a:t>
            </a:r>
            <a:r>
              <a:rPr lang="ru-RU" altLang="ru-RU" sz="2400" dirty="0" smtClean="0"/>
              <a:t>методов</a:t>
            </a:r>
            <a:r>
              <a:rPr lang="ru-RU" altLang="ru-RU" sz="2400" dirty="0"/>
              <a:t>.</a:t>
            </a:r>
            <a:endParaRPr lang="ru-RU" altLang="ru-RU" sz="2400" dirty="0" smtClean="0"/>
          </a:p>
          <a:p>
            <a:pPr marL="0" indent="0">
              <a:buNone/>
            </a:pPr>
            <a:endParaRPr lang="en-US" altLang="ru-RU" sz="2000" b="1" dirty="0">
              <a:solidFill>
                <a:srgbClr val="002C78"/>
              </a:solidFill>
            </a:endParaRPr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904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074821"/>
            <a:ext cx="10208712" cy="5783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Ниже приведен пример определения интерфейса </a:t>
            </a:r>
            <a:r>
              <a:rPr lang="en-US" sz="2400" dirty="0" smtClean="0"/>
              <a:t>Radio.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Предполагается</a:t>
            </a:r>
            <a:r>
              <a:rPr lang="ru-RU" sz="2400" dirty="0"/>
              <a:t>, </a:t>
            </a:r>
            <a:r>
              <a:rPr lang="ru-RU" sz="2400" dirty="0" smtClean="0"/>
              <a:t>что </a:t>
            </a:r>
            <a:r>
              <a:rPr lang="ru-RU" sz="2400" dirty="0"/>
              <a:t>данный интерфейс будет реализован классом </a:t>
            </a:r>
            <a:r>
              <a:rPr lang="en-US" sz="2400" dirty="0" err="1"/>
              <a:t>HomeRadio</a:t>
            </a:r>
            <a:r>
              <a:rPr lang="en-US" sz="2400" dirty="0"/>
              <a:t>. </a:t>
            </a: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public </a:t>
            </a:r>
            <a:r>
              <a:rPr lang="en-US" sz="2400" dirty="0"/>
              <a:t>interface Radio </a:t>
            </a:r>
            <a:r>
              <a:rPr lang="en-US" sz="2400" dirty="0" smtClean="0"/>
              <a:t>{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		</a:t>
            </a:r>
            <a:r>
              <a:rPr lang="en-US" sz="2400" dirty="0" smtClean="0"/>
              <a:t>public </a:t>
            </a:r>
            <a:r>
              <a:rPr lang="en-US" sz="2400" dirty="0"/>
              <a:t>void on(); 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public </a:t>
            </a:r>
            <a:r>
              <a:rPr lang="en-US" sz="2400" dirty="0"/>
              <a:t>void off(); 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nextChannel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previousChannel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showChannel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2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7" y="223839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Реализация интерфейсов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46415" y="1491916"/>
            <a:ext cx="10440785" cy="53660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Единожды определенный интерфейс может быть реализован одним или </a:t>
            </a:r>
            <a:r>
              <a:rPr lang="ru-RU" sz="2400" dirty="0" smtClean="0"/>
              <a:t>несколькими  </a:t>
            </a:r>
            <a:r>
              <a:rPr lang="ru-RU" sz="2400" dirty="0"/>
              <a:t>классами. 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Для  </a:t>
            </a:r>
            <a:r>
              <a:rPr lang="ru-RU" sz="2400" dirty="0"/>
              <a:t>того  чтобы  реализовать  интерфейс,  в </a:t>
            </a:r>
            <a:r>
              <a:rPr lang="ru-RU" sz="2400" dirty="0" smtClean="0"/>
              <a:t>определении  </a:t>
            </a:r>
            <a:r>
              <a:rPr lang="ru-RU" sz="2400" dirty="0"/>
              <a:t>класса  надо  включить  ключевое  слово  </a:t>
            </a:r>
            <a:r>
              <a:rPr lang="ru-RU" sz="2400" b="1" dirty="0" err="1"/>
              <a:t>implements</a:t>
            </a:r>
            <a:r>
              <a:rPr lang="ru-RU" sz="2400" dirty="0"/>
              <a:t>,  а  </a:t>
            </a:r>
            <a:r>
              <a:rPr lang="ru-RU" sz="2400" dirty="0" smtClean="0"/>
              <a:t>затем определить  методы,  </a:t>
            </a:r>
            <a:r>
              <a:rPr lang="ru-RU" sz="2400" dirty="0"/>
              <a:t>объявленные  в  составе  </a:t>
            </a:r>
            <a:r>
              <a:rPr lang="ru-RU" sz="2400" dirty="0" smtClean="0"/>
              <a:t>интерфейса, </a:t>
            </a:r>
            <a:r>
              <a:rPr lang="ru-RU" sz="2400" dirty="0"/>
              <a:t>или объявить себя абстрактным классом</a:t>
            </a:r>
            <a:r>
              <a:rPr lang="ru-RU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Определение  </a:t>
            </a:r>
            <a:r>
              <a:rPr lang="ru-RU" sz="2400" dirty="0"/>
              <a:t>класса, </a:t>
            </a:r>
            <a:r>
              <a:rPr lang="ru-RU" sz="2400" dirty="0" smtClean="0"/>
              <a:t>реализующего </a:t>
            </a:r>
            <a:r>
              <a:rPr lang="ru-RU" sz="2400" dirty="0"/>
              <a:t>интерфейс, выглядит следующим образом: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ru-RU" sz="2400" dirty="0" err="1" smtClean="0"/>
              <a:t>class</a:t>
            </a:r>
            <a:r>
              <a:rPr lang="ru-RU" sz="2400" dirty="0" smtClean="0"/>
              <a:t> </a:t>
            </a:r>
            <a:r>
              <a:rPr lang="ru-RU" sz="2400" dirty="0" err="1"/>
              <a:t>тип_класса</a:t>
            </a:r>
            <a:r>
              <a:rPr lang="ru-RU" sz="2400" dirty="0"/>
              <a:t> </a:t>
            </a:r>
            <a:r>
              <a:rPr lang="ru-RU" sz="2400" dirty="0" err="1" smtClean="0"/>
              <a:t>implements</a:t>
            </a:r>
            <a:r>
              <a:rPr lang="ru-RU" sz="2400" dirty="0" smtClean="0"/>
              <a:t> </a:t>
            </a:r>
            <a:r>
              <a:rPr lang="ru-RU" sz="2400" dirty="0"/>
              <a:t>интерфейс { </a:t>
            </a:r>
          </a:p>
          <a:p>
            <a:pPr marL="0" indent="0">
              <a:buNone/>
            </a:pPr>
            <a:r>
              <a:rPr lang="ru-RU" sz="2400" dirty="0" smtClean="0"/>
              <a:t>			// </a:t>
            </a:r>
            <a:r>
              <a:rPr lang="ru-RU" sz="2400" dirty="0"/>
              <a:t>тело класса </a:t>
            </a:r>
          </a:p>
          <a:p>
            <a:pPr marL="0" indent="0">
              <a:buNone/>
            </a:pPr>
            <a:r>
              <a:rPr lang="ru-RU" sz="2400" dirty="0" smtClean="0"/>
              <a:t>		} </a:t>
            </a:r>
          </a:p>
        </p:txBody>
      </p:sp>
    </p:spTree>
    <p:extLst>
      <p:ext uri="{BB962C8B-B14F-4D97-AF65-F5344CB8AC3E}">
        <p14:creationId xmlns:p14="http://schemas.microsoft.com/office/powerpoint/2010/main" val="23171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7" y="223839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Реализация интерфейсов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Если  </a:t>
            </a:r>
            <a:r>
              <a:rPr lang="ru-RU" sz="2400" dirty="0"/>
              <a:t>класс  должен  реализовать  несколько  интерфейсов,  то  имена интерфейсов  указываются  через  запятую.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Класс,  реализующий  интерфейс,  может  содержать  дополнительные </a:t>
            </a:r>
            <a:r>
              <a:rPr lang="ru-RU" sz="2400" dirty="0" smtClean="0"/>
              <a:t>переменные </a:t>
            </a:r>
            <a:r>
              <a:rPr lang="ru-RU" sz="2400" dirty="0"/>
              <a:t>и методы.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84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7" y="223839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Реализация интерфейсов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020762" y="1074821"/>
            <a:ext cx="5171491" cy="578317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public class </a:t>
            </a:r>
            <a:r>
              <a:rPr lang="en-US" dirty="0" err="1"/>
              <a:t>HomeRadio</a:t>
            </a:r>
            <a:r>
              <a:rPr lang="en-US" dirty="0"/>
              <a:t> implements Radio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channel;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@Override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public void on()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Радио включено");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@</a:t>
            </a:r>
            <a:r>
              <a:rPr lang="en-US" dirty="0"/>
              <a:t>Override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public void off()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Радио выключено");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    @</a:t>
            </a:r>
            <a:r>
              <a:rPr lang="en-US" dirty="0"/>
              <a:t>Override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public void </a:t>
            </a:r>
            <a:r>
              <a:rPr lang="en-US" dirty="0" err="1"/>
              <a:t>nextChannel</a:t>
            </a:r>
            <a:r>
              <a:rPr lang="en-US" dirty="0"/>
              <a:t>()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this.channel</a:t>
            </a:r>
            <a:r>
              <a:rPr lang="en-US" dirty="0"/>
              <a:t>++;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} 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529137" y="1074820"/>
            <a:ext cx="5171491" cy="5783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/>
              <a:t> @Override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public void </a:t>
            </a:r>
            <a:r>
              <a:rPr lang="en-US" dirty="0" err="1"/>
              <a:t>previousChannel</a:t>
            </a:r>
            <a:r>
              <a:rPr lang="en-US" dirty="0"/>
              <a:t>()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this.channel</a:t>
            </a:r>
            <a:r>
              <a:rPr lang="en-US" dirty="0"/>
              <a:t>--;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@Override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public void </a:t>
            </a:r>
            <a:r>
              <a:rPr lang="en-US" dirty="0" err="1"/>
              <a:t>showChannel</a:t>
            </a:r>
            <a:r>
              <a:rPr lang="en-US" dirty="0"/>
              <a:t>()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Текущий канал "+</a:t>
            </a:r>
            <a:r>
              <a:rPr lang="en-US" dirty="0"/>
              <a:t>channel);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}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6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Наследование интерфейсов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Интерфейс  может  наследовать  другой  интерфейс.  Данная  задача </a:t>
            </a:r>
            <a:r>
              <a:rPr lang="ru-RU" sz="2400" dirty="0" smtClean="0"/>
              <a:t>решается  </a:t>
            </a:r>
            <a:r>
              <a:rPr lang="ru-RU" sz="2400" dirty="0"/>
              <a:t>с  помощью  ключевого  слова  </a:t>
            </a:r>
            <a:r>
              <a:rPr lang="ru-RU" sz="2400" dirty="0" err="1"/>
              <a:t>extends</a:t>
            </a:r>
            <a:r>
              <a:rPr lang="ru-RU" sz="2400" dirty="0"/>
              <a:t>.  При  этом  синтаксис  не </a:t>
            </a:r>
            <a:r>
              <a:rPr lang="ru-RU" sz="2400" dirty="0" smtClean="0"/>
              <a:t>отличается  </a:t>
            </a:r>
            <a:r>
              <a:rPr lang="ru-RU" sz="2400" dirty="0"/>
              <a:t>от  наследования  классов. 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Если  </a:t>
            </a:r>
            <a:r>
              <a:rPr lang="ru-RU" sz="2400" dirty="0"/>
              <a:t>класс  реализует  интерфейс, </a:t>
            </a:r>
            <a:r>
              <a:rPr lang="ru-RU" sz="2400" dirty="0" smtClean="0"/>
              <a:t>наследующий  </a:t>
            </a:r>
            <a:r>
              <a:rPr lang="ru-RU" sz="2400" dirty="0"/>
              <a:t>другие  </a:t>
            </a:r>
            <a:r>
              <a:rPr lang="ru-RU" sz="2400" dirty="0" smtClean="0"/>
              <a:t>интерфейс</a:t>
            </a:r>
            <a:r>
              <a:rPr lang="ru-RU" sz="2400" dirty="0"/>
              <a:t>ы</a:t>
            </a:r>
            <a:r>
              <a:rPr lang="ru-RU" sz="2400" dirty="0" smtClean="0"/>
              <a:t>,  </a:t>
            </a:r>
            <a:r>
              <a:rPr lang="ru-RU" sz="2400" dirty="0"/>
              <a:t>в  нем  надо  полностью  определить  все </a:t>
            </a:r>
            <a:r>
              <a:rPr lang="ru-RU" sz="2400" dirty="0" smtClean="0"/>
              <a:t>методы</a:t>
            </a:r>
            <a:r>
              <a:rPr lang="ru-RU" sz="2400" dirty="0"/>
              <a:t>,  объявленные  в  интерфейсах  по  всей  цепочке  наследования.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7281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 </a:t>
            </a:r>
            <a:r>
              <a:rPr lang="en-US" sz="2400" dirty="0" smtClean="0"/>
              <a:t>Java 8 </a:t>
            </a:r>
            <a:r>
              <a:rPr lang="ru-RU" sz="2400" dirty="0" smtClean="0"/>
              <a:t>для </a:t>
            </a:r>
            <a:r>
              <a:rPr lang="ru-RU" sz="2400" dirty="0"/>
              <a:t>любого интерфейсного метода можно предоставить </a:t>
            </a:r>
            <a:r>
              <a:rPr lang="ru-RU" sz="2400" b="1" dirty="0"/>
              <a:t>реализацию по умолчанию</a:t>
            </a:r>
            <a:r>
              <a:rPr lang="ru-RU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Такой метод следует пометить модификатором доступа </a:t>
            </a:r>
            <a:r>
              <a:rPr lang="en-US" sz="2400" dirty="0"/>
              <a:t>default, </a:t>
            </a:r>
            <a:r>
              <a:rPr lang="ru-RU" sz="2400" dirty="0"/>
              <a:t>как показано ниже.</a:t>
            </a:r>
          </a:p>
          <a:p>
            <a:pPr marL="0" indent="0">
              <a:buNone/>
            </a:pPr>
            <a:r>
              <a:rPr lang="ru-RU" sz="2400" dirty="0" smtClean="0"/>
              <a:t>		</a:t>
            </a:r>
            <a:r>
              <a:rPr lang="en-US" sz="2400" dirty="0"/>
              <a:t>public interface </a:t>
            </a:r>
            <a:r>
              <a:rPr lang="en-US" sz="2400" dirty="0" err="1"/>
              <a:t>AccountAction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			void </a:t>
            </a:r>
            <a:r>
              <a:rPr lang="en-US" sz="2400" dirty="0"/>
              <a:t>blocking();</a:t>
            </a:r>
          </a:p>
          <a:p>
            <a:pPr marL="0" indent="0">
              <a:buNone/>
            </a:pPr>
            <a:r>
              <a:rPr lang="ru-RU" sz="2400" dirty="0" smtClean="0"/>
              <a:t>			</a:t>
            </a:r>
            <a:r>
              <a:rPr lang="en-US" sz="2400" b="1" dirty="0" smtClean="0"/>
              <a:t>default</a:t>
            </a:r>
            <a:r>
              <a:rPr lang="en-US" sz="2400" dirty="0" smtClean="0"/>
              <a:t>  </a:t>
            </a:r>
            <a:r>
              <a:rPr lang="en-US" sz="2400" dirty="0"/>
              <a:t>void  </a:t>
            </a:r>
            <a:r>
              <a:rPr lang="en-US" sz="2400" dirty="0" err="1"/>
              <a:t>unBlocking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		}</a:t>
            </a:r>
          </a:p>
          <a:p>
            <a:pPr marL="0" indent="0">
              <a:buNone/>
            </a:pPr>
            <a:r>
              <a:rPr lang="ru-RU" sz="2400" dirty="0"/>
              <a:t>При реализации классом такого интерфейса реализуются только </a:t>
            </a:r>
            <a:r>
              <a:rPr lang="ru-RU" sz="2400" dirty="0" smtClean="0"/>
              <a:t>абстрактные </a:t>
            </a:r>
            <a:r>
              <a:rPr lang="ru-RU" sz="2400" dirty="0"/>
              <a:t>методы, </a:t>
            </a:r>
            <a:r>
              <a:rPr lang="ru-RU" sz="2400" dirty="0" err="1"/>
              <a:t>default</a:t>
            </a:r>
            <a:r>
              <a:rPr lang="ru-RU" sz="2400" dirty="0"/>
              <a:t>-методы могут переопределяться при необходимости.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34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 marL="0" indent="365125" algn="just">
              <a:buNone/>
            </a:pPr>
            <a:r>
              <a:rPr lang="ru-RU" sz="2400" dirty="0"/>
              <a:t>Появление методов по умолчанию в интерфейсах разрешило </a:t>
            </a:r>
            <a:r>
              <a:rPr lang="ru-RU" sz="2400" dirty="0" smtClean="0"/>
              <a:t>множественное </a:t>
            </a:r>
            <a:r>
              <a:rPr lang="ru-RU" sz="2400" dirty="0"/>
              <a:t>наследование поведения, что не так уж редко встречается в практическом </a:t>
            </a:r>
            <a:r>
              <a:rPr lang="ru-RU" sz="2400" dirty="0" smtClean="0"/>
              <a:t>программировании</a:t>
            </a:r>
            <a:r>
              <a:rPr lang="ru-RU" sz="2400" dirty="0"/>
              <a:t>.</a:t>
            </a:r>
          </a:p>
          <a:p>
            <a:pPr marL="0" indent="365125" algn="just">
              <a:buNone/>
            </a:pPr>
            <a:r>
              <a:rPr lang="ru-RU" sz="2400" dirty="0"/>
              <a:t>Однако если класс реализует два интерфейса с </a:t>
            </a:r>
            <a:r>
              <a:rPr lang="ru-RU" sz="2400" dirty="0" err="1"/>
              <a:t>default</a:t>
            </a:r>
            <a:r>
              <a:rPr lang="ru-RU" sz="2400" dirty="0"/>
              <a:t>-методами, сигнатуры </a:t>
            </a:r>
            <a:r>
              <a:rPr lang="ru-RU" sz="2400" dirty="0" smtClean="0"/>
              <a:t>которых </a:t>
            </a:r>
            <a:r>
              <a:rPr lang="ru-RU" sz="2400" dirty="0"/>
              <a:t>совпадают, то компилятор выдаст сообщение об ошибке, так как </a:t>
            </a:r>
            <a:r>
              <a:rPr lang="ru-RU" sz="2400" dirty="0" smtClean="0"/>
              <a:t>невозможно </a:t>
            </a:r>
            <a:r>
              <a:rPr lang="ru-RU" sz="2400" dirty="0"/>
              <a:t>будет определить принадлежность метода при его вызове на объекте </a:t>
            </a:r>
            <a:r>
              <a:rPr lang="ru-RU" sz="2400" dirty="0" smtClean="0"/>
              <a:t>класса</a:t>
            </a:r>
            <a:r>
              <a:rPr lang="ru-RU" sz="2400" dirty="0"/>
              <a:t>. При реализации классом методы интерфейса равноправны.</a:t>
            </a:r>
          </a:p>
        </p:txBody>
      </p:sp>
    </p:spTree>
    <p:extLst>
      <p:ext uri="{BB962C8B-B14F-4D97-AF65-F5344CB8AC3E}">
        <p14:creationId xmlns:p14="http://schemas.microsoft.com/office/powerpoint/2010/main" val="7217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001631"/>
            <a:ext cx="10513512" cy="5856370"/>
          </a:xfrm>
        </p:spPr>
        <p:txBody>
          <a:bodyPr>
            <a:normAutofit/>
          </a:bodyPr>
          <a:lstStyle/>
          <a:p>
            <a:pPr marL="0" indent="365125" algn="just">
              <a:buNone/>
            </a:pPr>
            <a:r>
              <a:rPr lang="ru-RU" sz="2200" dirty="0"/>
              <a:t>Начиная с JDK 8 в интерфейсах доступны </a:t>
            </a:r>
            <a:r>
              <a:rPr lang="ru-RU" sz="2200" b="1" dirty="0"/>
              <a:t>статические методы </a:t>
            </a:r>
            <a:r>
              <a:rPr lang="ru-RU" sz="2200" dirty="0"/>
              <a:t>- они аналогичны методам </a:t>
            </a:r>
            <a:r>
              <a:rPr lang="ru-RU" sz="2200" dirty="0" smtClean="0"/>
              <a:t>класса</a:t>
            </a:r>
            <a:endParaRPr lang="en-US" sz="2200" dirty="0" smtClean="0"/>
          </a:p>
          <a:p>
            <a:pPr marL="0" indent="365125" algn="just">
              <a:buNone/>
            </a:pPr>
            <a:r>
              <a:rPr lang="en-US" sz="2200" dirty="0"/>
              <a:t>interface Printable {</a:t>
            </a:r>
          </a:p>
          <a:p>
            <a:pPr marL="0" indent="365125" algn="just">
              <a:buNone/>
            </a:pPr>
            <a:r>
              <a:rPr lang="en-US" sz="2200" dirty="0" smtClean="0"/>
              <a:t>		void </a:t>
            </a:r>
            <a:r>
              <a:rPr lang="en-US" sz="2200" dirty="0"/>
              <a:t>print();</a:t>
            </a:r>
          </a:p>
          <a:p>
            <a:pPr marL="0" indent="365125" algn="just">
              <a:buNone/>
            </a:pPr>
            <a:r>
              <a:rPr lang="en-US" sz="2200" dirty="0" smtClean="0"/>
              <a:t>		static </a:t>
            </a:r>
            <a:r>
              <a:rPr lang="en-US" sz="2200" dirty="0"/>
              <a:t>void read(){</a:t>
            </a:r>
          </a:p>
          <a:p>
            <a:pPr marL="0" indent="365125" algn="just"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System.out.println</a:t>
            </a:r>
            <a:r>
              <a:rPr lang="en-US" sz="2200" dirty="0"/>
              <a:t>("Read printable");</a:t>
            </a:r>
          </a:p>
          <a:p>
            <a:pPr marL="0" indent="365125" algn="just">
              <a:buNone/>
            </a:pPr>
            <a:r>
              <a:rPr lang="en-US" sz="2200" dirty="0"/>
              <a:t>    </a:t>
            </a:r>
            <a:r>
              <a:rPr lang="en-US" sz="2200" dirty="0" smtClean="0"/>
              <a:t>	}</a:t>
            </a:r>
            <a:endParaRPr lang="en-US" sz="2200" dirty="0"/>
          </a:p>
          <a:p>
            <a:pPr marL="0" indent="365125" algn="just">
              <a:buNone/>
            </a:pPr>
            <a:r>
              <a:rPr lang="en-US" sz="2200" dirty="0" smtClean="0"/>
              <a:t>}</a:t>
            </a:r>
          </a:p>
          <a:p>
            <a:pPr marL="0" indent="365125" algn="just">
              <a:buNone/>
            </a:pPr>
            <a:r>
              <a:rPr lang="ru-RU" sz="2200" dirty="0"/>
              <a:t>Чтобы обратиться к статическому методу интерфейса также, как и в случае с классами, пишут название интерфейса и метод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marL="0" indent="365125" algn="just">
              <a:buNone/>
            </a:pPr>
            <a:r>
              <a:rPr lang="en-US" sz="2200" dirty="0"/>
              <a:t>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 marL="0" indent="365125" algn="just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Printable.read</a:t>
            </a:r>
            <a:r>
              <a:rPr lang="en-US" sz="2200" dirty="0"/>
              <a:t>();</a:t>
            </a:r>
          </a:p>
          <a:p>
            <a:pPr marL="0" indent="365125" algn="just">
              <a:buNone/>
            </a:pPr>
            <a:r>
              <a:rPr lang="en-US" sz="2200" dirty="0"/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945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73192" y="1001631"/>
            <a:ext cx="11018808" cy="5856370"/>
          </a:xfrm>
        </p:spPr>
        <p:txBody>
          <a:bodyPr>
            <a:normAutofit/>
          </a:bodyPr>
          <a:lstStyle/>
          <a:p>
            <a:pPr marL="0" indent="365125" algn="just">
              <a:buNone/>
            </a:pPr>
            <a:r>
              <a:rPr lang="ru-RU" sz="2400" dirty="0"/>
              <a:t>По умолчанию все методы в интерфейсе фактически имеют модификатор </a:t>
            </a:r>
            <a:r>
              <a:rPr lang="ru-RU" sz="2400" dirty="0" err="1"/>
              <a:t>public</a:t>
            </a:r>
            <a:r>
              <a:rPr lang="ru-RU" sz="2400" dirty="0"/>
              <a:t>. Однако начиная с </a:t>
            </a:r>
            <a:r>
              <a:rPr lang="ru-RU" sz="2400" dirty="0" err="1"/>
              <a:t>Java</a:t>
            </a:r>
            <a:r>
              <a:rPr lang="ru-RU" sz="2400" dirty="0"/>
              <a:t> 9 </a:t>
            </a:r>
            <a:r>
              <a:rPr lang="ru-RU" sz="2400" dirty="0" smtClean="0"/>
              <a:t>также можно </a:t>
            </a:r>
            <a:r>
              <a:rPr lang="ru-RU" sz="2400" dirty="0"/>
              <a:t>определять в интерфейсе методы с модификатором </a:t>
            </a:r>
            <a:r>
              <a:rPr lang="ru-RU" sz="2400" b="1" dirty="0" err="1"/>
              <a:t>private</a:t>
            </a:r>
            <a:r>
              <a:rPr lang="ru-RU" sz="2400" dirty="0"/>
              <a:t>. Они могут быть статическими и нестатическими, но они не могут иметь реализации по умолчанию</a:t>
            </a:r>
            <a:r>
              <a:rPr lang="ru-RU" sz="2400" dirty="0" smtClean="0"/>
              <a:t>.</a:t>
            </a:r>
          </a:p>
          <a:p>
            <a:pPr marL="0" indent="365125" algn="just">
              <a:buNone/>
            </a:pPr>
            <a:r>
              <a:rPr lang="ru-RU" sz="2400" dirty="0"/>
              <a:t>Подобные методы могут использоваться только внутри самого интерфейса, в котором они определены.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945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Records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1104180"/>
            <a:ext cx="10396255" cy="5624423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Здесь определен класс </a:t>
            </a:r>
            <a:r>
              <a:rPr lang="ru-RU" sz="2400" dirty="0" err="1"/>
              <a:t>Person</a:t>
            </a:r>
            <a:r>
              <a:rPr lang="ru-RU" sz="2400" dirty="0"/>
              <a:t>, который определяет две константы - </a:t>
            </a:r>
            <a:r>
              <a:rPr lang="ru-RU" sz="2400" dirty="0" err="1"/>
              <a:t>name</a:t>
            </a:r>
            <a:r>
              <a:rPr lang="ru-RU" sz="2400" dirty="0"/>
              <a:t> и </a:t>
            </a:r>
            <a:r>
              <a:rPr lang="ru-RU" sz="2400" dirty="0" err="1"/>
              <a:t>age</a:t>
            </a:r>
            <a:r>
              <a:rPr lang="ru-RU" sz="2400" dirty="0" smtClean="0"/>
              <a:t>:</a:t>
            </a:r>
          </a:p>
          <a:p>
            <a:pPr marL="0" indent="361950">
              <a:buNone/>
            </a:pPr>
            <a:r>
              <a:rPr lang="en-US" altLang="ru-RU" sz="2400" dirty="0"/>
              <a:t>private final String name;</a:t>
            </a:r>
          </a:p>
          <a:p>
            <a:pPr marL="0" indent="361950">
              <a:buNone/>
            </a:pPr>
            <a:r>
              <a:rPr lang="en-US" altLang="ru-RU" sz="2400" dirty="0"/>
              <a:t>private final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age</a:t>
            </a:r>
            <a:r>
              <a:rPr lang="en-US" altLang="ru-RU" sz="2400" dirty="0" smtClean="0"/>
              <a:t>;</a:t>
            </a:r>
            <a:endParaRPr lang="ru-RU" altLang="ru-RU" sz="2400" dirty="0" smtClean="0"/>
          </a:p>
          <a:p>
            <a:pPr marL="0" indent="361950">
              <a:buNone/>
            </a:pPr>
            <a:r>
              <a:rPr lang="ru-RU" sz="2400" dirty="0"/>
              <a:t>Их значения устанавливаются в конструкторе. Больше никак их установить мы не можем. Таким образом, после создания объекта </a:t>
            </a:r>
            <a:r>
              <a:rPr lang="ru-RU" sz="2400" dirty="0" err="1"/>
              <a:t>Person</a:t>
            </a:r>
            <a:r>
              <a:rPr lang="ru-RU" sz="2400" dirty="0"/>
              <a:t> они будут хранить неизменяемые данные.</a:t>
            </a:r>
          </a:p>
          <a:p>
            <a:pPr marL="0" indent="361950">
              <a:buNone/>
            </a:pPr>
            <a:r>
              <a:rPr lang="ru-RU" sz="2400" dirty="0"/>
              <a:t>Для получения значений </a:t>
            </a:r>
            <a:r>
              <a:rPr lang="ru-RU" sz="2400" dirty="0" err="1"/>
              <a:t>name</a:t>
            </a:r>
            <a:r>
              <a:rPr lang="ru-RU" sz="2400" dirty="0"/>
              <a:t> и </a:t>
            </a:r>
            <a:r>
              <a:rPr lang="ru-RU" sz="2400" dirty="0" err="1"/>
              <a:t>age</a:t>
            </a:r>
            <a:r>
              <a:rPr lang="ru-RU" sz="2400" dirty="0"/>
              <a:t> предусмотрены одноименные методы</a:t>
            </a:r>
            <a:r>
              <a:rPr lang="ru-RU" sz="2400" dirty="0" smtClean="0"/>
              <a:t>:</a:t>
            </a:r>
          </a:p>
          <a:p>
            <a:pPr marL="0" indent="361950">
              <a:buNone/>
            </a:pPr>
            <a:r>
              <a:rPr lang="en-US" sz="2400" dirty="0" smtClean="0"/>
              <a:t>String </a:t>
            </a:r>
            <a:r>
              <a:rPr lang="en-US" sz="2400" dirty="0"/>
              <a:t>name() { return name; }</a:t>
            </a:r>
          </a:p>
          <a:p>
            <a:pPr marL="0" indent="361950">
              <a:buNone/>
            </a:pPr>
            <a:r>
              <a:rPr lang="en-US" sz="2400" dirty="0" err="1"/>
              <a:t>int</a:t>
            </a:r>
            <a:r>
              <a:rPr lang="en-US" sz="2400" dirty="0"/>
              <a:t> age() { return age; }</a:t>
            </a:r>
            <a:endParaRPr lang="ru-RU" sz="2400" dirty="0"/>
          </a:p>
          <a:p>
            <a:pPr marL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23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73192" y="1001631"/>
            <a:ext cx="11018808" cy="5856370"/>
          </a:xfrm>
        </p:spPr>
        <p:txBody>
          <a:bodyPr>
            <a:noAutofit/>
          </a:bodyPr>
          <a:lstStyle/>
          <a:p>
            <a:pPr marL="0" indent="365125" algn="just">
              <a:buNone/>
            </a:pPr>
            <a:r>
              <a:rPr lang="ru-RU" sz="2200" dirty="0" smtClean="0"/>
              <a:t>Например, надо </a:t>
            </a:r>
            <a:r>
              <a:rPr lang="ru-RU" sz="2200" dirty="0"/>
              <a:t>выполнять в интерфейсе некоторые повторяющиеся действия, и в этом случае такие действия можно выделить в приватные методы</a:t>
            </a:r>
            <a:r>
              <a:rPr lang="ru-RU" sz="2200" dirty="0" smtClean="0"/>
              <a:t>:</a:t>
            </a:r>
          </a:p>
          <a:p>
            <a:pPr marL="0" indent="365125" algn="just">
              <a:buNone/>
            </a:pPr>
            <a:r>
              <a:rPr lang="en-US" sz="2200" dirty="0"/>
              <a:t>public class Program{</a:t>
            </a:r>
          </a:p>
          <a:p>
            <a:pPr marL="0" indent="365125" algn="just">
              <a:buNone/>
            </a:pPr>
            <a:r>
              <a:rPr lang="ru-RU" sz="2200" dirty="0" smtClean="0"/>
              <a:t>		</a:t>
            </a:r>
            <a:r>
              <a:rPr lang="en-US" sz="2200" dirty="0" smtClean="0"/>
              <a:t>public </a:t>
            </a:r>
            <a:r>
              <a:rPr lang="en-US" sz="2200" dirty="0"/>
              <a:t>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 marL="0" indent="365125" algn="just">
              <a:buNone/>
            </a:pPr>
            <a:r>
              <a:rPr lang="ru-RU" sz="2200" dirty="0" smtClean="0"/>
              <a:t>			</a:t>
            </a:r>
            <a:r>
              <a:rPr lang="en-US" sz="2200" dirty="0" err="1" smtClean="0"/>
              <a:t>Calculatable</a:t>
            </a:r>
            <a:r>
              <a:rPr lang="en-US" sz="2200" dirty="0" smtClean="0"/>
              <a:t> </a:t>
            </a:r>
            <a:r>
              <a:rPr lang="en-US" sz="2200" dirty="0"/>
              <a:t>c = new Calculation();</a:t>
            </a:r>
          </a:p>
          <a:p>
            <a:pPr marL="0" indent="365125" algn="just">
              <a:buNone/>
            </a:pPr>
            <a:r>
              <a:rPr lang="en-US" sz="2200" dirty="0"/>
              <a:t>      </a:t>
            </a:r>
            <a:r>
              <a:rPr lang="ru-RU" sz="2200" dirty="0" smtClean="0"/>
              <a:t>	</a:t>
            </a:r>
            <a:r>
              <a:rPr lang="en-US" sz="2200" dirty="0" smtClean="0"/>
              <a:t> </a:t>
            </a:r>
            <a:r>
              <a:rPr lang="ru-RU" sz="2200" dirty="0" smtClean="0"/>
              <a:t>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c.sum</a:t>
            </a:r>
            <a:r>
              <a:rPr lang="en-US" sz="2200" dirty="0" smtClean="0"/>
              <a:t>(1</a:t>
            </a:r>
            <a:r>
              <a:rPr lang="en-US" sz="2200" dirty="0"/>
              <a:t>, 2));</a:t>
            </a:r>
          </a:p>
          <a:p>
            <a:pPr marL="0" indent="365125" algn="just">
              <a:buNone/>
            </a:pPr>
            <a:r>
              <a:rPr lang="en-US" sz="2200" dirty="0"/>
              <a:t>      </a:t>
            </a:r>
            <a:r>
              <a:rPr lang="ru-RU" sz="2200" dirty="0" smtClean="0"/>
              <a:t>		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c.sum</a:t>
            </a:r>
            <a:r>
              <a:rPr lang="en-US" sz="2200" dirty="0" smtClean="0"/>
              <a:t>(1</a:t>
            </a:r>
            <a:r>
              <a:rPr lang="en-US" sz="2200" dirty="0"/>
              <a:t>, 2, 4));</a:t>
            </a:r>
          </a:p>
          <a:p>
            <a:pPr marL="0" indent="365125" algn="just">
              <a:buNone/>
            </a:pPr>
            <a:r>
              <a:rPr lang="en-US" sz="2200" dirty="0"/>
              <a:t>    }</a:t>
            </a:r>
          </a:p>
          <a:p>
            <a:pPr marL="0" indent="365125" algn="just">
              <a:buNone/>
            </a:pPr>
            <a:r>
              <a:rPr lang="en-US" sz="2200" dirty="0"/>
              <a:t>}</a:t>
            </a:r>
          </a:p>
          <a:p>
            <a:pPr marL="0" indent="365125" algn="just">
              <a:buNone/>
            </a:pPr>
            <a:r>
              <a:rPr lang="en-US" sz="2200" dirty="0"/>
              <a:t>class Calculation implements </a:t>
            </a:r>
            <a:r>
              <a:rPr lang="en-US" sz="2200" dirty="0" err="1"/>
              <a:t>Calculatable</a:t>
            </a:r>
            <a:r>
              <a:rPr lang="en-US" sz="2200" dirty="0"/>
              <a:t>{</a:t>
            </a:r>
          </a:p>
          <a:p>
            <a:pPr marL="0" indent="365125"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</a:t>
            </a:r>
            <a:endParaRPr lang="en-US" sz="2200" dirty="0"/>
          </a:p>
          <a:p>
            <a:pPr marL="0" indent="365125" algn="just">
              <a:buNone/>
            </a:pPr>
            <a:r>
              <a:rPr lang="en-US" sz="2200" dirty="0"/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836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Интерфейсы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173192" y="1001631"/>
            <a:ext cx="11018808" cy="5856370"/>
          </a:xfrm>
        </p:spPr>
        <p:txBody>
          <a:bodyPr>
            <a:noAutofit/>
          </a:bodyPr>
          <a:lstStyle/>
          <a:p>
            <a:pPr marL="0" indent="365125" algn="just">
              <a:buNone/>
            </a:pPr>
            <a:r>
              <a:rPr lang="en-US" sz="1900" dirty="0"/>
              <a:t>interface </a:t>
            </a:r>
            <a:r>
              <a:rPr lang="en-US" sz="1900" dirty="0" err="1"/>
              <a:t>Calculatable</a:t>
            </a:r>
            <a:r>
              <a:rPr lang="en-US" sz="1900" dirty="0"/>
              <a:t>{</a:t>
            </a:r>
          </a:p>
          <a:p>
            <a:pPr marL="0" indent="365125" algn="just">
              <a:buNone/>
            </a:pPr>
            <a:r>
              <a:rPr lang="ru-RU" sz="1900" dirty="0" smtClean="0"/>
              <a:t>		</a:t>
            </a:r>
            <a:r>
              <a:rPr lang="en-US" sz="1900" dirty="0" smtClean="0"/>
              <a:t>default </a:t>
            </a:r>
            <a:r>
              <a:rPr lang="en-US" sz="1900" dirty="0" err="1"/>
              <a:t>int</a:t>
            </a:r>
            <a:r>
              <a:rPr lang="en-US" sz="1900" dirty="0"/>
              <a:t> sum(</a:t>
            </a:r>
            <a:r>
              <a:rPr lang="en-US" sz="1900" dirty="0" err="1"/>
              <a:t>int</a:t>
            </a:r>
            <a:r>
              <a:rPr lang="en-US" sz="1900" dirty="0"/>
              <a:t> a, </a:t>
            </a:r>
            <a:r>
              <a:rPr lang="en-US" sz="1900" dirty="0" err="1"/>
              <a:t>int</a:t>
            </a:r>
            <a:r>
              <a:rPr lang="en-US" sz="1900" dirty="0"/>
              <a:t> b){</a:t>
            </a:r>
          </a:p>
          <a:p>
            <a:pPr marL="0" indent="365125" algn="just">
              <a:buNone/>
            </a:pPr>
            <a:r>
              <a:rPr lang="en-US" sz="1900" dirty="0"/>
              <a:t>       </a:t>
            </a:r>
            <a:r>
              <a:rPr lang="ru-RU" sz="1900" dirty="0" smtClean="0"/>
              <a:t>	</a:t>
            </a:r>
            <a:r>
              <a:rPr lang="en-US" sz="1900" dirty="0" smtClean="0"/>
              <a:t> </a:t>
            </a:r>
            <a:r>
              <a:rPr lang="ru-RU" sz="1900" dirty="0" smtClean="0"/>
              <a:t>	</a:t>
            </a:r>
            <a:r>
              <a:rPr lang="en-US" sz="1900" dirty="0" smtClean="0"/>
              <a:t>return </a:t>
            </a:r>
            <a:r>
              <a:rPr lang="en-US" sz="1900" dirty="0" err="1"/>
              <a:t>sumAll</a:t>
            </a:r>
            <a:r>
              <a:rPr lang="en-US" sz="1900" dirty="0"/>
              <a:t>(a, b);</a:t>
            </a:r>
          </a:p>
          <a:p>
            <a:pPr marL="0" indent="365125" algn="just">
              <a:buNone/>
            </a:pPr>
            <a:r>
              <a:rPr lang="en-US" sz="1900" dirty="0"/>
              <a:t>  </a:t>
            </a:r>
            <a:r>
              <a:rPr lang="ru-RU" sz="1900" dirty="0" smtClean="0"/>
              <a:t>	</a:t>
            </a:r>
            <a:r>
              <a:rPr lang="en-US" sz="1900" dirty="0" smtClean="0"/>
              <a:t>  </a:t>
            </a:r>
            <a:r>
              <a:rPr lang="en-US" sz="1900" dirty="0"/>
              <a:t>}</a:t>
            </a:r>
          </a:p>
          <a:p>
            <a:pPr marL="0" indent="365125" algn="just">
              <a:buNone/>
            </a:pPr>
            <a:r>
              <a:rPr lang="en-US" sz="1900" dirty="0"/>
              <a:t>   </a:t>
            </a:r>
            <a:r>
              <a:rPr lang="ru-RU" sz="1900" dirty="0" smtClean="0"/>
              <a:t>	</a:t>
            </a:r>
            <a:r>
              <a:rPr lang="en-US" sz="1900" dirty="0" smtClean="0"/>
              <a:t> </a:t>
            </a:r>
            <a:r>
              <a:rPr lang="en-US" sz="1900" dirty="0"/>
              <a:t>default </a:t>
            </a:r>
            <a:r>
              <a:rPr lang="en-US" sz="1900" dirty="0" err="1"/>
              <a:t>int</a:t>
            </a:r>
            <a:r>
              <a:rPr lang="en-US" sz="1900" dirty="0"/>
              <a:t> sum(</a:t>
            </a:r>
            <a:r>
              <a:rPr lang="en-US" sz="1900" dirty="0" err="1"/>
              <a:t>int</a:t>
            </a:r>
            <a:r>
              <a:rPr lang="en-US" sz="1900" dirty="0"/>
              <a:t> a, </a:t>
            </a:r>
            <a:r>
              <a:rPr lang="en-US" sz="1900" dirty="0" err="1"/>
              <a:t>int</a:t>
            </a:r>
            <a:r>
              <a:rPr lang="en-US" sz="1900" dirty="0"/>
              <a:t> b, </a:t>
            </a:r>
            <a:r>
              <a:rPr lang="en-US" sz="1900" dirty="0" err="1"/>
              <a:t>int</a:t>
            </a:r>
            <a:r>
              <a:rPr lang="en-US" sz="1900" dirty="0"/>
              <a:t> c){</a:t>
            </a:r>
          </a:p>
          <a:p>
            <a:pPr marL="0" indent="365125" algn="just">
              <a:buNone/>
            </a:pPr>
            <a:r>
              <a:rPr lang="en-US" sz="1900" dirty="0"/>
              <a:t>     </a:t>
            </a:r>
            <a:r>
              <a:rPr lang="ru-RU" sz="1900" dirty="0" smtClean="0"/>
              <a:t>		</a:t>
            </a:r>
            <a:r>
              <a:rPr lang="en-US" sz="1900" dirty="0" smtClean="0"/>
              <a:t>   </a:t>
            </a:r>
            <a:r>
              <a:rPr lang="en-US" sz="1900" dirty="0"/>
              <a:t>return </a:t>
            </a:r>
            <a:r>
              <a:rPr lang="en-US" sz="1900" dirty="0" err="1"/>
              <a:t>sumAll</a:t>
            </a:r>
            <a:r>
              <a:rPr lang="en-US" sz="1900" dirty="0"/>
              <a:t>(a, b, c);</a:t>
            </a:r>
          </a:p>
          <a:p>
            <a:pPr marL="0" indent="365125" algn="just">
              <a:buNone/>
            </a:pPr>
            <a:r>
              <a:rPr lang="en-US" sz="1900" dirty="0"/>
              <a:t>   </a:t>
            </a:r>
            <a:r>
              <a:rPr lang="ru-RU" sz="1900" dirty="0" smtClean="0"/>
              <a:t>	</a:t>
            </a:r>
            <a:r>
              <a:rPr lang="en-US" sz="1900" dirty="0" smtClean="0"/>
              <a:t> }</a:t>
            </a:r>
            <a:endParaRPr lang="ru-RU" sz="1900" dirty="0"/>
          </a:p>
          <a:p>
            <a:pPr marL="0" indent="365125" algn="just">
              <a:buNone/>
            </a:pPr>
            <a:r>
              <a:rPr lang="en-US" sz="1900" dirty="0" smtClean="0"/>
              <a:t>private </a:t>
            </a:r>
            <a:r>
              <a:rPr lang="en-US" sz="1900" dirty="0" err="1"/>
              <a:t>int</a:t>
            </a:r>
            <a:r>
              <a:rPr lang="en-US" sz="1900" dirty="0"/>
              <a:t> </a:t>
            </a:r>
            <a:r>
              <a:rPr lang="en-US" sz="1900" dirty="0" err="1"/>
              <a:t>sumAll</a:t>
            </a:r>
            <a:r>
              <a:rPr lang="en-US" sz="1900" dirty="0"/>
              <a:t>(int... values){</a:t>
            </a:r>
          </a:p>
          <a:p>
            <a:pPr marL="0" indent="365125" algn="just">
              <a:buNone/>
            </a:pPr>
            <a:r>
              <a:rPr lang="en-US" sz="1900" dirty="0"/>
              <a:t>         </a:t>
            </a:r>
            <a:r>
              <a:rPr lang="en-US" sz="1900" dirty="0" err="1"/>
              <a:t>int</a:t>
            </a:r>
            <a:r>
              <a:rPr lang="en-US" sz="1900" dirty="0"/>
              <a:t> result = 0;</a:t>
            </a:r>
          </a:p>
          <a:p>
            <a:pPr marL="0" indent="365125" algn="just">
              <a:buNone/>
            </a:pPr>
            <a:r>
              <a:rPr lang="en-US" sz="1900" dirty="0"/>
              <a:t>         for(</a:t>
            </a:r>
            <a:r>
              <a:rPr lang="en-US" sz="1900" dirty="0" err="1"/>
              <a:t>int</a:t>
            </a:r>
            <a:r>
              <a:rPr lang="en-US" sz="1900" dirty="0"/>
              <a:t> n : values){</a:t>
            </a:r>
          </a:p>
          <a:p>
            <a:pPr marL="0" indent="365125" algn="just">
              <a:buNone/>
            </a:pPr>
            <a:r>
              <a:rPr lang="en-US" sz="1900" dirty="0"/>
              <a:t>             result += n;</a:t>
            </a:r>
          </a:p>
          <a:p>
            <a:pPr marL="0" indent="365125" algn="just">
              <a:buNone/>
            </a:pPr>
            <a:r>
              <a:rPr lang="en-US" sz="1900" dirty="0"/>
              <a:t>         }</a:t>
            </a:r>
          </a:p>
          <a:p>
            <a:pPr marL="0" indent="365125" algn="just">
              <a:buNone/>
            </a:pPr>
            <a:r>
              <a:rPr lang="en-US" sz="1900" dirty="0"/>
              <a:t>         return result;</a:t>
            </a:r>
          </a:p>
          <a:p>
            <a:pPr marL="0" indent="365125" algn="just">
              <a:buNone/>
            </a:pPr>
            <a:r>
              <a:rPr lang="en-US" sz="1900" dirty="0"/>
              <a:t>    </a:t>
            </a:r>
            <a:r>
              <a:rPr lang="en-US" sz="1900" dirty="0" smtClean="0"/>
              <a:t>}	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050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3422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smtClean="0"/>
              <a:t>Логические блоки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3130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Логические блоки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 marL="0" indent="365125" algn="just">
              <a:buNone/>
            </a:pPr>
            <a:r>
              <a:rPr lang="ru-RU" sz="2400" dirty="0"/>
              <a:t>При описании класса могут быть использованы логические блоки. </a:t>
            </a:r>
            <a:r>
              <a:rPr lang="ru-RU" sz="2400" dirty="0" smtClean="0"/>
              <a:t>Логическим </a:t>
            </a:r>
            <a:r>
              <a:rPr lang="ru-RU" sz="2400" dirty="0"/>
              <a:t>блоком называется код, заключенный в фигурные скобки и не </a:t>
            </a:r>
            <a:r>
              <a:rPr lang="ru-RU" sz="2400" dirty="0" smtClean="0"/>
              <a:t>принадлежащий </a:t>
            </a:r>
            <a:r>
              <a:rPr lang="ru-RU" sz="2400" dirty="0"/>
              <a:t>ни одному методу текущего класса, например:</a:t>
            </a:r>
          </a:p>
          <a:p>
            <a:pPr marL="0" indent="365125" algn="just">
              <a:buNone/>
            </a:pPr>
            <a:r>
              <a:rPr lang="ru-RU" sz="2400" dirty="0" smtClean="0"/>
              <a:t>	{  </a:t>
            </a:r>
            <a:r>
              <a:rPr lang="ru-RU" sz="2400" dirty="0"/>
              <a:t>/* </a:t>
            </a:r>
            <a:r>
              <a:rPr lang="ru-RU" sz="2400" dirty="0" err="1"/>
              <a:t>code</a:t>
            </a:r>
            <a:r>
              <a:rPr lang="ru-RU" sz="2400" dirty="0"/>
              <a:t> */  } </a:t>
            </a:r>
          </a:p>
          <a:p>
            <a:pPr marL="0" indent="365125" algn="just"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static</a:t>
            </a:r>
            <a:r>
              <a:rPr lang="ru-RU" sz="2400" dirty="0" smtClean="0"/>
              <a:t> </a:t>
            </a:r>
            <a:r>
              <a:rPr lang="ru-RU" sz="2400" dirty="0"/>
              <a:t>{ /* </a:t>
            </a:r>
            <a:r>
              <a:rPr lang="ru-RU" sz="2400" dirty="0" err="1"/>
              <a:t>code</a:t>
            </a:r>
            <a:r>
              <a:rPr lang="ru-RU" sz="2400" dirty="0"/>
              <a:t> */  }</a:t>
            </a:r>
          </a:p>
        </p:txBody>
      </p:sp>
    </p:spTree>
    <p:extLst>
      <p:ext uri="{BB962C8B-B14F-4D97-AF65-F5344CB8AC3E}">
        <p14:creationId xmlns:p14="http://schemas.microsoft.com/office/powerpoint/2010/main" val="12312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Логические блоки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 marL="0" indent="365125" algn="just">
              <a:buNone/>
            </a:pPr>
            <a:r>
              <a:rPr lang="ru-RU" sz="2400" dirty="0"/>
              <a:t>Логические  блоки  чаще  всего  используются  в  качестве  инициализаторов </a:t>
            </a:r>
            <a:r>
              <a:rPr lang="ru-RU" sz="2400" dirty="0" smtClean="0"/>
              <a:t>полей</a:t>
            </a:r>
            <a:r>
              <a:rPr lang="ru-RU" sz="2400" dirty="0"/>
              <a:t>, но могут содержать вызовы методов и обращения к полям текущего </a:t>
            </a:r>
            <a:r>
              <a:rPr lang="ru-RU" sz="2400" dirty="0" smtClean="0"/>
              <a:t>класса</a:t>
            </a:r>
            <a:r>
              <a:rPr lang="ru-RU" sz="2400" dirty="0"/>
              <a:t>. При создании объекта класса они вызываются последовательно, в </a:t>
            </a:r>
            <a:r>
              <a:rPr lang="ru-RU" sz="2400" dirty="0" smtClean="0"/>
              <a:t>порядке </a:t>
            </a:r>
            <a:r>
              <a:rPr lang="ru-RU" sz="2400" dirty="0"/>
              <a:t>размещения, вместе с инициализацией полей как простая </a:t>
            </a:r>
            <a:r>
              <a:rPr lang="ru-RU" sz="2400" dirty="0" smtClean="0"/>
              <a:t>последовательность </a:t>
            </a:r>
            <a:r>
              <a:rPr lang="ru-RU" sz="2400" dirty="0"/>
              <a:t>операторов, и только после выполнения последнего блока будет вызван </a:t>
            </a:r>
            <a:r>
              <a:rPr lang="ru-RU" sz="2400" dirty="0" smtClean="0"/>
              <a:t>конструктор </a:t>
            </a:r>
            <a:r>
              <a:rPr lang="ru-RU" sz="2400" dirty="0"/>
              <a:t>класса. Операции с полями класса внутри логического блока до </a:t>
            </a:r>
            <a:r>
              <a:rPr lang="ru-RU" sz="2400" dirty="0" smtClean="0"/>
              <a:t>явного  </a:t>
            </a:r>
            <a:r>
              <a:rPr lang="ru-RU" sz="2400" dirty="0"/>
              <a:t>объявления  этого  поля  возможны  только  при  использовании  ссылки </a:t>
            </a:r>
            <a:r>
              <a:rPr lang="ru-RU" sz="2400" dirty="0" err="1" smtClean="0"/>
              <a:t>this</a:t>
            </a:r>
            <a:r>
              <a:rPr lang="ru-RU" sz="2400" dirty="0"/>
              <a:t>, представляющей собой ссылку на текущий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32551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Логические блоки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 marL="0" indent="365125" algn="just">
              <a:buNone/>
            </a:pPr>
            <a:r>
              <a:rPr lang="ru-RU" sz="2400" dirty="0"/>
              <a:t>Логический блок может быть объявлен со спецификатором </a:t>
            </a:r>
            <a:r>
              <a:rPr lang="ru-RU" sz="2400" dirty="0" err="1"/>
              <a:t>static</a:t>
            </a:r>
            <a:r>
              <a:rPr lang="ru-RU" sz="2400" dirty="0"/>
              <a:t>. В этом </a:t>
            </a:r>
            <a:r>
              <a:rPr lang="ru-RU" sz="2400" dirty="0" smtClean="0"/>
              <a:t>случае </a:t>
            </a:r>
            <a:r>
              <a:rPr lang="ru-RU" sz="2400" dirty="0"/>
              <a:t>он вызывается только один раз в жизненном цикле приложения при создании </a:t>
            </a:r>
            <a:r>
              <a:rPr lang="ru-RU" sz="2400" dirty="0" smtClean="0"/>
              <a:t>объекта </a:t>
            </a:r>
            <a:r>
              <a:rPr lang="ru-RU" sz="2400" dirty="0"/>
              <a:t>или при обращении к статическому методу (полю) данного класса.</a:t>
            </a:r>
          </a:p>
          <a:p>
            <a:pPr marL="0" indent="365125" algn="just">
              <a:buNone/>
            </a:pPr>
            <a:r>
              <a:rPr lang="ru-RU" sz="2400" dirty="0"/>
              <a:t>На практике статические логические блоки могут применяться для проверки </a:t>
            </a:r>
            <a:r>
              <a:rPr lang="ru-RU" sz="2400" dirty="0" smtClean="0"/>
              <a:t>и  </a:t>
            </a:r>
            <a:r>
              <a:rPr lang="ru-RU" sz="2400" dirty="0"/>
              <a:t>инициализации  базовых  параметров,  необходимых  для  функционирования </a:t>
            </a:r>
            <a:r>
              <a:rPr lang="ru-RU" sz="2400" dirty="0" smtClean="0"/>
              <a:t>приложения  </a:t>
            </a:r>
            <a:r>
              <a:rPr lang="ru-RU" sz="2400" dirty="0"/>
              <a:t>или  класса.  </a:t>
            </a:r>
            <a:r>
              <a:rPr lang="ru-RU" sz="2400" dirty="0" err="1"/>
              <a:t>Нестатичексие</a:t>
            </a:r>
            <a:r>
              <a:rPr lang="ru-RU" sz="2400" dirty="0"/>
              <a:t>  логические  блоки  могут  применяться </a:t>
            </a:r>
            <a:r>
              <a:rPr lang="ru-RU" sz="2400" dirty="0" smtClean="0"/>
              <a:t>для </a:t>
            </a:r>
            <a:r>
              <a:rPr lang="ru-RU" sz="2400" dirty="0"/>
              <a:t>проверки и инициализации параметров конкретного объекта и для </a:t>
            </a:r>
            <a:r>
              <a:rPr lang="ru-RU" sz="2400" dirty="0" smtClean="0"/>
              <a:t>сокращения </a:t>
            </a:r>
            <a:r>
              <a:rPr lang="ru-RU" sz="2400" dirty="0"/>
              <a:t>количества кода, если одинаковый код </a:t>
            </a:r>
            <a:r>
              <a:rPr lang="ru-RU" sz="2400" dirty="0" err="1"/>
              <a:t>присутсвует</a:t>
            </a:r>
            <a:r>
              <a:rPr lang="ru-RU" sz="2400" dirty="0"/>
              <a:t> в каждом конструкторе.</a:t>
            </a:r>
          </a:p>
        </p:txBody>
      </p:sp>
    </p:spTree>
    <p:extLst>
      <p:ext uri="{BB962C8B-B14F-4D97-AF65-F5344CB8AC3E}">
        <p14:creationId xmlns:p14="http://schemas.microsoft.com/office/powerpoint/2010/main" val="755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2490" y="337700"/>
            <a:ext cx="5798557" cy="65203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rgbClr val="CCFF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5125" algn="just">
              <a:buNone/>
            </a:pPr>
            <a:r>
              <a:rPr lang="en-US" sz="2000" dirty="0"/>
              <a:t>public class Department {</a:t>
            </a:r>
            <a:endParaRPr lang="ru-RU" sz="2000" dirty="0"/>
          </a:p>
          <a:p>
            <a:pPr marL="0" indent="365125" algn="just">
              <a:buNone/>
            </a:pPr>
            <a:r>
              <a:rPr lang="en-US" sz="2000" dirty="0"/>
              <a:t>{</a:t>
            </a:r>
          </a:p>
          <a:p>
            <a:pPr marL="0" indent="365125" algn="just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("logic (1) id=" + this.id);</a:t>
            </a:r>
          </a:p>
          <a:p>
            <a:pPr marL="0" indent="365125" algn="just">
              <a:buNone/>
            </a:pPr>
            <a:r>
              <a:rPr lang="en-US" sz="2000" dirty="0"/>
              <a:t>  }</a:t>
            </a:r>
          </a:p>
          <a:p>
            <a:pPr marL="0" indent="365125" algn="just">
              <a:buNone/>
            </a:pPr>
            <a:r>
              <a:rPr lang="en-US" sz="2000" dirty="0"/>
              <a:t>  static {</a:t>
            </a:r>
          </a:p>
          <a:p>
            <a:pPr marL="0" indent="365125" algn="just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("static logic");</a:t>
            </a:r>
          </a:p>
          <a:p>
            <a:pPr marL="0" indent="365125" algn="just">
              <a:buNone/>
            </a:pPr>
            <a:r>
              <a:rPr lang="en-US" sz="2000" dirty="0"/>
              <a:t>  }</a:t>
            </a:r>
          </a:p>
          <a:p>
            <a:pPr marL="0" indent="365125" algn="just">
              <a:buNone/>
            </a:pPr>
            <a:r>
              <a:rPr lang="en-US" sz="2000" dirty="0"/>
              <a:t>  private </a:t>
            </a:r>
            <a:r>
              <a:rPr lang="en-US" sz="2000" dirty="0" err="1"/>
              <a:t>int</a:t>
            </a:r>
            <a:r>
              <a:rPr lang="en-US" sz="2000" dirty="0"/>
              <a:t> id = 42;</a:t>
            </a:r>
          </a:p>
          <a:p>
            <a:pPr marL="0" indent="365125" algn="just">
              <a:buNone/>
            </a:pPr>
            <a:r>
              <a:rPr lang="en-US" sz="2000" dirty="0"/>
              <a:t>  public Department(</a:t>
            </a:r>
            <a:r>
              <a:rPr lang="en-US" sz="2000" dirty="0" err="1"/>
              <a:t>int</a:t>
            </a:r>
            <a:r>
              <a:rPr lang="en-US" sz="2000" dirty="0"/>
              <a:t> id) {</a:t>
            </a:r>
          </a:p>
          <a:p>
            <a:pPr marL="0" indent="365125" algn="just">
              <a:buNone/>
            </a:pPr>
            <a:r>
              <a:rPr lang="en-US" sz="2000" dirty="0"/>
              <a:t>    this.id = id;</a:t>
            </a:r>
          </a:p>
          <a:p>
            <a:pPr marL="0" indent="365125" algn="just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("constructor id=" + id);</a:t>
            </a:r>
          </a:p>
          <a:p>
            <a:pPr marL="0" indent="365125" algn="just">
              <a:buNone/>
            </a:pPr>
            <a:r>
              <a:rPr lang="en-US" sz="2000" dirty="0"/>
              <a:t>  }</a:t>
            </a:r>
          </a:p>
          <a:p>
            <a:pPr marL="0" indent="365125" algn="just">
              <a:buNone/>
            </a:pPr>
            <a:r>
              <a:rPr lang="en-US" sz="2000" dirty="0"/>
              <a:t>  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getId</a:t>
            </a:r>
            <a:r>
              <a:rPr lang="en-US" sz="2000" dirty="0"/>
              <a:t>() {</a:t>
            </a:r>
          </a:p>
          <a:p>
            <a:pPr marL="0" indent="365125" algn="just">
              <a:buNone/>
            </a:pPr>
            <a:r>
              <a:rPr lang="en-US" sz="2000" dirty="0"/>
              <a:t>    return id;</a:t>
            </a:r>
          </a:p>
          <a:p>
            <a:pPr marL="0" indent="365125" algn="just">
              <a:buNone/>
            </a:pPr>
            <a:r>
              <a:rPr lang="en-US" sz="2000" dirty="0"/>
              <a:t>  }</a:t>
            </a:r>
          </a:p>
          <a:p>
            <a:pPr marL="0" indent="365125" algn="just">
              <a:buNone/>
            </a:pPr>
            <a:r>
              <a:rPr lang="en-US" sz="2000" dirty="0"/>
              <a:t>  { /* not very good location of the logical block */</a:t>
            </a:r>
          </a:p>
          <a:p>
            <a:pPr marL="0" indent="365125" algn="just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("logic (2) id=" + id);</a:t>
            </a:r>
          </a:p>
          <a:p>
            <a:pPr marL="0" indent="365125" algn="just">
              <a:buNone/>
            </a:pPr>
            <a:r>
              <a:rPr lang="en-US" sz="2000" dirty="0"/>
              <a:t>  }</a:t>
            </a:r>
          </a:p>
          <a:p>
            <a:pPr marL="0" indent="365125" algn="just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24911" y="337700"/>
            <a:ext cx="5798557" cy="65203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>
            <a:solidFill>
              <a:srgbClr val="CCFF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5125" algn="just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DemoLogicMain</a:t>
            </a:r>
            <a:r>
              <a:rPr lang="en-US" sz="2000" dirty="0"/>
              <a:t> {</a:t>
            </a:r>
          </a:p>
          <a:p>
            <a:pPr marL="0" indent="365125" algn="just">
              <a:buNone/>
            </a:pPr>
            <a:r>
              <a:rPr lang="en-US" sz="2000" dirty="0"/>
              <a:t>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365125" algn="just">
              <a:buNone/>
            </a:pPr>
            <a:r>
              <a:rPr lang="en-US" sz="2000" dirty="0"/>
              <a:t>    new Department(71);</a:t>
            </a:r>
          </a:p>
          <a:p>
            <a:pPr marL="0" indent="365125" algn="just">
              <a:buNone/>
            </a:pPr>
            <a:r>
              <a:rPr lang="en-US" sz="2000" dirty="0"/>
              <a:t>    new Department(17);</a:t>
            </a:r>
          </a:p>
          <a:p>
            <a:pPr marL="0" indent="365125" algn="just">
              <a:buNone/>
            </a:pPr>
            <a:r>
              <a:rPr lang="en-US" sz="2000" dirty="0"/>
              <a:t>  }</a:t>
            </a:r>
          </a:p>
          <a:p>
            <a:pPr marL="0" indent="365125" algn="just">
              <a:buNone/>
            </a:pPr>
            <a:r>
              <a:rPr lang="en-US" sz="2000" dirty="0" smtClean="0"/>
              <a:t>}</a:t>
            </a:r>
            <a:endParaRPr lang="ru-RU" sz="2000" dirty="0" smtClean="0"/>
          </a:p>
          <a:p>
            <a:pPr marL="0" indent="365125" algn="just">
              <a:buNone/>
            </a:pPr>
            <a:endParaRPr lang="ru-RU" sz="2000" dirty="0"/>
          </a:p>
          <a:p>
            <a:pPr marL="0" indent="365125" algn="just">
              <a:buNone/>
            </a:pPr>
            <a:r>
              <a:rPr lang="ru-RU" sz="2000" dirty="0"/>
              <a:t>В результате выполнения программы будет выведено:</a:t>
            </a:r>
          </a:p>
          <a:p>
            <a:pPr marL="0" indent="365125" algn="just">
              <a:buNone/>
            </a:pPr>
            <a:r>
              <a:rPr lang="en-US" sz="2000" dirty="0"/>
              <a:t>static logic </a:t>
            </a:r>
          </a:p>
          <a:p>
            <a:pPr marL="0" indent="365125" algn="just">
              <a:buNone/>
            </a:pPr>
            <a:r>
              <a:rPr lang="en-US" sz="2000" dirty="0"/>
              <a:t>logic (1) id=0</a:t>
            </a:r>
          </a:p>
          <a:p>
            <a:pPr marL="0" indent="365125" algn="just">
              <a:buNone/>
            </a:pPr>
            <a:r>
              <a:rPr lang="en-US" sz="2000" dirty="0"/>
              <a:t>logic (2) id=42</a:t>
            </a:r>
          </a:p>
          <a:p>
            <a:pPr marL="0" indent="365125" algn="just">
              <a:buNone/>
            </a:pPr>
            <a:r>
              <a:rPr lang="en-US" sz="2000" dirty="0"/>
              <a:t>constructor id=71 </a:t>
            </a:r>
          </a:p>
          <a:p>
            <a:pPr marL="0" indent="365125" algn="just">
              <a:buNone/>
            </a:pPr>
            <a:r>
              <a:rPr lang="en-US" sz="2000" dirty="0"/>
              <a:t>logic (1) id=0 </a:t>
            </a:r>
          </a:p>
          <a:p>
            <a:pPr marL="0" indent="365125" algn="just">
              <a:buNone/>
            </a:pPr>
            <a:r>
              <a:rPr lang="en-US" sz="2000" dirty="0"/>
              <a:t>logic (2) id=42 </a:t>
            </a:r>
          </a:p>
          <a:p>
            <a:pPr marL="0" indent="365125" algn="just">
              <a:buNone/>
            </a:pPr>
            <a:r>
              <a:rPr lang="en-US" sz="2000" dirty="0"/>
              <a:t>constructor id=17</a:t>
            </a:r>
          </a:p>
          <a:p>
            <a:pPr marL="0" indent="365125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92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678488" y="368218"/>
            <a:ext cx="804205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Логические блоки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678488" y="1379621"/>
            <a:ext cx="10208712" cy="5478379"/>
          </a:xfrm>
        </p:spPr>
        <p:txBody>
          <a:bodyPr>
            <a:normAutofit/>
          </a:bodyPr>
          <a:lstStyle/>
          <a:p>
            <a:pPr marL="0" indent="365125" algn="just">
              <a:buNone/>
            </a:pPr>
            <a:r>
              <a:rPr lang="ru-RU" sz="2400" dirty="0"/>
              <a:t>Во второй строке вывода поле </a:t>
            </a:r>
            <a:r>
              <a:rPr lang="ru-RU" sz="2400" dirty="0" err="1"/>
              <a:t>id</a:t>
            </a:r>
            <a:r>
              <a:rPr lang="ru-RU" sz="2400" dirty="0"/>
              <a:t> получит значение по умолчанию, так как </a:t>
            </a:r>
            <a:r>
              <a:rPr lang="ru-RU" sz="2400" dirty="0" smtClean="0"/>
              <a:t>память </a:t>
            </a:r>
            <a:r>
              <a:rPr lang="ru-RU" sz="2400" dirty="0"/>
              <a:t>для него выделена при создании объекта, а значение еще не </a:t>
            </a:r>
            <a:r>
              <a:rPr lang="ru-RU" sz="2400" dirty="0" smtClean="0"/>
              <a:t>проинициализировано</a:t>
            </a:r>
            <a:r>
              <a:rPr lang="ru-RU" sz="2400" dirty="0"/>
              <a:t>. В третьей строке выводится значение поля </a:t>
            </a:r>
            <a:r>
              <a:rPr lang="ru-RU" sz="2400" dirty="0" err="1"/>
              <a:t>id</a:t>
            </a:r>
            <a:r>
              <a:rPr lang="ru-RU" sz="2400" dirty="0"/>
              <a:t>, равное 7, так как </a:t>
            </a:r>
            <a:r>
              <a:rPr lang="ru-RU" sz="2400" dirty="0" smtClean="0"/>
              <a:t>после </a:t>
            </a:r>
            <a:r>
              <a:rPr lang="ru-RU" sz="2400" dirty="0"/>
              <a:t>инициализации атрибута класса был вызван логический блок, </a:t>
            </a:r>
            <a:r>
              <a:rPr lang="ru-RU" sz="2400" dirty="0" smtClean="0"/>
              <a:t>получивший </a:t>
            </a:r>
            <a:r>
              <a:rPr lang="ru-RU" sz="2400" dirty="0"/>
              <a:t>его </a:t>
            </a:r>
            <a:r>
              <a:rPr lang="ru-RU" sz="2400" err="1" smtClean="0"/>
              <a:t>значение</a:t>
            </a:r>
            <a:r>
              <a:rPr lang="ru-RU" sz="2400" smtClean="0"/>
              <a:t>. </a:t>
            </a:r>
          </a:p>
          <a:p>
            <a:pPr marL="0" indent="365125" algn="just">
              <a:buNone/>
            </a:pPr>
            <a:r>
              <a:rPr lang="ru-RU" sz="2400" smtClean="0"/>
              <a:t>Логические </a:t>
            </a:r>
            <a:r>
              <a:rPr lang="ru-RU" sz="2400" dirty="0"/>
              <a:t>блоки не наследуются.</a:t>
            </a:r>
          </a:p>
        </p:txBody>
      </p:sp>
    </p:spTree>
    <p:extLst>
      <p:ext uri="{BB962C8B-B14F-4D97-AF65-F5344CB8AC3E}">
        <p14:creationId xmlns:p14="http://schemas.microsoft.com/office/powerpoint/2010/main" val="38375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Records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1104180"/>
            <a:ext cx="10396255" cy="5624423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Кроме того, здесь переопределены унаследованные от класса </a:t>
            </a:r>
            <a:r>
              <a:rPr lang="ru-RU" sz="2400" dirty="0" err="1"/>
              <a:t>Object</a:t>
            </a:r>
            <a:r>
              <a:rPr lang="ru-RU" sz="2400" dirty="0"/>
              <a:t> методы </a:t>
            </a:r>
            <a:r>
              <a:rPr lang="ru-RU" sz="2400" dirty="0" err="1"/>
              <a:t>equals</a:t>
            </a:r>
            <a:r>
              <a:rPr lang="ru-RU" sz="2400" dirty="0"/>
              <a:t>(), </a:t>
            </a:r>
            <a:r>
              <a:rPr lang="ru-RU" sz="2400" dirty="0" err="1"/>
              <a:t>hashCode</a:t>
            </a:r>
            <a:r>
              <a:rPr lang="ru-RU" sz="2400" dirty="0"/>
              <a:t>() и </a:t>
            </a:r>
            <a:r>
              <a:rPr lang="ru-RU" sz="2400" dirty="0" err="1"/>
              <a:t>toString</a:t>
            </a:r>
            <a:r>
              <a:rPr lang="ru-RU" sz="2400" dirty="0"/>
              <a:t>().</a:t>
            </a:r>
          </a:p>
          <a:p>
            <a:pPr marL="0" indent="361950">
              <a:buNone/>
            </a:pPr>
            <a:r>
              <a:rPr lang="ru-RU" sz="2400" dirty="0" smtClean="0"/>
              <a:t>В </a:t>
            </a:r>
            <a:r>
              <a:rPr lang="ru-RU" sz="2400" dirty="0"/>
              <a:t>методе </a:t>
            </a:r>
            <a:r>
              <a:rPr lang="ru-RU" sz="2400" dirty="0" err="1"/>
              <a:t>main</a:t>
            </a:r>
            <a:r>
              <a:rPr lang="ru-RU" sz="2400" dirty="0"/>
              <a:t> создаем один объект класса </a:t>
            </a:r>
            <a:r>
              <a:rPr lang="ru-RU" sz="2400" dirty="0" err="1"/>
              <a:t>Person</a:t>
            </a:r>
            <a:r>
              <a:rPr lang="ru-RU" sz="2400" dirty="0"/>
              <a:t> и </a:t>
            </a:r>
            <a:r>
              <a:rPr lang="ru-RU" sz="2400" dirty="0" smtClean="0"/>
              <a:t>выводи</a:t>
            </a:r>
            <a:r>
              <a:rPr lang="ru-RU" sz="2400" dirty="0"/>
              <a:t>м</a:t>
            </a:r>
            <a:r>
              <a:rPr lang="ru-RU" sz="2400" dirty="0" smtClean="0"/>
              <a:t> </a:t>
            </a:r>
            <a:r>
              <a:rPr lang="ru-RU" sz="2400" dirty="0"/>
              <a:t>на консоль его текстовое представление</a:t>
            </a:r>
            <a:r>
              <a:rPr lang="ru-RU" sz="2400" dirty="0" smtClean="0"/>
              <a:t>:</a:t>
            </a:r>
          </a:p>
          <a:p>
            <a:pPr marL="0" indent="361950">
              <a:buNone/>
            </a:pPr>
            <a:endParaRPr lang="ru-RU" sz="2400" dirty="0" smtClean="0"/>
          </a:p>
          <a:p>
            <a:pPr marL="0" indent="361950">
              <a:buNone/>
            </a:pPr>
            <a:r>
              <a:rPr lang="en-US" altLang="ru-RU" sz="2400" dirty="0"/>
              <a:t>Person tom = new Person("Tom", 36);</a:t>
            </a:r>
          </a:p>
          <a:p>
            <a:pPr marL="0" indent="361950">
              <a:buNone/>
            </a:pPr>
            <a:r>
              <a:rPr lang="en-US" altLang="ru-RU" sz="2400" dirty="0"/>
              <a:t> </a:t>
            </a:r>
            <a:r>
              <a:rPr lang="en-US" altLang="ru-RU" sz="2400" dirty="0" err="1"/>
              <a:t>System.out.println</a:t>
            </a:r>
            <a:r>
              <a:rPr lang="en-US" altLang="ru-RU" sz="2400" dirty="0"/>
              <a:t>(</a:t>
            </a:r>
            <a:r>
              <a:rPr lang="en-US" altLang="ru-RU" sz="2400" dirty="0" err="1"/>
              <a:t>tom.toString</a:t>
            </a:r>
            <a:r>
              <a:rPr lang="en-US" altLang="ru-RU" sz="2400" dirty="0" smtClean="0"/>
              <a:t>());</a:t>
            </a:r>
            <a:endParaRPr lang="ru-RU" altLang="ru-RU" sz="2400" dirty="0" smtClean="0"/>
          </a:p>
          <a:p>
            <a:pPr marL="0" indent="361950">
              <a:buNone/>
            </a:pPr>
            <a:endParaRPr lang="ru-RU" altLang="ru-RU" sz="2400" dirty="0" smtClean="0"/>
          </a:p>
          <a:p>
            <a:pPr marL="0" indent="361950">
              <a:buNone/>
            </a:pPr>
            <a:r>
              <a:rPr lang="ru-RU" sz="2400" dirty="0"/>
              <a:t>В итоге консоль </a:t>
            </a:r>
            <a:r>
              <a:rPr lang="ru-RU" sz="2400" dirty="0" smtClean="0"/>
              <a:t>выведет:</a:t>
            </a:r>
          </a:p>
          <a:p>
            <a:pPr marL="0" indent="361950">
              <a:buNone/>
            </a:pPr>
            <a:endParaRPr lang="ru-RU" sz="2400" dirty="0" smtClean="0"/>
          </a:p>
          <a:p>
            <a:pPr marL="0" indent="361950">
              <a:buNone/>
            </a:pPr>
            <a:r>
              <a:rPr lang="en-US" altLang="ru-RU" sz="2400" dirty="0"/>
              <a:t>Person[name=Tom, age=36</a:t>
            </a:r>
            <a:r>
              <a:rPr lang="en-US" altLang="ru-RU" sz="2400" dirty="0" smtClean="0"/>
              <a:t>]</a:t>
            </a:r>
            <a:endParaRPr lang="ru-RU" altLang="ru-RU" sz="2400" dirty="0" smtClean="0"/>
          </a:p>
          <a:p>
            <a:pPr marL="0" indent="361950">
              <a:buNone/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0330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Records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1104180"/>
            <a:ext cx="10396255" cy="5624423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Теперь посмотрим, что нам предлагают </a:t>
            </a:r>
            <a:r>
              <a:rPr lang="ru-RU" sz="2400" b="1" dirty="0"/>
              <a:t>Records</a:t>
            </a:r>
            <a:r>
              <a:rPr lang="ru-RU" sz="2400" dirty="0"/>
              <a:t> - определим record, которая будет полностью </a:t>
            </a:r>
            <a:r>
              <a:rPr lang="ru-RU" sz="2400" dirty="0" smtClean="0"/>
              <a:t>аналогична вышеопределенному </a:t>
            </a:r>
            <a:r>
              <a:rPr lang="ru-RU" sz="2400" dirty="0"/>
              <a:t>классу</a:t>
            </a:r>
            <a:r>
              <a:rPr lang="ru-RU" sz="2400" dirty="0" smtClean="0"/>
              <a:t>:</a:t>
            </a:r>
          </a:p>
          <a:p>
            <a:pPr marL="0" indent="361950">
              <a:buNone/>
            </a:pPr>
            <a:endParaRPr lang="ru-RU" altLang="ru-RU" sz="2400" dirty="0"/>
          </a:p>
          <a:p>
            <a:pPr marL="0" indent="361950">
              <a:buNone/>
            </a:pPr>
            <a:r>
              <a:rPr lang="en-US" altLang="ru-RU" sz="2400" dirty="0"/>
              <a:t>public class Program{ </a:t>
            </a:r>
          </a:p>
          <a:p>
            <a:pPr marL="0" indent="361950">
              <a:buNone/>
            </a:pPr>
            <a:r>
              <a:rPr lang="ru-RU" altLang="ru-RU" sz="2400" dirty="0" smtClean="0"/>
              <a:t>		</a:t>
            </a:r>
            <a:r>
              <a:rPr lang="en-US" altLang="ru-RU" sz="2400" dirty="0" smtClean="0"/>
              <a:t>public </a:t>
            </a:r>
            <a:r>
              <a:rPr lang="en-US" altLang="ru-RU" sz="2400" dirty="0"/>
              <a:t>static void main (String </a:t>
            </a:r>
            <a:r>
              <a:rPr lang="en-US" altLang="ru-RU" sz="2400" dirty="0" err="1"/>
              <a:t>args</a:t>
            </a:r>
            <a:r>
              <a:rPr lang="en-US" altLang="ru-RU" sz="2400" dirty="0"/>
              <a:t>[]){</a:t>
            </a:r>
          </a:p>
          <a:p>
            <a:pPr marL="0" indent="361950">
              <a:buNone/>
            </a:pPr>
            <a:r>
              <a:rPr lang="ru-RU" altLang="ru-RU" sz="2400" dirty="0" smtClean="0"/>
              <a:t>			</a:t>
            </a:r>
            <a:r>
              <a:rPr lang="en-US" altLang="ru-RU" sz="2400" dirty="0" smtClean="0"/>
              <a:t>Person </a:t>
            </a:r>
            <a:r>
              <a:rPr lang="en-US" altLang="ru-RU" sz="2400" dirty="0"/>
              <a:t>tom = new Person("Tom", 36);</a:t>
            </a:r>
          </a:p>
          <a:p>
            <a:pPr marL="0" indent="361950">
              <a:buNone/>
            </a:pPr>
            <a:r>
              <a:rPr lang="ru-RU" altLang="ru-RU" sz="2400" dirty="0" smtClean="0"/>
              <a:t>			</a:t>
            </a:r>
            <a:r>
              <a:rPr lang="en-US" altLang="ru-RU" sz="2400" dirty="0" err="1" smtClean="0"/>
              <a:t>System.out.println</a:t>
            </a:r>
            <a:r>
              <a:rPr lang="en-US" altLang="ru-RU" sz="2400" dirty="0" smtClean="0"/>
              <a:t>(</a:t>
            </a:r>
            <a:r>
              <a:rPr lang="en-US" altLang="ru-RU" sz="2400" dirty="0" err="1" smtClean="0"/>
              <a:t>tom.toString</a:t>
            </a:r>
            <a:r>
              <a:rPr lang="en-US" altLang="ru-RU" sz="2400" dirty="0"/>
              <a:t>());</a:t>
            </a:r>
          </a:p>
          <a:p>
            <a:pPr marL="0" indent="361950">
              <a:buNone/>
            </a:pPr>
            <a:r>
              <a:rPr lang="en-US" altLang="ru-RU" sz="2400" dirty="0"/>
              <a:t>    }</a:t>
            </a:r>
          </a:p>
          <a:p>
            <a:pPr marL="0" indent="361950">
              <a:buNone/>
            </a:pPr>
            <a:r>
              <a:rPr lang="en-US" altLang="ru-RU" sz="2400" dirty="0"/>
              <a:t>}</a:t>
            </a:r>
          </a:p>
          <a:p>
            <a:pPr marL="0" indent="361950">
              <a:buNone/>
            </a:pPr>
            <a:r>
              <a:rPr lang="en-US" altLang="ru-RU" sz="2400" dirty="0"/>
              <a:t>record Person(String name,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age) { }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1326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Records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1104180"/>
            <a:ext cx="10396255" cy="5624423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Records определяются с помощью ключевого слова record, за которым следует название записи. Дальше идет список полей записи. То есть в данном случае определяется два поля - </a:t>
            </a:r>
            <a:r>
              <a:rPr lang="ru-RU" sz="2400" dirty="0" err="1"/>
              <a:t>name</a:t>
            </a:r>
            <a:r>
              <a:rPr lang="ru-RU" sz="2400" dirty="0"/>
              <a:t> и </a:t>
            </a:r>
            <a:r>
              <a:rPr lang="ru-RU" sz="2400" dirty="0" err="1"/>
              <a:t>age</a:t>
            </a:r>
            <a:r>
              <a:rPr lang="ru-RU" sz="2400" dirty="0"/>
              <a:t>. Причем по умолчанию все они будут приватными и иметь модификатор </a:t>
            </a:r>
            <a:r>
              <a:rPr lang="ru-RU" sz="2400" dirty="0" err="1"/>
              <a:t>final</a:t>
            </a:r>
            <a:r>
              <a:rPr lang="ru-RU" sz="2400" dirty="0"/>
              <a:t>.</a:t>
            </a:r>
          </a:p>
          <a:p>
            <a:pPr marL="0" indent="361950">
              <a:buNone/>
            </a:pPr>
            <a:r>
              <a:rPr lang="ru-RU" sz="2400" dirty="0" smtClean="0"/>
              <a:t>Также </a:t>
            </a:r>
            <a:r>
              <a:rPr lang="ru-RU" sz="2400" dirty="0"/>
              <a:t>будет создаваться конструктор с двумя параметрами </a:t>
            </a:r>
            <a:r>
              <a:rPr lang="ru-RU" sz="2400" dirty="0" err="1"/>
              <a:t>name</a:t>
            </a:r>
            <a:r>
              <a:rPr lang="ru-RU" sz="2400" dirty="0"/>
              <a:t> и </a:t>
            </a:r>
            <a:r>
              <a:rPr lang="ru-RU" sz="2400" dirty="0" err="1"/>
              <a:t>age</a:t>
            </a:r>
            <a:r>
              <a:rPr lang="ru-RU" sz="2400" dirty="0"/>
              <a:t>. А каждого поля автоматически будет создаваться одноименный общедоступный метод для получения значения это поля. Например, для поля </a:t>
            </a:r>
            <a:r>
              <a:rPr lang="ru-RU" sz="2400" dirty="0" err="1"/>
              <a:t>name</a:t>
            </a:r>
            <a:r>
              <a:rPr lang="ru-RU" sz="2400" dirty="0"/>
              <a:t> создается метод </a:t>
            </a:r>
            <a:r>
              <a:rPr lang="ru-RU" sz="2400" dirty="0" err="1"/>
              <a:t>name</a:t>
            </a:r>
            <a:r>
              <a:rPr lang="ru-RU" sz="2400" dirty="0"/>
              <a:t>(), который возвращает значение поля </a:t>
            </a:r>
            <a:r>
              <a:rPr lang="ru-RU" sz="2400" dirty="0" err="1"/>
              <a:t>name</a:t>
            </a:r>
            <a:r>
              <a:rPr lang="ru-RU" sz="2400" dirty="0"/>
              <a:t>.</a:t>
            </a:r>
          </a:p>
          <a:p>
            <a:pPr marL="0" indent="361950">
              <a:buNone/>
            </a:pPr>
            <a:r>
              <a:rPr lang="ru-RU" sz="2400" dirty="0" smtClean="0"/>
              <a:t>И </a:t>
            </a:r>
            <a:r>
              <a:rPr lang="ru-RU" sz="2400" dirty="0"/>
              <a:t>также автоматически будут создаваться методы </a:t>
            </a:r>
            <a:r>
              <a:rPr lang="ru-RU" sz="2400" dirty="0" err="1"/>
              <a:t>equals</a:t>
            </a:r>
            <a:r>
              <a:rPr lang="ru-RU" sz="2400" dirty="0"/>
              <a:t>, </a:t>
            </a:r>
            <a:r>
              <a:rPr lang="ru-RU" sz="2400" dirty="0" err="1"/>
              <a:t>hashCode</a:t>
            </a:r>
            <a:r>
              <a:rPr lang="ru-RU" sz="2400" dirty="0"/>
              <a:t> и </a:t>
            </a:r>
            <a:r>
              <a:rPr lang="ru-RU" sz="2400" dirty="0" err="1"/>
              <a:t>toString</a:t>
            </a:r>
            <a:r>
              <a:rPr lang="ru-RU" sz="2400" dirty="0"/>
              <a:t>. </a:t>
            </a:r>
            <a:r>
              <a:rPr lang="ru-RU" sz="2400" dirty="0" err="1"/>
              <a:t>Вообщем</a:t>
            </a:r>
            <a:r>
              <a:rPr lang="ru-RU" sz="2400" dirty="0"/>
              <a:t>, данная record будет полностью аналогична вышеопределенному классу, но при этом содержит гораздо меньше кода.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5600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Records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1104180"/>
            <a:ext cx="10396255" cy="5624423"/>
          </a:xfrm>
        </p:spPr>
        <p:txBody>
          <a:bodyPr>
            <a:normAutofit fontScale="85000" lnSpcReduction="20000"/>
          </a:bodyPr>
          <a:lstStyle/>
          <a:p>
            <a:pPr marL="0" indent="361950">
              <a:buNone/>
            </a:pPr>
            <a:r>
              <a:rPr lang="ru-RU" sz="2400" dirty="0"/>
              <a:t>При необходимости </a:t>
            </a:r>
            <a:r>
              <a:rPr lang="ru-RU" sz="2400" dirty="0" err="1" smtClean="0"/>
              <a:t>мможно</a:t>
            </a:r>
            <a:r>
              <a:rPr lang="ru-RU" sz="2400" dirty="0" smtClean="0"/>
              <a:t> </a:t>
            </a:r>
            <a:r>
              <a:rPr lang="ru-RU" sz="2400" dirty="0"/>
              <a:t>вызывать все имеющиеся методы</a:t>
            </a:r>
            <a:r>
              <a:rPr lang="ru-RU" sz="2400" dirty="0" smtClean="0"/>
              <a:t>:</a:t>
            </a:r>
          </a:p>
          <a:p>
            <a:pPr marL="0" indent="361950">
              <a:buNone/>
            </a:pPr>
            <a:r>
              <a:rPr lang="en-US" altLang="ru-RU" sz="2400" dirty="0"/>
              <a:t>public class Program{ </a:t>
            </a:r>
          </a:p>
          <a:p>
            <a:pPr marL="0" indent="361950">
              <a:buNone/>
            </a:pPr>
            <a:r>
              <a:rPr lang="ru-RU" altLang="ru-RU" sz="2400" dirty="0" smtClean="0"/>
              <a:t>	</a:t>
            </a:r>
            <a:r>
              <a:rPr lang="en-US" altLang="ru-RU" sz="2400" dirty="0" smtClean="0"/>
              <a:t>public </a:t>
            </a:r>
            <a:r>
              <a:rPr lang="en-US" altLang="ru-RU" sz="2400" dirty="0"/>
              <a:t>static void main (String </a:t>
            </a:r>
            <a:r>
              <a:rPr lang="en-US" altLang="ru-RU" sz="2400" dirty="0" err="1"/>
              <a:t>args</a:t>
            </a:r>
            <a:r>
              <a:rPr lang="en-US" altLang="ru-RU" sz="2400" dirty="0"/>
              <a:t>[]){</a:t>
            </a:r>
          </a:p>
          <a:p>
            <a:pPr marL="0" indent="361950">
              <a:buNone/>
            </a:pPr>
            <a:r>
              <a:rPr lang="ru-RU" altLang="ru-RU" sz="2400" dirty="0" smtClean="0"/>
              <a:t>		</a:t>
            </a:r>
            <a:r>
              <a:rPr lang="en-US" altLang="ru-RU" sz="2400" dirty="0" smtClean="0"/>
              <a:t>Person </a:t>
            </a:r>
            <a:r>
              <a:rPr lang="en-US" altLang="ru-RU" sz="2400" dirty="0"/>
              <a:t>tom = new Person("Tom",  36);</a:t>
            </a:r>
          </a:p>
          <a:p>
            <a:pPr marL="0" indent="361950">
              <a:buNone/>
            </a:pPr>
            <a:r>
              <a:rPr lang="ru-RU" altLang="ru-RU" sz="2400" dirty="0" smtClean="0"/>
              <a:t>		</a:t>
            </a:r>
            <a:r>
              <a:rPr lang="en-US" altLang="ru-RU" sz="2400" dirty="0" err="1" smtClean="0"/>
              <a:t>System.out.println</a:t>
            </a:r>
            <a:r>
              <a:rPr lang="en-US" altLang="ru-RU" sz="2400" dirty="0" smtClean="0"/>
              <a:t>(tom.name</a:t>
            </a:r>
            <a:r>
              <a:rPr lang="en-US" altLang="ru-RU" sz="2400" dirty="0"/>
              <a:t>());     // Tom</a:t>
            </a:r>
          </a:p>
          <a:p>
            <a:pPr marL="0" indent="361950">
              <a:buNone/>
            </a:pPr>
            <a:r>
              <a:rPr lang="en-US" altLang="ru-RU" sz="2400" dirty="0"/>
              <a:t>        </a:t>
            </a:r>
            <a:r>
              <a:rPr lang="en-US" altLang="ru-RU" sz="2400" dirty="0" err="1"/>
              <a:t>System.out.println</a:t>
            </a:r>
            <a:r>
              <a:rPr lang="en-US" altLang="ru-RU" sz="2400" dirty="0"/>
              <a:t>(</a:t>
            </a:r>
            <a:r>
              <a:rPr lang="en-US" altLang="ru-RU" sz="2400" dirty="0" err="1"/>
              <a:t>tom.age</a:t>
            </a:r>
            <a:r>
              <a:rPr lang="en-US" altLang="ru-RU" sz="2400" dirty="0"/>
              <a:t>());      // 36</a:t>
            </a:r>
          </a:p>
          <a:p>
            <a:pPr marL="0" indent="361950">
              <a:buNone/>
            </a:pPr>
            <a:r>
              <a:rPr lang="en-US" altLang="ru-RU" sz="2400" dirty="0"/>
              <a:t>        </a:t>
            </a:r>
            <a:r>
              <a:rPr lang="en-US" altLang="ru-RU" sz="2400" dirty="0" err="1"/>
              <a:t>System.out.println</a:t>
            </a:r>
            <a:r>
              <a:rPr lang="en-US" altLang="ru-RU" sz="2400" dirty="0"/>
              <a:t>(</a:t>
            </a:r>
            <a:r>
              <a:rPr lang="en-US" altLang="ru-RU" sz="2400" dirty="0" err="1"/>
              <a:t>tom.hashCode</a:t>
            </a:r>
            <a:r>
              <a:rPr lang="en-US" altLang="ru-RU" sz="2400" dirty="0"/>
              <a:t>());</a:t>
            </a:r>
          </a:p>
          <a:p>
            <a:pPr marL="0" indent="361950">
              <a:buNone/>
            </a:pPr>
            <a:r>
              <a:rPr lang="en-US" altLang="ru-RU" sz="2400" dirty="0"/>
              <a:t>         </a:t>
            </a:r>
          </a:p>
          <a:p>
            <a:pPr marL="0" indent="361950">
              <a:buNone/>
            </a:pPr>
            <a:r>
              <a:rPr lang="en-US" altLang="ru-RU" sz="2400" dirty="0"/>
              <a:t>        Person bob = new Person("Bob", 21);</a:t>
            </a:r>
          </a:p>
          <a:p>
            <a:pPr marL="0" indent="361950">
              <a:buNone/>
            </a:pPr>
            <a:r>
              <a:rPr lang="en-US" altLang="ru-RU" sz="2400" dirty="0"/>
              <a:t>        Person </a:t>
            </a:r>
            <a:r>
              <a:rPr lang="en-US" altLang="ru-RU" sz="2400" dirty="0" err="1"/>
              <a:t>tomas</a:t>
            </a:r>
            <a:r>
              <a:rPr lang="en-US" altLang="ru-RU" sz="2400" dirty="0"/>
              <a:t> = new Person("Tom", 36);</a:t>
            </a:r>
          </a:p>
          <a:p>
            <a:pPr marL="0" indent="361950">
              <a:buNone/>
            </a:pPr>
            <a:r>
              <a:rPr lang="en-US" altLang="ru-RU" sz="2400" dirty="0"/>
              <a:t>        </a:t>
            </a:r>
            <a:r>
              <a:rPr lang="en-US" altLang="ru-RU" sz="2400" dirty="0" err="1"/>
              <a:t>System.out.println</a:t>
            </a:r>
            <a:r>
              <a:rPr lang="en-US" altLang="ru-RU" sz="2400" dirty="0"/>
              <a:t>(</a:t>
            </a:r>
            <a:r>
              <a:rPr lang="en-US" altLang="ru-RU" sz="2400" dirty="0" err="1"/>
              <a:t>tom.equals</a:t>
            </a:r>
            <a:r>
              <a:rPr lang="en-US" altLang="ru-RU" sz="2400" dirty="0"/>
              <a:t>(bob));    // false</a:t>
            </a:r>
          </a:p>
          <a:p>
            <a:pPr marL="0" indent="361950">
              <a:buNone/>
            </a:pPr>
            <a:r>
              <a:rPr lang="en-US" altLang="ru-RU" sz="2400" dirty="0"/>
              <a:t>        </a:t>
            </a:r>
            <a:r>
              <a:rPr lang="en-US" altLang="ru-RU" sz="2400" dirty="0" err="1"/>
              <a:t>System.out.println</a:t>
            </a:r>
            <a:r>
              <a:rPr lang="en-US" altLang="ru-RU" sz="2400" dirty="0"/>
              <a:t>(</a:t>
            </a:r>
            <a:r>
              <a:rPr lang="en-US" altLang="ru-RU" sz="2400" dirty="0" err="1"/>
              <a:t>tom.equals</a:t>
            </a:r>
            <a:r>
              <a:rPr lang="en-US" altLang="ru-RU" sz="2400" dirty="0"/>
              <a:t>(</a:t>
            </a:r>
            <a:r>
              <a:rPr lang="en-US" altLang="ru-RU" sz="2400" dirty="0" err="1"/>
              <a:t>tomas</a:t>
            </a:r>
            <a:r>
              <a:rPr lang="en-US" altLang="ru-RU" sz="2400" dirty="0"/>
              <a:t>));  // true</a:t>
            </a:r>
          </a:p>
          <a:p>
            <a:pPr marL="0" indent="361950">
              <a:buNone/>
            </a:pPr>
            <a:r>
              <a:rPr lang="en-US" altLang="ru-RU" sz="2400" dirty="0"/>
              <a:t>    }</a:t>
            </a:r>
          </a:p>
          <a:p>
            <a:pPr marL="0" indent="361950">
              <a:buNone/>
            </a:pPr>
            <a:r>
              <a:rPr lang="en-US" altLang="ru-RU" sz="2400" dirty="0"/>
              <a:t>}</a:t>
            </a:r>
          </a:p>
          <a:p>
            <a:pPr marL="0" indent="361950">
              <a:buNone/>
            </a:pPr>
            <a:r>
              <a:rPr lang="en-US" altLang="ru-RU" sz="2400" dirty="0"/>
              <a:t>record Person(String name,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age){ }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8665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90945" y="223839"/>
            <a:ext cx="8229600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/>
              <a:t>Конструктор </a:t>
            </a:r>
            <a:r>
              <a:rPr lang="en-US" sz="3200" dirty="0"/>
              <a:t>record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90945" y="1104180"/>
            <a:ext cx="10396255" cy="5624423"/>
          </a:xfrm>
        </p:spPr>
        <p:txBody>
          <a:bodyPr>
            <a:normAutofit/>
          </a:bodyPr>
          <a:lstStyle/>
          <a:p>
            <a:pPr marL="0" indent="361950">
              <a:buNone/>
            </a:pPr>
            <a:r>
              <a:rPr lang="ru-RU" sz="2400" dirty="0"/>
              <a:t>В примере выше применялась форма record</a:t>
            </a:r>
            <a:r>
              <a:rPr lang="ru-RU" sz="2400" dirty="0" smtClean="0"/>
              <a:t>:</a:t>
            </a:r>
          </a:p>
          <a:p>
            <a:pPr marL="0" indent="361950">
              <a:buNone/>
            </a:pPr>
            <a:r>
              <a:rPr lang="ru-RU" altLang="ru-RU" sz="2400" dirty="0" smtClean="0"/>
              <a:t>		</a:t>
            </a:r>
            <a:r>
              <a:rPr lang="en-US" altLang="ru-RU" sz="2400" dirty="0" smtClean="0"/>
              <a:t>record </a:t>
            </a:r>
            <a:r>
              <a:rPr lang="en-US" altLang="ru-RU" sz="2400" dirty="0"/>
              <a:t>Person(String name,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age) { </a:t>
            </a:r>
            <a:r>
              <a:rPr lang="en-US" altLang="ru-RU" sz="2400" dirty="0" smtClean="0"/>
              <a:t>}</a:t>
            </a:r>
            <a:endParaRPr lang="ru-RU" altLang="ru-RU" sz="2400" dirty="0" smtClean="0"/>
          </a:p>
          <a:p>
            <a:pPr marL="0" indent="361950">
              <a:buNone/>
            </a:pPr>
            <a:r>
              <a:rPr lang="ru-RU" altLang="ru-RU" sz="2400" dirty="0" smtClean="0"/>
              <a:t>которая </a:t>
            </a:r>
            <a:r>
              <a:rPr lang="ru-RU" altLang="ru-RU" sz="2400" dirty="0"/>
              <a:t>фактически создавала конструктор</a:t>
            </a:r>
            <a:r>
              <a:rPr lang="ru-RU" altLang="ru-RU" sz="2400" dirty="0" smtClean="0"/>
              <a:t>:</a:t>
            </a:r>
          </a:p>
          <a:p>
            <a:pPr marL="0" indent="361950">
              <a:buNone/>
            </a:pPr>
            <a:r>
              <a:rPr lang="ru-RU" altLang="ru-RU" sz="2400" dirty="0" smtClean="0"/>
              <a:t>		</a:t>
            </a:r>
            <a:r>
              <a:rPr lang="en-US" altLang="ru-RU" sz="2400" dirty="0" smtClean="0"/>
              <a:t>Person(String </a:t>
            </a:r>
            <a:r>
              <a:rPr lang="en-US" altLang="ru-RU" sz="2400" dirty="0"/>
              <a:t>name, </a:t>
            </a:r>
            <a:r>
              <a:rPr lang="en-US" altLang="ru-RU" sz="2400" dirty="0" err="1"/>
              <a:t>int</a:t>
            </a:r>
            <a:r>
              <a:rPr lang="en-US" altLang="ru-RU" sz="2400" dirty="0"/>
              <a:t> age) { </a:t>
            </a:r>
          </a:p>
          <a:p>
            <a:pPr marL="0" indent="361950">
              <a:buNone/>
            </a:pPr>
            <a:r>
              <a:rPr lang="en-US" altLang="ru-RU" sz="2400" dirty="0"/>
              <a:t> </a:t>
            </a:r>
            <a:r>
              <a:rPr lang="ru-RU" altLang="ru-RU" sz="2400" dirty="0" smtClean="0"/>
              <a:t>		</a:t>
            </a:r>
            <a:r>
              <a:rPr lang="en-US" altLang="ru-RU" sz="2400" dirty="0" smtClean="0"/>
              <a:t>   </a:t>
            </a:r>
            <a:r>
              <a:rPr lang="en-US" altLang="ru-RU" sz="2400" dirty="0"/>
              <a:t>this.name = name;</a:t>
            </a:r>
          </a:p>
          <a:p>
            <a:pPr marL="0" indent="361950">
              <a:buNone/>
            </a:pPr>
            <a:r>
              <a:rPr lang="en-US" altLang="ru-RU" sz="2400" dirty="0"/>
              <a:t> </a:t>
            </a:r>
            <a:r>
              <a:rPr lang="ru-RU" altLang="ru-RU" sz="2400" dirty="0" smtClean="0"/>
              <a:t>		</a:t>
            </a:r>
            <a:r>
              <a:rPr lang="en-US" altLang="ru-RU" sz="2400" dirty="0" smtClean="0"/>
              <a:t>   </a:t>
            </a:r>
            <a:r>
              <a:rPr lang="en-US" altLang="ru-RU" sz="2400" dirty="0" err="1"/>
              <a:t>this.age</a:t>
            </a:r>
            <a:r>
              <a:rPr lang="en-US" altLang="ru-RU" sz="2400" dirty="0"/>
              <a:t> = age;</a:t>
            </a:r>
          </a:p>
          <a:p>
            <a:pPr marL="0" indent="361950">
              <a:buNone/>
            </a:pPr>
            <a:r>
              <a:rPr lang="ru-RU" altLang="ru-RU" sz="2400" dirty="0" smtClean="0"/>
              <a:t>		</a:t>
            </a:r>
            <a:r>
              <a:rPr lang="en-US" altLang="ru-RU" sz="2400" dirty="0" smtClean="0"/>
              <a:t>}</a:t>
            </a:r>
            <a:endParaRPr lang="ru-RU" altLang="ru-RU" sz="2400" dirty="0" smtClean="0"/>
          </a:p>
          <a:p>
            <a:pPr marL="0" indent="361950">
              <a:buNone/>
            </a:pPr>
            <a:r>
              <a:rPr lang="ru-RU" sz="2400" dirty="0"/>
              <a:t>Этот конструктор называется </a:t>
            </a:r>
            <a:r>
              <a:rPr lang="ru-RU" sz="2400" b="1" dirty="0"/>
              <a:t>каноническим</a:t>
            </a:r>
            <a:r>
              <a:rPr lang="ru-RU" sz="2400" dirty="0"/>
              <a:t>. Он принимает параметры, которые называются также как и поля record, и передает полям значения соответствующих параметров.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9822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1481</TotalTime>
  <Words>2640</Words>
  <Application>Microsoft Office PowerPoint</Application>
  <PresentationFormat>Широкоэкранный</PresentationFormat>
  <Paragraphs>473</Paragraphs>
  <Slides>47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4" baseType="lpstr">
      <vt:lpstr>Arial</vt:lpstr>
      <vt:lpstr>Calibri</vt:lpstr>
      <vt:lpstr>Century Gothic</vt:lpstr>
      <vt:lpstr>Courier New</vt:lpstr>
      <vt:lpstr>Wingdings</vt:lpstr>
      <vt:lpstr>Wingdings 3</vt:lpstr>
      <vt:lpstr>Легкий дым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Конструктор record</vt:lpstr>
      <vt:lpstr>Конструктор record</vt:lpstr>
      <vt:lpstr>Конструктор record</vt:lpstr>
      <vt:lpstr>Конструктор record</vt:lpstr>
      <vt:lpstr>Конструктор record</vt:lpstr>
      <vt:lpstr>Конструктор record</vt:lpstr>
      <vt:lpstr>Переопределение методов</vt:lpstr>
      <vt:lpstr>Переопределение методов</vt:lpstr>
      <vt:lpstr>Ограничения records</vt:lpstr>
      <vt:lpstr>Абстрактные классы</vt:lpstr>
      <vt:lpstr>Абстрактные методы и классы</vt:lpstr>
      <vt:lpstr>Абстрактные методы и классы</vt:lpstr>
      <vt:lpstr>Абстрактные методы и классы</vt:lpstr>
      <vt:lpstr>Абстрактные методы и классы</vt:lpstr>
      <vt:lpstr>Пример абстрактных классов</vt:lpstr>
      <vt:lpstr>Абстрактные методы и классы</vt:lpstr>
      <vt:lpstr>Абстрактные методы и классы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Реализация интерфейсов </vt:lpstr>
      <vt:lpstr>Реализация интерфейсов </vt:lpstr>
      <vt:lpstr>Реализация интерфейсов </vt:lpstr>
      <vt:lpstr>Наследование интерфейсов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Логические блоки</vt:lpstr>
      <vt:lpstr>Логические блоки</vt:lpstr>
      <vt:lpstr>Логические блоки</vt:lpstr>
      <vt:lpstr>Логические блоки</vt:lpstr>
      <vt:lpstr>Презентация PowerPoint</vt:lpstr>
      <vt:lpstr>Логические блоки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student</cp:lastModifiedBy>
  <cp:revision>117</cp:revision>
  <dcterms:created xsi:type="dcterms:W3CDTF">2016-09-01T17:38:19Z</dcterms:created>
  <dcterms:modified xsi:type="dcterms:W3CDTF">2022-02-25T07:58:28Z</dcterms:modified>
</cp:coreProperties>
</file>