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9"/>
  </p:notesMasterIdLst>
  <p:sldIdLst>
    <p:sldId id="256" r:id="rId2"/>
    <p:sldId id="320" r:id="rId3"/>
    <p:sldId id="321" r:id="rId4"/>
    <p:sldId id="322" r:id="rId5"/>
    <p:sldId id="325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74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22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0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7" autoAdjust="0"/>
    <p:restoredTop sz="69213" autoAdjust="0"/>
  </p:normalViewPr>
  <p:slideViewPr>
    <p:cSldViewPr snapToGrid="0">
      <p:cViewPr varScale="1">
        <p:scale>
          <a:sx n="77" d="100"/>
          <a:sy n="77" d="100"/>
        </p:scale>
        <p:origin x="18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44E3-E456-45F5-82B9-B14B92DFEB61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4EDA-4EE3-4855-95BE-84F0941FF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3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99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0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00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86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11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19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0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98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57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56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dirty="0" smtClean="0"/>
              <a:t>Внутренние классы также  используются  в  качестве  блоков  прослушивания  событий  (глава «События»). 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0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04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32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6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17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81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34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32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16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Когда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Java</a:t>
            </a:r>
            <a:r>
              <a:rPr lang="ru-RU" altLang="ru-RU" i="1" dirty="0" smtClean="0">
                <a:latin typeface="Arial" panose="020B0604020202020204" pitchFamily="34" charset="0"/>
              </a:rPr>
              <a:t> встречает литерал, заключенный в двойные кавычки, автоматически создается объект-литерал типа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String</a:t>
            </a:r>
            <a:r>
              <a:rPr lang="ru-RU" altLang="ru-RU" i="1" dirty="0" smtClean="0">
                <a:latin typeface="Arial" panose="020B0604020202020204" pitchFamily="34" charset="0"/>
              </a:rPr>
              <a:t>, на который можно установить ссылку.</a:t>
            </a:r>
          </a:p>
        </p:txBody>
      </p:sp>
    </p:spTree>
    <p:extLst>
      <p:ext uri="{BB962C8B-B14F-4D97-AF65-F5344CB8AC3E}">
        <p14:creationId xmlns:p14="http://schemas.microsoft.com/office/powerpoint/2010/main" val="3373792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7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dirty="0" smtClean="0"/>
              <a:t>В  качестве  примеров  можно  рассмотреть  взаимосвязи  классов «Корабль»,  «Двигатель»  и  «Шлюпка».  Объект  класса  «Двигатель» расположен внутри (невидим извне) объекта «Корабль» и его деятельность приводит «Корабль» в движение. Оба этих объекта неразрывно связаны, то есть  запустить  «Двигатель»  можно  только  посредством  использования объекта  «Корабль»,  например,  из  машинного  отделения.  Таким  образом, </a:t>
            </a:r>
          </a:p>
          <a:p>
            <a:r>
              <a:rPr lang="ru-RU" sz="1200" dirty="0" smtClean="0"/>
              <a:t>перед инициализацией объекта внутреннего класса «Двигатель» должен быть создан объект внешнего класса «Корабль». </a:t>
            </a:r>
          </a:p>
          <a:p>
            <a:r>
              <a:rPr lang="ru-RU" sz="1200" dirty="0" smtClean="0"/>
              <a:t>Класс «Шлюпка» также является логической частью класса «Корабль», однако  ситуация  с  его  объектами  проще  по  причине  того,  что  данные объекты  могут  быть  использованы  независимо  от  наличия  объекта </a:t>
            </a:r>
          </a:p>
          <a:p>
            <a:r>
              <a:rPr lang="ru-RU" sz="1200" dirty="0" smtClean="0"/>
              <a:t>«Корабль».  Объект  класса  «Шлюпка»  только  использует  имя  (на  борту) своего  внешнего  класса.  Такой  внутренний  класс  следует  определять  как </a:t>
            </a:r>
            <a:r>
              <a:rPr lang="ru-RU" sz="1200" dirty="0" err="1" smtClean="0"/>
              <a:t>static</a:t>
            </a:r>
            <a:r>
              <a:rPr lang="ru-RU" sz="1200" dirty="0" smtClean="0"/>
              <a:t>.  Если  объект  «Шлюпка»  используется  без  привязки  к  какому-либо судну, то класс следует определять как обычный независимый класс. 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75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79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335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924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75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Пример</a:t>
            </a:r>
            <a:r>
              <a:rPr lang="ru-RU" altLang="ru-RU" i="1" baseline="0" dirty="0" smtClean="0">
                <a:latin typeface="Arial" panose="020B0604020202020204" pitchFamily="34" charset="0"/>
              </a:rPr>
              <a:t> стр. 172 в </a:t>
            </a:r>
            <a:r>
              <a:rPr lang="en-US" altLang="ru-RU" i="1" baseline="0" dirty="0" smtClean="0">
                <a:latin typeface="Arial" panose="020B0604020202020204" pitchFamily="34" charset="0"/>
              </a:rPr>
              <a:t>java methods</a:t>
            </a:r>
          </a:p>
          <a:p>
            <a:endParaRPr lang="en-US" altLang="ru-RU" i="1" baseline="0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Так как в </a:t>
            </a:r>
            <a:r>
              <a:rPr lang="ru-RU" altLang="ru-RU" i="1" dirty="0" err="1" smtClean="0">
                <a:latin typeface="Arial" panose="020B0604020202020204" pitchFamily="34" charset="0"/>
              </a:rPr>
              <a:t>Java</a:t>
            </a:r>
            <a:r>
              <a:rPr lang="ru-RU" altLang="ru-RU" i="1" dirty="0" smtClean="0">
                <a:latin typeface="Arial" panose="020B0604020202020204" pitchFamily="34" charset="0"/>
              </a:rPr>
              <a:t> все ссылки хранятся в стеке, а объекты — в куче, то при со-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здании объекта s2 сначала создается ссылка, а затем этой ссылке </a:t>
            </a:r>
            <a:r>
              <a:rPr lang="ru-RU" altLang="ru-RU" i="1" dirty="0" err="1" smtClean="0">
                <a:latin typeface="Arial" panose="020B0604020202020204" pitchFamily="34" charset="0"/>
              </a:rPr>
              <a:t>устанавлива</a:t>
            </a:r>
            <a:r>
              <a:rPr lang="ru-RU" altLang="ru-RU" i="1" dirty="0" smtClean="0">
                <a:latin typeface="Arial" panose="020B0604020202020204" pitchFamily="34" charset="0"/>
              </a:rPr>
              <a:t>-</a:t>
            </a:r>
          </a:p>
          <a:p>
            <a:r>
              <a:rPr lang="ru-RU" altLang="ru-RU" i="1" dirty="0" err="1" smtClean="0">
                <a:latin typeface="Arial" panose="020B0604020202020204" pitchFamily="34" charset="0"/>
              </a:rPr>
              <a:t>ется</a:t>
            </a:r>
            <a:r>
              <a:rPr lang="ru-RU" altLang="ru-RU" i="1" dirty="0" smtClean="0">
                <a:latin typeface="Arial" panose="020B0604020202020204" pitchFamily="34" charset="0"/>
              </a:rPr>
              <a:t> в соответствие объект. В данной ситуации s2 ассоциируется с уже </a:t>
            </a:r>
            <a:r>
              <a:rPr lang="ru-RU" altLang="ru-RU" i="1" dirty="0" err="1" smtClean="0">
                <a:latin typeface="Arial" panose="020B0604020202020204" pitchFamily="34" charset="0"/>
              </a:rPr>
              <a:t>сущест</a:t>
            </a:r>
            <a:r>
              <a:rPr lang="ru-RU" altLang="ru-RU" i="1" dirty="0" smtClean="0">
                <a:latin typeface="Arial" panose="020B0604020202020204" pitchFamily="34" charset="0"/>
              </a:rPr>
              <a:t>-</a:t>
            </a:r>
          </a:p>
          <a:p>
            <a:r>
              <a:rPr lang="ru-RU" altLang="ru-RU" i="1" dirty="0" err="1" smtClean="0">
                <a:latin typeface="Arial" panose="020B0604020202020204" pitchFamily="34" charset="0"/>
              </a:rPr>
              <a:t>вующим</a:t>
            </a:r>
            <a:r>
              <a:rPr lang="ru-RU" altLang="ru-RU" i="1" dirty="0" smtClean="0">
                <a:latin typeface="Arial" panose="020B0604020202020204" pitchFamily="34" charset="0"/>
              </a:rPr>
              <a:t> литералом, так как объект s1 уже сделал ссылку на этот литерал. При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создании s3 происходит вызов конструктора, т. е. выделение памяти </a:t>
            </a:r>
            <a:r>
              <a:rPr lang="ru-RU" altLang="ru-RU" i="1" dirty="0" err="1" smtClean="0">
                <a:latin typeface="Arial" panose="020B0604020202020204" pitchFamily="34" charset="0"/>
              </a:rPr>
              <a:t>происхо</a:t>
            </a:r>
            <a:r>
              <a:rPr lang="ru-RU" altLang="ru-RU" i="1" dirty="0" smtClean="0">
                <a:latin typeface="Arial" panose="020B0604020202020204" pitchFamily="34" charset="0"/>
              </a:rPr>
              <a:t>-</a:t>
            </a:r>
          </a:p>
          <a:p>
            <a:r>
              <a:rPr lang="ru-RU" altLang="ru-RU" i="1" dirty="0" err="1" smtClean="0">
                <a:latin typeface="Arial" panose="020B0604020202020204" pitchFamily="34" charset="0"/>
              </a:rPr>
              <a:t>дит</a:t>
            </a:r>
            <a:r>
              <a:rPr lang="ru-RU" altLang="ru-RU" i="1" dirty="0" smtClean="0">
                <a:latin typeface="Arial" panose="020B0604020202020204" pitchFamily="34" charset="0"/>
              </a:rPr>
              <a:t> раньше инициализации, и в этом случае в куче создается новый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305407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16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051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33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66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0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262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73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792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049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36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646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717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611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Регулярные выражения или шаблоны используются для поиска подстроки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или строки, соответствующей шаблону в строке, тексте или другом объекте,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представляющем последовательность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21838429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247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5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Внешний  и внутренний классы приведены в листинге</a:t>
            </a:r>
          </a:p>
        </p:txBody>
      </p:sp>
    </p:spTree>
    <p:extLst>
      <p:ext uri="{BB962C8B-B14F-4D97-AF65-F5344CB8AC3E}">
        <p14:creationId xmlns:p14="http://schemas.microsoft.com/office/powerpoint/2010/main" val="2848054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ru-RU" sz="1200" dirty="0" smtClean="0"/>
              <a:t>\\d   –  цифровой символ </a:t>
            </a:r>
          </a:p>
          <a:p>
            <a:pPr marL="0" indent="0">
              <a:buNone/>
            </a:pPr>
            <a:r>
              <a:rPr lang="ru-RU" sz="1200" dirty="0" smtClean="0"/>
              <a:t>  \\D   –  не цифровой символ </a:t>
            </a:r>
          </a:p>
          <a:p>
            <a:pPr marL="0" indent="0">
              <a:buNone/>
            </a:pPr>
            <a:r>
              <a:rPr lang="ru-RU" sz="1200" dirty="0" smtClean="0"/>
              <a:t>  \\s   –  пробельный символ </a:t>
            </a:r>
          </a:p>
          <a:p>
            <a:pPr marL="0" indent="0">
              <a:buNone/>
            </a:pPr>
            <a:r>
              <a:rPr lang="ru-RU" sz="1200" dirty="0" smtClean="0"/>
              <a:t>  \\S   –  не пробельный символ </a:t>
            </a:r>
          </a:p>
          <a:p>
            <a:pPr marL="0" indent="0">
              <a:buNone/>
            </a:pPr>
            <a:r>
              <a:rPr lang="ru-RU" sz="1200" dirty="0" smtClean="0"/>
              <a:t>  \\w   –  буквенный или цифровой символ или знак подчёркивания </a:t>
            </a:r>
          </a:p>
          <a:p>
            <a:pPr marL="0" indent="0">
              <a:buNone/>
            </a:pPr>
            <a:r>
              <a:rPr lang="ru-RU" sz="1200" dirty="0" smtClean="0"/>
              <a:t>  \\W   –  любой символ, кроме буквенного или цифрового символа или знака подчёркивания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033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826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ru-RU" sz="1200" dirty="0" smtClean="0"/>
              <a:t>+     - Одно или более </a:t>
            </a:r>
          </a:p>
          <a:p>
            <a:pPr marL="0" indent="0">
              <a:buNone/>
            </a:pPr>
            <a:r>
              <a:rPr lang="ru-RU" sz="1200" dirty="0" smtClean="0"/>
              <a:t>*     - Ноль или более </a:t>
            </a:r>
          </a:p>
          <a:p>
            <a:pPr marL="0" indent="0">
              <a:buNone/>
            </a:pPr>
            <a:r>
              <a:rPr lang="ru-RU" sz="1200" dirty="0" smtClean="0"/>
              <a:t>?     - Ноль или одно </a:t>
            </a:r>
          </a:p>
          <a:p>
            <a:pPr marL="0" indent="0">
              <a:buNone/>
            </a:pPr>
            <a:r>
              <a:rPr lang="ru-RU" sz="1200" dirty="0" smtClean="0"/>
              <a:t>{n}   - Ровно n раз </a:t>
            </a:r>
          </a:p>
          <a:p>
            <a:pPr marL="0" indent="0">
              <a:buNone/>
            </a:pPr>
            <a:r>
              <a:rPr lang="ru-RU" sz="1200" dirty="0" smtClean="0"/>
              <a:t>{</a:t>
            </a:r>
            <a:r>
              <a:rPr lang="ru-RU" sz="1200" dirty="0" err="1" smtClean="0"/>
              <a:t>m,n</a:t>
            </a:r>
            <a:r>
              <a:rPr lang="ru-RU" sz="1200" dirty="0" smtClean="0"/>
              <a:t>} - От m до n включительно </a:t>
            </a:r>
          </a:p>
          <a:p>
            <a:pPr marL="0" indent="0">
              <a:buNone/>
            </a:pPr>
            <a:r>
              <a:rPr lang="ru-RU" sz="1200" dirty="0" smtClean="0"/>
              <a:t>{m,}  - Не менее m </a:t>
            </a:r>
          </a:p>
          <a:p>
            <a:pPr marL="0" indent="0">
              <a:buNone/>
            </a:pPr>
            <a:r>
              <a:rPr lang="ru-RU" sz="1200" dirty="0" smtClean="0"/>
              <a:t>{,n}  - Не более n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77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639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242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572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465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294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094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7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655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738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250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012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44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1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7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0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8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8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6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5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1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C34-EB85-4FC6-BAB3-858976E76C6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 smtClean="0"/>
              <a:t>Вложенные классы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11031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Внутренние (</a:t>
            </a:r>
            <a:r>
              <a:rPr lang="ru-RU" sz="3200" dirty="0" err="1"/>
              <a:t>inner</a:t>
            </a:r>
            <a:r>
              <a:rPr lang="ru-RU" sz="3200" dirty="0"/>
              <a:t>)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54685" y="1027134"/>
            <a:ext cx="9670092" cy="568681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Если </a:t>
            </a:r>
            <a:r>
              <a:rPr lang="ru-RU" sz="2400" dirty="0"/>
              <a:t>внутренний класс наследуется обычным образом другим классом </a:t>
            </a:r>
            <a:r>
              <a:rPr lang="ru-RU" sz="2400" dirty="0" smtClean="0"/>
              <a:t>(</a:t>
            </a:r>
            <a:r>
              <a:rPr lang="ru-RU" sz="2400" dirty="0"/>
              <a:t>после </a:t>
            </a:r>
            <a:r>
              <a:rPr lang="en-US" sz="2400" dirty="0"/>
              <a:t>extends </a:t>
            </a:r>
            <a:r>
              <a:rPr lang="ru-RU" sz="2400" dirty="0"/>
              <a:t>указывается </a:t>
            </a:r>
            <a:r>
              <a:rPr lang="ru-RU" sz="2400" dirty="0" err="1"/>
              <a:t>ИмяВнешнегоКласса.ИмяВнутреннегоКласса</a:t>
            </a:r>
            <a:r>
              <a:rPr lang="ru-RU" sz="2400" dirty="0"/>
              <a:t>), то он  теряет  доступ  к  полям  своего  внешнего  класса,  в  котором  он  был </a:t>
            </a:r>
            <a:r>
              <a:rPr lang="ru-RU" sz="2400" dirty="0" smtClean="0"/>
              <a:t>объявлен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/>
              <a:t>class Motor extends </a:t>
            </a:r>
            <a:r>
              <a:rPr lang="en-US" sz="2400" dirty="0" err="1"/>
              <a:t>Ship.Engine</a:t>
            </a:r>
            <a:r>
              <a:rPr lang="en-US" sz="2400" dirty="0"/>
              <a:t> {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public </a:t>
            </a:r>
            <a:r>
              <a:rPr lang="en-US" sz="2400" dirty="0"/>
              <a:t>Motor(Ship </a:t>
            </a:r>
            <a:r>
              <a:rPr lang="en-US" sz="2400" dirty="0" err="1"/>
              <a:t>obj</a:t>
            </a:r>
            <a:r>
              <a:rPr lang="en-US" sz="2400" dirty="0"/>
              <a:t>) { 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err="1" smtClean="0"/>
              <a:t>obj.super</a:t>
            </a:r>
            <a:r>
              <a:rPr lang="en-US" sz="2400" dirty="0"/>
              <a:t>();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} 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} </a:t>
            </a: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  данном  случае  конструктор  класса  </a:t>
            </a:r>
            <a:r>
              <a:rPr lang="ru-RU" sz="2400" dirty="0" err="1"/>
              <a:t>Motor</a:t>
            </a:r>
            <a:r>
              <a:rPr lang="ru-RU" sz="2400" dirty="0"/>
              <a:t>  должен  быть  объявлен  с </a:t>
            </a:r>
            <a:r>
              <a:rPr lang="ru-RU" sz="2400" dirty="0" smtClean="0"/>
              <a:t>параметром </a:t>
            </a:r>
            <a:r>
              <a:rPr lang="ru-RU" sz="2400" dirty="0"/>
              <a:t>типа </a:t>
            </a:r>
            <a:r>
              <a:rPr lang="ru-RU" sz="2400" dirty="0" err="1"/>
              <a:t>Ship</a:t>
            </a:r>
            <a:r>
              <a:rPr lang="ru-RU" sz="2400" dirty="0"/>
              <a:t>, что позволит получить доступ к ссылке на внутренний </a:t>
            </a:r>
            <a:r>
              <a:rPr lang="ru-RU" sz="2400" dirty="0" smtClean="0"/>
              <a:t>класс </a:t>
            </a:r>
            <a:r>
              <a:rPr lang="ru-RU" sz="2400" dirty="0" err="1"/>
              <a:t>Engine</a:t>
            </a:r>
            <a:r>
              <a:rPr lang="ru-RU" sz="2400" dirty="0"/>
              <a:t>, наследуемый классом </a:t>
            </a:r>
            <a:r>
              <a:rPr lang="ru-RU" sz="2400" dirty="0" err="1"/>
              <a:t>Motor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57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Внутренние (</a:t>
            </a:r>
            <a:r>
              <a:rPr lang="ru-RU" sz="3200" dirty="0" err="1"/>
              <a:t>inner</a:t>
            </a:r>
            <a:r>
              <a:rPr lang="ru-RU" sz="3200" dirty="0"/>
              <a:t>)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54685" y="1576552"/>
            <a:ext cx="9670092" cy="5137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Внутренние  классы  позволяют  окончательно  решить  проблему </a:t>
            </a:r>
            <a:r>
              <a:rPr lang="ru-RU" sz="2400" dirty="0" smtClean="0"/>
              <a:t>множественного  </a:t>
            </a:r>
            <a:r>
              <a:rPr lang="ru-RU" sz="2400" dirty="0"/>
              <a:t>наследования,  когда  требуется  наследовать  свойства </a:t>
            </a:r>
            <a:r>
              <a:rPr lang="ru-RU" sz="2400" dirty="0" smtClean="0"/>
              <a:t>нескольких </a:t>
            </a:r>
            <a:r>
              <a:rPr lang="ru-RU" sz="2400" dirty="0"/>
              <a:t>классов.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При  объявлении  внутреннего  класса  могут  использоваться </a:t>
            </a:r>
            <a:r>
              <a:rPr lang="ru-RU" sz="2400" dirty="0" smtClean="0"/>
              <a:t>модификаторы </a:t>
            </a:r>
            <a:r>
              <a:rPr lang="ru-RU" sz="2400" dirty="0" err="1"/>
              <a:t>final</a:t>
            </a:r>
            <a:r>
              <a:rPr lang="ru-RU" sz="2400" dirty="0"/>
              <a:t>, </a:t>
            </a:r>
            <a:r>
              <a:rPr lang="ru-RU" sz="2400" dirty="0" err="1"/>
              <a:t>abstract</a:t>
            </a:r>
            <a:r>
              <a:rPr lang="ru-RU" sz="2400" dirty="0"/>
              <a:t>, </a:t>
            </a:r>
            <a:r>
              <a:rPr lang="ru-RU" sz="2400" dirty="0" err="1"/>
              <a:t>private</a:t>
            </a:r>
            <a:r>
              <a:rPr lang="ru-RU" sz="2400" dirty="0"/>
              <a:t>, </a:t>
            </a:r>
            <a:r>
              <a:rPr lang="ru-RU" sz="2400" dirty="0" err="1"/>
              <a:t>protected</a:t>
            </a:r>
            <a:r>
              <a:rPr lang="ru-RU" sz="2400" dirty="0"/>
              <a:t>, </a:t>
            </a:r>
            <a:r>
              <a:rPr lang="ru-RU" sz="2400" dirty="0" err="1"/>
              <a:t>public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1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Вложенные (</a:t>
            </a:r>
            <a:r>
              <a:rPr lang="en-US" sz="3200" dirty="0"/>
              <a:t>nested) </a:t>
            </a:r>
            <a:r>
              <a:rPr lang="ru-RU" sz="3200" dirty="0"/>
              <a:t>классы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54685" y="1576552"/>
            <a:ext cx="9670092" cy="5137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Если не существует необходимости в связи объекта внутреннего класса </a:t>
            </a:r>
            <a:r>
              <a:rPr lang="ru-RU" sz="2400" dirty="0" smtClean="0"/>
              <a:t>с </a:t>
            </a:r>
            <a:r>
              <a:rPr lang="ru-RU" sz="2400" dirty="0"/>
              <a:t>объектом внешнего класса, то есть смысл сделать такой класс статическим.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Вложенный  класс  логически  связан  с  классом-владельцем,  но  может </a:t>
            </a:r>
            <a:r>
              <a:rPr lang="ru-RU" sz="2400" dirty="0" smtClean="0"/>
              <a:t>быть </a:t>
            </a:r>
            <a:r>
              <a:rPr lang="ru-RU" sz="2400" dirty="0"/>
              <a:t>использован независимо от него</a:t>
            </a:r>
          </a:p>
        </p:txBody>
      </p:sp>
    </p:spTree>
    <p:extLst>
      <p:ext uri="{BB962C8B-B14F-4D97-AF65-F5344CB8AC3E}">
        <p14:creationId xmlns:p14="http://schemas.microsoft.com/office/powerpoint/2010/main" val="12361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Вложенные (</a:t>
            </a:r>
            <a:r>
              <a:rPr lang="en-US" sz="3200" dirty="0"/>
              <a:t>nested) </a:t>
            </a:r>
            <a:r>
              <a:rPr lang="ru-RU" sz="3200" dirty="0"/>
              <a:t>классы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54685" y="1576552"/>
            <a:ext cx="9670092" cy="5137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При  объявлении  такого  внутреннего  класса  присутствует  служебное </a:t>
            </a:r>
            <a:r>
              <a:rPr lang="ru-RU" sz="2400" dirty="0" smtClean="0"/>
              <a:t>слово </a:t>
            </a:r>
            <a:r>
              <a:rPr lang="ru-RU" sz="2400" dirty="0" err="1"/>
              <a:t>static</a:t>
            </a:r>
            <a:r>
              <a:rPr lang="ru-RU" sz="2400" dirty="0"/>
              <a:t>, и такой класс называется вложенным (</a:t>
            </a:r>
            <a:r>
              <a:rPr lang="ru-RU" sz="2400" dirty="0" err="1"/>
              <a:t>nested</a:t>
            </a:r>
            <a:r>
              <a:rPr lang="ru-RU" sz="2400" dirty="0"/>
              <a:t>). Если класс вложен </a:t>
            </a:r>
            <a:r>
              <a:rPr lang="ru-RU" sz="2400" dirty="0" smtClean="0"/>
              <a:t>в  </a:t>
            </a:r>
            <a:r>
              <a:rPr lang="ru-RU" sz="2400" dirty="0"/>
              <a:t>интерфейс,  то  он  становится  статическим  по  </a:t>
            </a:r>
            <a:r>
              <a:rPr lang="ru-RU" sz="2400" dirty="0" smtClean="0"/>
              <a:t>умолчанию</a:t>
            </a:r>
            <a:r>
              <a:rPr lang="ru-RU" sz="2400" dirty="0"/>
              <a:t>. 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Такой  </a:t>
            </a:r>
            <a:r>
              <a:rPr lang="ru-RU" sz="2400" dirty="0"/>
              <a:t>класс </a:t>
            </a:r>
            <a:r>
              <a:rPr lang="ru-RU" sz="2400" dirty="0" smtClean="0"/>
              <a:t>способен </a:t>
            </a:r>
            <a:r>
              <a:rPr lang="ru-RU" sz="2400" dirty="0"/>
              <a:t>наследовать другие классы, реализовывать интерфейсы и являться </a:t>
            </a:r>
            <a:r>
              <a:rPr lang="ru-RU" sz="2400" dirty="0" smtClean="0"/>
              <a:t>объектом  </a:t>
            </a:r>
            <a:r>
              <a:rPr lang="ru-RU" sz="2400" dirty="0"/>
              <a:t>наследования  для  любого  класса,  обладающего  необходимыми </a:t>
            </a:r>
            <a:r>
              <a:rPr lang="ru-RU" sz="2400" dirty="0" smtClean="0"/>
              <a:t>правами </a:t>
            </a:r>
            <a:r>
              <a:rPr lang="ru-RU" sz="2400" dirty="0"/>
              <a:t>доступа. </a:t>
            </a:r>
          </a:p>
        </p:txBody>
      </p:sp>
    </p:spTree>
    <p:extLst>
      <p:ext uri="{BB962C8B-B14F-4D97-AF65-F5344CB8AC3E}">
        <p14:creationId xmlns:p14="http://schemas.microsoft.com/office/powerpoint/2010/main" val="33017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Вложенные (</a:t>
            </a:r>
            <a:r>
              <a:rPr lang="en-US" sz="3200" dirty="0"/>
              <a:t>nested) </a:t>
            </a:r>
            <a:r>
              <a:rPr lang="ru-RU" sz="3200" dirty="0"/>
              <a:t>классы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70450" y="1040525"/>
            <a:ext cx="9670092" cy="5515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Для создания объекта вложенного класса объект </a:t>
            </a:r>
            <a:r>
              <a:rPr lang="ru-RU" sz="2400" dirty="0" smtClean="0"/>
              <a:t>внешнего </a:t>
            </a:r>
            <a:r>
              <a:rPr lang="ru-RU" sz="2400" dirty="0"/>
              <a:t>класса создавать нет необходимости. Подкласс вложенного класса </a:t>
            </a:r>
            <a:r>
              <a:rPr lang="ru-RU" sz="2400" dirty="0" smtClean="0"/>
              <a:t>не </a:t>
            </a:r>
            <a:r>
              <a:rPr lang="ru-RU" sz="2400" dirty="0"/>
              <a:t>способен унаследовать возможность доступа к членам внешнего класса, </a:t>
            </a:r>
            <a:r>
              <a:rPr lang="ru-RU" sz="2400" dirty="0" smtClean="0"/>
              <a:t>которыми </a:t>
            </a:r>
            <a:r>
              <a:rPr lang="ru-RU" sz="2400" dirty="0"/>
              <a:t>наделен его суперкласс. </a:t>
            </a:r>
          </a:p>
        </p:txBody>
      </p:sp>
    </p:spTree>
    <p:extLst>
      <p:ext uri="{BB962C8B-B14F-4D97-AF65-F5344CB8AC3E}">
        <p14:creationId xmlns:p14="http://schemas.microsoft.com/office/powerpoint/2010/main" val="90685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Вложенные (</a:t>
            </a:r>
            <a:r>
              <a:rPr lang="en-US" sz="3200" dirty="0"/>
              <a:t>nested) </a:t>
            </a:r>
            <a:r>
              <a:rPr lang="ru-RU" sz="3200" dirty="0"/>
              <a:t>классы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693682" y="1342228"/>
            <a:ext cx="6369269" cy="551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Ship { 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 err="1"/>
              <a:t>int</a:t>
            </a:r>
            <a:r>
              <a:rPr lang="en-US" dirty="0"/>
              <a:t> id; 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en-US" dirty="0"/>
              <a:t>abstract, final, private, protected - </a:t>
            </a:r>
            <a:r>
              <a:rPr lang="ru-RU" dirty="0"/>
              <a:t>допустимы  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public </a:t>
            </a:r>
            <a:r>
              <a:rPr lang="en-US" dirty="0"/>
              <a:t>static class </a:t>
            </a:r>
            <a:r>
              <a:rPr lang="en-US" dirty="0" err="1"/>
              <a:t>LifeBoat</a:t>
            </a:r>
            <a:r>
              <a:rPr lang="en-US" dirty="0"/>
              <a:t>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en-US" dirty="0" smtClean="0"/>
              <a:t>public </a:t>
            </a:r>
            <a:r>
              <a:rPr lang="en-US" dirty="0"/>
              <a:t>static void down() { </a:t>
            </a:r>
          </a:p>
          <a:p>
            <a:pPr marL="0" indent="0">
              <a:buNone/>
            </a:pPr>
            <a:r>
              <a:rPr lang="ru-RU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ru-RU" dirty="0"/>
              <a:t>шлюпки на воду!"); </a:t>
            </a:r>
          </a:p>
          <a:p>
            <a:pPr marL="0" indent="0">
              <a:buNone/>
            </a:pPr>
            <a:r>
              <a:rPr lang="ru-RU" dirty="0" smtClean="0"/>
              <a:t>			}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smtClean="0"/>
              <a:t>public </a:t>
            </a:r>
            <a:r>
              <a:rPr lang="en-US" dirty="0"/>
              <a:t>void swim() { </a:t>
            </a:r>
          </a:p>
          <a:p>
            <a:pPr marL="0" indent="0">
              <a:buNone/>
            </a:pPr>
            <a:r>
              <a:rPr lang="ru-RU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ru-RU" dirty="0"/>
              <a:t>отплытие шлюпки"); </a:t>
            </a:r>
          </a:p>
          <a:p>
            <a:pPr marL="0" indent="0">
              <a:buNone/>
            </a:pPr>
            <a:r>
              <a:rPr lang="ru-RU" dirty="0" smtClean="0"/>
              <a:t>			}</a:t>
            </a:r>
          </a:p>
          <a:p>
            <a:pPr marL="0" indent="0">
              <a:buNone/>
            </a:pPr>
            <a:r>
              <a:rPr lang="ru-RU" dirty="0" smtClean="0"/>
              <a:t>		 </a:t>
            </a:r>
            <a:r>
              <a:rPr lang="ru-RU" dirty="0"/>
              <a:t>} 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7062952" y="1342228"/>
            <a:ext cx="5129048" cy="551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Main {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вызов статического метода 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Ship.LifeBoat.down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создание объекта статического класса 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Ship.LifeBoat</a:t>
            </a:r>
            <a:r>
              <a:rPr lang="en-US" dirty="0"/>
              <a:t> lf = new </a:t>
            </a:r>
            <a:r>
              <a:rPr lang="en-US" dirty="0" err="1"/>
              <a:t>Ship.LifeBoat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вызов обычного метода 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lf.swim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576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Вложенные (</a:t>
            </a:r>
            <a:r>
              <a:rPr lang="en-US" sz="3200" dirty="0"/>
              <a:t>nested) </a:t>
            </a:r>
            <a:r>
              <a:rPr lang="ru-RU" sz="3200" dirty="0"/>
              <a:t>классы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70450" y="1686909"/>
            <a:ext cx="9670092" cy="4869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Статический  метод  вложенного  класса  вызывается  при  указании </a:t>
            </a:r>
            <a:r>
              <a:rPr lang="ru-RU" sz="2400" dirty="0" smtClean="0"/>
              <a:t>полного  относительного  </a:t>
            </a:r>
            <a:r>
              <a:rPr lang="ru-RU" sz="2400" dirty="0"/>
              <a:t>пути  к  нему.  Объект  </a:t>
            </a:r>
            <a:r>
              <a:rPr lang="ru-RU" sz="2400" dirty="0" err="1"/>
              <a:t>lf</a:t>
            </a:r>
            <a:r>
              <a:rPr lang="ru-RU" sz="2400" dirty="0"/>
              <a:t>  вложенного  класса </a:t>
            </a:r>
            <a:r>
              <a:rPr lang="ru-RU" sz="2400" dirty="0" smtClean="0"/>
              <a:t>создается  </a:t>
            </a:r>
            <a:r>
              <a:rPr lang="ru-RU" sz="2400" dirty="0"/>
              <a:t>с  использованием  имени  внешнего  класса  без  вызова  его </a:t>
            </a:r>
            <a:r>
              <a:rPr lang="ru-RU" sz="2400" dirty="0" smtClean="0"/>
              <a:t>конструктора</a:t>
            </a:r>
            <a:r>
              <a:rPr lang="ru-RU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Класс, вложенный в интерфейс, по умолчанию статический. На него не </a:t>
            </a:r>
            <a:r>
              <a:rPr lang="ru-RU" sz="2400" dirty="0" smtClean="0"/>
              <a:t>накладывается </a:t>
            </a:r>
            <a:r>
              <a:rPr lang="ru-RU" sz="2400" dirty="0"/>
              <a:t>никаких особых ограничений, и он может содержать поля и </a:t>
            </a:r>
            <a:r>
              <a:rPr lang="ru-RU" sz="2400" dirty="0" smtClean="0"/>
              <a:t>методы </a:t>
            </a:r>
            <a:r>
              <a:rPr lang="ru-RU" sz="2400" dirty="0"/>
              <a:t>как статические, так и нестатические. </a:t>
            </a:r>
          </a:p>
        </p:txBody>
      </p:sp>
    </p:spTree>
    <p:extLst>
      <p:ext uri="{BB962C8B-B14F-4D97-AF65-F5344CB8AC3E}">
        <p14:creationId xmlns:p14="http://schemas.microsoft.com/office/powerpoint/2010/main" val="22281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Вложенные (</a:t>
            </a:r>
            <a:r>
              <a:rPr lang="en-US" sz="3200" dirty="0"/>
              <a:t>nested) </a:t>
            </a:r>
            <a:r>
              <a:rPr lang="ru-RU" sz="3200" dirty="0"/>
              <a:t>классы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828800" y="1064028"/>
            <a:ext cx="10111742" cy="5793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Свойства вложенных классов: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Вложенный </a:t>
            </a:r>
            <a:r>
              <a:rPr lang="ru-RU" sz="2400" dirty="0"/>
              <a:t>класс может быть базовым, производным, реализующим </a:t>
            </a:r>
            <a:r>
              <a:rPr lang="ru-RU" sz="2400" dirty="0" smtClean="0"/>
              <a:t>интерфейсы</a:t>
            </a:r>
            <a:r>
              <a:rPr lang="ru-RU" sz="24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Статический </a:t>
            </a:r>
            <a:r>
              <a:rPr lang="ru-RU" sz="2400" dirty="0"/>
              <a:t>вложенный класс для доступа к нестатическим членам и </a:t>
            </a:r>
            <a:r>
              <a:rPr lang="ru-RU" sz="2400" dirty="0" smtClean="0"/>
              <a:t>методам </a:t>
            </a:r>
            <a:r>
              <a:rPr lang="ru-RU" sz="2400" dirty="0"/>
              <a:t>внешнего класса должен создавать объект внешнего класса;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Вложенный </a:t>
            </a:r>
            <a:r>
              <a:rPr lang="ru-RU" sz="2400" dirty="0"/>
              <a:t>класс имеет доступ к статическим полям и методам внешнего </a:t>
            </a:r>
            <a:r>
              <a:rPr lang="ru-RU" sz="2400" dirty="0" smtClean="0"/>
              <a:t>класса</a:t>
            </a:r>
            <a:r>
              <a:rPr lang="ru-RU" sz="24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Подкласс </a:t>
            </a:r>
            <a:r>
              <a:rPr lang="ru-RU" sz="2400" dirty="0"/>
              <a:t>вложенного класса не наследует возможность доступа к членам </a:t>
            </a:r>
            <a:r>
              <a:rPr lang="ru-RU" sz="2400" dirty="0" smtClean="0"/>
              <a:t>внешнего </a:t>
            </a:r>
            <a:r>
              <a:rPr lang="ru-RU" sz="2400" dirty="0"/>
              <a:t>класса, которыми наделен его суперкласс;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Класс</a:t>
            </a:r>
            <a:r>
              <a:rPr lang="ru-RU" sz="2400" dirty="0"/>
              <a:t>, вложенный в интерфейс, статический по умолчанию;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Статический </a:t>
            </a:r>
            <a:r>
              <a:rPr lang="ru-RU" sz="2400" dirty="0"/>
              <a:t>метод вложенного класса вызывается при указании полного </a:t>
            </a:r>
            <a:r>
              <a:rPr lang="ru-RU" sz="2400" dirty="0" smtClean="0"/>
              <a:t>относительного </a:t>
            </a:r>
            <a:r>
              <a:rPr lang="ru-RU" sz="2400" dirty="0"/>
              <a:t>пути к нему.</a:t>
            </a:r>
          </a:p>
        </p:txBody>
      </p:sp>
    </p:spTree>
    <p:extLst>
      <p:ext uri="{BB962C8B-B14F-4D97-AF65-F5344CB8AC3E}">
        <p14:creationId xmlns:p14="http://schemas.microsoft.com/office/powerpoint/2010/main" val="42359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/>
              <a:t> Класс </a:t>
            </a:r>
            <a:r>
              <a:rPr lang="en-US" sz="5600" dirty="0"/>
              <a:t>Math 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764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1145" y="223839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err="1"/>
              <a:t>java.lang</a:t>
            </a:r>
            <a:endParaRPr lang="ru-RU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1145" y="1180407"/>
            <a:ext cx="10269397" cy="53758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Основным </a:t>
            </a:r>
            <a:r>
              <a:rPr lang="ru-RU" sz="2400" dirty="0" smtClean="0"/>
              <a:t>пакетом </a:t>
            </a:r>
            <a:r>
              <a:rPr lang="ru-RU" sz="2400" dirty="0"/>
              <a:t>языка </a:t>
            </a:r>
            <a:r>
              <a:rPr lang="ru-RU" sz="2400" dirty="0" err="1"/>
              <a:t>Java</a:t>
            </a:r>
            <a:r>
              <a:rPr lang="ru-RU" sz="2400" dirty="0"/>
              <a:t> является пакет </a:t>
            </a:r>
            <a:r>
              <a:rPr lang="ru-RU" sz="2400" dirty="0" err="1"/>
              <a:t>java.lang</a:t>
            </a:r>
            <a:r>
              <a:rPr lang="ru-RU" sz="2400" dirty="0"/>
              <a:t>, который по умолчанию </a:t>
            </a:r>
            <a:r>
              <a:rPr lang="ru-RU" sz="2400" dirty="0" smtClean="0"/>
              <a:t>имеет </a:t>
            </a:r>
            <a:r>
              <a:rPr lang="ru-RU" sz="2400" dirty="0"/>
              <a:t>доступ к прикладному программному интерфейсу </a:t>
            </a:r>
            <a:r>
              <a:rPr lang="ru-RU" sz="2400" dirty="0" err="1"/>
              <a:t>Java</a:t>
            </a:r>
            <a:r>
              <a:rPr lang="ru-RU" sz="2400" dirty="0"/>
              <a:t> (</a:t>
            </a:r>
            <a:r>
              <a:rPr lang="ru-RU" sz="2400" dirty="0" err="1"/>
              <a:t>Java</a:t>
            </a:r>
            <a:r>
              <a:rPr lang="ru-RU" sz="2400" dirty="0"/>
              <a:t> </a:t>
            </a:r>
            <a:r>
              <a:rPr lang="ru-RU" sz="2400" dirty="0" smtClean="0"/>
              <a:t>API </a:t>
            </a:r>
            <a:r>
              <a:rPr lang="ru-RU" sz="2400" dirty="0"/>
              <a:t>).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Это </a:t>
            </a:r>
            <a:r>
              <a:rPr lang="ru-RU" sz="2400" dirty="0"/>
              <a:t>означает, что при создании программ всегда доступны </a:t>
            </a:r>
            <a:r>
              <a:rPr lang="ru-RU" sz="2400" dirty="0" smtClean="0"/>
              <a:t>свойства </a:t>
            </a:r>
            <a:r>
              <a:rPr lang="ru-RU" sz="2400" dirty="0"/>
              <a:t>и методы, предоставляемые пакетом </a:t>
            </a:r>
            <a:r>
              <a:rPr lang="ru-RU" sz="2400" dirty="0" err="1"/>
              <a:t>java.lang</a:t>
            </a:r>
            <a:r>
              <a:rPr lang="ru-RU" sz="2400" dirty="0"/>
              <a:t>.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Например, </a:t>
            </a:r>
            <a:r>
              <a:rPr lang="ru-RU" sz="2400" dirty="0" smtClean="0"/>
              <a:t>функциональность </a:t>
            </a:r>
            <a:r>
              <a:rPr lang="ru-RU" sz="2400" dirty="0"/>
              <a:t>стандартного вывода, предоставляемая методом </a:t>
            </a:r>
            <a:r>
              <a:rPr lang="ru-RU" sz="2400" dirty="0" err="1" smtClean="0"/>
              <a:t>System.out.println</a:t>
            </a:r>
            <a:r>
              <a:rPr lang="ru-RU" sz="2400" dirty="0"/>
              <a:t>(), на самом деле вызывает метод класса  </a:t>
            </a:r>
            <a:r>
              <a:rPr lang="ru-RU" sz="2400" dirty="0" err="1"/>
              <a:t>System</a:t>
            </a:r>
            <a:r>
              <a:rPr lang="ru-RU" sz="2400" dirty="0"/>
              <a:t>, который </a:t>
            </a:r>
            <a:r>
              <a:rPr lang="ru-RU" sz="2400" dirty="0" smtClean="0"/>
              <a:t>является </a:t>
            </a:r>
            <a:r>
              <a:rPr lang="ru-RU" sz="2400" dirty="0"/>
              <a:t>частью пакета </a:t>
            </a:r>
            <a:r>
              <a:rPr lang="ru-RU" sz="2400" dirty="0" err="1"/>
              <a:t>java.lang</a:t>
            </a:r>
            <a:r>
              <a:rPr lang="ru-RU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56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Вложенные классы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97768" y="1315233"/>
            <a:ext cx="9689431" cy="5542767"/>
          </a:xfrm>
        </p:spPr>
        <p:txBody>
          <a:bodyPr/>
          <a:lstStyle/>
          <a:p>
            <a:pPr marL="0" indent="0">
              <a:buNone/>
            </a:pPr>
            <a:r>
              <a:rPr lang="ru-RU" sz="2400"/>
              <a:t>Классы могут взаимодействовать друг с другом не только посредством </a:t>
            </a:r>
            <a:r>
              <a:rPr lang="ru-RU" sz="2400" smtClean="0"/>
              <a:t>наследования  </a:t>
            </a:r>
            <a:r>
              <a:rPr lang="ru-RU" sz="2400"/>
              <a:t>и  использования  ссылок,  но  и  посредством  организации логической структуры с определением одного класса в теле другого. </a:t>
            </a:r>
          </a:p>
          <a:p>
            <a:pPr marL="0" indent="0">
              <a:buNone/>
            </a:pPr>
            <a:r>
              <a:rPr lang="ru-RU" altLang="ru-RU" sz="2400" dirty="0"/>
              <a:t>В  </a:t>
            </a:r>
            <a:r>
              <a:rPr lang="ru-RU" altLang="ru-RU" sz="2400" dirty="0" err="1"/>
              <a:t>Java</a:t>
            </a:r>
            <a:r>
              <a:rPr lang="ru-RU" altLang="ru-RU" sz="2400" dirty="0"/>
              <a:t>  можно  определить  (вложить)  один  класс  внутри  определения </a:t>
            </a:r>
            <a:r>
              <a:rPr lang="ru-RU" altLang="ru-RU" sz="2400" dirty="0" smtClean="0"/>
              <a:t>другого  </a:t>
            </a:r>
            <a:r>
              <a:rPr lang="ru-RU" altLang="ru-RU" sz="2400" dirty="0"/>
              <a:t>класса,  что  позволяет  группировать  классы,  логически  связанные </a:t>
            </a:r>
            <a:r>
              <a:rPr lang="ru-RU" altLang="ru-RU" sz="2400" dirty="0" smtClean="0"/>
              <a:t>друг  </a:t>
            </a:r>
            <a:r>
              <a:rPr lang="ru-RU" altLang="ru-RU" sz="2400" dirty="0"/>
              <a:t>с  другом,  и  динамично  управлять  доступом  к  ним.</a:t>
            </a:r>
            <a:endParaRPr lang="en-US" altLang="ru-RU" sz="2400" dirty="0"/>
          </a:p>
          <a:p>
            <a:pPr marL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88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1145" y="223839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err="1"/>
              <a:t>java.lang</a:t>
            </a:r>
            <a:endParaRPr lang="ru-RU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1145" y="1180407"/>
            <a:ext cx="10269397" cy="53758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Содержимое пакета организовано в иерархическом порядке, который </a:t>
            </a:r>
            <a:r>
              <a:rPr lang="ru-RU" sz="2400" dirty="0" smtClean="0"/>
              <a:t>позволяет </a:t>
            </a:r>
            <a:r>
              <a:rPr lang="ru-RU" sz="2400" dirty="0"/>
              <a:t>обращаться к любому его элементу, используя точечную </a:t>
            </a:r>
            <a:r>
              <a:rPr lang="ru-RU" sz="2400" dirty="0" smtClean="0"/>
              <a:t>запись</a:t>
            </a:r>
            <a:r>
              <a:rPr lang="ru-RU" sz="2400" dirty="0"/>
              <a:t>. 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Например</a:t>
            </a:r>
            <a:r>
              <a:rPr lang="ru-RU" sz="2400" dirty="0"/>
              <a:t>, класс </a:t>
            </a:r>
            <a:r>
              <a:rPr lang="ru-RU" sz="2400" dirty="0" err="1"/>
              <a:t>System</a:t>
            </a:r>
            <a:r>
              <a:rPr lang="ru-RU" sz="2400" dirty="0"/>
              <a:t> содержит свойство </a:t>
            </a:r>
            <a:r>
              <a:rPr lang="ru-RU" sz="2400" dirty="0" err="1"/>
              <a:t>out</a:t>
            </a:r>
            <a:r>
              <a:rPr lang="ru-RU" sz="2400" dirty="0"/>
              <a:t> (поле), которое, </a:t>
            </a:r>
            <a:r>
              <a:rPr lang="ru-RU" sz="2400" dirty="0" smtClean="0"/>
              <a:t>в </a:t>
            </a:r>
            <a:r>
              <a:rPr lang="ru-RU" sz="2400" dirty="0"/>
              <a:t>свою очередь, включает метод </a:t>
            </a:r>
            <a:r>
              <a:rPr lang="ru-RU" sz="2400" dirty="0" err="1"/>
              <a:t>println</a:t>
            </a:r>
            <a:r>
              <a:rPr lang="ru-RU" sz="2400" dirty="0"/>
              <a:t>() — к нему можно обратиться </a:t>
            </a:r>
            <a:r>
              <a:rPr lang="ru-RU" sz="2400" dirty="0" smtClean="0"/>
              <a:t>как </a:t>
            </a:r>
            <a:r>
              <a:rPr lang="ru-RU" sz="2400" dirty="0" err="1"/>
              <a:t>System.out.println</a:t>
            </a:r>
            <a:r>
              <a:rPr lang="ru-RU" sz="2400" dirty="0"/>
              <a:t>().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48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1145" y="223839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Класс </a:t>
            </a:r>
            <a:r>
              <a:rPr lang="en-US" sz="3200" dirty="0" smtClean="0"/>
              <a:t>Math</a:t>
            </a:r>
            <a:endParaRPr lang="ru-RU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12916" y="1330037"/>
            <a:ext cx="10427626" cy="52262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 пакете </a:t>
            </a:r>
            <a:r>
              <a:rPr lang="ru-RU" sz="2400" dirty="0" err="1"/>
              <a:t>java.lang</a:t>
            </a:r>
            <a:r>
              <a:rPr lang="ru-RU" sz="2400" dirty="0"/>
              <a:t> существует класс </a:t>
            </a:r>
            <a:r>
              <a:rPr lang="ru-RU" sz="2400" dirty="0" err="1"/>
              <a:t>Math</a:t>
            </a:r>
            <a:r>
              <a:rPr lang="ru-RU" sz="2400" dirty="0"/>
              <a:t>, который предоставляет две </a:t>
            </a:r>
            <a:r>
              <a:rPr lang="ru-RU" sz="2400" dirty="0" smtClean="0"/>
              <a:t>константы</a:t>
            </a:r>
            <a:r>
              <a:rPr lang="ru-RU" sz="2400" dirty="0"/>
              <a:t>,  используемые для математических вычислений.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Первая </a:t>
            </a:r>
            <a:r>
              <a:rPr lang="ru-RU" sz="2400" dirty="0"/>
              <a:t>из </a:t>
            </a:r>
            <a:r>
              <a:rPr lang="ru-RU" sz="2400" dirty="0" smtClean="0"/>
              <a:t>них </a:t>
            </a:r>
            <a:r>
              <a:rPr lang="ru-RU" sz="2400" dirty="0"/>
              <a:t>— </a:t>
            </a:r>
            <a:r>
              <a:rPr lang="ru-RU" sz="2400" dirty="0" err="1"/>
              <a:t>Math.PI</a:t>
            </a:r>
            <a:r>
              <a:rPr lang="ru-RU" sz="2400" dirty="0"/>
              <a:t> — хранит значение числа </a:t>
            </a:r>
            <a:r>
              <a:rPr lang="ru-RU" sz="2400" dirty="0" err="1"/>
              <a:t>Pi</a:t>
            </a:r>
            <a:r>
              <a:rPr lang="ru-RU" sz="2400" dirty="0"/>
              <a:t>, а вторая — </a:t>
            </a:r>
            <a:r>
              <a:rPr lang="ru-RU" sz="2400" dirty="0" err="1"/>
              <a:t>Math.E</a:t>
            </a:r>
            <a:r>
              <a:rPr lang="ru-RU" sz="2400" dirty="0"/>
              <a:t> — </a:t>
            </a:r>
            <a:r>
              <a:rPr lang="ru-RU" sz="2400" dirty="0" smtClean="0"/>
              <a:t>хранит </a:t>
            </a:r>
            <a:r>
              <a:rPr lang="ru-RU" sz="2400" dirty="0"/>
              <a:t>основание натурального логарифма. Обе константы имеют тип </a:t>
            </a:r>
            <a:r>
              <a:rPr lang="ru-RU" sz="2400" dirty="0" err="1" smtClean="0"/>
              <a:t>double</a:t>
            </a:r>
            <a:r>
              <a:rPr lang="ru-RU" sz="2400" dirty="0" smtClean="0"/>
              <a:t> </a:t>
            </a:r>
            <a:r>
              <a:rPr lang="ru-RU" sz="2400" dirty="0"/>
              <a:t>(двойной точности, с 15 знаками после запятой).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80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1145" y="223839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Класс </a:t>
            </a:r>
            <a:r>
              <a:rPr lang="en-US" sz="3200" dirty="0" smtClean="0"/>
              <a:t>Math</a:t>
            </a:r>
            <a:endParaRPr lang="ru-RU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1145" y="1330037"/>
            <a:ext cx="10269397" cy="52262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Класс </a:t>
            </a:r>
            <a:r>
              <a:rPr lang="ru-RU" sz="2400" dirty="0" err="1"/>
              <a:t>Math</a:t>
            </a:r>
            <a:r>
              <a:rPr lang="ru-RU" sz="2400" dirty="0"/>
              <a:t> предоставляет множество различных </a:t>
            </a:r>
            <a:r>
              <a:rPr lang="ru-RU" sz="2400" dirty="0" smtClean="0"/>
              <a:t>методов</a:t>
            </a:r>
            <a:r>
              <a:rPr lang="ru-RU" sz="2400" dirty="0"/>
              <a:t>, полезных для выполнения математических </a:t>
            </a:r>
            <a:r>
              <a:rPr lang="ru-RU" sz="2400" dirty="0" smtClean="0"/>
              <a:t>вычислений.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Например</a:t>
            </a:r>
            <a:r>
              <a:rPr lang="ru-RU" sz="2400" dirty="0"/>
              <a:t>, </a:t>
            </a:r>
            <a:r>
              <a:rPr lang="ru-RU" sz="2400" dirty="0" smtClean="0"/>
              <a:t>используя </a:t>
            </a:r>
            <a:r>
              <a:rPr lang="ru-RU" sz="2400" dirty="0"/>
              <a:t>метод </a:t>
            </a:r>
            <a:r>
              <a:rPr lang="ru-RU" sz="2400" dirty="0" err="1"/>
              <a:t>Math.pow</a:t>
            </a:r>
            <a:r>
              <a:rPr lang="ru-RU" sz="2400" dirty="0"/>
              <a:t>(), можно любое заданное число возвести в </a:t>
            </a:r>
            <a:r>
              <a:rPr lang="ru-RU" sz="2400" dirty="0" smtClean="0"/>
              <a:t>указанную </a:t>
            </a:r>
            <a:r>
              <a:rPr lang="ru-RU" sz="2400" dirty="0"/>
              <a:t>степень.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Первым </a:t>
            </a:r>
            <a:r>
              <a:rPr lang="ru-RU" sz="2400" dirty="0"/>
              <a:t>аргументом является число, заданное в скобках, </a:t>
            </a:r>
            <a:r>
              <a:rPr lang="ru-RU" sz="2400" dirty="0" smtClean="0"/>
              <a:t>а </a:t>
            </a:r>
            <a:r>
              <a:rPr lang="ru-RU" sz="2400" dirty="0"/>
              <a:t>вторым  — показатель степени, в которую нужно возвести</a:t>
            </a:r>
            <a:r>
              <a:rPr lang="ru-RU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Метод  </a:t>
            </a:r>
            <a:r>
              <a:rPr lang="ru-RU" sz="2400" dirty="0" err="1"/>
              <a:t>Math.sqrt</a:t>
            </a:r>
            <a:r>
              <a:rPr lang="ru-RU" sz="2400" dirty="0"/>
              <a:t>() возвращает квадратный корень числа, </a:t>
            </a:r>
            <a:r>
              <a:rPr lang="ru-RU" sz="2400" dirty="0" smtClean="0"/>
              <a:t>указываемый </a:t>
            </a:r>
            <a:r>
              <a:rPr lang="ru-RU" sz="2400" dirty="0"/>
              <a:t>в качестве единственного аргумента.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Оба этих метода возвращают значение типа </a:t>
            </a:r>
            <a:r>
              <a:rPr lang="ru-RU" sz="2400" dirty="0" err="1"/>
              <a:t>double</a:t>
            </a:r>
            <a:r>
              <a:rPr lang="ru-RU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93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1145" y="223839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Класс </a:t>
            </a:r>
            <a:r>
              <a:rPr lang="en-US" sz="3200" dirty="0" smtClean="0"/>
              <a:t>Math</a:t>
            </a:r>
            <a:endParaRPr lang="ru-RU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1145" y="1296785"/>
            <a:ext cx="10269397" cy="5259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Класс </a:t>
            </a:r>
            <a:r>
              <a:rPr lang="ru-RU" sz="2400" dirty="0" err="1"/>
              <a:t>Math</a:t>
            </a:r>
            <a:r>
              <a:rPr lang="ru-RU" sz="2400" dirty="0"/>
              <a:t> внутри пакета </a:t>
            </a:r>
            <a:r>
              <a:rPr lang="ru-RU" sz="2400" dirty="0" err="1"/>
              <a:t>java.lang</a:t>
            </a:r>
            <a:r>
              <a:rPr lang="ru-RU" sz="2400" dirty="0"/>
              <a:t> предлагает три метода для </a:t>
            </a:r>
            <a:r>
              <a:rPr lang="ru-RU" sz="2400" dirty="0" smtClean="0"/>
              <a:t>округления  </a:t>
            </a:r>
            <a:r>
              <a:rPr lang="ru-RU" sz="2400" dirty="0"/>
              <a:t>чисел с плавающей точкой до ближайшего целого. Простейший </a:t>
            </a:r>
            <a:r>
              <a:rPr lang="ru-RU" sz="2400" dirty="0" smtClean="0"/>
              <a:t>из </a:t>
            </a:r>
            <a:r>
              <a:rPr lang="ru-RU" sz="2400" dirty="0"/>
              <a:t>методов </a:t>
            </a:r>
            <a:r>
              <a:rPr lang="ru-RU" sz="2400" dirty="0" err="1"/>
              <a:t>Math.round</a:t>
            </a:r>
            <a:r>
              <a:rPr lang="ru-RU" sz="2400" dirty="0"/>
              <a:t>() округляет число, являющееся его аргументом, </a:t>
            </a:r>
            <a:r>
              <a:rPr lang="ru-RU" sz="2400" dirty="0" smtClean="0"/>
              <a:t>вверх </a:t>
            </a:r>
            <a:r>
              <a:rPr lang="ru-RU" sz="2400" dirty="0"/>
              <a:t>или вниз до ближайшего целого.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Метод  </a:t>
            </a:r>
            <a:r>
              <a:rPr lang="ru-RU" sz="2400" dirty="0" err="1"/>
              <a:t>Math.floor</a:t>
            </a:r>
            <a:r>
              <a:rPr lang="ru-RU" sz="2400" dirty="0"/>
              <a:t>() производит округление до ближайшего целого </a:t>
            </a:r>
            <a:r>
              <a:rPr lang="ru-RU" sz="2400" dirty="0" smtClean="0"/>
              <a:t>вниз</a:t>
            </a:r>
            <a:r>
              <a:rPr lang="ru-RU" sz="2400" dirty="0"/>
              <a:t>, а метод </a:t>
            </a:r>
            <a:r>
              <a:rPr lang="ru-RU" sz="2400" dirty="0" err="1"/>
              <a:t>Math.ceil</a:t>
            </a:r>
            <a:r>
              <a:rPr lang="ru-RU" sz="2400" dirty="0"/>
              <a:t>() округляет до ближайшего целого вверх.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 то время как метод </a:t>
            </a:r>
            <a:r>
              <a:rPr lang="ru-RU" sz="2400" dirty="0" err="1"/>
              <a:t>Math.round</a:t>
            </a:r>
            <a:r>
              <a:rPr lang="ru-RU" sz="2400" dirty="0"/>
              <a:t>() возвращает значение </a:t>
            </a:r>
            <a:r>
              <a:rPr lang="ru-RU" sz="2400" dirty="0" smtClean="0"/>
              <a:t>целочисленного </a:t>
            </a:r>
            <a:r>
              <a:rPr lang="ru-RU" sz="2400" dirty="0"/>
              <a:t>типа (</a:t>
            </a:r>
            <a:r>
              <a:rPr lang="ru-RU" sz="2400" dirty="0" err="1"/>
              <a:t>int</a:t>
            </a:r>
            <a:r>
              <a:rPr lang="ru-RU" sz="2400" dirty="0"/>
              <a:t>), методы </a:t>
            </a:r>
            <a:r>
              <a:rPr lang="ru-RU" sz="2400" dirty="0" err="1"/>
              <a:t>Math.floor</a:t>
            </a:r>
            <a:r>
              <a:rPr lang="ru-RU" sz="2400" dirty="0"/>
              <a:t>() и </a:t>
            </a:r>
            <a:r>
              <a:rPr lang="ru-RU" sz="2400" dirty="0" err="1"/>
              <a:t>Math.ceil</a:t>
            </a:r>
            <a:r>
              <a:rPr lang="ru-RU" sz="2400" dirty="0"/>
              <a:t>() возвращают </a:t>
            </a:r>
            <a:r>
              <a:rPr lang="ru-RU" sz="2400" dirty="0" smtClean="0"/>
              <a:t>значение </a:t>
            </a:r>
            <a:r>
              <a:rPr lang="ru-RU" sz="2400" dirty="0"/>
              <a:t>типа </a:t>
            </a:r>
            <a:r>
              <a:rPr lang="ru-RU" sz="2400" dirty="0" err="1"/>
              <a:t>double</a:t>
            </a:r>
            <a:r>
              <a:rPr lang="ru-RU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90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1145" y="223839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Класс </a:t>
            </a:r>
            <a:r>
              <a:rPr lang="en-US" sz="3200" dirty="0" smtClean="0"/>
              <a:t>Math</a:t>
            </a:r>
            <a:endParaRPr lang="ru-RU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70450" y="1466193"/>
            <a:ext cx="9670092" cy="5090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Класс </a:t>
            </a:r>
            <a:r>
              <a:rPr lang="ru-RU" sz="2400" dirty="0" err="1"/>
              <a:t>Math</a:t>
            </a:r>
            <a:r>
              <a:rPr lang="ru-RU" sz="2400" dirty="0"/>
              <a:t> пакета </a:t>
            </a:r>
            <a:r>
              <a:rPr lang="ru-RU" sz="2400" dirty="0" err="1"/>
              <a:t>java.lang</a:t>
            </a:r>
            <a:r>
              <a:rPr lang="ru-RU" sz="2400" dirty="0"/>
              <a:t> предлагает два метода для сравнения двух </a:t>
            </a:r>
            <a:r>
              <a:rPr lang="ru-RU" sz="2400" dirty="0" smtClean="0"/>
              <a:t>числовых </a:t>
            </a:r>
            <a:r>
              <a:rPr lang="ru-RU" sz="2400" dirty="0"/>
              <a:t>значений — это методы </a:t>
            </a:r>
            <a:r>
              <a:rPr lang="ru-RU" sz="2400" dirty="0" err="1"/>
              <a:t>Math.max</a:t>
            </a:r>
            <a:r>
              <a:rPr lang="ru-RU" sz="2400" dirty="0"/>
              <a:t>() и </a:t>
            </a:r>
            <a:r>
              <a:rPr lang="ru-RU" sz="2400" dirty="0" err="1"/>
              <a:t>Math.min</a:t>
            </a:r>
            <a:r>
              <a:rPr lang="ru-RU" sz="2400" dirty="0"/>
              <a:t>(), </a:t>
            </a:r>
            <a:r>
              <a:rPr lang="ru-RU" sz="2400" dirty="0" smtClean="0"/>
              <a:t>принимающие </a:t>
            </a:r>
            <a:r>
              <a:rPr lang="ru-RU" sz="2400" dirty="0"/>
              <a:t>в качестве двух своих аргументов числа.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 smtClean="0"/>
              <a:t>Math.max</a:t>
            </a:r>
            <a:r>
              <a:rPr lang="ru-RU" sz="2400" dirty="0"/>
              <a:t>() возвращает </a:t>
            </a:r>
            <a:r>
              <a:rPr lang="ru-RU" sz="2400" dirty="0" smtClean="0"/>
              <a:t>большее </a:t>
            </a:r>
            <a:r>
              <a:rPr lang="ru-RU" sz="2400" dirty="0"/>
              <a:t>из двух чисел, а </a:t>
            </a:r>
            <a:r>
              <a:rPr lang="ru-RU" sz="2400" dirty="0" err="1"/>
              <a:t>Math.min</a:t>
            </a:r>
            <a:r>
              <a:rPr lang="ru-RU" sz="2400" dirty="0"/>
              <a:t>() — меньшее из них.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Сравниваемые числа, используемые этими двумя методами, могут </a:t>
            </a:r>
            <a:r>
              <a:rPr lang="ru-RU" sz="2400" dirty="0" smtClean="0"/>
              <a:t>иметь </a:t>
            </a:r>
            <a:r>
              <a:rPr lang="ru-RU" sz="2400" dirty="0"/>
              <a:t>любой из числовых типов данных, но возвращаемый результат </a:t>
            </a:r>
            <a:r>
              <a:rPr lang="ru-RU" sz="2400" dirty="0" smtClean="0"/>
              <a:t>будет </a:t>
            </a:r>
            <a:r>
              <a:rPr lang="ru-RU" sz="2400" dirty="0"/>
              <a:t>всегда иметь тип </a:t>
            </a:r>
            <a:r>
              <a:rPr lang="ru-RU" sz="2400" dirty="0" err="1"/>
              <a:t>double</a:t>
            </a:r>
            <a:r>
              <a:rPr lang="ru-RU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988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1145" y="223839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Класс </a:t>
            </a:r>
            <a:r>
              <a:rPr lang="en-US" sz="3200" dirty="0" smtClean="0"/>
              <a:t>Math</a:t>
            </a:r>
            <a:endParaRPr lang="ru-RU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70450" y="1466193"/>
            <a:ext cx="9670092" cy="5090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Класс </a:t>
            </a:r>
            <a:r>
              <a:rPr lang="ru-RU" sz="2400" dirty="0" err="1"/>
              <a:t>Math</a:t>
            </a:r>
            <a:r>
              <a:rPr lang="ru-RU" sz="2400" dirty="0"/>
              <a:t> пакета </a:t>
            </a:r>
            <a:r>
              <a:rPr lang="ru-RU" sz="2400" dirty="0" err="1"/>
              <a:t>java.lang</a:t>
            </a:r>
            <a:r>
              <a:rPr lang="ru-RU" sz="2400" dirty="0"/>
              <a:t> предоставляет возможность для </a:t>
            </a:r>
            <a:r>
              <a:rPr lang="ru-RU" sz="2400" dirty="0" smtClean="0"/>
              <a:t>генерации </a:t>
            </a:r>
            <a:r>
              <a:rPr lang="ru-RU" sz="2400" dirty="0"/>
              <a:t>случайных чисел при помощи метода </a:t>
            </a:r>
            <a:r>
              <a:rPr lang="ru-RU" sz="2400" dirty="0" err="1"/>
              <a:t>Math.random</a:t>
            </a:r>
            <a:r>
              <a:rPr lang="ru-RU" sz="2400" dirty="0"/>
              <a:t>(), который </a:t>
            </a:r>
            <a:r>
              <a:rPr lang="ru-RU" sz="2400" dirty="0" smtClean="0"/>
              <a:t>возвращает </a:t>
            </a:r>
            <a:r>
              <a:rPr lang="ru-RU" sz="2400" dirty="0"/>
              <a:t>случайное число  двойной точности (типа </a:t>
            </a:r>
            <a:r>
              <a:rPr lang="ru-RU" sz="2400" dirty="0" err="1"/>
              <a:t>double</a:t>
            </a:r>
            <a:r>
              <a:rPr lang="ru-RU" sz="2400" dirty="0"/>
              <a:t>) в диапазоне </a:t>
            </a:r>
            <a:r>
              <a:rPr lang="ru-RU" sz="2400" dirty="0" smtClean="0"/>
              <a:t>от </a:t>
            </a:r>
            <a:r>
              <a:rPr lang="ru-RU" sz="2400" dirty="0"/>
              <a:t>0,0 до 0,999.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Желаемый </a:t>
            </a:r>
            <a:r>
              <a:rPr lang="ru-RU" sz="2400" dirty="0"/>
              <a:t>диапазон можно расширить при помощи </a:t>
            </a:r>
            <a:r>
              <a:rPr lang="ru-RU" sz="2400" dirty="0" smtClean="0"/>
              <a:t>умножения </a:t>
            </a:r>
            <a:r>
              <a:rPr lang="ru-RU" sz="2400" dirty="0"/>
              <a:t>на случайное число. Например, умножив на 10, можно </a:t>
            </a:r>
            <a:r>
              <a:rPr lang="ru-RU" sz="2400" dirty="0" smtClean="0"/>
              <a:t>создать </a:t>
            </a:r>
            <a:r>
              <a:rPr lang="ru-RU" sz="2400" dirty="0"/>
              <a:t>случайное число от 0,0 до 9,999. После этого, если округлить </a:t>
            </a:r>
            <a:r>
              <a:rPr lang="ru-RU" sz="2400" dirty="0" smtClean="0"/>
              <a:t>полученное </a:t>
            </a:r>
            <a:r>
              <a:rPr lang="ru-RU" sz="2400" dirty="0"/>
              <a:t>число при помощи метода </a:t>
            </a:r>
            <a:r>
              <a:rPr lang="ru-RU" sz="2400" dirty="0" err="1"/>
              <a:t>Math.ceil</a:t>
            </a:r>
            <a:r>
              <a:rPr lang="ru-RU" sz="2400" dirty="0"/>
              <a:t>(), то полученное </a:t>
            </a:r>
            <a:r>
              <a:rPr lang="ru-RU" sz="2400"/>
              <a:t>целое </a:t>
            </a:r>
            <a:r>
              <a:rPr lang="ru-RU" sz="2400" smtClean="0"/>
              <a:t>число </a:t>
            </a:r>
            <a:r>
              <a:rPr lang="ru-RU" sz="2400" dirty="0"/>
              <a:t>попадает в диапазон от 1 до 10.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41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 smtClean="0"/>
              <a:t>Строки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33783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1145" y="223839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Строки</a:t>
            </a:r>
            <a:endParaRPr lang="ru-RU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1145" y="1213659"/>
            <a:ext cx="10269397" cy="53426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Строка в </a:t>
            </a:r>
            <a:r>
              <a:rPr lang="ru-RU" sz="2400" dirty="0" err="1" smtClean="0"/>
              <a:t>Java</a:t>
            </a:r>
            <a:r>
              <a:rPr lang="ru-RU" sz="2400" dirty="0" smtClean="0"/>
              <a:t> </a:t>
            </a:r>
            <a:r>
              <a:rPr lang="ru-RU" sz="2400" dirty="0"/>
              <a:t>— </a:t>
            </a:r>
            <a:r>
              <a:rPr lang="ru-RU" sz="2400" dirty="0" smtClean="0"/>
              <a:t> </a:t>
            </a:r>
            <a:r>
              <a:rPr lang="ru-RU" sz="2400" dirty="0"/>
              <a:t>основной носитель текстовой информации. Это </a:t>
            </a:r>
            <a:r>
              <a:rPr lang="ru-RU" sz="2400" dirty="0" smtClean="0"/>
              <a:t>не </a:t>
            </a:r>
            <a:r>
              <a:rPr lang="ru-RU" sz="2400" dirty="0"/>
              <a:t>массив символов типа </a:t>
            </a:r>
            <a:r>
              <a:rPr lang="ru-RU" sz="2400" dirty="0" err="1"/>
              <a:t>char</a:t>
            </a:r>
            <a:r>
              <a:rPr lang="ru-RU" sz="2400" dirty="0"/>
              <a:t>, а объект соответствующего класса.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Системная библиотека </a:t>
            </a:r>
            <a:r>
              <a:rPr lang="ru-RU" sz="2400" dirty="0" err="1"/>
              <a:t>Java</a:t>
            </a:r>
            <a:r>
              <a:rPr lang="ru-RU" sz="2400" dirty="0"/>
              <a:t> содержит классы </a:t>
            </a:r>
            <a:r>
              <a:rPr lang="ru-RU" sz="2400" dirty="0" err="1"/>
              <a:t>String</a:t>
            </a:r>
            <a:r>
              <a:rPr lang="ru-RU" sz="2400" dirty="0"/>
              <a:t>, </a:t>
            </a:r>
            <a:r>
              <a:rPr lang="ru-RU" sz="2400" dirty="0" err="1"/>
              <a:t>StringBuilder</a:t>
            </a:r>
            <a:r>
              <a:rPr lang="ru-RU" sz="2400" dirty="0"/>
              <a:t> и </a:t>
            </a:r>
            <a:r>
              <a:rPr lang="ru-RU" sz="2400" dirty="0" err="1"/>
              <a:t>StringBuffer</a:t>
            </a:r>
            <a:r>
              <a:rPr lang="ru-RU" sz="2400" dirty="0"/>
              <a:t>, </a:t>
            </a:r>
            <a:r>
              <a:rPr lang="ru-RU" sz="2400" dirty="0" smtClean="0"/>
              <a:t>поддерживающие </a:t>
            </a:r>
            <a:r>
              <a:rPr lang="ru-RU" sz="2400" dirty="0"/>
              <a:t>работу со строками и определенные в пакете </a:t>
            </a:r>
            <a:r>
              <a:rPr lang="ru-RU" sz="2400" dirty="0" err="1" smtClean="0"/>
              <a:t>java.lang</a:t>
            </a:r>
            <a:r>
              <a:rPr lang="ru-RU" sz="2400" dirty="0" smtClean="0"/>
              <a:t>. </a:t>
            </a:r>
            <a:r>
              <a:rPr lang="ru-RU" sz="2400" dirty="0"/>
              <a:t>Эти классы объявлены как </a:t>
            </a:r>
            <a:r>
              <a:rPr lang="ru-RU" sz="2400" dirty="0" err="1"/>
              <a:t>final</a:t>
            </a:r>
            <a:r>
              <a:rPr lang="ru-RU" sz="2400" dirty="0"/>
              <a:t>, что означает </a:t>
            </a:r>
            <a:r>
              <a:rPr lang="ru-RU" sz="2400" dirty="0" smtClean="0"/>
              <a:t>невозможность </a:t>
            </a:r>
            <a:r>
              <a:rPr lang="ru-RU" sz="2400" dirty="0"/>
              <a:t>создания собственных порожденных классов со свойствами строки.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Для  форматирования  и  обработки  строк  применяются  классы  </a:t>
            </a:r>
            <a:r>
              <a:rPr lang="ru-RU" sz="2400" dirty="0" err="1"/>
              <a:t>Formatter</a:t>
            </a:r>
            <a:r>
              <a:rPr lang="ru-RU" sz="2400" dirty="0"/>
              <a:t>, </a:t>
            </a:r>
            <a:r>
              <a:rPr lang="ru-RU" sz="2400" dirty="0" err="1" smtClean="0"/>
              <a:t>Pattern</a:t>
            </a:r>
            <a:r>
              <a:rPr lang="ru-RU" sz="2400" dirty="0"/>
              <a:t>, </a:t>
            </a:r>
            <a:r>
              <a:rPr lang="ru-RU" sz="2400" dirty="0" err="1"/>
              <a:t>Matcher</a:t>
            </a:r>
            <a:r>
              <a:rPr lang="ru-RU" sz="2400" dirty="0"/>
              <a:t> и другие.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2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12916" y="1280159"/>
            <a:ext cx="10427626" cy="5309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Каждая строка, создаваемая с помощью оператора </a:t>
            </a:r>
            <a:r>
              <a:rPr lang="ru-RU" sz="2400" dirty="0" err="1"/>
              <a:t>new</a:t>
            </a:r>
            <a:r>
              <a:rPr lang="ru-RU" sz="2400" dirty="0"/>
              <a:t> или с помощью </a:t>
            </a:r>
            <a:r>
              <a:rPr lang="ru-RU" sz="2400" dirty="0" smtClean="0"/>
              <a:t>литерала  </a:t>
            </a:r>
            <a:r>
              <a:rPr lang="ru-RU" sz="2400" dirty="0"/>
              <a:t>(заключенная  в  двойные  апострофы),  является  экземпляром  класса </a:t>
            </a:r>
            <a:r>
              <a:rPr lang="ru-RU" sz="2400" dirty="0" err="1" smtClean="0"/>
              <a:t>String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Особенностью </a:t>
            </a:r>
            <a:r>
              <a:rPr lang="ru-RU" sz="2400" dirty="0"/>
              <a:t>объекта класса </a:t>
            </a:r>
            <a:r>
              <a:rPr lang="ru-RU" sz="2400" dirty="0" err="1"/>
              <a:t>String</a:t>
            </a:r>
            <a:r>
              <a:rPr lang="ru-RU" sz="2400" dirty="0"/>
              <a:t> является то, что его значение не </a:t>
            </a:r>
            <a:r>
              <a:rPr lang="ru-RU" sz="2400" dirty="0" smtClean="0"/>
              <a:t>может </a:t>
            </a:r>
            <a:r>
              <a:rPr lang="ru-RU" sz="2400" dirty="0"/>
              <a:t>быть изменено после создания объекта при помощи какого-либо метода </a:t>
            </a:r>
            <a:r>
              <a:rPr lang="ru-RU" sz="2400" dirty="0" smtClean="0"/>
              <a:t>класса</a:t>
            </a:r>
            <a:r>
              <a:rPr lang="ru-RU" sz="2400" dirty="0"/>
              <a:t>, так как любое изменение строки приводит к созданию нового объекта.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Сама объектная ссылка при этом сохраняет прежнее </a:t>
            </a:r>
            <a:r>
              <a:rPr lang="ru-RU" sz="2400" dirty="0" err="1" smtClean="0"/>
              <a:t>зна-чение</a:t>
            </a:r>
            <a:r>
              <a:rPr lang="ru-RU" sz="2400" dirty="0" smtClean="0"/>
              <a:t>  </a:t>
            </a:r>
            <a:r>
              <a:rPr lang="ru-RU" sz="2400" dirty="0"/>
              <a:t>и  хранится  в  стеке.  Произведенные  изменения  можно  сохранить </a:t>
            </a:r>
            <a:r>
              <a:rPr lang="ru-RU" sz="2400" dirty="0" err="1" smtClean="0"/>
              <a:t>переинициализируя</a:t>
            </a:r>
            <a:r>
              <a:rPr lang="ru-RU" sz="2400" dirty="0" smtClean="0"/>
              <a:t> </a:t>
            </a:r>
            <a:r>
              <a:rPr lang="ru-RU" sz="2400" dirty="0"/>
              <a:t>ссылку. 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62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1466193"/>
            <a:ext cx="10206335" cy="5090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Класс </a:t>
            </a:r>
            <a:r>
              <a:rPr lang="en-US" sz="2400" dirty="0"/>
              <a:t>String </a:t>
            </a:r>
            <a:r>
              <a:rPr lang="ru-RU" sz="2400" dirty="0"/>
              <a:t>поддерживает несколько конструкторов, например: </a:t>
            </a:r>
            <a:r>
              <a:rPr lang="en-US" sz="2400" dirty="0"/>
              <a:t>String(), </a:t>
            </a:r>
            <a:r>
              <a:rPr lang="en-US" sz="2400" dirty="0" smtClean="0"/>
              <a:t>String(String</a:t>
            </a:r>
            <a:r>
              <a:rPr lang="en-US" sz="2400" dirty="0"/>
              <a:t>  </a:t>
            </a:r>
            <a:r>
              <a:rPr lang="en-US" sz="2400" dirty="0" err="1"/>
              <a:t>str</a:t>
            </a:r>
            <a:r>
              <a:rPr lang="en-US" sz="2400" dirty="0"/>
              <a:t>),  String(byte[]  </a:t>
            </a:r>
            <a:r>
              <a:rPr lang="en-US" sz="2400" dirty="0" smtClean="0"/>
              <a:t>bytes),  </a:t>
            </a:r>
            <a:r>
              <a:rPr lang="en-US" sz="2400" dirty="0"/>
              <a:t>String(char[]  </a:t>
            </a:r>
            <a:r>
              <a:rPr lang="en-US" sz="2400" dirty="0" smtClean="0"/>
              <a:t>value), String(</a:t>
            </a:r>
            <a:r>
              <a:rPr lang="en-US" sz="2400" dirty="0" err="1" smtClean="0"/>
              <a:t>StringBuffer</a:t>
            </a:r>
            <a:r>
              <a:rPr lang="en-US" sz="2400" dirty="0"/>
              <a:t> </a:t>
            </a:r>
            <a:r>
              <a:rPr lang="en-US" sz="2400" dirty="0" err="1"/>
              <a:t>sbuf</a:t>
            </a:r>
            <a:r>
              <a:rPr lang="en-US" sz="2400" dirty="0"/>
              <a:t>), String(</a:t>
            </a:r>
            <a:r>
              <a:rPr lang="en-US" sz="2400" dirty="0" err="1"/>
              <a:t>StringBuilder</a:t>
            </a:r>
            <a:r>
              <a:rPr lang="en-US" sz="2400" dirty="0"/>
              <a:t> </a:t>
            </a:r>
            <a:r>
              <a:rPr lang="en-US" sz="2400" dirty="0" err="1"/>
              <a:t>sbuild</a:t>
            </a:r>
            <a:r>
              <a:rPr lang="en-US" sz="2400" dirty="0"/>
              <a:t>) </a:t>
            </a:r>
            <a:r>
              <a:rPr lang="ru-RU" sz="2400" dirty="0"/>
              <a:t>и др.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Эти </a:t>
            </a:r>
            <a:r>
              <a:rPr lang="ru-RU" sz="2400" dirty="0"/>
              <a:t>конструкторы </a:t>
            </a:r>
            <a:r>
              <a:rPr lang="ru-RU" sz="2400" dirty="0" smtClean="0"/>
              <a:t>используются </a:t>
            </a:r>
            <a:r>
              <a:rPr lang="ru-RU" sz="2400" dirty="0"/>
              <a:t>для создания объектов класса </a:t>
            </a:r>
            <a:r>
              <a:rPr lang="en-US" sz="2400" dirty="0"/>
              <a:t>String </a:t>
            </a:r>
            <a:r>
              <a:rPr lang="ru-RU" sz="2400" dirty="0"/>
              <a:t>на основе инициализации </a:t>
            </a:r>
            <a:r>
              <a:rPr lang="ru-RU" sz="2400" dirty="0" smtClean="0"/>
              <a:t>значениями </a:t>
            </a:r>
            <a:r>
              <a:rPr lang="ru-RU" sz="2400" dirty="0"/>
              <a:t>из массива типа </a:t>
            </a:r>
            <a:r>
              <a:rPr lang="en-US" sz="2400" dirty="0"/>
              <a:t>char, byte </a:t>
            </a:r>
            <a:r>
              <a:rPr lang="ru-RU" sz="2400" dirty="0"/>
              <a:t>и др</a:t>
            </a:r>
            <a:r>
              <a:rPr lang="ru-RU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Например, при вызове </a:t>
            </a:r>
            <a:r>
              <a:rPr lang="ru-RU" sz="2400" dirty="0" smtClean="0"/>
              <a:t>конструктора </a:t>
            </a:r>
            <a:r>
              <a:rPr lang="ru-RU" sz="2400" dirty="0" err="1" smtClean="0"/>
              <a:t>new</a:t>
            </a:r>
            <a:r>
              <a:rPr lang="ru-RU" sz="2400" dirty="0" smtClean="0"/>
              <a:t> </a:t>
            </a:r>
            <a:r>
              <a:rPr lang="ru-RU" sz="2400" dirty="0" err="1"/>
              <a:t>String</a:t>
            </a:r>
            <a:r>
              <a:rPr lang="ru-RU" sz="2400" dirty="0"/>
              <a:t>(</a:t>
            </a:r>
            <a:r>
              <a:rPr lang="ru-RU" sz="2400" dirty="0" err="1"/>
              <a:t>str.getBytes</a:t>
            </a:r>
            <a:r>
              <a:rPr lang="ru-RU" sz="2400" dirty="0"/>
              <a:t>(), "UTF-8") </a:t>
            </a:r>
            <a:r>
              <a:rPr lang="ru-RU" sz="2400" dirty="0" smtClean="0"/>
              <a:t>можно  </a:t>
            </a:r>
            <a:r>
              <a:rPr lang="ru-RU" sz="2400" dirty="0"/>
              <a:t>установить  кодировку  создаваемому  экземпляру  в качестве  второго </a:t>
            </a:r>
            <a:r>
              <a:rPr lang="ru-RU" sz="2400" dirty="0" smtClean="0"/>
              <a:t>параметра </a:t>
            </a:r>
            <a:r>
              <a:rPr lang="ru-RU" sz="2400" dirty="0"/>
              <a:t>конструктора.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45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Вложенные классы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390274" y="1315233"/>
            <a:ext cx="9496925" cy="5542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  одной  стороны, </a:t>
            </a:r>
            <a:r>
              <a:rPr lang="ru-RU" sz="2400" dirty="0" smtClean="0"/>
              <a:t>обоснованное  </a:t>
            </a:r>
            <a:r>
              <a:rPr lang="ru-RU" sz="2400" dirty="0"/>
              <a:t>использование  в  коде  внутренних  классов  делает  его  более </a:t>
            </a:r>
            <a:r>
              <a:rPr lang="ru-RU" sz="2400" dirty="0" smtClean="0"/>
              <a:t>эффектным </a:t>
            </a:r>
            <a:r>
              <a:rPr lang="ru-RU" sz="2400" dirty="0"/>
              <a:t>и </a:t>
            </a:r>
            <a:r>
              <a:rPr lang="ru-RU" sz="2400" dirty="0" smtClean="0"/>
              <a:t>понятным.</a:t>
            </a:r>
          </a:p>
          <a:p>
            <a:pPr marL="0" indent="0">
              <a:buNone/>
            </a:pPr>
            <a:r>
              <a:rPr lang="ru-RU" sz="2400" dirty="0" smtClean="0"/>
              <a:t>С </a:t>
            </a:r>
            <a:r>
              <a:rPr lang="ru-RU" sz="2400" dirty="0"/>
              <a:t>другой стороны, применение внутренних классов </a:t>
            </a:r>
            <a:r>
              <a:rPr lang="ru-RU" sz="2400" dirty="0" smtClean="0"/>
              <a:t>есть </a:t>
            </a:r>
            <a:r>
              <a:rPr lang="ru-RU" sz="2400" dirty="0"/>
              <a:t>один из способов сокрытия кода, так как внутренний класс может быть </a:t>
            </a:r>
            <a:r>
              <a:rPr lang="ru-RU" sz="2400" dirty="0" smtClean="0"/>
              <a:t>абсолютно </a:t>
            </a:r>
            <a:r>
              <a:rPr lang="ru-RU" sz="2400" dirty="0"/>
              <a:t>недоступен и не виден вне класса-владельца.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Одной  </a:t>
            </a:r>
            <a:r>
              <a:rPr lang="ru-RU" sz="2400" dirty="0"/>
              <a:t>из  важнейших  причин  использования  </a:t>
            </a:r>
            <a:r>
              <a:rPr lang="ru-RU" sz="2400" dirty="0" smtClean="0"/>
              <a:t>внутренних классов  </a:t>
            </a:r>
            <a:r>
              <a:rPr lang="ru-RU" sz="2400" dirty="0"/>
              <a:t>является  возможность  независимого  </a:t>
            </a:r>
            <a:r>
              <a:rPr lang="ru-RU" sz="2400" dirty="0" smtClean="0"/>
              <a:t>наследования  </a:t>
            </a:r>
            <a:r>
              <a:rPr lang="ru-RU" sz="2400" dirty="0"/>
              <a:t>внутренними </a:t>
            </a:r>
            <a:r>
              <a:rPr lang="ru-RU" sz="2400" dirty="0" smtClean="0"/>
              <a:t>классами</a:t>
            </a:r>
            <a:r>
              <a:rPr lang="ru-RU" sz="2400" dirty="0"/>
              <a:t>. </a:t>
            </a:r>
            <a:r>
              <a:rPr lang="ru-RU" sz="2400" dirty="0" smtClean="0"/>
              <a:t>Фактически </a:t>
            </a:r>
            <a:r>
              <a:rPr lang="ru-RU" sz="2400" dirty="0"/>
              <a:t>при этом реализуется множественное </a:t>
            </a:r>
            <a:r>
              <a:rPr lang="ru-RU" sz="2400" dirty="0" smtClean="0"/>
              <a:t>наследование </a:t>
            </a:r>
            <a:r>
              <a:rPr lang="ru-RU" sz="2400" dirty="0"/>
              <a:t>со </a:t>
            </a:r>
            <a:r>
              <a:rPr lang="ru-RU" sz="2400" dirty="0" smtClean="0"/>
              <a:t>своими </a:t>
            </a:r>
            <a:r>
              <a:rPr lang="ru-RU" sz="2400" dirty="0"/>
              <a:t>преимуществами и проблемами.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905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1466193"/>
            <a:ext cx="10206335" cy="5090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 </a:t>
            </a:r>
            <a:r>
              <a:rPr lang="ru-RU" sz="2400" dirty="0" err="1"/>
              <a:t>Java</a:t>
            </a:r>
            <a:r>
              <a:rPr lang="ru-RU" sz="2400" dirty="0"/>
              <a:t> 8 класс </a:t>
            </a:r>
            <a:r>
              <a:rPr lang="ru-RU" sz="2400" dirty="0" err="1"/>
              <a:t>String</a:t>
            </a:r>
            <a:r>
              <a:rPr lang="ru-RU" sz="2400" dirty="0"/>
              <a:t> был подвержен серьезному изменению внутренней </a:t>
            </a:r>
            <a:r>
              <a:rPr lang="ru-RU" sz="2400" dirty="0" smtClean="0"/>
              <a:t>структуры</a:t>
            </a:r>
            <a:r>
              <a:rPr lang="ru-RU" sz="2400" dirty="0"/>
              <a:t>. Вместо массива символов </a:t>
            </a:r>
            <a:r>
              <a:rPr lang="ru-RU" sz="2400" dirty="0" err="1"/>
              <a:t>char</a:t>
            </a:r>
            <a:r>
              <a:rPr lang="ru-RU" sz="2400" dirty="0"/>
              <a:t> теперь строка хранится в </a:t>
            </a:r>
            <a:r>
              <a:rPr lang="ru-RU" sz="2400" dirty="0" smtClean="0"/>
              <a:t>массиве </a:t>
            </a:r>
            <a:r>
              <a:rPr lang="ru-RU" sz="2400" dirty="0"/>
              <a:t>типа </a:t>
            </a:r>
            <a:r>
              <a:rPr lang="ru-RU" sz="2400" dirty="0" err="1"/>
              <a:t>byte</a:t>
            </a:r>
            <a:r>
              <a:rPr lang="ru-RU" sz="2400" dirty="0"/>
              <a:t>, а ее кодировка в отдельном </a:t>
            </a:r>
            <a:r>
              <a:rPr lang="ru-RU" sz="2400" dirty="0" smtClean="0"/>
              <a:t>поле.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Изменен </a:t>
            </a:r>
            <a:r>
              <a:rPr lang="ru-RU" sz="2400" dirty="0"/>
              <a:t>алгоритм </a:t>
            </a:r>
            <a:r>
              <a:rPr lang="ru-RU" sz="2400" dirty="0" err="1" smtClean="0"/>
              <a:t>хэширования</a:t>
            </a:r>
            <a:r>
              <a:rPr lang="ru-RU" sz="2400" dirty="0"/>
              <a:t>,  что,  </a:t>
            </a:r>
            <a:r>
              <a:rPr lang="ru-RU" sz="2400" dirty="0" smtClean="0"/>
              <a:t>по словам </a:t>
            </a:r>
            <a:r>
              <a:rPr lang="ru-RU" sz="2400" dirty="0" err="1" smtClean="0"/>
              <a:t>Oracle</a:t>
            </a:r>
            <a:r>
              <a:rPr lang="ru-RU" sz="2400" dirty="0"/>
              <a:t>,  даст  лучшее  распределение  хэш-кодов, улучшит производительность основанных на </a:t>
            </a:r>
            <a:r>
              <a:rPr lang="ru-RU" sz="2400" dirty="0" err="1"/>
              <a:t>хэшировании</a:t>
            </a:r>
            <a:r>
              <a:rPr lang="ru-RU" sz="2400" dirty="0"/>
              <a:t> коллекций типа </a:t>
            </a:r>
            <a:r>
              <a:rPr lang="ru-RU" sz="2400" dirty="0" err="1" smtClean="0"/>
              <a:t>Set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err="1"/>
              <a:t>Map</a:t>
            </a:r>
            <a:r>
              <a:rPr lang="ru-RU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6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1466193"/>
            <a:ext cx="10206335" cy="5090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Когда </a:t>
            </a:r>
            <a:r>
              <a:rPr lang="ru-RU" sz="2400" dirty="0" err="1"/>
              <a:t>Java</a:t>
            </a:r>
            <a:r>
              <a:rPr lang="ru-RU" sz="2400" dirty="0"/>
              <a:t> встречает литерал, заключенный в двойные кавычки, </a:t>
            </a:r>
            <a:r>
              <a:rPr lang="ru-RU" sz="2400" dirty="0" smtClean="0"/>
              <a:t>автоматически  </a:t>
            </a:r>
            <a:r>
              <a:rPr lang="ru-RU" sz="2400" dirty="0"/>
              <a:t>создается  объект-литерал  типа  </a:t>
            </a:r>
            <a:r>
              <a:rPr lang="ru-RU" sz="2400" dirty="0" err="1"/>
              <a:t>String</a:t>
            </a:r>
            <a:r>
              <a:rPr lang="ru-RU" sz="2400" dirty="0"/>
              <a:t>,  на  который  можно  установить </a:t>
            </a:r>
            <a:r>
              <a:rPr lang="ru-RU" sz="2400" dirty="0" smtClean="0"/>
              <a:t>ссылку.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Таким </a:t>
            </a:r>
            <a:r>
              <a:rPr lang="ru-RU" sz="2400" dirty="0"/>
              <a:t>образом, объект класса </a:t>
            </a:r>
            <a:r>
              <a:rPr lang="ru-RU" sz="2400" dirty="0" err="1"/>
              <a:t>String</a:t>
            </a:r>
            <a:r>
              <a:rPr lang="ru-RU" sz="2400" dirty="0"/>
              <a:t> можно создать, присвоив ссылке </a:t>
            </a:r>
            <a:r>
              <a:rPr lang="ru-RU" sz="2400" dirty="0" smtClean="0"/>
              <a:t>на </a:t>
            </a:r>
            <a:r>
              <a:rPr lang="ru-RU" sz="2400" dirty="0"/>
              <a:t>класс значение существующего </a:t>
            </a:r>
            <a:r>
              <a:rPr lang="ru-RU" sz="2400" dirty="0" smtClean="0"/>
              <a:t>литерала</a:t>
            </a:r>
            <a:r>
              <a:rPr lang="en-US" sz="2400" dirty="0" smtClean="0"/>
              <a:t>: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String </a:t>
            </a:r>
            <a:r>
              <a:rPr lang="en-US" sz="2400" dirty="0"/>
              <a:t>s1 = "oracle.com</a:t>
            </a:r>
            <a:r>
              <a:rPr lang="en-US" sz="2400" dirty="0" smtClean="0"/>
              <a:t>";</a:t>
            </a:r>
            <a:r>
              <a:rPr lang="ru-RU" sz="2400" dirty="0" smtClean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Объект класса </a:t>
            </a:r>
            <a:r>
              <a:rPr lang="ru-RU" sz="2400" dirty="0" err="1"/>
              <a:t>String</a:t>
            </a:r>
            <a:r>
              <a:rPr lang="ru-RU" sz="2400" dirty="0"/>
              <a:t> можно </a:t>
            </a:r>
            <a:r>
              <a:rPr lang="ru-RU" sz="2400" dirty="0" smtClean="0"/>
              <a:t>создать с </a:t>
            </a:r>
            <a:r>
              <a:rPr lang="ru-RU" sz="2400" dirty="0"/>
              <a:t>помощью оператора </a:t>
            </a:r>
            <a:r>
              <a:rPr lang="ru-RU" sz="2400" dirty="0" err="1"/>
              <a:t>new</a:t>
            </a:r>
            <a:r>
              <a:rPr lang="ru-RU" sz="2400" dirty="0"/>
              <a:t> и конструктора : 	</a:t>
            </a:r>
            <a:r>
              <a:rPr lang="ru-RU" sz="2400" dirty="0" smtClean="0"/>
              <a:t>	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String </a:t>
            </a:r>
            <a:r>
              <a:rPr lang="en-US" sz="2400" dirty="0"/>
              <a:t>s2 = new String("oracle.com");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98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1466193"/>
            <a:ext cx="10206335" cy="5090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Теперь нет необходимости использовать конструктор </a:t>
            </a:r>
            <a:r>
              <a:rPr lang="ru-RU" sz="2400" dirty="0" err="1"/>
              <a:t>String</a:t>
            </a:r>
            <a:r>
              <a:rPr lang="ru-RU" sz="2400" dirty="0"/>
              <a:t>(</a:t>
            </a: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original</a:t>
            </a:r>
            <a:r>
              <a:rPr lang="ru-RU" sz="2400" dirty="0"/>
              <a:t>) </a:t>
            </a:r>
            <a:r>
              <a:rPr lang="ru-RU" sz="2400" dirty="0" smtClean="0"/>
              <a:t>при </a:t>
            </a:r>
            <a:r>
              <a:rPr lang="ru-RU" sz="2400" dirty="0"/>
              <a:t>создании новой строки на основе части другой строки, если новая строка </a:t>
            </a:r>
            <a:r>
              <a:rPr lang="ru-RU" sz="2400" dirty="0" smtClean="0"/>
              <a:t>была </a:t>
            </a:r>
            <a:r>
              <a:rPr lang="ru-RU" sz="2400" dirty="0"/>
              <a:t>получена выделением подстроки, например, методом </a:t>
            </a:r>
            <a:r>
              <a:rPr lang="ru-RU" sz="2400" dirty="0" err="1"/>
              <a:t>substring</a:t>
            </a:r>
            <a:r>
              <a:rPr lang="ru-RU" sz="2400" dirty="0" smtClean="0"/>
              <a:t>().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Ранее «</a:t>
            </a:r>
            <a:r>
              <a:rPr lang="ru-RU" sz="2400" dirty="0"/>
              <a:t>обрезанная» часть сохраняла полную строку, что влекло за собой утечки </a:t>
            </a:r>
            <a:r>
              <a:rPr lang="ru-RU" sz="2400" dirty="0" smtClean="0"/>
              <a:t>памяти</a:t>
            </a:r>
            <a:r>
              <a:rPr lang="ru-RU" sz="2400" dirty="0"/>
              <a:t>, порой существенные.</a:t>
            </a:r>
          </a:p>
        </p:txBody>
      </p:sp>
    </p:spTree>
    <p:extLst>
      <p:ext uri="{BB962C8B-B14F-4D97-AF65-F5344CB8AC3E}">
        <p14:creationId xmlns:p14="http://schemas.microsoft.com/office/powerpoint/2010/main" val="25826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Методы класса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1166649"/>
            <a:ext cx="10206335" cy="53896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Класс </a:t>
            </a:r>
            <a:r>
              <a:rPr lang="ru-RU" sz="2400" dirty="0" err="1"/>
              <a:t>String</a:t>
            </a:r>
            <a:r>
              <a:rPr lang="ru-RU" sz="2400" dirty="0"/>
              <a:t> содержит следующие методы для работы со строками</a:t>
            </a:r>
            <a:r>
              <a:rPr lang="ru-RU" sz="24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concat</a:t>
            </a:r>
            <a:r>
              <a:rPr lang="ru-RU" sz="2400" dirty="0"/>
              <a:t>(</a:t>
            </a:r>
            <a:r>
              <a:rPr lang="ru-RU" sz="2400" dirty="0" err="1"/>
              <a:t>String</a:t>
            </a:r>
            <a:r>
              <a:rPr lang="ru-RU" sz="2400" dirty="0"/>
              <a:t> s)  или оператор </a:t>
            </a:r>
            <a:r>
              <a:rPr lang="ru-RU" sz="2400" dirty="0" smtClean="0"/>
              <a:t>«+» – </a:t>
            </a:r>
            <a:r>
              <a:rPr lang="ru-RU" sz="2400" dirty="0"/>
              <a:t>слияние строк;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boolean</a:t>
            </a:r>
            <a:r>
              <a:rPr lang="ru-RU" sz="2400" dirty="0"/>
              <a:t> </a:t>
            </a:r>
            <a:r>
              <a:rPr lang="ru-RU" sz="2400" dirty="0" err="1"/>
              <a:t>equals</a:t>
            </a:r>
            <a:r>
              <a:rPr lang="ru-RU" sz="2400" dirty="0"/>
              <a:t>(</a:t>
            </a:r>
            <a:r>
              <a:rPr lang="ru-RU" sz="2400" dirty="0" err="1"/>
              <a:t>Object</a:t>
            </a:r>
            <a:r>
              <a:rPr lang="ru-RU" sz="2400" dirty="0"/>
              <a:t> </a:t>
            </a:r>
            <a:r>
              <a:rPr lang="ru-RU" sz="2400" dirty="0" err="1"/>
              <a:t>ob</a:t>
            </a:r>
            <a:r>
              <a:rPr lang="ru-RU" sz="2400" dirty="0"/>
              <a:t>) и </a:t>
            </a:r>
            <a:r>
              <a:rPr lang="ru-RU" sz="2400" dirty="0" err="1"/>
              <a:t>equalsIgnoreCase</a:t>
            </a:r>
            <a:r>
              <a:rPr lang="ru-RU" sz="2400" dirty="0"/>
              <a:t>(</a:t>
            </a:r>
            <a:r>
              <a:rPr lang="ru-RU" sz="2400" dirty="0" err="1"/>
              <a:t>String</a:t>
            </a:r>
            <a:r>
              <a:rPr lang="ru-RU" sz="2400" dirty="0"/>
              <a:t> s) –</a:t>
            </a:r>
            <a:r>
              <a:rPr lang="ru-RU" sz="2400" dirty="0" smtClean="0"/>
              <a:t> </a:t>
            </a:r>
            <a:r>
              <a:rPr lang="ru-RU" sz="2400" dirty="0"/>
              <a:t>сравнение строк </a:t>
            </a:r>
            <a:r>
              <a:rPr lang="ru-RU" sz="2400" dirty="0" smtClean="0"/>
              <a:t>с </a:t>
            </a:r>
            <a:r>
              <a:rPr lang="ru-RU" sz="2400" dirty="0"/>
              <a:t>учетом и без учета нижнего и верхнего регистра символов соответственно;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compareTo</a:t>
            </a:r>
            <a:r>
              <a:rPr lang="ru-RU" sz="2400" dirty="0"/>
              <a:t>(</a:t>
            </a:r>
            <a:r>
              <a:rPr lang="ru-RU" sz="2400" dirty="0" err="1"/>
              <a:t>String</a:t>
            </a:r>
            <a:r>
              <a:rPr lang="ru-RU" sz="2400" dirty="0"/>
              <a:t> s) и </a:t>
            </a:r>
            <a:r>
              <a:rPr lang="ru-RU" sz="2400" dirty="0" err="1"/>
              <a:t>compareToIgnoreCase</a:t>
            </a:r>
            <a:r>
              <a:rPr lang="ru-RU" sz="2400" dirty="0"/>
              <a:t>(</a:t>
            </a: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smtClean="0"/>
              <a:t>s</a:t>
            </a:r>
            <a:r>
              <a:rPr lang="ru-RU" sz="2400" dirty="0"/>
              <a:t>) – лексикографическое сравнение строк с учетом и без учета их регистра. Метод осуществляет </a:t>
            </a:r>
            <a:r>
              <a:rPr lang="ru-RU" sz="2400" dirty="0" smtClean="0"/>
              <a:t>вычитание </a:t>
            </a:r>
            <a:r>
              <a:rPr lang="ru-RU" sz="2400" dirty="0"/>
              <a:t>кодов первых различных символов вызывающей и передаваемой </a:t>
            </a:r>
            <a:r>
              <a:rPr lang="ru-RU" sz="2400" dirty="0" smtClean="0"/>
              <a:t>строки </a:t>
            </a:r>
            <a:r>
              <a:rPr lang="ru-RU" sz="2400" dirty="0"/>
              <a:t>в метод строк и возвращает целое значение. Метод возвращает </a:t>
            </a:r>
            <a:r>
              <a:rPr lang="ru-RU" sz="2400" dirty="0" smtClean="0"/>
              <a:t>значение </a:t>
            </a:r>
            <a:r>
              <a:rPr lang="ru-RU" sz="2400" dirty="0"/>
              <a:t>нуль в случае, когда </a:t>
            </a:r>
            <a:r>
              <a:rPr lang="ru-RU" sz="2400" dirty="0" err="1"/>
              <a:t>equals</a:t>
            </a:r>
            <a:r>
              <a:rPr lang="ru-RU" sz="2400" dirty="0"/>
              <a:t>() возвращает значение </a:t>
            </a:r>
            <a:r>
              <a:rPr lang="ru-RU" sz="2400" dirty="0" err="1"/>
              <a:t>true</a:t>
            </a:r>
            <a:r>
              <a:rPr lang="ru-RU" sz="24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boolean</a:t>
            </a:r>
            <a:r>
              <a:rPr lang="en-US" sz="2400" dirty="0"/>
              <a:t> </a:t>
            </a:r>
            <a:r>
              <a:rPr lang="en-US" sz="2400" dirty="0" err="1"/>
              <a:t>contentEquals</a:t>
            </a:r>
            <a:r>
              <a:rPr lang="en-US" sz="2400" dirty="0"/>
              <a:t>(</a:t>
            </a:r>
            <a:r>
              <a:rPr lang="en-US" sz="2400" dirty="0" err="1"/>
              <a:t>CharSequence</a:t>
            </a:r>
            <a:r>
              <a:rPr lang="en-US" sz="2400" dirty="0"/>
              <a:t> </a:t>
            </a:r>
            <a:r>
              <a:rPr lang="en-US" sz="2400" dirty="0" err="1"/>
              <a:t>ob</a:t>
            </a:r>
            <a:r>
              <a:rPr lang="en-US" sz="2400" dirty="0"/>
              <a:t>) — </a:t>
            </a:r>
            <a:r>
              <a:rPr lang="ru-RU" sz="2400" dirty="0"/>
              <a:t>сравнение строки и </a:t>
            </a:r>
            <a:r>
              <a:rPr lang="ru-RU" sz="2400" dirty="0" smtClean="0"/>
              <a:t>содержимого </a:t>
            </a:r>
            <a:r>
              <a:rPr lang="ru-RU" sz="2400" dirty="0"/>
              <a:t>объекта типа </a:t>
            </a:r>
            <a:r>
              <a:rPr lang="en-US" sz="2400" dirty="0" err="1"/>
              <a:t>StringBuffer</a:t>
            </a:r>
            <a:r>
              <a:rPr lang="en-US" sz="2400" dirty="0"/>
              <a:t>, </a:t>
            </a:r>
            <a:r>
              <a:rPr lang="en-US" sz="2400" dirty="0" err="1"/>
              <a:t>StringBuilder</a:t>
            </a:r>
            <a:r>
              <a:rPr lang="en-US" sz="2400" dirty="0"/>
              <a:t> </a:t>
            </a:r>
            <a:r>
              <a:rPr lang="ru-RU" sz="2400" dirty="0"/>
              <a:t>и пр.;</a:t>
            </a:r>
          </a:p>
        </p:txBody>
      </p:sp>
    </p:spTree>
    <p:extLst>
      <p:ext uri="{BB962C8B-B14F-4D97-AF65-F5344CB8AC3E}">
        <p14:creationId xmlns:p14="http://schemas.microsoft.com/office/powerpoint/2010/main" val="9906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Методы класса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1166649"/>
            <a:ext cx="10206335" cy="53896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boolean</a:t>
            </a:r>
            <a:r>
              <a:rPr lang="ru-RU" sz="2400" dirty="0"/>
              <a:t> </a:t>
            </a:r>
            <a:r>
              <a:rPr lang="ru-RU" sz="2400" dirty="0" err="1"/>
              <a:t>matches</a:t>
            </a:r>
            <a:r>
              <a:rPr lang="ru-RU" sz="2400" dirty="0"/>
              <a:t>(</a:t>
            </a: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regex</a:t>
            </a:r>
            <a:r>
              <a:rPr lang="ru-RU" sz="2400" dirty="0"/>
              <a:t>) — проверка строки на соответствие </a:t>
            </a:r>
            <a:r>
              <a:rPr lang="ru-RU" sz="2400" dirty="0" smtClean="0"/>
              <a:t>регулярному </a:t>
            </a:r>
            <a:r>
              <a:rPr lang="ru-RU" sz="2400" dirty="0"/>
              <a:t>выражению;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String</a:t>
            </a:r>
            <a:r>
              <a:rPr lang="ru-RU" sz="2400" dirty="0"/>
              <a:t>  </a:t>
            </a:r>
            <a:r>
              <a:rPr lang="ru-RU" sz="2400" dirty="0" err="1"/>
              <a:t>substring</a:t>
            </a:r>
            <a:r>
              <a:rPr lang="ru-RU" sz="2400" dirty="0"/>
              <a:t>(</a:t>
            </a:r>
            <a:r>
              <a:rPr lang="ru-RU" sz="2400" dirty="0" err="1"/>
              <a:t>int</a:t>
            </a:r>
            <a:r>
              <a:rPr lang="ru-RU" sz="2400" dirty="0"/>
              <a:t>  n,  </a:t>
            </a:r>
            <a:r>
              <a:rPr lang="ru-RU" sz="2400" dirty="0" err="1"/>
              <a:t>int</a:t>
            </a:r>
            <a:r>
              <a:rPr lang="ru-RU" sz="2400" dirty="0"/>
              <a:t>  m)  —  извлечение  из  строки  подстроки  длины </a:t>
            </a:r>
            <a:r>
              <a:rPr lang="ru-RU" sz="2400" dirty="0" smtClean="0"/>
              <a:t>m-n</a:t>
            </a:r>
            <a:r>
              <a:rPr lang="ru-RU" sz="2400" dirty="0"/>
              <a:t>, начиная с позиции n. Нумерация символов в строке начинается с нуля;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substring</a:t>
            </a:r>
            <a:r>
              <a:rPr lang="ru-RU" sz="2400" dirty="0"/>
              <a:t>(</a:t>
            </a:r>
            <a:r>
              <a:rPr lang="ru-RU" sz="2400" dirty="0" err="1"/>
              <a:t>int</a:t>
            </a:r>
            <a:r>
              <a:rPr lang="ru-RU" sz="2400" dirty="0"/>
              <a:t> n) — извлечение из строки подстроки, начиная с </a:t>
            </a:r>
            <a:r>
              <a:rPr lang="ru-RU" sz="2400" dirty="0" smtClean="0"/>
              <a:t>позиции </a:t>
            </a:r>
            <a:r>
              <a:rPr lang="ru-RU" sz="2400" dirty="0"/>
              <a:t>n;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length</a:t>
            </a:r>
            <a:r>
              <a:rPr lang="ru-RU" sz="2400" dirty="0"/>
              <a:t>() — определение длины строки;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indexOf</a:t>
            </a:r>
            <a:r>
              <a:rPr lang="ru-RU" sz="2400" dirty="0"/>
              <a:t>(</a:t>
            </a:r>
            <a:r>
              <a:rPr lang="ru-RU" sz="2400" dirty="0" err="1"/>
              <a:t>char</a:t>
            </a:r>
            <a:r>
              <a:rPr lang="ru-RU" sz="2400" dirty="0"/>
              <a:t> </a:t>
            </a:r>
            <a:r>
              <a:rPr lang="ru-RU" sz="2400" dirty="0" err="1"/>
              <a:t>ch</a:t>
            </a:r>
            <a:r>
              <a:rPr lang="ru-RU" sz="2400" dirty="0"/>
              <a:t>) — определение позиции символа в строке;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static</a:t>
            </a:r>
            <a:r>
              <a:rPr lang="ru-RU" sz="2400" dirty="0"/>
              <a:t> </a:t>
            </a: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valueOf</a:t>
            </a:r>
            <a:r>
              <a:rPr lang="ru-RU" sz="2400" dirty="0"/>
              <a:t>(</a:t>
            </a:r>
            <a:r>
              <a:rPr lang="ru-RU" sz="2400" dirty="0" err="1"/>
              <a:t>type</a:t>
            </a:r>
            <a:r>
              <a:rPr lang="ru-RU" sz="2400" dirty="0"/>
              <a:t> v) — преобразование переменной базового типа </a:t>
            </a:r>
            <a:r>
              <a:rPr lang="ru-RU" sz="2400" dirty="0" smtClean="0"/>
              <a:t>к </a:t>
            </a:r>
            <a:r>
              <a:rPr lang="ru-RU" sz="2400" dirty="0"/>
              <a:t>строке;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42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Методы класса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1000664"/>
            <a:ext cx="10206335" cy="55556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toUpperCase</a:t>
            </a:r>
            <a:r>
              <a:rPr lang="ru-RU" sz="2400" dirty="0"/>
              <a:t>()/</a:t>
            </a:r>
            <a:r>
              <a:rPr lang="ru-RU" sz="2400" dirty="0" err="1"/>
              <a:t>toLowerCase</a:t>
            </a:r>
            <a:r>
              <a:rPr lang="ru-RU" sz="2400" dirty="0"/>
              <a:t>() — преобразование всех символов </a:t>
            </a:r>
            <a:r>
              <a:rPr lang="ru-RU" sz="2400" dirty="0" smtClean="0"/>
              <a:t>вызывающей </a:t>
            </a:r>
            <a:r>
              <a:rPr lang="ru-RU" sz="2400" dirty="0"/>
              <a:t>строки в верхний/нижний регистр;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replace</a:t>
            </a:r>
            <a:r>
              <a:rPr lang="ru-RU" sz="2400" dirty="0"/>
              <a:t>(</a:t>
            </a:r>
            <a:r>
              <a:rPr lang="ru-RU" sz="2400" dirty="0" err="1"/>
              <a:t>char</a:t>
            </a:r>
            <a:r>
              <a:rPr lang="ru-RU" sz="2400" dirty="0"/>
              <a:t> с1, </a:t>
            </a:r>
            <a:r>
              <a:rPr lang="ru-RU" sz="2400" dirty="0" err="1"/>
              <a:t>char</a:t>
            </a:r>
            <a:r>
              <a:rPr lang="ru-RU" sz="2400" dirty="0"/>
              <a:t> с2) — замена в строке всех вхождений первого </a:t>
            </a:r>
            <a:r>
              <a:rPr lang="ru-RU" sz="2400" dirty="0" smtClean="0"/>
              <a:t>символа </a:t>
            </a:r>
            <a:r>
              <a:rPr lang="ru-RU" sz="2400" dirty="0"/>
              <a:t>вторым символом;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replaceAll</a:t>
            </a:r>
            <a:r>
              <a:rPr lang="ru-RU" sz="2400" dirty="0"/>
              <a:t>(</a:t>
            </a: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regex</a:t>
            </a:r>
            <a:r>
              <a:rPr lang="ru-RU" sz="2400" dirty="0"/>
              <a:t>, </a:t>
            </a: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replacement</a:t>
            </a:r>
            <a:r>
              <a:rPr lang="ru-RU" sz="2400" dirty="0"/>
              <a:t>) — замена в строке всех </a:t>
            </a:r>
            <a:r>
              <a:rPr lang="ru-RU" sz="2400" dirty="0" smtClean="0"/>
              <a:t>подстрок</a:t>
            </a:r>
            <a:r>
              <a:rPr lang="ru-RU" sz="2400" dirty="0"/>
              <a:t>, соответствующих регулярному выражению, новой строкой, см. </a:t>
            </a:r>
            <a:r>
              <a:rPr lang="ru-RU" sz="2400" dirty="0" smtClean="0"/>
              <a:t>также </a:t>
            </a:r>
            <a:r>
              <a:rPr lang="ru-RU" sz="2400" dirty="0" err="1"/>
              <a:t>replaceFirst</a:t>
            </a:r>
            <a:r>
              <a:rPr lang="ru-RU" sz="2400" dirty="0" smtClean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intern</a:t>
            </a:r>
            <a:r>
              <a:rPr lang="ru-RU" sz="2400" dirty="0"/>
              <a:t>() — заносит строку в «пул» литералов и возвращает ее </a:t>
            </a:r>
            <a:r>
              <a:rPr lang="ru-RU" sz="2400" dirty="0" smtClean="0"/>
              <a:t>объектную </a:t>
            </a:r>
            <a:r>
              <a:rPr lang="ru-RU" sz="2400" dirty="0"/>
              <a:t>ссылку;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strip</a:t>
            </a:r>
            <a:r>
              <a:rPr lang="ru-RU" sz="2400" dirty="0"/>
              <a:t>() — удаление всех пробелов в начале и конце строки, более </a:t>
            </a:r>
            <a:r>
              <a:rPr lang="ru-RU" sz="2400" dirty="0" smtClean="0"/>
              <a:t>совершенный </a:t>
            </a:r>
            <a:r>
              <a:rPr lang="ru-RU" sz="2400" dirty="0"/>
              <a:t>аналог метода </a:t>
            </a:r>
            <a:r>
              <a:rPr lang="ru-RU" sz="2400" dirty="0" err="1"/>
              <a:t>trim</a:t>
            </a:r>
            <a:r>
              <a:rPr lang="ru-RU" sz="2400" dirty="0" smtClean="0"/>
              <a:t>();</a:t>
            </a: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char</a:t>
            </a:r>
            <a:r>
              <a:rPr lang="ru-RU" sz="2400" dirty="0"/>
              <a:t> </a:t>
            </a:r>
            <a:r>
              <a:rPr lang="ru-RU" sz="2400" dirty="0" err="1"/>
              <a:t>charAt</a:t>
            </a:r>
            <a:r>
              <a:rPr lang="ru-RU" sz="2400" dirty="0"/>
              <a:t>(</a:t>
            </a: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position</a:t>
            </a:r>
            <a:r>
              <a:rPr lang="ru-RU" sz="2400" dirty="0"/>
              <a:t>) — возвращение символа из указанной позиции </a:t>
            </a:r>
            <a:r>
              <a:rPr lang="ru-RU" sz="2400" dirty="0" smtClean="0"/>
              <a:t>(</a:t>
            </a:r>
            <a:r>
              <a:rPr lang="ru-RU" sz="2400" dirty="0"/>
              <a:t>нумерация с нуля);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73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Методы класса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97480" y="1166649"/>
            <a:ext cx="10794520" cy="53896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 err="1"/>
              <a:t>boolean</a:t>
            </a:r>
            <a:r>
              <a:rPr lang="en-US" sz="2600" dirty="0"/>
              <a:t> </a:t>
            </a:r>
            <a:r>
              <a:rPr lang="en-US" sz="2600" dirty="0" err="1"/>
              <a:t>isEmpty</a:t>
            </a:r>
            <a:r>
              <a:rPr lang="en-US" sz="2600" dirty="0"/>
              <a:t>() — </a:t>
            </a:r>
            <a:r>
              <a:rPr lang="ru-RU" sz="2600" dirty="0"/>
              <a:t>возвращает </a:t>
            </a:r>
            <a:r>
              <a:rPr lang="en-US" sz="2600" dirty="0"/>
              <a:t>true, </a:t>
            </a:r>
            <a:r>
              <a:rPr lang="ru-RU" sz="2600" dirty="0"/>
              <a:t>если длина строки равна 0;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err="1"/>
              <a:t>boolean</a:t>
            </a:r>
            <a:r>
              <a:rPr lang="en-US" sz="2600" dirty="0"/>
              <a:t> </a:t>
            </a:r>
            <a:r>
              <a:rPr lang="en-US" sz="2600" dirty="0" err="1"/>
              <a:t>isBlank</a:t>
            </a:r>
            <a:r>
              <a:rPr lang="en-US" sz="2600" dirty="0"/>
              <a:t>() — </a:t>
            </a:r>
            <a:r>
              <a:rPr lang="ru-RU" sz="2600" dirty="0"/>
              <a:t>возвращает </a:t>
            </a:r>
            <a:r>
              <a:rPr lang="en-US" sz="2600" dirty="0"/>
              <a:t>true, </a:t>
            </a:r>
            <a:r>
              <a:rPr lang="ru-RU" sz="2600" dirty="0"/>
              <a:t>если строка пуста или содержит </a:t>
            </a:r>
            <a:r>
              <a:rPr lang="ru-RU" sz="2600" dirty="0" smtClean="0"/>
              <a:t>только </a:t>
            </a:r>
            <a:r>
              <a:rPr lang="ru-RU" sz="2600" dirty="0"/>
              <a:t>пробельные символы;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static  String  join(</a:t>
            </a:r>
            <a:r>
              <a:rPr lang="en-US" sz="2600" dirty="0" err="1"/>
              <a:t>CharSequence</a:t>
            </a:r>
            <a:r>
              <a:rPr lang="en-US" sz="2600" dirty="0"/>
              <a:t>  delimiter,  </a:t>
            </a:r>
            <a:r>
              <a:rPr lang="en-US" sz="2600" dirty="0" err="1"/>
              <a:t>CharSequence</a:t>
            </a:r>
            <a:r>
              <a:rPr lang="en-US" sz="2600" dirty="0"/>
              <a:t>...  </a:t>
            </a:r>
            <a:r>
              <a:rPr lang="en-US" sz="2600" dirty="0" smtClean="0"/>
              <a:t>elements)</a:t>
            </a:r>
            <a:r>
              <a:rPr lang="en-US" sz="2600" dirty="0"/>
              <a:t>  — </a:t>
            </a:r>
            <a:r>
              <a:rPr lang="ru-RU" sz="2600" dirty="0" smtClean="0"/>
              <a:t>объединение  </a:t>
            </a:r>
            <a:r>
              <a:rPr lang="ru-RU" sz="2600" dirty="0"/>
              <a:t>произвольного  набора  строк  (коллекции  строк)  в  одну  строку </a:t>
            </a:r>
            <a:r>
              <a:rPr lang="ru-RU" sz="2600" dirty="0" smtClean="0"/>
              <a:t>с </a:t>
            </a:r>
            <a:r>
              <a:rPr lang="ru-RU" sz="2600" dirty="0"/>
              <a:t>заданной строкой-разделителем;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char[] </a:t>
            </a:r>
            <a:r>
              <a:rPr lang="en-US" sz="2600" dirty="0" err="1"/>
              <a:t>getChars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 </a:t>
            </a:r>
            <a:r>
              <a:rPr lang="en-US" sz="2600" dirty="0" err="1"/>
              <a:t>srcBegin</a:t>
            </a:r>
            <a:r>
              <a:rPr lang="en-US" sz="2600" dirty="0"/>
              <a:t>, </a:t>
            </a:r>
            <a:r>
              <a:rPr lang="en-US" sz="2600" dirty="0" err="1"/>
              <a:t>int</a:t>
            </a:r>
            <a:r>
              <a:rPr lang="en-US" sz="2600" dirty="0"/>
              <a:t> </a:t>
            </a:r>
            <a:r>
              <a:rPr lang="en-US" sz="2600" dirty="0" err="1"/>
              <a:t>srcEnd</a:t>
            </a:r>
            <a:r>
              <a:rPr lang="en-US" sz="2600" dirty="0"/>
              <a:t>, char[] </a:t>
            </a:r>
            <a:r>
              <a:rPr lang="en-US" sz="2600" dirty="0" err="1"/>
              <a:t>dst</a:t>
            </a:r>
            <a:r>
              <a:rPr lang="en-US" sz="2600" dirty="0"/>
              <a:t>, </a:t>
            </a:r>
            <a:r>
              <a:rPr lang="en-US" sz="2600" dirty="0" err="1"/>
              <a:t>int</a:t>
            </a:r>
            <a:r>
              <a:rPr lang="en-US" sz="2600" dirty="0"/>
              <a:t> </a:t>
            </a:r>
            <a:r>
              <a:rPr lang="en-US" sz="2600" dirty="0" err="1"/>
              <a:t>dstBegin</a:t>
            </a:r>
            <a:r>
              <a:rPr lang="en-US" sz="2600" dirty="0"/>
              <a:t>) — </a:t>
            </a:r>
            <a:r>
              <a:rPr lang="ru-RU" sz="2600" dirty="0" smtClean="0"/>
              <a:t>извлечение </a:t>
            </a:r>
            <a:r>
              <a:rPr lang="ru-RU" sz="2600" dirty="0"/>
              <a:t>символов строки в массив символов;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static String format(String format, Object… </a:t>
            </a:r>
            <a:r>
              <a:rPr lang="en-US" sz="2600" dirty="0" err="1"/>
              <a:t>args</a:t>
            </a:r>
            <a:r>
              <a:rPr lang="en-US" sz="2600" dirty="0"/>
              <a:t>), format(Locale l, String </a:t>
            </a:r>
            <a:r>
              <a:rPr lang="en-US" sz="2600" dirty="0" smtClean="0"/>
              <a:t>format</a:t>
            </a:r>
            <a:r>
              <a:rPr lang="en-US" sz="2600" dirty="0"/>
              <a:t>,  Object…  </a:t>
            </a:r>
            <a:r>
              <a:rPr lang="en-US" sz="2600" dirty="0" err="1"/>
              <a:t>args</a:t>
            </a:r>
            <a:r>
              <a:rPr lang="en-US" sz="2600" dirty="0"/>
              <a:t>)  —  </a:t>
            </a:r>
            <a:r>
              <a:rPr lang="ru-RU" sz="2600" dirty="0"/>
              <a:t>создание  форматированной  строки,  полученной </a:t>
            </a:r>
            <a:r>
              <a:rPr lang="ru-RU" sz="2600" dirty="0" smtClean="0"/>
              <a:t>с </a:t>
            </a:r>
            <a:r>
              <a:rPr lang="ru-RU" sz="2600" dirty="0"/>
              <a:t>использованием формата, локализации </a:t>
            </a:r>
            <a:r>
              <a:rPr lang="ru-RU" sz="2400" dirty="0"/>
              <a:t>и др</a:t>
            </a:r>
            <a:r>
              <a:rPr lang="ru-RU" sz="2400" dirty="0" smtClean="0"/>
              <a:t>.;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3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Методы класса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97480" y="1166649"/>
            <a:ext cx="10794520" cy="53896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600" dirty="0" err="1"/>
              <a:t>String</a:t>
            </a:r>
            <a:r>
              <a:rPr lang="ru-RU" sz="2600" dirty="0"/>
              <a:t>[] </a:t>
            </a:r>
            <a:r>
              <a:rPr lang="ru-RU" sz="2600" dirty="0" err="1"/>
              <a:t>split</a:t>
            </a:r>
            <a:r>
              <a:rPr lang="ru-RU" sz="2600" dirty="0"/>
              <a:t>(</a:t>
            </a:r>
            <a:r>
              <a:rPr lang="ru-RU" sz="2600" dirty="0" err="1"/>
              <a:t>String</a:t>
            </a:r>
            <a:r>
              <a:rPr lang="ru-RU" sz="2600" dirty="0"/>
              <a:t> </a:t>
            </a:r>
            <a:r>
              <a:rPr lang="ru-RU" sz="2600" dirty="0" err="1"/>
              <a:t>regex</a:t>
            </a:r>
            <a:r>
              <a:rPr lang="ru-RU" sz="2600" dirty="0"/>
              <a:t>), </a:t>
            </a:r>
            <a:r>
              <a:rPr lang="ru-RU" sz="2600" dirty="0" err="1"/>
              <a:t>String</a:t>
            </a:r>
            <a:r>
              <a:rPr lang="ru-RU" sz="2600" dirty="0"/>
              <a:t>[] </a:t>
            </a:r>
            <a:r>
              <a:rPr lang="ru-RU" sz="2600" dirty="0" err="1"/>
              <a:t>split</a:t>
            </a:r>
            <a:r>
              <a:rPr lang="ru-RU" sz="2600" dirty="0"/>
              <a:t>(</a:t>
            </a:r>
            <a:r>
              <a:rPr lang="ru-RU" sz="2600" dirty="0" err="1"/>
              <a:t>String</a:t>
            </a:r>
            <a:r>
              <a:rPr lang="ru-RU" sz="2600" dirty="0"/>
              <a:t> </a:t>
            </a:r>
            <a:r>
              <a:rPr lang="ru-RU" sz="2600" dirty="0" err="1"/>
              <a:t>regex</a:t>
            </a:r>
            <a:r>
              <a:rPr lang="ru-RU" sz="2600" dirty="0"/>
              <a:t>, </a:t>
            </a:r>
            <a:r>
              <a:rPr lang="ru-RU" sz="2600" dirty="0" err="1"/>
              <a:t>int</a:t>
            </a:r>
            <a:r>
              <a:rPr lang="ru-RU" sz="2600" dirty="0"/>
              <a:t> </a:t>
            </a:r>
            <a:r>
              <a:rPr lang="ru-RU" sz="2600" dirty="0" err="1"/>
              <a:t>limit</a:t>
            </a:r>
            <a:r>
              <a:rPr lang="ru-RU" sz="2600" dirty="0"/>
              <a:t>) — поиск </a:t>
            </a:r>
            <a:r>
              <a:rPr lang="ru-RU" sz="2600" dirty="0" smtClean="0"/>
              <a:t>вхождения </a:t>
            </a:r>
            <a:r>
              <a:rPr lang="ru-RU" sz="2600" dirty="0"/>
              <a:t>в строку заданного регулярного выражения-шаблона в качестве </a:t>
            </a:r>
            <a:r>
              <a:rPr lang="ru-RU" sz="2600" dirty="0" smtClean="0"/>
              <a:t>разделителя </a:t>
            </a:r>
            <a:r>
              <a:rPr lang="ru-RU" sz="2600" dirty="0"/>
              <a:t>и деление исходной строки в соответствии с этим разделителем на </a:t>
            </a:r>
            <a:r>
              <a:rPr lang="ru-RU" sz="2600" dirty="0" smtClean="0"/>
              <a:t>массив </a:t>
            </a:r>
            <a:r>
              <a:rPr lang="ru-RU" sz="2600" dirty="0"/>
              <a:t>строк;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err="1"/>
              <a:t>IntStream</a:t>
            </a:r>
            <a:r>
              <a:rPr lang="ru-RU" sz="2600" dirty="0"/>
              <a:t> </a:t>
            </a:r>
            <a:r>
              <a:rPr lang="ru-RU" sz="2600" dirty="0" err="1"/>
              <a:t>codePoints</a:t>
            </a:r>
            <a:r>
              <a:rPr lang="ru-RU" sz="2600" dirty="0"/>
              <a:t>() — извлечение символов строки в поток (</a:t>
            </a:r>
            <a:r>
              <a:rPr lang="ru-RU" sz="2600" dirty="0" err="1"/>
              <a:t>stream</a:t>
            </a:r>
            <a:r>
              <a:rPr lang="ru-RU" sz="2600" dirty="0"/>
              <a:t>) их </a:t>
            </a:r>
            <a:r>
              <a:rPr lang="ru-RU" sz="2600" dirty="0" smtClean="0"/>
              <a:t>кодов</a:t>
            </a:r>
            <a:r>
              <a:rPr lang="ru-RU" sz="26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err="1"/>
              <a:t>IntStream</a:t>
            </a:r>
            <a:r>
              <a:rPr lang="ru-RU" sz="2600" dirty="0"/>
              <a:t> </a:t>
            </a:r>
            <a:r>
              <a:rPr lang="ru-RU" sz="2600" dirty="0" err="1"/>
              <a:t>chars</a:t>
            </a:r>
            <a:r>
              <a:rPr lang="ru-RU" sz="2600" dirty="0"/>
              <a:t>() — преобразование строки в </a:t>
            </a:r>
            <a:r>
              <a:rPr lang="ru-RU" sz="2600" dirty="0" err="1"/>
              <a:t>stream</a:t>
            </a:r>
            <a:r>
              <a:rPr lang="ru-RU" sz="2600" dirty="0"/>
              <a:t> ее символов;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err="1"/>
              <a:t>Stream</a:t>
            </a:r>
            <a:r>
              <a:rPr lang="ru-RU" sz="2600" dirty="0"/>
              <a:t>&lt;</a:t>
            </a:r>
            <a:r>
              <a:rPr lang="ru-RU" sz="2600" dirty="0" err="1"/>
              <a:t>String</a:t>
            </a:r>
            <a:r>
              <a:rPr lang="ru-RU" sz="2600" dirty="0"/>
              <a:t>&gt; </a:t>
            </a:r>
            <a:r>
              <a:rPr lang="ru-RU" sz="2600" dirty="0" err="1"/>
              <a:t>lines</a:t>
            </a:r>
            <a:r>
              <a:rPr lang="ru-RU" sz="2600" dirty="0"/>
              <a:t>() — извлечение строк, разделенных символом </a:t>
            </a:r>
            <a:r>
              <a:rPr lang="ru-RU" sz="2600" dirty="0" smtClean="0"/>
              <a:t>перехода </a:t>
            </a:r>
            <a:r>
              <a:rPr lang="ru-RU" sz="2600" dirty="0"/>
              <a:t>на другую строку, в поток (</a:t>
            </a:r>
            <a:r>
              <a:rPr lang="ru-RU" sz="2600" dirty="0" err="1"/>
              <a:t>stream</a:t>
            </a:r>
            <a:r>
              <a:rPr lang="ru-RU" sz="2600" dirty="0"/>
              <a:t>) строк.</a:t>
            </a: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r>
              <a:rPr lang="ru-RU" sz="2600" dirty="0" smtClean="0"/>
              <a:t>Во </a:t>
            </a:r>
            <a:r>
              <a:rPr lang="ru-RU" sz="2600" dirty="0"/>
              <a:t>всех случаях вызова методов, изменяющих строку, создается новый </a:t>
            </a:r>
            <a:r>
              <a:rPr lang="ru-RU" sz="2600" dirty="0" smtClean="0"/>
              <a:t>объект </a:t>
            </a:r>
            <a:r>
              <a:rPr lang="ru-RU" sz="2600" dirty="0"/>
              <a:t>типа </a:t>
            </a:r>
            <a:r>
              <a:rPr lang="ru-RU" sz="2600" dirty="0" err="1"/>
              <a:t>String</a:t>
            </a:r>
            <a:r>
              <a:rPr lang="ru-RU" sz="26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12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Методы класса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14732" y="983411"/>
            <a:ext cx="10777268" cy="5555634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Пусть создана строка с пробелами в первых позициях: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String </a:t>
            </a:r>
            <a:r>
              <a:rPr lang="en-US" sz="2400" dirty="0"/>
              <a:t>str1 = "      " + null + "      4" + 8 + 11;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(str1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str1 </a:t>
            </a:r>
            <a:r>
              <a:rPr lang="en-US" sz="2400" dirty="0"/>
              <a:t>= str1.strip(); // new object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(str1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361950">
              <a:buNone/>
            </a:pPr>
            <a:r>
              <a:rPr lang="ru-RU" sz="2400" dirty="0" smtClean="0"/>
              <a:t>Метод </a:t>
            </a:r>
            <a:r>
              <a:rPr lang="en-US" sz="2400" dirty="0"/>
              <a:t>strip() </a:t>
            </a:r>
            <a:r>
              <a:rPr lang="ru-RU" sz="2400" dirty="0"/>
              <a:t>удалит все пробелы в начале и конце строки, если таковые </a:t>
            </a:r>
            <a:r>
              <a:rPr lang="ru-RU" sz="2400" dirty="0" smtClean="0"/>
              <a:t>имеются</a:t>
            </a:r>
            <a:r>
              <a:rPr lang="ru-RU" sz="2400" dirty="0"/>
              <a:t>:</a:t>
            </a:r>
          </a:p>
          <a:p>
            <a:pPr marL="0" indent="0">
              <a:buNone/>
            </a:pPr>
            <a:r>
              <a:rPr lang="ru-RU" sz="2400" dirty="0"/>
              <a:t>      </a:t>
            </a:r>
            <a:r>
              <a:rPr lang="en-US" sz="2400" dirty="0"/>
              <a:t>null      4811</a:t>
            </a:r>
          </a:p>
          <a:p>
            <a:pPr marL="0" indent="0">
              <a:buNone/>
            </a:pPr>
            <a:r>
              <a:rPr lang="en-US" sz="2400" dirty="0"/>
              <a:t>null      4811</a:t>
            </a:r>
          </a:p>
        </p:txBody>
      </p:sp>
    </p:spTree>
    <p:extLst>
      <p:ext uri="{BB962C8B-B14F-4D97-AF65-F5344CB8AC3E}">
        <p14:creationId xmlns:p14="http://schemas.microsoft.com/office/powerpoint/2010/main" val="302470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Методы класса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08030" y="983411"/>
            <a:ext cx="10483970" cy="5555634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Создание новой строки из нескольких:</a:t>
            </a:r>
          </a:p>
          <a:p>
            <a:pPr marL="0" indent="36195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String </a:t>
            </a:r>
            <a:r>
              <a:rPr lang="en-US" sz="2400" dirty="0"/>
              <a:t>str3 = </a:t>
            </a:r>
            <a:r>
              <a:rPr lang="en-US" sz="2400" dirty="0" err="1"/>
              <a:t>String.join</a:t>
            </a:r>
            <a:r>
              <a:rPr lang="en-US" sz="2400" dirty="0"/>
              <a:t>("-", "java", "14", "SE");</a:t>
            </a:r>
          </a:p>
          <a:p>
            <a:pPr marL="0" indent="361950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(str3);</a:t>
            </a:r>
            <a:endParaRPr lang="ru-RU" sz="2400" dirty="0" smtClean="0"/>
          </a:p>
          <a:p>
            <a:pPr marL="0" indent="361950">
              <a:buNone/>
            </a:pPr>
            <a:endParaRPr lang="ru-RU" sz="2400" dirty="0"/>
          </a:p>
          <a:p>
            <a:pPr marL="0" indent="361950">
              <a:buNone/>
            </a:pPr>
            <a:r>
              <a:rPr lang="ru-RU" sz="2400" dirty="0"/>
              <a:t>Будет выведено:</a:t>
            </a:r>
          </a:p>
          <a:p>
            <a:pPr marL="0" indent="361950">
              <a:buNone/>
            </a:pPr>
            <a:r>
              <a:rPr lang="en-US" sz="2400" dirty="0" smtClean="0"/>
              <a:t>java-14-SE</a:t>
            </a:r>
            <a:endParaRPr lang="en-US" sz="2400" dirty="0"/>
          </a:p>
          <a:p>
            <a:pPr marL="0" indent="36195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75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Вложенные классы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290181" y="1315233"/>
            <a:ext cx="10597018" cy="5542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Вложенные  классы  могут  быть  статическими,  объявляемыми  с </a:t>
            </a:r>
            <a:r>
              <a:rPr lang="ru-RU" sz="2400" dirty="0" smtClean="0"/>
              <a:t>модификатором  </a:t>
            </a:r>
            <a:r>
              <a:rPr lang="ru-RU" sz="2400" dirty="0" err="1"/>
              <a:t>static</a:t>
            </a:r>
            <a:r>
              <a:rPr lang="ru-RU" sz="2400" dirty="0"/>
              <a:t>,  и  нестатическими.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Статические  </a:t>
            </a:r>
            <a:r>
              <a:rPr lang="ru-RU" sz="2400" dirty="0"/>
              <a:t>классы  могут </a:t>
            </a:r>
            <a:r>
              <a:rPr lang="ru-RU" sz="2400" dirty="0" smtClean="0"/>
              <a:t>обращаться </a:t>
            </a:r>
            <a:r>
              <a:rPr lang="ru-RU" sz="2400" dirty="0"/>
              <a:t>к членам включающего класса не напрямую, а только через его </a:t>
            </a:r>
            <a:r>
              <a:rPr lang="ru-RU" sz="2400" dirty="0" smtClean="0"/>
              <a:t>объект</a:t>
            </a:r>
            <a:r>
              <a:rPr lang="ru-RU" sz="2400" dirty="0"/>
              <a:t>.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Нестатические  </a:t>
            </a:r>
            <a:r>
              <a:rPr lang="ru-RU" sz="2400" dirty="0"/>
              <a:t>внутренние  классы  имеют  доступ  ко  всем </a:t>
            </a:r>
            <a:r>
              <a:rPr lang="ru-RU" sz="2400" dirty="0" smtClean="0"/>
              <a:t>переменным </a:t>
            </a:r>
            <a:r>
              <a:rPr lang="ru-RU" sz="2400" dirty="0"/>
              <a:t>и методам своего внешнего класса-владельца.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202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Методы класса </a:t>
            </a:r>
            <a:r>
              <a:rPr lang="en-US" sz="3200" dirty="0"/>
              <a:t>String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38687" y="983411"/>
            <a:ext cx="11053313" cy="5555634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В </a:t>
            </a:r>
            <a:r>
              <a:rPr lang="en-US" sz="2400" dirty="0"/>
              <a:t>Java 8 </a:t>
            </a:r>
            <a:r>
              <a:rPr lang="ru-RU" sz="2400" dirty="0"/>
              <a:t>был добавлен класс </a:t>
            </a:r>
            <a:r>
              <a:rPr lang="en-US" sz="2400" dirty="0" err="1"/>
              <a:t>StringJoiner</a:t>
            </a:r>
            <a:r>
              <a:rPr lang="en-US" sz="2400" dirty="0"/>
              <a:t>, </a:t>
            </a:r>
            <a:r>
              <a:rPr lang="ru-RU" sz="2400" dirty="0"/>
              <a:t>основным назначением которого </a:t>
            </a:r>
            <a:r>
              <a:rPr lang="ru-RU" sz="2400" dirty="0" smtClean="0"/>
              <a:t>является  </a:t>
            </a:r>
            <a:r>
              <a:rPr lang="ru-RU" sz="2400" dirty="0"/>
              <a:t>объединение  нескольких  строк  в  одну  с  заданием  разделителя,  </a:t>
            </a:r>
            <a:r>
              <a:rPr lang="ru-RU" sz="2400" dirty="0" smtClean="0"/>
              <a:t>префикса </a:t>
            </a:r>
            <a:r>
              <a:rPr lang="ru-RU" sz="2400" dirty="0"/>
              <a:t>и </a:t>
            </a:r>
            <a:r>
              <a:rPr lang="ru-RU" sz="2400" dirty="0" smtClean="0"/>
              <a:t>суффикса.</a:t>
            </a:r>
            <a:endParaRPr lang="en-US" sz="2400" dirty="0" smtClean="0"/>
          </a:p>
          <a:p>
            <a:pPr marL="0" indent="361950">
              <a:buNone/>
            </a:pPr>
            <a:r>
              <a:rPr lang="ru-RU" sz="2400" dirty="0" smtClean="0"/>
              <a:t>У </a:t>
            </a:r>
            <a:r>
              <a:rPr lang="ru-RU" sz="2400" dirty="0"/>
              <a:t>класса два </a:t>
            </a:r>
            <a:r>
              <a:rPr lang="ru-RU" sz="2400" dirty="0" smtClean="0"/>
              <a:t>конструктора</a:t>
            </a:r>
          </a:p>
          <a:p>
            <a:pPr marL="0" indent="361950">
              <a:buNone/>
            </a:pPr>
            <a:r>
              <a:rPr lang="en-US" sz="2400" dirty="0" err="1" smtClean="0"/>
              <a:t>StringJoiner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 err="1" smtClean="0"/>
              <a:t>CharSequence</a:t>
            </a:r>
            <a:r>
              <a:rPr lang="en-US" sz="2400" dirty="0" smtClean="0"/>
              <a:t> delimiter, </a:t>
            </a:r>
            <a:r>
              <a:rPr lang="en-US" sz="2400" dirty="0" err="1" smtClean="0"/>
              <a:t>CharSequence</a:t>
            </a:r>
            <a:r>
              <a:rPr lang="en-US" sz="2400" dirty="0" smtClean="0"/>
              <a:t> prefix, </a:t>
            </a:r>
            <a:r>
              <a:rPr lang="en-US" sz="2400" dirty="0" err="1" smtClean="0"/>
              <a:t>CharSequence</a:t>
            </a:r>
            <a:r>
              <a:rPr lang="en-US" sz="2400" dirty="0" smtClean="0"/>
              <a:t> suffix) </a:t>
            </a:r>
            <a:r>
              <a:rPr lang="ru-RU" sz="2400" dirty="0" smtClean="0"/>
              <a:t>и </a:t>
            </a:r>
            <a:r>
              <a:rPr lang="en-US" sz="2400" dirty="0" smtClean="0"/>
              <a:t> </a:t>
            </a:r>
            <a:r>
              <a:rPr lang="en-US" sz="2400" dirty="0" err="1" smtClean="0"/>
              <a:t>StringJoiner</a:t>
            </a:r>
            <a:r>
              <a:rPr lang="en-US" sz="2400" dirty="0" smtClean="0"/>
              <a:t>( </a:t>
            </a:r>
            <a:r>
              <a:rPr lang="en-US" sz="2400" dirty="0" err="1" smtClean="0"/>
              <a:t>CharSequence</a:t>
            </a:r>
            <a:r>
              <a:rPr lang="en-US" sz="2400" dirty="0" smtClean="0"/>
              <a:t> delimiter).</a:t>
            </a:r>
            <a:endParaRPr lang="ru-RU" sz="2400" dirty="0" smtClean="0"/>
          </a:p>
          <a:p>
            <a:pPr marL="0" indent="361950">
              <a:buNone/>
            </a:pPr>
            <a:endParaRPr lang="en-US" sz="2400" dirty="0" smtClean="0"/>
          </a:p>
          <a:p>
            <a:pPr marL="0" indent="361950">
              <a:buNone/>
            </a:pPr>
            <a:r>
              <a:rPr lang="en-US" sz="2400" dirty="0" err="1"/>
              <a:t>StringJoiner</a:t>
            </a:r>
            <a:r>
              <a:rPr lang="en-US" sz="2400" dirty="0"/>
              <a:t> joiner = new </a:t>
            </a:r>
            <a:r>
              <a:rPr lang="en-US" sz="2400" dirty="0" err="1"/>
              <a:t>StringJoiner</a:t>
            </a:r>
            <a:r>
              <a:rPr lang="en-US" sz="2400" dirty="0"/>
              <a:t>(":", "&lt;&lt;", "&gt;&gt;");</a:t>
            </a:r>
          </a:p>
          <a:p>
            <a:pPr marL="0" indent="361950">
              <a:buNone/>
            </a:pPr>
            <a:r>
              <a:rPr lang="en-US" sz="2400" dirty="0"/>
              <a:t>String result = </a:t>
            </a:r>
            <a:r>
              <a:rPr lang="en-US" sz="2400" dirty="0" err="1"/>
              <a:t>joiner.add</a:t>
            </a:r>
            <a:r>
              <a:rPr lang="en-US" sz="2400" dirty="0"/>
              <a:t>("blanc").add("rouge").add("blanc").</a:t>
            </a:r>
            <a:r>
              <a:rPr lang="en-US" sz="2400" dirty="0" err="1"/>
              <a:t>toString</a:t>
            </a:r>
            <a:r>
              <a:rPr lang="en-US" sz="2400" dirty="0"/>
              <a:t>();</a:t>
            </a:r>
          </a:p>
          <a:p>
            <a:pPr marL="0" indent="36195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(result);</a:t>
            </a:r>
          </a:p>
          <a:p>
            <a:pPr marL="0" indent="361950">
              <a:buNone/>
            </a:pPr>
            <a:r>
              <a:rPr lang="ru-RU" sz="2400" dirty="0" smtClean="0"/>
              <a:t>		Результатом </a:t>
            </a:r>
            <a:r>
              <a:rPr lang="ru-RU" sz="2400" dirty="0"/>
              <a:t>будет:</a:t>
            </a:r>
          </a:p>
          <a:p>
            <a:pPr marL="0" indent="361950">
              <a:buNone/>
            </a:pPr>
            <a:r>
              <a:rPr lang="ru-RU" sz="2400" dirty="0"/>
              <a:t>&lt;&lt;</a:t>
            </a:r>
            <a:r>
              <a:rPr lang="en-US" sz="2400" dirty="0" err="1"/>
              <a:t>blanc:rouge:blanc</a:t>
            </a:r>
            <a:r>
              <a:rPr lang="en-US" sz="2400" dirty="0"/>
              <a:t>&gt;&gt;</a:t>
            </a:r>
          </a:p>
          <a:p>
            <a:pPr marL="0" indent="361950">
              <a:buNone/>
            </a:pPr>
            <a:endParaRPr lang="en-US" sz="2400" dirty="0"/>
          </a:p>
          <a:p>
            <a:pPr marL="0" indent="36195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</a:t>
            </a:r>
            <a:r>
              <a:rPr lang="en-US" sz="3200" dirty="0" err="1"/>
              <a:t>StringBuilder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 err="1"/>
              <a:t>StringBuffer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52755" y="1166649"/>
            <a:ext cx="10387787" cy="5389648"/>
          </a:xfrm>
        </p:spPr>
        <p:txBody>
          <a:bodyPr>
            <a:normAutofit/>
          </a:bodyPr>
          <a:lstStyle/>
          <a:p>
            <a:pPr marL="0" indent="276225">
              <a:buNone/>
            </a:pPr>
            <a:r>
              <a:rPr lang="ru-RU" sz="2400" dirty="0"/>
              <a:t>Классы </a:t>
            </a:r>
            <a:r>
              <a:rPr lang="ru-RU" sz="2400" dirty="0" err="1"/>
              <a:t>StringBuilder</a:t>
            </a:r>
            <a:r>
              <a:rPr lang="ru-RU" sz="2400" dirty="0"/>
              <a:t> и </a:t>
            </a:r>
            <a:r>
              <a:rPr lang="ru-RU" sz="2400" dirty="0" err="1"/>
              <a:t>StringBuffer</a:t>
            </a:r>
            <a:r>
              <a:rPr lang="ru-RU" sz="2400" dirty="0"/>
              <a:t> являются «близнецами» и по своему </a:t>
            </a:r>
            <a:r>
              <a:rPr lang="ru-RU" sz="2400" dirty="0" smtClean="0"/>
              <a:t>предназначению </a:t>
            </a:r>
            <a:r>
              <a:rPr lang="ru-RU" sz="2400" dirty="0"/>
              <a:t>близки к классу </a:t>
            </a:r>
            <a:r>
              <a:rPr lang="ru-RU" sz="2400" dirty="0" err="1"/>
              <a:t>String</a:t>
            </a:r>
            <a:r>
              <a:rPr lang="ru-RU" sz="2400" dirty="0"/>
              <a:t>, но в отличие от последнего </a:t>
            </a:r>
            <a:r>
              <a:rPr lang="ru-RU" sz="2400" dirty="0" smtClean="0"/>
              <a:t>содержимое </a:t>
            </a:r>
            <a:r>
              <a:rPr lang="ru-RU" sz="2400" dirty="0"/>
              <a:t>и размеры объектов классов </a:t>
            </a:r>
            <a:r>
              <a:rPr lang="ru-RU" sz="2400" dirty="0" err="1"/>
              <a:t>StringBuilder</a:t>
            </a:r>
            <a:r>
              <a:rPr lang="ru-RU" sz="2400" dirty="0"/>
              <a:t> и </a:t>
            </a:r>
            <a:r>
              <a:rPr lang="ru-RU" sz="2400" dirty="0" err="1"/>
              <a:t>StringBuffer</a:t>
            </a:r>
            <a:r>
              <a:rPr lang="ru-RU" sz="2400" dirty="0"/>
              <a:t> можно изменять</a:t>
            </a:r>
            <a:r>
              <a:rPr lang="ru-RU" sz="2400" dirty="0" smtClean="0"/>
              <a:t>.</a:t>
            </a:r>
          </a:p>
          <a:p>
            <a:pPr marL="0" indent="276225">
              <a:buNone/>
            </a:pPr>
            <a:r>
              <a:rPr lang="ru-RU" altLang="ru-RU" sz="2400" dirty="0"/>
              <a:t>Основным отличием </a:t>
            </a:r>
            <a:r>
              <a:rPr lang="ru-RU" altLang="ru-RU" sz="2400" dirty="0" err="1"/>
              <a:t>StringBuilder</a:t>
            </a:r>
            <a:r>
              <a:rPr lang="ru-RU" altLang="ru-RU" sz="2400" dirty="0"/>
              <a:t> от </a:t>
            </a:r>
            <a:r>
              <a:rPr lang="ru-RU" altLang="ru-RU" sz="2400" dirty="0" err="1"/>
              <a:t>StringBuffer</a:t>
            </a:r>
            <a:r>
              <a:rPr lang="ru-RU" altLang="ru-RU" sz="2400" dirty="0"/>
              <a:t> является </a:t>
            </a:r>
            <a:r>
              <a:rPr lang="ru-RU" altLang="ru-RU" sz="2400" dirty="0" err="1"/>
              <a:t>потокобезопасность</a:t>
            </a:r>
            <a:r>
              <a:rPr lang="ru-RU" altLang="ru-RU" sz="2400" dirty="0"/>
              <a:t> последнего. </a:t>
            </a:r>
            <a:r>
              <a:rPr lang="ru-RU" altLang="ru-RU" sz="2400" dirty="0" smtClean="0"/>
              <a:t>Более </a:t>
            </a:r>
            <a:r>
              <a:rPr lang="ru-RU" altLang="ru-RU" sz="2400" dirty="0"/>
              <a:t>высокая скорость обработки есть следствие отсутствия </a:t>
            </a:r>
            <a:r>
              <a:rPr lang="ru-RU" altLang="ru-RU" sz="2400" dirty="0" err="1"/>
              <a:t>потокобезопасности</a:t>
            </a:r>
            <a:r>
              <a:rPr lang="ru-RU" altLang="ru-RU" sz="2400" dirty="0"/>
              <a:t> класса </a:t>
            </a:r>
            <a:r>
              <a:rPr lang="ru-RU" altLang="ru-RU" sz="2400" dirty="0" err="1"/>
              <a:t>StringBuilder</a:t>
            </a:r>
            <a:r>
              <a:rPr lang="ru-RU" altLang="ru-RU" sz="2400" dirty="0"/>
              <a:t>. </a:t>
            </a:r>
            <a:r>
              <a:rPr lang="ru-RU" altLang="ru-RU" sz="2400" dirty="0" smtClean="0"/>
              <a:t>Его </a:t>
            </a:r>
            <a:r>
              <a:rPr lang="ru-RU" altLang="ru-RU" sz="2400" dirty="0"/>
              <a:t>следует применять, если не существует вероятности использования объекта в конкурирующих потоках.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55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</a:t>
            </a:r>
            <a:r>
              <a:rPr lang="en-US" sz="3200" dirty="0" err="1"/>
              <a:t>StringBuilder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 err="1"/>
              <a:t>StringBuffer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52755" y="1166649"/>
            <a:ext cx="10387787" cy="5389648"/>
          </a:xfrm>
        </p:spPr>
        <p:txBody>
          <a:bodyPr>
            <a:normAutofit/>
          </a:bodyPr>
          <a:lstStyle/>
          <a:p>
            <a:pPr marL="0" indent="276225">
              <a:buNone/>
            </a:pPr>
            <a:r>
              <a:rPr lang="ru-RU" sz="2400" smtClean="0"/>
              <a:t>С  </a:t>
            </a:r>
            <a:r>
              <a:rPr lang="ru-RU" sz="2400" dirty="0"/>
              <a:t>помощью  соответствующих  методов  и  конструкторов  объекты  классов </a:t>
            </a:r>
            <a:r>
              <a:rPr lang="ru-RU" sz="2400" dirty="0" err="1" smtClean="0"/>
              <a:t>StringBuffer</a:t>
            </a:r>
            <a:r>
              <a:rPr lang="ru-RU" sz="2400" dirty="0"/>
              <a:t>,  </a:t>
            </a:r>
            <a:r>
              <a:rPr lang="ru-RU" sz="2400" dirty="0" err="1"/>
              <a:t>StringBuilder</a:t>
            </a:r>
            <a:r>
              <a:rPr lang="ru-RU" sz="2400" dirty="0"/>
              <a:t>  и  </a:t>
            </a:r>
            <a:r>
              <a:rPr lang="ru-RU" sz="2400" dirty="0" err="1"/>
              <a:t>String</a:t>
            </a:r>
            <a:r>
              <a:rPr lang="ru-RU" sz="2400" dirty="0"/>
              <a:t>  можно  преобразовывать  друг  в  друга. </a:t>
            </a:r>
            <a:r>
              <a:rPr lang="ru-RU" sz="2400" dirty="0" smtClean="0"/>
              <a:t>Конструктор </a:t>
            </a:r>
            <a:r>
              <a:rPr lang="ru-RU" sz="2400" dirty="0"/>
              <a:t>класса </a:t>
            </a:r>
            <a:r>
              <a:rPr lang="ru-RU" sz="2400" dirty="0" err="1"/>
              <a:t>StringBuffer</a:t>
            </a:r>
            <a:r>
              <a:rPr lang="ru-RU" sz="2400" dirty="0"/>
              <a:t> (также как и </a:t>
            </a:r>
            <a:r>
              <a:rPr lang="ru-RU" sz="2400" dirty="0" err="1"/>
              <a:t>StringBuilder</a:t>
            </a:r>
            <a:r>
              <a:rPr lang="ru-RU" sz="2400" dirty="0"/>
              <a:t>) может принимать </a:t>
            </a:r>
            <a:r>
              <a:rPr lang="ru-RU" sz="2400" dirty="0" smtClean="0"/>
              <a:t>в </a:t>
            </a:r>
            <a:r>
              <a:rPr lang="ru-RU" sz="2400" dirty="0"/>
              <a:t>качестве параметра объект </a:t>
            </a:r>
            <a:r>
              <a:rPr lang="ru-RU" sz="2400" dirty="0" err="1"/>
              <a:t>String</a:t>
            </a:r>
            <a:r>
              <a:rPr lang="ru-RU" sz="2400" dirty="0"/>
              <a:t> или неотрицательный размер буфера. </a:t>
            </a:r>
            <a:r>
              <a:rPr lang="ru-RU" sz="2400" dirty="0" smtClean="0"/>
              <a:t>Объекты</a:t>
            </a:r>
            <a:r>
              <a:rPr lang="en-US" sz="2400" dirty="0" smtClean="0"/>
              <a:t> </a:t>
            </a:r>
            <a:r>
              <a:rPr lang="ru-RU" sz="2400" dirty="0"/>
              <a:t>этого класса можно преобразовать в объект класса </a:t>
            </a:r>
            <a:r>
              <a:rPr lang="ru-RU" sz="2400" dirty="0" err="1"/>
              <a:t>String</a:t>
            </a:r>
            <a:r>
              <a:rPr lang="ru-RU" sz="2400" dirty="0"/>
              <a:t> методом </a:t>
            </a:r>
            <a:r>
              <a:rPr lang="ru-RU" sz="2400" dirty="0" err="1"/>
              <a:t>toString</a:t>
            </a:r>
            <a:r>
              <a:rPr lang="ru-RU" sz="2400" dirty="0"/>
              <a:t>() или </a:t>
            </a:r>
            <a:r>
              <a:rPr lang="ru-RU" sz="2400" dirty="0" smtClean="0"/>
              <a:t>с </a:t>
            </a:r>
            <a:r>
              <a:rPr lang="ru-RU" sz="2400" dirty="0"/>
              <a:t>помощью конструктора класса </a:t>
            </a:r>
            <a:r>
              <a:rPr lang="ru-RU" sz="2400" dirty="0" err="1"/>
              <a:t>String</a:t>
            </a:r>
            <a:r>
              <a:rPr lang="ru-RU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19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884426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</a:t>
            </a:r>
            <a:r>
              <a:rPr lang="en-US" sz="3200" dirty="0" err="1"/>
              <a:t>StringBuilder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 err="1"/>
              <a:t>StringBuffer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242204" y="1293962"/>
            <a:ext cx="10725509" cy="5564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Следует обратить внимание на некоторые </a:t>
            </a:r>
            <a:r>
              <a:rPr lang="ru-RU" sz="2400" dirty="0" smtClean="0"/>
              <a:t>методы: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void</a:t>
            </a:r>
            <a:r>
              <a:rPr lang="en-US" sz="2400" dirty="0"/>
              <a:t> </a:t>
            </a:r>
            <a:r>
              <a:rPr lang="en-US" sz="2400" dirty="0" err="1"/>
              <a:t>setLength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 </a:t>
            </a:r>
            <a:r>
              <a:rPr lang="en-US" sz="2400" dirty="0" err="1"/>
              <a:t>newLength</a:t>
            </a:r>
            <a:r>
              <a:rPr lang="en-US" sz="2400" dirty="0"/>
              <a:t>) — </a:t>
            </a:r>
            <a:r>
              <a:rPr lang="ru-RU" sz="2400" dirty="0"/>
              <a:t>установка размера буфера;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void </a:t>
            </a:r>
            <a:r>
              <a:rPr lang="en-US" sz="2400" dirty="0" err="1"/>
              <a:t>ensureCapacity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 </a:t>
            </a:r>
            <a:r>
              <a:rPr lang="en-US" sz="2400" dirty="0" err="1"/>
              <a:t>minimumCapacity</a:t>
            </a:r>
            <a:r>
              <a:rPr lang="en-US" sz="2400" dirty="0"/>
              <a:t>) — </a:t>
            </a:r>
            <a:r>
              <a:rPr lang="ru-RU" sz="2400" dirty="0"/>
              <a:t>установка </a:t>
            </a:r>
            <a:r>
              <a:rPr lang="ru-RU" sz="2400" dirty="0" smtClean="0"/>
              <a:t>гарантированного </a:t>
            </a:r>
            <a:r>
              <a:rPr lang="ru-RU" sz="2400" dirty="0"/>
              <a:t>минимального размера буфера;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void </a:t>
            </a:r>
            <a:r>
              <a:rPr lang="en-US" sz="2400" dirty="0" err="1"/>
              <a:t>trimToSize</a:t>
            </a:r>
            <a:r>
              <a:rPr lang="en-US" sz="2400" dirty="0"/>
              <a:t>() — </a:t>
            </a:r>
            <a:r>
              <a:rPr lang="ru-RU" sz="2400" dirty="0"/>
              <a:t>сжатие буфера до размеров контента;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int</a:t>
            </a:r>
            <a:r>
              <a:rPr lang="en-US" sz="2400" dirty="0"/>
              <a:t> capacity() — </a:t>
            </a:r>
            <a:r>
              <a:rPr lang="ru-RU" sz="2400" dirty="0"/>
              <a:t>возвращение текущего размера буфера;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StringBuffer</a:t>
            </a:r>
            <a:r>
              <a:rPr lang="en-US" sz="2400" dirty="0"/>
              <a:t>  append(parameters)  —  </a:t>
            </a:r>
            <a:r>
              <a:rPr lang="ru-RU" sz="2400" dirty="0"/>
              <a:t>добавление  к  содержимому  объекта </a:t>
            </a:r>
            <a:r>
              <a:rPr lang="ru-RU" sz="2400" dirty="0" smtClean="0"/>
              <a:t>строкового </a:t>
            </a:r>
            <a:r>
              <a:rPr lang="ru-RU" sz="2400" dirty="0"/>
              <a:t>представления аргумента, который может быть символом, значением </a:t>
            </a:r>
            <a:r>
              <a:rPr lang="ru-RU" sz="2400" dirty="0" smtClean="0"/>
              <a:t>базового </a:t>
            </a:r>
            <a:r>
              <a:rPr lang="ru-RU" sz="2400" dirty="0"/>
              <a:t>типа, массивом и строкой;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0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884426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</a:t>
            </a:r>
            <a:r>
              <a:rPr lang="en-US" sz="3200" dirty="0" err="1"/>
              <a:t>StringBuilder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 err="1"/>
              <a:t>StringBuffer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242204" y="1345721"/>
            <a:ext cx="10725509" cy="55122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StringBuffer</a:t>
            </a:r>
            <a:r>
              <a:rPr lang="en-US" sz="2400" dirty="0"/>
              <a:t>  insert(parameters)  —  </a:t>
            </a:r>
            <a:r>
              <a:rPr lang="ru-RU" sz="2400" dirty="0"/>
              <a:t>вставка  символа,  объекта  или  строки </a:t>
            </a:r>
            <a:r>
              <a:rPr lang="ru-RU" sz="2400" dirty="0" smtClean="0"/>
              <a:t>в </a:t>
            </a:r>
            <a:r>
              <a:rPr lang="ru-RU" sz="2400" dirty="0"/>
              <a:t>указанную позицию;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StringBuffer</a:t>
            </a:r>
            <a:r>
              <a:rPr lang="en-US" sz="2400" dirty="0"/>
              <a:t>  </a:t>
            </a:r>
            <a:r>
              <a:rPr lang="en-US" sz="2400" dirty="0" err="1"/>
              <a:t>deleteCharAt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  index)  —  </a:t>
            </a:r>
            <a:r>
              <a:rPr lang="ru-RU" sz="2400" dirty="0"/>
              <a:t>удаление  символа;  </a:t>
            </a:r>
            <a:r>
              <a:rPr lang="en-US" sz="2400" dirty="0" err="1"/>
              <a:t>StringBuffer</a:t>
            </a:r>
            <a:r>
              <a:rPr lang="en-US" sz="2400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delete(</a:t>
            </a:r>
            <a:r>
              <a:rPr lang="en-US" sz="2400" dirty="0" err="1"/>
              <a:t>int</a:t>
            </a:r>
            <a:r>
              <a:rPr lang="en-US" sz="2400" dirty="0"/>
              <a:t> start, </a:t>
            </a:r>
            <a:r>
              <a:rPr lang="en-US" sz="2400" dirty="0" err="1"/>
              <a:t>int</a:t>
            </a:r>
            <a:r>
              <a:rPr lang="en-US" sz="2400" dirty="0"/>
              <a:t> end) — </a:t>
            </a:r>
            <a:r>
              <a:rPr lang="ru-RU" sz="2400" dirty="0"/>
              <a:t>удаление подстроки; </a:t>
            </a:r>
            <a:r>
              <a:rPr lang="en-US" sz="2400" dirty="0" err="1"/>
              <a:t>StringBuffer</a:t>
            </a:r>
            <a:r>
              <a:rPr lang="en-US" sz="2400" dirty="0"/>
              <a:t> reverse() </a:t>
            </a:r>
            <a:r>
              <a:rPr lang="en-US" sz="2400" dirty="0" smtClean="0"/>
              <a:t>—</a:t>
            </a:r>
            <a:r>
              <a:rPr lang="ru-RU" sz="2400" dirty="0" smtClean="0"/>
              <a:t>обращение </a:t>
            </a:r>
            <a:r>
              <a:rPr lang="ru-RU" sz="2400" dirty="0"/>
              <a:t>содержимого объекта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361950">
              <a:buNone/>
            </a:pPr>
            <a:r>
              <a:rPr lang="ru-RU" sz="2400" dirty="0"/>
              <a:t>В классе присутствуют также методы, аналогичные методам класса </a:t>
            </a:r>
            <a:r>
              <a:rPr lang="en-US" sz="2400" dirty="0"/>
              <a:t>String, </a:t>
            </a:r>
            <a:r>
              <a:rPr lang="ru-RU" sz="2400" dirty="0" smtClean="0"/>
              <a:t>такие </a:t>
            </a:r>
            <a:r>
              <a:rPr lang="ru-RU" sz="2400" dirty="0"/>
              <a:t>как </a:t>
            </a:r>
            <a:r>
              <a:rPr lang="en-US" sz="2400" dirty="0"/>
              <a:t>replace(), substring(), </a:t>
            </a:r>
            <a:r>
              <a:rPr lang="en-US" sz="2400" dirty="0" err="1"/>
              <a:t>charAt</a:t>
            </a:r>
            <a:r>
              <a:rPr lang="en-US" sz="2400" dirty="0"/>
              <a:t>(), length(), </a:t>
            </a:r>
            <a:r>
              <a:rPr lang="en-US" sz="2400" dirty="0" err="1"/>
              <a:t>getChars</a:t>
            </a:r>
            <a:r>
              <a:rPr lang="en-US" sz="2400" dirty="0"/>
              <a:t>(), </a:t>
            </a:r>
            <a:r>
              <a:rPr lang="en-US" sz="2400" dirty="0" err="1"/>
              <a:t>indexOf</a:t>
            </a:r>
            <a:r>
              <a:rPr lang="en-US" sz="2400" dirty="0"/>
              <a:t>() </a:t>
            </a:r>
            <a:r>
              <a:rPr lang="ru-RU" sz="2400" dirty="0"/>
              <a:t>и др.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45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086928" y="1203796"/>
            <a:ext cx="7522235" cy="5654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StringBuilder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 builder = new </a:t>
            </a: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StringBuilder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("length = " + </a:t>
            </a: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builder.length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("capacity = " + </a:t>
            </a: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builder.capacity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1700" b="1" dirty="0" smtClean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1700" b="1" dirty="0" smtClean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builder = "Java"; // error, only for String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builder.append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("Java");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("content = "   +  builder);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("length = " + </a:t>
            </a: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builder.length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("capacity = " + </a:t>
            </a: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builder.capacity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builder.append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("Internationalization");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("content = " + builder);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("length = " + </a:t>
            </a: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builder.length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("capacity = " + </a:t>
            </a: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builder.capacity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("reverse = " + </a:t>
            </a:r>
            <a:r>
              <a:rPr lang="en-US" sz="1700" b="1" dirty="0" err="1">
                <a:solidFill>
                  <a:srgbClr val="800000"/>
                </a:solidFill>
                <a:latin typeface="Courier New" pitchFamily="49" charset="0"/>
              </a:rPr>
              <a:t>builder.reverse</a:t>
            </a:r>
            <a:r>
              <a:rPr lang="en-US" sz="1700" b="1" dirty="0">
                <a:solidFill>
                  <a:srgbClr val="800000"/>
                </a:solidFill>
                <a:latin typeface="Courier New" pitchFamily="49" charset="0"/>
              </a:rPr>
              <a:t>());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8471139" y="1328468"/>
            <a:ext cx="3720859" cy="521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ct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Tahoma" panose="020B0604030504040204" pitchFamily="34" charset="0"/>
              </a:rPr>
              <a:t>Результатом выполнения данного кода будет:</a:t>
            </a:r>
          </a:p>
          <a:p>
            <a:pPr marL="0" indent="0" defTabSz="914400">
              <a:spcBef>
                <a:spcPct val="0"/>
              </a:spcBef>
              <a:buNone/>
            </a:pPr>
            <a:endParaRPr lang="ru-RU" b="1" dirty="0">
              <a:solidFill>
                <a:srgbClr val="002C78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length = 0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capacity = 16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content = Java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length = 4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capacity = 16</a:t>
            </a:r>
            <a:endParaRPr lang="ru-RU" b="1" dirty="0">
              <a:solidFill>
                <a:srgbClr val="002C78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content = </a:t>
            </a:r>
            <a:r>
              <a:rPr lang="en-US" b="1" dirty="0" err="1">
                <a:solidFill>
                  <a:srgbClr val="002C78"/>
                </a:solidFill>
                <a:latin typeface="Courier New" panose="02070309020205020404" pitchFamily="49" charset="0"/>
              </a:rPr>
              <a:t>JavaInternationalization</a:t>
            </a:r>
            <a:endParaRPr lang="en-US" b="1" dirty="0">
              <a:solidFill>
                <a:srgbClr val="002C78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length = 24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capacity = 34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reverse = </a:t>
            </a:r>
            <a:r>
              <a:rPr lang="en-US" b="1" dirty="0" err="1">
                <a:solidFill>
                  <a:srgbClr val="002C78"/>
                </a:solidFill>
                <a:latin typeface="Courier New" panose="02070309020205020404" pitchFamily="49" charset="0"/>
              </a:rPr>
              <a:t>noitazilanoitanretnIavaJ</a:t>
            </a:r>
            <a:endParaRPr lang="en-US" b="1" dirty="0">
              <a:solidFill>
                <a:srgbClr val="002C78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84426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</a:t>
            </a:r>
            <a:r>
              <a:rPr lang="en-US" sz="3200" dirty="0" err="1"/>
              <a:t>StringBuilder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 err="1"/>
              <a:t>StringBuffer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82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</a:t>
            </a:r>
            <a:r>
              <a:rPr lang="en-US" sz="3200" dirty="0" err="1"/>
              <a:t>StringBuilder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 err="1"/>
              <a:t>StringBuffer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85965" y="841486"/>
            <a:ext cx="10206335" cy="6016514"/>
          </a:xfrm>
        </p:spPr>
        <p:txBody>
          <a:bodyPr>
            <a:normAutofit lnSpcReduction="10000"/>
          </a:bodyPr>
          <a:lstStyle/>
          <a:p>
            <a:pPr marL="0" indent="361950">
              <a:buNone/>
            </a:pPr>
            <a:r>
              <a:rPr lang="ru-RU" sz="2400" dirty="0"/>
              <a:t>При создании объекта </a:t>
            </a:r>
            <a:r>
              <a:rPr lang="ru-RU" sz="2400" dirty="0" err="1"/>
              <a:t>StringBuffer</a:t>
            </a:r>
            <a:r>
              <a:rPr lang="ru-RU" sz="2400" dirty="0"/>
              <a:t> конструктор по умолчанию </a:t>
            </a:r>
            <a:r>
              <a:rPr lang="ru-RU" sz="2400" dirty="0" smtClean="0"/>
              <a:t>автоматически </a:t>
            </a:r>
            <a:r>
              <a:rPr lang="ru-RU" sz="2400" dirty="0"/>
              <a:t>резервирует некоторый объем памяти (16 символов), что в </a:t>
            </a:r>
            <a:r>
              <a:rPr lang="ru-RU" sz="2400" dirty="0" smtClean="0"/>
              <a:t>дальнейшем позволяет </a:t>
            </a:r>
            <a:r>
              <a:rPr lang="ru-RU" sz="2400" dirty="0"/>
              <a:t>быстро менять содержимое объекта, </a:t>
            </a:r>
            <a:r>
              <a:rPr lang="ru-RU" sz="2400" dirty="0" smtClean="0"/>
              <a:t>оставаясь </a:t>
            </a:r>
            <a:r>
              <a:rPr lang="ru-RU" sz="2400" dirty="0"/>
              <a:t>в границах участка </a:t>
            </a:r>
            <a:r>
              <a:rPr lang="ru-RU" sz="2400" dirty="0" smtClean="0"/>
              <a:t>памя</a:t>
            </a:r>
            <a:r>
              <a:rPr lang="ru-RU" sz="2400" dirty="0"/>
              <a:t>т</a:t>
            </a:r>
            <a:r>
              <a:rPr lang="ru-RU" sz="2400" dirty="0" smtClean="0"/>
              <a:t>и</a:t>
            </a:r>
            <a:r>
              <a:rPr lang="ru-RU" sz="2400" dirty="0"/>
              <a:t>, выделенного под объект. </a:t>
            </a:r>
            <a:endParaRPr lang="ru-RU" sz="2400" dirty="0" smtClean="0"/>
          </a:p>
          <a:p>
            <a:pPr marL="0" indent="361950">
              <a:buNone/>
            </a:pPr>
            <a:r>
              <a:rPr lang="ru-RU" sz="2400" dirty="0" smtClean="0"/>
              <a:t>Размер </a:t>
            </a:r>
            <a:r>
              <a:rPr lang="ru-RU" sz="2400" dirty="0"/>
              <a:t>резервируемой памяти при необходимости </a:t>
            </a:r>
            <a:r>
              <a:rPr lang="ru-RU" sz="2400" dirty="0" smtClean="0"/>
              <a:t>можно </a:t>
            </a:r>
            <a:r>
              <a:rPr lang="ru-RU" sz="2400" dirty="0"/>
              <a:t>указывать в конструкторе. Если длина строки </a:t>
            </a:r>
            <a:r>
              <a:rPr lang="ru-RU" sz="2400" dirty="0" err="1"/>
              <a:t>StringBuffer</a:t>
            </a:r>
            <a:r>
              <a:rPr lang="ru-RU" sz="2400" dirty="0"/>
              <a:t> после </a:t>
            </a:r>
            <a:r>
              <a:rPr lang="ru-RU" sz="2400" dirty="0" smtClean="0"/>
              <a:t>изменения  </a:t>
            </a:r>
            <a:r>
              <a:rPr lang="ru-RU" sz="2400" dirty="0"/>
              <a:t>превышает  его  размер,  то  емкость  объекта  автоматически  увеличивается, </a:t>
            </a:r>
            <a:r>
              <a:rPr lang="ru-RU" sz="2400" dirty="0" smtClean="0"/>
              <a:t>оставляя  </a:t>
            </a:r>
            <a:r>
              <a:rPr lang="ru-RU" sz="2400" dirty="0"/>
              <a:t>при  этом  некоторый  резерв  для  дальнейших  изменений. </a:t>
            </a:r>
            <a:endParaRPr lang="ru-RU" sz="2400" dirty="0" smtClean="0"/>
          </a:p>
          <a:p>
            <a:pPr marL="0" indent="361950">
              <a:buNone/>
            </a:pPr>
            <a:r>
              <a:rPr lang="ru-RU" sz="2400" dirty="0" smtClean="0"/>
              <a:t>Методом  </a:t>
            </a:r>
            <a:r>
              <a:rPr lang="ru-RU" sz="2400" dirty="0" err="1" smtClean="0"/>
              <a:t>reverse</a:t>
            </a:r>
            <a:r>
              <a:rPr lang="ru-RU" sz="2400" dirty="0"/>
              <a:t>() можно быстро изменить порядок символов в объекте.</a:t>
            </a:r>
          </a:p>
          <a:p>
            <a:pPr marL="0" indent="361950">
              <a:buNone/>
            </a:pPr>
            <a:r>
              <a:rPr lang="ru-RU" sz="2400" dirty="0"/>
              <a:t>Если  метод,  вызываемый  объектом  </a:t>
            </a:r>
            <a:r>
              <a:rPr lang="ru-RU" sz="2400" dirty="0" err="1"/>
              <a:t>StringBuilder</a:t>
            </a:r>
            <a:r>
              <a:rPr lang="ru-RU" sz="2400" dirty="0"/>
              <a:t>,  производит  </a:t>
            </a:r>
            <a:r>
              <a:rPr lang="ru-RU" sz="2400" dirty="0" smtClean="0"/>
              <a:t>изменения в </a:t>
            </a:r>
            <a:r>
              <a:rPr lang="ru-RU" sz="2400" dirty="0"/>
              <a:t>его содержимом, то это не приводит к созданию нового объекта, как в случае </a:t>
            </a:r>
            <a:r>
              <a:rPr lang="ru-RU" sz="2400" dirty="0" smtClean="0"/>
              <a:t>объекта </a:t>
            </a:r>
            <a:r>
              <a:rPr lang="ru-RU" sz="2400" dirty="0" err="1"/>
              <a:t>String</a:t>
            </a:r>
            <a:r>
              <a:rPr lang="ru-RU" sz="2400" dirty="0"/>
              <a:t>, а изменяет текущий объект </a:t>
            </a:r>
            <a:r>
              <a:rPr lang="ru-RU" sz="2400" dirty="0" err="1"/>
              <a:t>StringBuilder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75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259456" y="1024592"/>
            <a:ext cx="8936967" cy="42202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public class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RefStringBuilder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public static void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changeStringBuilder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StringBuilder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builder)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builder.append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(" Certified");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public static void main(String[]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args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StringBuilder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= new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StringBuilder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("Oracle");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changeStringBuilder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8747185" y="3560760"/>
            <a:ext cx="3245115" cy="1500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ct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Tahoma" panose="020B0604030504040204" pitchFamily="34" charset="0"/>
              </a:rPr>
              <a:t>В результате выполнения этого кода будет выведена строка:</a:t>
            </a:r>
          </a:p>
          <a:p>
            <a:pPr marL="0" indent="0" defTabSz="914400">
              <a:spcBef>
                <a:spcPct val="0"/>
              </a:spcBef>
              <a:buNone/>
            </a:pPr>
            <a:endParaRPr lang="ru-RU" b="1" dirty="0">
              <a:solidFill>
                <a:srgbClr val="002C78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Oracle Certified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1259456" y="5244862"/>
            <a:ext cx="10732844" cy="1224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>
              <a:buNone/>
            </a:pPr>
            <a:r>
              <a:rPr lang="ru-RU" sz="2400" dirty="0"/>
              <a:t>Объект </a:t>
            </a:r>
            <a:r>
              <a:rPr lang="ru-RU" sz="2400" dirty="0" err="1"/>
              <a:t>StringBuilder</a:t>
            </a:r>
            <a:r>
              <a:rPr lang="ru-RU" sz="2400" dirty="0"/>
              <a:t> передан в метод </a:t>
            </a:r>
            <a:r>
              <a:rPr lang="ru-RU" sz="2400" dirty="0" err="1"/>
              <a:t>changeStringBuilder</a:t>
            </a:r>
            <a:r>
              <a:rPr lang="ru-RU" sz="2400" dirty="0"/>
              <a:t>() по ссылке, </a:t>
            </a:r>
            <a:r>
              <a:rPr lang="ru-RU" sz="2400" dirty="0" smtClean="0"/>
              <a:t>поэтому </a:t>
            </a:r>
            <a:r>
              <a:rPr lang="ru-RU" sz="2400" dirty="0"/>
              <a:t>все изменения объекта сохраняются и для вызывающего метода.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884426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</a:t>
            </a:r>
            <a:r>
              <a:rPr lang="en-US" sz="3200" dirty="0" err="1"/>
              <a:t>StringBuilder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 err="1"/>
              <a:t>StringBuffer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45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 txBox="1">
            <a:spLocks/>
          </p:cNvSpPr>
          <p:nvPr/>
        </p:nvSpPr>
        <p:spPr>
          <a:xfrm>
            <a:off x="1138686" y="1587260"/>
            <a:ext cx="10932543" cy="4175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>
              <a:buNone/>
            </a:pPr>
            <a:r>
              <a:rPr lang="ru-RU" sz="2400" dirty="0"/>
              <a:t>Для  классов  </a:t>
            </a:r>
            <a:r>
              <a:rPr lang="ru-RU" sz="2400" dirty="0" err="1"/>
              <a:t>StringBuffer</a:t>
            </a:r>
            <a:r>
              <a:rPr lang="ru-RU" sz="2400" dirty="0"/>
              <a:t>  и  </a:t>
            </a:r>
            <a:r>
              <a:rPr lang="ru-RU" sz="2400" dirty="0" err="1"/>
              <a:t>StringBuilder</a:t>
            </a:r>
            <a:r>
              <a:rPr lang="ru-RU" sz="2400" dirty="0"/>
              <a:t>  не  переопределены  методы </a:t>
            </a:r>
            <a:r>
              <a:rPr lang="ru-RU" sz="2400" dirty="0" err="1" smtClean="0"/>
              <a:t>equals</a:t>
            </a:r>
            <a:r>
              <a:rPr lang="ru-RU" sz="2400" dirty="0"/>
              <a:t>() и </a:t>
            </a:r>
            <a:r>
              <a:rPr lang="ru-RU" sz="2400" dirty="0" err="1"/>
              <a:t>hashCode</a:t>
            </a:r>
            <a:r>
              <a:rPr lang="ru-RU" sz="2400" dirty="0"/>
              <a:t>(), т.е. сравнить содержимое двух объектов невозможно, </a:t>
            </a:r>
            <a:r>
              <a:rPr lang="ru-RU" sz="2400" dirty="0" smtClean="0"/>
              <a:t>следовательно</a:t>
            </a:r>
            <a:r>
              <a:rPr lang="ru-RU" sz="2400" dirty="0"/>
              <a:t>, хэш-коды всех объектов этого типа вычисляются так же, как </a:t>
            </a:r>
            <a:r>
              <a:rPr lang="ru-RU" sz="2400" dirty="0" smtClean="0"/>
              <a:t>и </a:t>
            </a:r>
            <a:r>
              <a:rPr lang="ru-RU" sz="2400" dirty="0"/>
              <a:t>для класса </a:t>
            </a:r>
            <a:r>
              <a:rPr lang="ru-RU" sz="2400" dirty="0" err="1" smtClean="0"/>
              <a:t>Object</a:t>
            </a:r>
            <a:r>
              <a:rPr lang="ru-RU" sz="2400" dirty="0" smtClean="0"/>
              <a:t>.</a:t>
            </a:r>
          </a:p>
          <a:p>
            <a:pPr marL="0" indent="361950">
              <a:buNone/>
            </a:pPr>
            <a:r>
              <a:rPr lang="ru-RU" sz="2400" dirty="0" smtClean="0"/>
              <a:t>При </a:t>
            </a:r>
            <a:r>
              <a:rPr lang="ru-RU" sz="2400" dirty="0"/>
              <a:t>идентичном содержимом у двух экземпляров, </a:t>
            </a:r>
            <a:r>
              <a:rPr lang="ru-RU" sz="2400" dirty="0" smtClean="0"/>
              <a:t>размеры </a:t>
            </a:r>
            <a:r>
              <a:rPr lang="ru-RU" sz="2400" dirty="0"/>
              <a:t>буфера каждого могут отличаться, поэтому сравнение на эквивалентность </a:t>
            </a:r>
            <a:r>
              <a:rPr lang="ru-RU" sz="2400" dirty="0" smtClean="0"/>
              <a:t>объектов </a:t>
            </a:r>
            <a:r>
              <a:rPr lang="ru-RU" sz="2400" dirty="0"/>
              <a:t>представляется неоднозначным.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884426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</a:t>
            </a:r>
            <a:r>
              <a:rPr lang="en-US" sz="3200" dirty="0" err="1"/>
              <a:t>StringBuilder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 err="1"/>
              <a:t>StringBuffer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59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 txBox="1">
            <a:spLocks/>
          </p:cNvSpPr>
          <p:nvPr/>
        </p:nvSpPr>
        <p:spPr>
          <a:xfrm>
            <a:off x="1138686" y="1397479"/>
            <a:ext cx="10932543" cy="4364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>
              <a:buNone/>
            </a:pPr>
            <a:r>
              <a:rPr lang="en-US" sz="2400" dirty="0"/>
              <a:t>sb1.append("Java");</a:t>
            </a:r>
          </a:p>
          <a:p>
            <a:pPr marL="0" indent="361950">
              <a:buNone/>
            </a:pPr>
            <a:r>
              <a:rPr lang="en-US" sz="2400" dirty="0"/>
              <a:t>sb2.append("Java");</a:t>
            </a:r>
          </a:p>
          <a:p>
            <a:pPr marL="0" indent="361950">
              <a:buNone/>
            </a:pPr>
            <a:r>
              <a:rPr lang="en-US" sz="2400" dirty="0" err="1"/>
              <a:t>System.out.print</a:t>
            </a:r>
            <a:r>
              <a:rPr lang="en-US" sz="2400" dirty="0"/>
              <a:t>(sb1.equals(sb2));</a:t>
            </a:r>
          </a:p>
          <a:p>
            <a:pPr marL="0" indent="361950">
              <a:buNone/>
            </a:pPr>
            <a:r>
              <a:rPr lang="en-US" sz="2400" dirty="0" err="1"/>
              <a:t>System.out.print</a:t>
            </a:r>
            <a:r>
              <a:rPr lang="en-US" sz="2400" dirty="0"/>
              <a:t>(sb1.hashCode()==sb2.hashCode());</a:t>
            </a:r>
          </a:p>
          <a:p>
            <a:pPr marL="0" indent="361950">
              <a:buNone/>
            </a:pPr>
            <a:r>
              <a:rPr lang="ru-RU" sz="2400" dirty="0"/>
              <a:t>Результатом выполнения данного кода будет дважды выведенное значение </a:t>
            </a:r>
            <a:r>
              <a:rPr lang="en-US" sz="2400" dirty="0"/>
              <a:t>false.</a:t>
            </a:r>
          </a:p>
          <a:p>
            <a:pPr marL="0" indent="361950">
              <a:buNone/>
            </a:pPr>
            <a:r>
              <a:rPr lang="ru-RU" sz="2400" dirty="0"/>
              <a:t>Сравнить же содержимое можно следующим образом:</a:t>
            </a:r>
          </a:p>
          <a:p>
            <a:pPr marL="0" indent="361950">
              <a:buNone/>
            </a:pPr>
            <a:r>
              <a:rPr lang="en-US" sz="2400" dirty="0"/>
              <a:t>sb1.toString().</a:t>
            </a:r>
            <a:r>
              <a:rPr lang="en-US" sz="2400" dirty="0" err="1"/>
              <a:t>contentEquals</a:t>
            </a:r>
            <a:r>
              <a:rPr lang="en-US" sz="2400" dirty="0"/>
              <a:t>(sb2);</a:t>
            </a:r>
          </a:p>
        </p:txBody>
      </p:sp>
    </p:spTree>
    <p:extLst>
      <p:ext uri="{BB962C8B-B14F-4D97-AF65-F5344CB8AC3E}">
        <p14:creationId xmlns:p14="http://schemas.microsoft.com/office/powerpoint/2010/main" val="26333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Внутренние </a:t>
            </a:r>
            <a:r>
              <a:rPr lang="ru-RU" sz="3200" dirty="0"/>
              <a:t>(</a:t>
            </a:r>
            <a:r>
              <a:rPr lang="ru-RU" sz="3200" dirty="0" err="1"/>
              <a:t>inner</a:t>
            </a:r>
            <a:r>
              <a:rPr lang="ru-RU" sz="3200" dirty="0"/>
              <a:t>)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17557" y="1315233"/>
            <a:ext cx="9769641" cy="5542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Нестатические вложенные классы принято называть внутренними (</a:t>
            </a:r>
            <a:r>
              <a:rPr lang="ru-RU" sz="2400" dirty="0" err="1"/>
              <a:t>inner</a:t>
            </a:r>
            <a:r>
              <a:rPr lang="ru-RU" sz="2400" dirty="0"/>
              <a:t>) </a:t>
            </a:r>
            <a:r>
              <a:rPr lang="ru-RU" sz="2400" dirty="0" smtClean="0"/>
              <a:t>классами</a:t>
            </a:r>
            <a:r>
              <a:rPr lang="ru-RU" sz="2400" dirty="0"/>
              <a:t>.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Доступ  </a:t>
            </a:r>
            <a:r>
              <a:rPr lang="ru-RU" sz="2400" dirty="0"/>
              <a:t>к  элементам  внутреннего  класса  возможен  из  внешнего </a:t>
            </a:r>
            <a:r>
              <a:rPr lang="ru-RU" sz="2400" dirty="0" smtClean="0"/>
              <a:t>класса </a:t>
            </a:r>
            <a:r>
              <a:rPr lang="ru-RU" sz="2400" dirty="0"/>
              <a:t>только через объект внутреннего класса, который должен быть создан </a:t>
            </a:r>
            <a:r>
              <a:rPr lang="ru-RU" sz="2400" dirty="0" smtClean="0"/>
              <a:t>в  </a:t>
            </a:r>
            <a:r>
              <a:rPr lang="ru-RU" sz="2400" dirty="0"/>
              <a:t>коде  метода  внешнего  класса.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Объект  </a:t>
            </a:r>
            <a:r>
              <a:rPr lang="ru-RU" sz="2400" dirty="0"/>
              <a:t>внутреннего  класса  всегда </a:t>
            </a:r>
            <a:r>
              <a:rPr lang="ru-RU" sz="2400" dirty="0" smtClean="0"/>
              <a:t>ассоциируется </a:t>
            </a:r>
            <a:r>
              <a:rPr lang="ru-RU" sz="2400" dirty="0"/>
              <a:t>(скрыто хранит ссылку) с создавшим его объектом внешнего </a:t>
            </a:r>
            <a:r>
              <a:rPr lang="ru-RU" sz="2400" dirty="0" smtClean="0"/>
              <a:t>класса  </a:t>
            </a:r>
            <a:r>
              <a:rPr lang="ru-RU" sz="2400" dirty="0"/>
              <a:t>–  так  называемым  внешним  (</a:t>
            </a:r>
            <a:r>
              <a:rPr lang="ru-RU" sz="2400" dirty="0" err="1"/>
              <a:t>enclosing</a:t>
            </a:r>
            <a:r>
              <a:rPr lang="ru-RU" sz="2400" dirty="0"/>
              <a:t>)  объектом.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73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/>
              <a:t>Регулярные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2415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Регулярные выражения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18249" y="1259457"/>
            <a:ext cx="10673751" cy="5282562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 smtClean="0"/>
              <a:t>Регулярные выражения — </a:t>
            </a:r>
            <a:r>
              <a:rPr lang="ru-RU" sz="2400" dirty="0"/>
              <a:t>формальный язык </a:t>
            </a:r>
            <a:r>
              <a:rPr lang="ru-RU" sz="2400" dirty="0" smtClean="0"/>
              <a:t>поиска </a:t>
            </a:r>
            <a:r>
              <a:rPr lang="ru-RU" sz="2400" dirty="0"/>
              <a:t>и осуществления манипуляций с подстроками в тексте, основанный </a:t>
            </a:r>
            <a:r>
              <a:rPr lang="ru-RU" sz="2400" dirty="0" smtClean="0"/>
              <a:t>на  </a:t>
            </a:r>
            <a:r>
              <a:rPr lang="ru-RU" sz="2400" dirty="0"/>
              <a:t>использовании  </a:t>
            </a:r>
            <a:r>
              <a:rPr lang="ru-RU" sz="2400" dirty="0" smtClean="0"/>
              <a:t>метасимволов.  </a:t>
            </a:r>
            <a:r>
              <a:rPr lang="ru-RU" sz="2400" dirty="0"/>
              <a:t>По  сути  это  </a:t>
            </a:r>
            <a:r>
              <a:rPr lang="ru-RU" sz="2400" dirty="0" smtClean="0"/>
              <a:t>строка-образец, состоящая </a:t>
            </a:r>
            <a:r>
              <a:rPr lang="ru-RU" sz="2400" dirty="0"/>
              <a:t>из символов и метасимволов и </a:t>
            </a:r>
            <a:r>
              <a:rPr lang="ru-RU" sz="2400" dirty="0" smtClean="0"/>
              <a:t>задающая </a:t>
            </a:r>
            <a:r>
              <a:rPr lang="ru-RU" sz="2400" dirty="0"/>
              <a:t>правило поиска.</a:t>
            </a:r>
          </a:p>
          <a:p>
            <a:pPr marL="0" indent="361950">
              <a:buNone/>
            </a:pPr>
            <a:r>
              <a:rPr lang="ru-RU" sz="2400" dirty="0" smtClean="0"/>
              <a:t>Класс  </a:t>
            </a:r>
            <a:r>
              <a:rPr lang="ru-RU" sz="2400" dirty="0" err="1"/>
              <a:t>java.util.regex.Pattern</a:t>
            </a:r>
            <a:r>
              <a:rPr lang="ru-RU" sz="2400" dirty="0"/>
              <a:t>  применяется  для  определения  регулярных </a:t>
            </a:r>
            <a:r>
              <a:rPr lang="ru-RU" sz="2400" dirty="0" smtClean="0"/>
              <a:t>выражений </a:t>
            </a:r>
            <a:r>
              <a:rPr lang="ru-RU" sz="2400" dirty="0"/>
              <a:t>(шаблонов), для которых ищется соответствие в строке, файле </a:t>
            </a:r>
            <a:r>
              <a:rPr lang="ru-RU" sz="2400" dirty="0" smtClean="0"/>
              <a:t>или </a:t>
            </a:r>
            <a:r>
              <a:rPr lang="ru-RU" sz="2400" dirty="0"/>
              <a:t>другом объекте, представляющем последовательность символов. Для </a:t>
            </a:r>
            <a:r>
              <a:rPr lang="ru-RU" sz="2400" dirty="0" smtClean="0"/>
              <a:t>определения </a:t>
            </a:r>
            <a:r>
              <a:rPr lang="ru-RU" sz="2400" dirty="0"/>
              <a:t>шаблона применяются </a:t>
            </a:r>
            <a:r>
              <a:rPr lang="ru-RU" sz="2400" dirty="0" smtClean="0"/>
              <a:t>специальные</a:t>
            </a:r>
            <a:r>
              <a:rPr lang="en-US" sz="2400" dirty="0" smtClean="0"/>
              <a:t> </a:t>
            </a:r>
            <a:r>
              <a:rPr lang="ru-RU" sz="2400" dirty="0" smtClean="0"/>
              <a:t>синтаксические конструкции.</a:t>
            </a:r>
            <a:endParaRPr lang="en-US" sz="2400" dirty="0" smtClean="0"/>
          </a:p>
          <a:p>
            <a:pPr marL="0" indent="361950">
              <a:buNone/>
            </a:pPr>
            <a:r>
              <a:rPr lang="ru-RU" sz="2400" dirty="0" smtClean="0"/>
              <a:t>О  </a:t>
            </a:r>
            <a:r>
              <a:rPr lang="ru-RU" sz="2400" dirty="0"/>
              <a:t>каждом  соответствии  можно  получить  информацию  с  помощью  класса </a:t>
            </a:r>
            <a:r>
              <a:rPr lang="ru-RU" sz="2400" dirty="0" err="1" smtClean="0"/>
              <a:t>java.util.regex.Matcher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95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Метасимволы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1166649"/>
            <a:ext cx="10206335" cy="5389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Основой  синтаксиса  регулярных  выражений  является  тот  факт,  что </a:t>
            </a:r>
            <a:r>
              <a:rPr lang="ru-RU" sz="2400" dirty="0" smtClean="0"/>
              <a:t>некоторые  </a:t>
            </a:r>
            <a:r>
              <a:rPr lang="ru-RU" sz="2400" dirty="0"/>
              <a:t>символы  встречающиеся  в  строке  рассматриваются  не  как </a:t>
            </a:r>
            <a:r>
              <a:rPr lang="ru-RU" sz="2400" dirty="0" smtClean="0"/>
              <a:t>обычные </a:t>
            </a:r>
            <a:r>
              <a:rPr lang="ru-RU" sz="2400" dirty="0"/>
              <a:t>символы, а как имеющие специальное значение (т.н. метасимволы). </a:t>
            </a:r>
          </a:p>
          <a:p>
            <a:pPr marL="0" indent="0">
              <a:buNone/>
            </a:pPr>
            <a:r>
              <a:rPr lang="ru-RU" sz="2400" dirty="0"/>
              <a:t>Именно  это  решение  позволяет  работать  всему  механизму  регулярных </a:t>
            </a:r>
            <a:r>
              <a:rPr lang="ru-RU" sz="2400" dirty="0" smtClean="0"/>
              <a:t>выражений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Каждый </a:t>
            </a:r>
            <a:r>
              <a:rPr lang="ru-RU" sz="2400" dirty="0"/>
              <a:t>метасимвол имеет свою собственную роль. </a:t>
            </a:r>
          </a:p>
        </p:txBody>
      </p:sp>
    </p:spTree>
    <p:extLst>
      <p:ext uri="{BB962C8B-B14F-4D97-AF65-F5344CB8AC3E}">
        <p14:creationId xmlns:p14="http://schemas.microsoft.com/office/powerpoint/2010/main" val="3215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Регулярные выражения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1166648"/>
            <a:ext cx="10457793" cy="5561955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При  создании  регулярного  выражения  могут  использоваться  логические </a:t>
            </a:r>
            <a:r>
              <a:rPr lang="ru-RU" sz="2400" dirty="0" smtClean="0"/>
              <a:t>операции: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ab</a:t>
            </a:r>
            <a:r>
              <a:rPr lang="ru-RU" sz="2400" dirty="0"/>
              <a:t> </a:t>
            </a:r>
            <a:r>
              <a:rPr lang="ru-RU" sz="2400" dirty="0" smtClean="0"/>
              <a:t>– после</a:t>
            </a:r>
            <a:r>
              <a:rPr lang="ru-RU" sz="2400" dirty="0"/>
              <a:t> а следует 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a|b</a:t>
            </a:r>
            <a:r>
              <a:rPr lang="ru-RU" sz="2400" dirty="0"/>
              <a:t> </a:t>
            </a:r>
            <a:r>
              <a:rPr lang="ru-RU" sz="2400" dirty="0" smtClean="0"/>
              <a:t>–</a:t>
            </a:r>
            <a:r>
              <a:rPr lang="ru-RU" sz="2400" dirty="0"/>
              <a:t> </a:t>
            </a:r>
            <a:r>
              <a:rPr lang="ru-RU" sz="2400" dirty="0" smtClean="0"/>
              <a:t>a </a:t>
            </a:r>
            <a:r>
              <a:rPr lang="ru-RU" sz="2400" dirty="0"/>
              <a:t>или b</a:t>
            </a:r>
          </a:p>
          <a:p>
            <a:pPr marL="0" indent="361950">
              <a:buNone/>
            </a:pPr>
            <a:r>
              <a:rPr lang="ru-RU" sz="2400" dirty="0"/>
              <a:t>Если необходимо, чтобы в строке, проверяемой на соответствие, в какой-либо </a:t>
            </a:r>
            <a:r>
              <a:rPr lang="ru-RU" sz="2400" dirty="0" smtClean="0"/>
              <a:t>позиции </a:t>
            </a:r>
            <a:r>
              <a:rPr lang="ru-RU" sz="2400" dirty="0"/>
              <a:t>находился один из символов некоторого символьного набора, то такой </a:t>
            </a:r>
            <a:r>
              <a:rPr lang="ru-RU" sz="2400" dirty="0" smtClean="0"/>
              <a:t>набор </a:t>
            </a:r>
            <a:r>
              <a:rPr lang="ru-RU" sz="2400" dirty="0"/>
              <a:t>(класс символов) можно объявить, используя одну из следующих конструкций: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[</a:t>
            </a:r>
            <a:r>
              <a:rPr lang="ru-RU" sz="2400" dirty="0" err="1"/>
              <a:t>abc</a:t>
            </a:r>
            <a:r>
              <a:rPr lang="ru-RU" sz="2400" dirty="0"/>
              <a:t>] </a:t>
            </a:r>
            <a:r>
              <a:rPr lang="ru-RU" sz="2400" dirty="0" smtClean="0"/>
              <a:t>– a </a:t>
            </a:r>
            <a:r>
              <a:rPr lang="ru-RU" sz="2400" dirty="0"/>
              <a:t>или b или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[^</a:t>
            </a:r>
            <a:r>
              <a:rPr lang="ru-RU" sz="2400" dirty="0" err="1"/>
              <a:t>abc</a:t>
            </a:r>
            <a:r>
              <a:rPr lang="ru-RU" sz="2400" dirty="0"/>
              <a:t>] </a:t>
            </a:r>
            <a:r>
              <a:rPr lang="ru-RU" sz="2400" dirty="0" smtClean="0"/>
              <a:t>– символ</a:t>
            </a:r>
            <a:r>
              <a:rPr lang="ru-RU" sz="2400" dirty="0"/>
              <a:t>, исключая a, b и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[a-z] </a:t>
            </a:r>
            <a:r>
              <a:rPr lang="ru-RU" sz="2400" dirty="0" smtClean="0"/>
              <a:t>– символ </a:t>
            </a:r>
            <a:r>
              <a:rPr lang="ru-RU" sz="2400" dirty="0"/>
              <a:t>между a и z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18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Регулярные выражения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983412"/>
            <a:ext cx="10457793" cy="5745192"/>
          </a:xfrm>
        </p:spPr>
        <p:txBody>
          <a:bodyPr>
            <a:normAutofit lnSpcReduction="10000"/>
          </a:bodyPr>
          <a:lstStyle/>
          <a:p>
            <a:pPr marL="0" indent="361950">
              <a:buNone/>
            </a:pPr>
            <a:r>
              <a:rPr lang="ru-RU" sz="2400" dirty="0"/>
              <a:t>Кроме стандартных классов символов существуют предопределенные </a:t>
            </a:r>
            <a:r>
              <a:rPr lang="ru-RU" sz="2400" dirty="0" smtClean="0"/>
              <a:t>классы </a:t>
            </a:r>
            <a:r>
              <a:rPr lang="ru-RU" sz="2400" dirty="0"/>
              <a:t>символов: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. </a:t>
            </a:r>
            <a:r>
              <a:rPr lang="ru-RU" sz="2400" dirty="0"/>
              <a:t>– </a:t>
            </a:r>
            <a:r>
              <a:rPr lang="pl-PL" sz="2400" dirty="0" smtClean="0"/>
              <a:t>любой </a:t>
            </a:r>
            <a:r>
              <a:rPr lang="pl-PL" sz="2400" dirty="0"/>
              <a:t>символ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\</a:t>
            </a:r>
            <a:r>
              <a:rPr lang="pl-PL" sz="2400" dirty="0" smtClean="0"/>
              <a:t>d или</a:t>
            </a:r>
            <a:r>
              <a:rPr lang="pl-PL" sz="2400" dirty="0"/>
              <a:t> \p{Digit} </a:t>
            </a:r>
            <a:r>
              <a:rPr lang="ru-RU" sz="2400" dirty="0"/>
              <a:t>– </a:t>
            </a:r>
            <a:r>
              <a:rPr lang="pl-PL" sz="2400" dirty="0" smtClean="0"/>
              <a:t>[</a:t>
            </a:r>
            <a:r>
              <a:rPr lang="pl-PL" sz="2400" dirty="0"/>
              <a:t>0-9]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\D </a:t>
            </a:r>
            <a:r>
              <a:rPr lang="ru-RU" sz="2400" dirty="0"/>
              <a:t> – </a:t>
            </a:r>
            <a:r>
              <a:rPr lang="pl-PL" sz="2400" dirty="0" smtClean="0"/>
              <a:t>[^</a:t>
            </a:r>
            <a:r>
              <a:rPr lang="pl-PL" sz="2400" dirty="0"/>
              <a:t>0-9]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\s или \p{Space} </a:t>
            </a:r>
            <a:r>
              <a:rPr lang="ru-RU" sz="2400" dirty="0"/>
              <a:t>– </a:t>
            </a:r>
            <a:r>
              <a:rPr lang="pl-PL" sz="2400" dirty="0" smtClean="0"/>
              <a:t>[ </a:t>
            </a:r>
            <a:r>
              <a:rPr lang="pl-PL" sz="2400" dirty="0"/>
              <a:t>\t\n\x0B\f\r]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\S </a:t>
            </a:r>
            <a:r>
              <a:rPr lang="ru-RU" sz="2400" dirty="0"/>
              <a:t> – </a:t>
            </a:r>
            <a:r>
              <a:rPr lang="pl-PL" sz="2400" dirty="0" smtClean="0"/>
              <a:t>[^\</a:t>
            </a:r>
            <a:r>
              <a:rPr lang="pl-PL" sz="2400" dirty="0"/>
              <a:t>s]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\w </a:t>
            </a:r>
            <a:r>
              <a:rPr lang="ru-RU" sz="2400" dirty="0"/>
              <a:t> – </a:t>
            </a:r>
            <a:r>
              <a:rPr lang="pl-PL" sz="2400" dirty="0" smtClean="0"/>
              <a:t>[</a:t>
            </a:r>
            <a:r>
              <a:rPr lang="pl-PL" sz="2400" dirty="0"/>
              <a:t>0-9_A-Za-z]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\W </a:t>
            </a:r>
            <a:r>
              <a:rPr lang="ru-RU" sz="2400" dirty="0"/>
              <a:t> – </a:t>
            </a:r>
            <a:r>
              <a:rPr lang="pl-PL" sz="2400" dirty="0" smtClean="0"/>
              <a:t>[^\</a:t>
            </a:r>
            <a:r>
              <a:rPr lang="pl-PL" sz="2400" dirty="0"/>
              <a:t>w]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\p{Lower} </a:t>
            </a:r>
            <a:r>
              <a:rPr lang="ru-RU" sz="2400" dirty="0"/>
              <a:t>– </a:t>
            </a:r>
            <a:r>
              <a:rPr lang="pl-PL" sz="2400" dirty="0" smtClean="0"/>
              <a:t>[</a:t>
            </a:r>
            <a:r>
              <a:rPr lang="pl-PL" sz="2400" dirty="0"/>
              <a:t>a-z]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\p{Upper} </a:t>
            </a:r>
            <a:r>
              <a:rPr lang="ru-RU" sz="2400" dirty="0"/>
              <a:t>– </a:t>
            </a:r>
            <a:r>
              <a:rPr lang="pl-PL" sz="2400" dirty="0" smtClean="0"/>
              <a:t>[</a:t>
            </a:r>
            <a:r>
              <a:rPr lang="pl-PL" sz="2400" dirty="0"/>
              <a:t>A-Z]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\p{Alpha} </a:t>
            </a:r>
            <a:r>
              <a:rPr lang="ru-RU" sz="2400" dirty="0"/>
              <a:t>– </a:t>
            </a:r>
            <a:r>
              <a:rPr lang="pl-PL" sz="2400" dirty="0" smtClean="0"/>
              <a:t>[</a:t>
            </a:r>
            <a:r>
              <a:rPr lang="pl-PL" sz="2400" dirty="0"/>
              <a:t>a-zA-Z]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71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Регулярные выражения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983412"/>
            <a:ext cx="10457793" cy="57451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2400" dirty="0" smtClean="0"/>
              <a:t>\</a:t>
            </a:r>
            <a:r>
              <a:rPr lang="pl-PL" sz="2400" dirty="0"/>
              <a:t>p{Alnum} </a:t>
            </a:r>
            <a:r>
              <a:rPr lang="ru-RU" sz="2400" dirty="0" smtClean="0"/>
              <a:t>– </a:t>
            </a:r>
            <a:r>
              <a:rPr lang="pl-PL" sz="2400" dirty="0" smtClean="0"/>
              <a:t>[\</a:t>
            </a:r>
            <a:r>
              <a:rPr lang="pl-PL" sz="2400" dirty="0"/>
              <a:t>p{Alpha}\p{Digit}]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\p{Punct} </a:t>
            </a:r>
            <a:r>
              <a:rPr lang="ru-RU" sz="2400" dirty="0" smtClean="0"/>
              <a:t>– </a:t>
            </a:r>
            <a:r>
              <a:rPr lang="pl-PL" sz="2400" dirty="0" smtClean="0"/>
              <a:t>!"#$%&amp;'()*+,-./:;&lt;=&gt;?@[\]^_`{|}~</a:t>
            </a:r>
            <a:endParaRPr lang="pl-PL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\p{Blank} </a:t>
            </a:r>
            <a:r>
              <a:rPr lang="ru-RU" sz="2400" dirty="0"/>
              <a:t>– </a:t>
            </a:r>
            <a:r>
              <a:rPr lang="ru-RU" sz="2400" dirty="0" smtClean="0"/>
              <a:t>пробел </a:t>
            </a:r>
            <a:r>
              <a:rPr lang="ru-RU" sz="2400" dirty="0"/>
              <a:t>или табуляция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^ или \</a:t>
            </a:r>
            <a:r>
              <a:rPr lang="pl-PL" sz="2400" dirty="0"/>
              <a:t>A </a:t>
            </a:r>
            <a:r>
              <a:rPr lang="ru-RU" sz="2400" dirty="0"/>
              <a:t>– </a:t>
            </a:r>
            <a:r>
              <a:rPr lang="ru-RU" sz="2400" dirty="0" smtClean="0"/>
              <a:t>начало </a:t>
            </a:r>
            <a:r>
              <a:rPr lang="ru-RU" sz="2400" dirty="0"/>
              <a:t>строки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$ или \</a:t>
            </a:r>
            <a:r>
              <a:rPr lang="pl-PL" sz="2400" dirty="0"/>
              <a:t>Z </a:t>
            </a:r>
            <a:r>
              <a:rPr lang="ru-RU" sz="2400" dirty="0"/>
              <a:t>– </a:t>
            </a:r>
            <a:r>
              <a:rPr lang="ru-RU" sz="2400" dirty="0" smtClean="0"/>
              <a:t>конец строки</a:t>
            </a:r>
          </a:p>
          <a:p>
            <a:pPr marL="0" indent="0">
              <a:buNone/>
            </a:pPr>
            <a:endParaRPr lang="ru-RU" sz="2400" dirty="0"/>
          </a:p>
          <a:p>
            <a:pPr marL="0" indent="361950">
              <a:buNone/>
            </a:pPr>
            <a:r>
              <a:rPr lang="ru-RU" sz="2400" dirty="0" smtClean="0"/>
              <a:t>Круглые </a:t>
            </a:r>
            <a:r>
              <a:rPr lang="ru-RU" sz="2400" dirty="0"/>
              <a:t>скобки, кроме их логического назначения, также используются для </a:t>
            </a:r>
            <a:r>
              <a:rPr lang="ru-RU" sz="2400" dirty="0" smtClean="0"/>
              <a:t>определения </a:t>
            </a:r>
            <a:r>
              <a:rPr lang="ru-RU" sz="2400" dirty="0"/>
              <a:t>групп.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962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/>
              <a:t>Регулярные выражения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7" y="983412"/>
            <a:ext cx="10457793" cy="5745192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Для определения регулярных выражений недостаточно одних классов </a:t>
            </a:r>
            <a:r>
              <a:rPr lang="ru-RU" sz="2400" dirty="0" smtClean="0"/>
              <a:t>символов</a:t>
            </a:r>
            <a:r>
              <a:rPr lang="ru-RU" sz="2400" dirty="0"/>
              <a:t>, т.к. в шаблоне часто нужно указать количество </a:t>
            </a:r>
            <a:r>
              <a:rPr lang="ru-RU" sz="2400" dirty="0" smtClean="0"/>
              <a:t>повторений.</a:t>
            </a:r>
          </a:p>
          <a:p>
            <a:pPr marL="0" indent="36195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этого </a:t>
            </a:r>
            <a:r>
              <a:rPr lang="ru-RU" sz="2400" dirty="0" smtClean="0"/>
              <a:t>существуют </a:t>
            </a:r>
            <a:r>
              <a:rPr lang="ru-RU" sz="2400" dirty="0"/>
              <a:t>квантификаторы</a:t>
            </a:r>
            <a:r>
              <a:rPr lang="ru-RU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a? – </a:t>
            </a:r>
            <a:r>
              <a:rPr lang="ru-RU" sz="2400" dirty="0" smtClean="0"/>
              <a:t>a</a:t>
            </a:r>
            <a:r>
              <a:rPr lang="ru-RU" sz="2400" dirty="0"/>
              <a:t> один раз или ни разу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a* </a:t>
            </a:r>
            <a:r>
              <a:rPr lang="pl-PL" sz="2400" dirty="0"/>
              <a:t> </a:t>
            </a:r>
            <a:r>
              <a:rPr lang="ru-RU" sz="2400" dirty="0"/>
              <a:t>– </a:t>
            </a:r>
            <a:r>
              <a:rPr lang="ru-RU" sz="2400" dirty="0" smtClean="0"/>
              <a:t>a</a:t>
            </a:r>
            <a:r>
              <a:rPr lang="ru-RU" sz="2400" dirty="0"/>
              <a:t> ноль или более раз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a+ </a:t>
            </a:r>
            <a:r>
              <a:rPr lang="pl-PL" sz="2400" dirty="0"/>
              <a:t> </a:t>
            </a:r>
            <a:r>
              <a:rPr lang="ru-RU" sz="2400" dirty="0"/>
              <a:t>– </a:t>
            </a:r>
            <a:r>
              <a:rPr lang="ru-RU" sz="2400" dirty="0" smtClean="0"/>
              <a:t>a</a:t>
            </a:r>
            <a:r>
              <a:rPr lang="ru-RU" sz="2400" dirty="0"/>
              <a:t> один или более раз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a{n} – </a:t>
            </a:r>
            <a:r>
              <a:rPr lang="ru-RU" sz="2400" dirty="0" smtClean="0"/>
              <a:t>a</a:t>
            </a:r>
            <a:r>
              <a:rPr lang="ru-RU" sz="2400" dirty="0"/>
              <a:t> n раз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a{n,} – </a:t>
            </a:r>
            <a:r>
              <a:rPr lang="ru-RU" sz="2400" dirty="0" smtClean="0"/>
              <a:t>a</a:t>
            </a:r>
            <a:r>
              <a:rPr lang="ru-RU" sz="2400" dirty="0"/>
              <a:t> n или более раз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a{</a:t>
            </a:r>
            <a:r>
              <a:rPr lang="ru-RU" sz="2400" dirty="0" err="1"/>
              <a:t>n,m</a:t>
            </a:r>
            <a:r>
              <a:rPr lang="ru-RU" sz="2400" dirty="0" smtClean="0"/>
              <a:t>}</a:t>
            </a:r>
            <a:r>
              <a:rPr lang="pl-PL" sz="2400" dirty="0"/>
              <a:t> </a:t>
            </a:r>
            <a:r>
              <a:rPr lang="ru-RU" sz="2400" dirty="0"/>
              <a:t>– </a:t>
            </a:r>
            <a:r>
              <a:rPr lang="ru-RU" sz="2400" dirty="0" smtClean="0"/>
              <a:t> </a:t>
            </a:r>
            <a:r>
              <a:rPr lang="ru-RU" sz="2400" dirty="0"/>
              <a:t>a от n до m</a:t>
            </a:r>
          </a:p>
          <a:p>
            <a:pPr marL="0" indent="0">
              <a:buNone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18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регулярных выражений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844566" y="1008993"/>
            <a:ext cx="9969852" cy="5218386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 smtClean="0"/>
              <a:t>Класс </a:t>
            </a:r>
            <a:r>
              <a:rPr lang="ru-RU" sz="2400" dirty="0" err="1"/>
              <a:t>Pattern</a:t>
            </a:r>
            <a:r>
              <a:rPr lang="ru-RU" sz="2400" dirty="0"/>
              <a:t> используется для простой обработки строк и объекта </a:t>
            </a:r>
            <a:r>
              <a:rPr lang="ru-RU" sz="2400" dirty="0" smtClean="0"/>
              <a:t>хранителя </a:t>
            </a:r>
            <a:r>
              <a:rPr lang="ru-RU" sz="2400" dirty="0"/>
              <a:t>регулярного </a:t>
            </a:r>
            <a:r>
              <a:rPr lang="ru-RU" sz="2400" dirty="0" smtClean="0"/>
              <a:t>выражения.</a:t>
            </a:r>
          </a:p>
          <a:p>
            <a:pPr marL="0" indent="361950">
              <a:buNone/>
            </a:pPr>
            <a:r>
              <a:rPr lang="ru-RU" sz="2400" dirty="0" smtClean="0"/>
              <a:t>Объект </a:t>
            </a:r>
            <a:r>
              <a:rPr lang="ru-RU" sz="2400" dirty="0"/>
              <a:t>класса </a:t>
            </a:r>
            <a:r>
              <a:rPr lang="ru-RU" sz="2400" dirty="0" err="1"/>
              <a:t>Pattern</a:t>
            </a:r>
            <a:r>
              <a:rPr lang="ru-RU" sz="2400" dirty="0"/>
              <a:t>, в свою очередь, </a:t>
            </a:r>
            <a:r>
              <a:rPr lang="ru-RU" sz="2400" dirty="0" smtClean="0"/>
              <a:t>используется  </a:t>
            </a:r>
            <a:r>
              <a:rPr lang="ru-RU" sz="2400" dirty="0"/>
              <a:t>для  более  сложной  обработки  символьной  информации  </a:t>
            </a:r>
            <a:r>
              <a:rPr lang="ru-RU" sz="2400" dirty="0" smtClean="0"/>
              <a:t>классом </a:t>
            </a:r>
            <a:r>
              <a:rPr lang="ru-RU" sz="2400" dirty="0" err="1" smtClean="0"/>
              <a:t>Matcher</a:t>
            </a:r>
            <a:r>
              <a:rPr lang="ru-RU" sz="2400" dirty="0" smtClean="0"/>
              <a:t>.</a:t>
            </a:r>
          </a:p>
          <a:p>
            <a:pPr marL="0" indent="361950">
              <a:buNone/>
            </a:pPr>
            <a:r>
              <a:rPr lang="ru-RU" sz="2400" dirty="0" smtClean="0"/>
              <a:t>Методы </a:t>
            </a:r>
            <a:r>
              <a:rPr lang="ru-RU" sz="2400" dirty="0"/>
              <a:t>класса </a:t>
            </a:r>
            <a:r>
              <a:rPr lang="en-US" sz="2400" dirty="0"/>
              <a:t>Pattern: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 Pattern compile(String regex) — </a:t>
            </a:r>
            <a:r>
              <a:rPr lang="ru-RU" sz="2400" dirty="0"/>
              <a:t>возвращает </a:t>
            </a:r>
            <a:r>
              <a:rPr lang="en-US" sz="2400" dirty="0"/>
              <a:t>Pattern, </a:t>
            </a:r>
            <a:r>
              <a:rPr lang="ru-RU" sz="2400" dirty="0"/>
              <a:t>который </a:t>
            </a:r>
            <a:r>
              <a:rPr lang="ru-RU" sz="2400" dirty="0" smtClean="0"/>
              <a:t>соответствует </a:t>
            </a:r>
            <a:r>
              <a:rPr lang="en-US" sz="2400" dirty="0"/>
              <a:t>regex;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 </a:t>
            </a:r>
            <a:r>
              <a:rPr lang="en-US" sz="2400" dirty="0" err="1"/>
              <a:t>boolean</a:t>
            </a:r>
            <a:r>
              <a:rPr lang="en-US" sz="2400" dirty="0"/>
              <a:t> matches(String regex, </a:t>
            </a:r>
            <a:r>
              <a:rPr lang="en-US" sz="2400" dirty="0" err="1"/>
              <a:t>CharSequence</a:t>
            </a:r>
            <a:r>
              <a:rPr lang="en-US" sz="2400" dirty="0"/>
              <a:t> input) — </a:t>
            </a:r>
            <a:r>
              <a:rPr lang="ru-RU" sz="2400" dirty="0"/>
              <a:t>проверяет на </a:t>
            </a:r>
            <a:r>
              <a:rPr lang="ru-RU" sz="2400" dirty="0" smtClean="0"/>
              <a:t>соответствие </a:t>
            </a:r>
            <a:r>
              <a:rPr lang="ru-RU" sz="2400" dirty="0"/>
              <a:t>строки </a:t>
            </a:r>
            <a:r>
              <a:rPr lang="en-US" sz="2400" dirty="0"/>
              <a:t>input </a:t>
            </a:r>
            <a:r>
              <a:rPr lang="ru-RU" sz="2400" dirty="0"/>
              <a:t>шаблону </a:t>
            </a:r>
            <a:r>
              <a:rPr lang="en-US" sz="2400" dirty="0"/>
              <a:t>regex;</a:t>
            </a:r>
          </a:p>
          <a:p>
            <a:pPr marL="0" indent="36195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42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регулярных выражений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844566" y="1207697"/>
            <a:ext cx="9969852" cy="50196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String[]  split(</a:t>
            </a:r>
            <a:r>
              <a:rPr lang="en-US" sz="2400" dirty="0" err="1"/>
              <a:t>CharSequence</a:t>
            </a:r>
            <a:r>
              <a:rPr lang="en-US" sz="2400" dirty="0"/>
              <a:t>  input)  —  </a:t>
            </a:r>
            <a:r>
              <a:rPr lang="ru-RU" sz="2400" dirty="0"/>
              <a:t>разбивает  на  массив  строку  </a:t>
            </a:r>
            <a:r>
              <a:rPr lang="en-US" sz="2400" dirty="0"/>
              <a:t>input, </a:t>
            </a:r>
            <a:r>
              <a:rPr lang="ru-RU" sz="2400" dirty="0" smtClean="0"/>
              <a:t>учитывая</a:t>
            </a:r>
            <a:r>
              <a:rPr lang="ru-RU" sz="2400" dirty="0"/>
              <a:t>, что разделителем является шаблон;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Stream&lt;String&gt; </a:t>
            </a:r>
            <a:r>
              <a:rPr lang="en-US" sz="2400" dirty="0" err="1"/>
              <a:t>splitAsStream</a:t>
            </a:r>
            <a:r>
              <a:rPr lang="en-US" sz="2400" dirty="0"/>
              <a:t>(</a:t>
            </a:r>
            <a:r>
              <a:rPr lang="en-US" sz="2400" dirty="0" err="1"/>
              <a:t>CharSequence</a:t>
            </a:r>
            <a:r>
              <a:rPr lang="en-US" sz="2400" dirty="0"/>
              <a:t> input) — </a:t>
            </a:r>
            <a:r>
              <a:rPr lang="ru-RU" sz="2400" dirty="0"/>
              <a:t>разбивает в </a:t>
            </a:r>
            <a:r>
              <a:rPr lang="en-US" sz="2400" dirty="0"/>
              <a:t>stream </a:t>
            </a:r>
            <a:r>
              <a:rPr lang="ru-RU" sz="2400" dirty="0" smtClean="0"/>
              <a:t>строку </a:t>
            </a:r>
            <a:r>
              <a:rPr lang="en-US" sz="2400" dirty="0"/>
              <a:t>input, </a:t>
            </a:r>
            <a:r>
              <a:rPr lang="ru-RU" sz="2400" dirty="0"/>
              <a:t>учитывая, что разделителем является шаблон;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Predicate&lt;String&gt; </a:t>
            </a:r>
            <a:r>
              <a:rPr lang="en-US" sz="2400" dirty="0" err="1"/>
              <a:t>asPredicate</a:t>
            </a:r>
            <a:r>
              <a:rPr lang="en-US" sz="2400" dirty="0"/>
              <a:t>() — </a:t>
            </a:r>
            <a:r>
              <a:rPr lang="ru-RU" sz="2400" dirty="0"/>
              <a:t>возвращает предикат на основе </a:t>
            </a:r>
            <a:r>
              <a:rPr lang="ru-RU" sz="2400" dirty="0" smtClean="0"/>
              <a:t>регулярного </a:t>
            </a:r>
            <a:r>
              <a:rPr lang="ru-RU" sz="2400" dirty="0"/>
              <a:t>выражения;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Matcher matcher(</a:t>
            </a:r>
            <a:r>
              <a:rPr lang="en-US" sz="2400" dirty="0" err="1"/>
              <a:t>CharSequence</a:t>
            </a:r>
            <a:r>
              <a:rPr lang="en-US" sz="2400" dirty="0"/>
              <a:t> input) — </a:t>
            </a:r>
            <a:r>
              <a:rPr lang="ru-RU" sz="2400" dirty="0"/>
              <a:t>возвращает </a:t>
            </a:r>
            <a:r>
              <a:rPr lang="en-US" sz="2400" dirty="0"/>
              <a:t>Matcher, </a:t>
            </a:r>
            <a:r>
              <a:rPr lang="ru-RU" sz="2400" dirty="0"/>
              <a:t>с помощью </a:t>
            </a:r>
            <a:r>
              <a:rPr lang="ru-RU" sz="2400" dirty="0" smtClean="0"/>
              <a:t>которого </a:t>
            </a:r>
            <a:r>
              <a:rPr lang="ru-RU" sz="2400" dirty="0"/>
              <a:t>можно находить соответствия в строке </a:t>
            </a:r>
            <a:r>
              <a:rPr lang="en-US" sz="2400" dirty="0"/>
              <a:t>input.</a:t>
            </a:r>
          </a:p>
          <a:p>
            <a:pPr marL="0" indent="36195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61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регулярных выражений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06543" y="1449238"/>
            <a:ext cx="10318680" cy="5141342"/>
          </a:xfrm>
        </p:spPr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/>
              <a:t>Методы класса </a:t>
            </a:r>
            <a:r>
              <a:rPr lang="ru-RU" sz="2400" dirty="0" err="1"/>
              <a:t>Pattern</a:t>
            </a:r>
            <a:r>
              <a:rPr lang="ru-RU" sz="2400" dirty="0"/>
              <a:t> позволяют проверять на соответствие шаблону </a:t>
            </a:r>
            <a:r>
              <a:rPr lang="ru-RU" sz="2400" dirty="0" smtClean="0"/>
              <a:t>целую </a:t>
            </a:r>
            <a:r>
              <a:rPr lang="ru-RU" sz="2400" dirty="0"/>
              <a:t>строку и разбивать строку на части, используя шаблон как разделитель. </a:t>
            </a:r>
          </a:p>
          <a:p>
            <a:pPr marL="0" indent="449263">
              <a:buNone/>
            </a:pPr>
            <a:r>
              <a:rPr lang="ru-RU" sz="2400" dirty="0"/>
              <a:t>Для определения подстрок, соответствующих шаблону, необходимо </a:t>
            </a:r>
            <a:r>
              <a:rPr lang="ru-RU" sz="2400" dirty="0" smtClean="0"/>
              <a:t>использовать </a:t>
            </a:r>
            <a:r>
              <a:rPr lang="ru-RU" sz="2400" dirty="0"/>
              <a:t>класс </a:t>
            </a:r>
            <a:r>
              <a:rPr lang="ru-RU" sz="2400" dirty="0" err="1"/>
              <a:t>Matcher</a:t>
            </a:r>
            <a:r>
              <a:rPr lang="ru-RU" sz="2400" dirty="0"/>
              <a:t>.</a:t>
            </a:r>
          </a:p>
          <a:p>
            <a:pPr marL="0" indent="449263">
              <a:buNone/>
            </a:pPr>
            <a:r>
              <a:rPr lang="ru-RU" sz="2400" dirty="0"/>
              <a:t>Начальное состояние объекта типа </a:t>
            </a:r>
            <a:r>
              <a:rPr lang="ru-RU" sz="2400" dirty="0" err="1"/>
              <a:t>Matcher</a:t>
            </a:r>
            <a:r>
              <a:rPr lang="ru-RU" sz="2400" dirty="0"/>
              <a:t> не </a:t>
            </a:r>
            <a:r>
              <a:rPr lang="ru-RU" sz="2400" dirty="0" smtClean="0"/>
              <a:t>определено.</a:t>
            </a:r>
          </a:p>
          <a:p>
            <a:pPr marL="0" indent="449263">
              <a:buNone/>
            </a:pPr>
            <a:r>
              <a:rPr lang="ru-RU" sz="2400" dirty="0" smtClean="0"/>
              <a:t>Должен </a:t>
            </a:r>
            <a:r>
              <a:rPr lang="ru-RU" sz="2400" dirty="0"/>
              <a:t>быть </a:t>
            </a:r>
            <a:r>
              <a:rPr lang="ru-RU" sz="2400" dirty="0" smtClean="0"/>
              <a:t>вызван </a:t>
            </a:r>
            <a:r>
              <a:rPr lang="ru-RU" sz="2400" dirty="0"/>
              <a:t>первоначально один из методов поиска. Попытка вызвать какой-либо </a:t>
            </a:r>
            <a:r>
              <a:rPr lang="ru-RU" sz="2400" dirty="0" smtClean="0"/>
              <a:t>метод </a:t>
            </a:r>
            <a:r>
              <a:rPr lang="ru-RU" sz="2400" dirty="0"/>
              <a:t>класса для извлечения информации о найденном соответствии приведет </a:t>
            </a:r>
            <a:r>
              <a:rPr lang="ru-RU" sz="2400" dirty="0" smtClean="0"/>
              <a:t>к </a:t>
            </a:r>
            <a:r>
              <a:rPr lang="ru-RU" sz="2400" dirty="0"/>
              <a:t>возникновению ошибки </a:t>
            </a:r>
            <a:r>
              <a:rPr lang="ru-RU" sz="2400" dirty="0" err="1" smtClean="0"/>
              <a:t>IllegalStateException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4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22477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Внутренние (</a:t>
            </a:r>
            <a:r>
              <a:rPr lang="ru-RU" sz="3200" dirty="0" err="1"/>
              <a:t>inner</a:t>
            </a:r>
            <a:r>
              <a:rPr lang="ru-RU" sz="3200" dirty="0"/>
              <a:t>)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65739" y="857251"/>
            <a:ext cx="10121460" cy="6000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class Ship {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поля и конструкторы </a:t>
            </a:r>
          </a:p>
          <a:p>
            <a:pPr marL="0" indent="0">
              <a:buNone/>
            </a:pPr>
            <a:r>
              <a:rPr lang="ru-RU" dirty="0"/>
              <a:t>// </a:t>
            </a:r>
            <a:r>
              <a:rPr lang="en-US" dirty="0"/>
              <a:t>abstract, final, private, protected - </a:t>
            </a:r>
            <a:r>
              <a:rPr lang="ru-RU" dirty="0"/>
              <a:t>допустимы  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public class Engine { 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определение внутреннего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класса</a:t>
            </a:r>
          </a:p>
          <a:p>
            <a:pPr marL="0" indent="0">
              <a:buNone/>
            </a:pPr>
            <a:r>
              <a:rPr lang="ru-RU" altLang="ru-RU" dirty="0">
                <a:solidFill>
                  <a:schemeClr val="bg1">
                    <a:lumMod val="50000"/>
                  </a:schemeClr>
                </a:solidFill>
              </a:rPr>
              <a:t>// поля и методы </a:t>
            </a:r>
          </a:p>
          <a:p>
            <a:pPr marL="0" indent="0">
              <a:buNone/>
            </a:pPr>
            <a:r>
              <a:rPr lang="ru-RU" altLang="ru-RU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public void launch() { </a:t>
            </a:r>
          </a:p>
          <a:p>
            <a:pPr marL="0" indent="0">
              <a:buNone/>
            </a:pPr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ru-RU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ru-RU" altLang="ru-RU" dirty="0">
                <a:solidFill>
                  <a:schemeClr val="bg1">
                    <a:lumMod val="50000"/>
                  </a:schemeClr>
                </a:solidFill>
              </a:rPr>
              <a:t>Запуск двигателя"); </a:t>
            </a:r>
          </a:p>
          <a:p>
            <a:pPr marL="0" indent="0">
              <a:buNone/>
            </a:pPr>
            <a:r>
              <a:rPr lang="ru-RU" altLang="ru-RU" dirty="0">
                <a:solidFill>
                  <a:schemeClr val="bg1">
                    <a:lumMod val="50000"/>
                  </a:schemeClr>
                </a:solidFill>
              </a:rPr>
              <a:t>        } </a:t>
            </a:r>
          </a:p>
          <a:p>
            <a:pPr marL="0" indent="0">
              <a:buNone/>
            </a:pPr>
            <a:r>
              <a:rPr lang="ru-RU" altLang="ru-RU" dirty="0">
                <a:solidFill>
                  <a:schemeClr val="bg1">
                    <a:lumMod val="50000"/>
                  </a:schemeClr>
                </a:solidFill>
              </a:rPr>
              <a:t>    }// конец объявления внутреннего класса </a:t>
            </a:r>
          </a:p>
          <a:p>
            <a:pPr marL="0" indent="0">
              <a:buNone/>
            </a:pPr>
            <a:r>
              <a:rPr lang="ru-RU" altLang="ru-RU" dirty="0"/>
              <a:t>    </a:t>
            </a:r>
            <a:r>
              <a:rPr lang="en-US" altLang="ru-RU" dirty="0"/>
              <a:t>public void </a:t>
            </a:r>
            <a:r>
              <a:rPr lang="en-US" altLang="ru-RU" dirty="0" err="1"/>
              <a:t>init</a:t>
            </a:r>
            <a:r>
              <a:rPr lang="en-US" altLang="ru-RU" dirty="0"/>
              <a:t>() {//  </a:t>
            </a:r>
            <a:r>
              <a:rPr lang="ru-RU" altLang="ru-RU" dirty="0"/>
              <a:t>метод внешнего класса </a:t>
            </a:r>
          </a:p>
          <a:p>
            <a:pPr marL="0" indent="0">
              <a:buNone/>
            </a:pPr>
            <a:r>
              <a:rPr lang="ru-RU" altLang="ru-RU" dirty="0"/>
              <a:t>// объявление объекта внутреннего класса </a:t>
            </a:r>
          </a:p>
          <a:p>
            <a:pPr marL="0" indent="0">
              <a:buNone/>
            </a:pPr>
            <a:r>
              <a:rPr lang="ru-RU" altLang="ru-RU" dirty="0"/>
              <a:t>        </a:t>
            </a:r>
            <a:r>
              <a:rPr lang="en-US" altLang="ru-RU" dirty="0"/>
              <a:t>Engine </a:t>
            </a:r>
            <a:r>
              <a:rPr lang="en-US" altLang="ru-RU" dirty="0" err="1"/>
              <a:t>eng</a:t>
            </a:r>
            <a:r>
              <a:rPr lang="en-US" altLang="ru-RU" dirty="0"/>
              <a:t> = new Engine(); </a:t>
            </a:r>
          </a:p>
          <a:p>
            <a:pPr marL="0" indent="0">
              <a:buNone/>
            </a:pPr>
            <a:r>
              <a:rPr lang="en-US" altLang="ru-RU" dirty="0"/>
              <a:t>        </a:t>
            </a:r>
            <a:r>
              <a:rPr lang="en-US" altLang="ru-RU" dirty="0" err="1"/>
              <a:t>eng.launch</a:t>
            </a:r>
            <a:r>
              <a:rPr lang="en-US" altLang="ru-RU" dirty="0"/>
              <a:t>(); </a:t>
            </a:r>
          </a:p>
          <a:p>
            <a:pPr marL="0" indent="0">
              <a:buNone/>
            </a:pPr>
            <a:r>
              <a:rPr lang="en-US" altLang="ru-RU" dirty="0"/>
              <a:t>    } </a:t>
            </a:r>
          </a:p>
          <a:p>
            <a:pPr marL="0" indent="0">
              <a:buNone/>
            </a:pPr>
            <a:r>
              <a:rPr lang="en-US" altLang="ru-RU" dirty="0"/>
              <a:t>}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269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регулярных выражений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06543" y="1293962"/>
            <a:ext cx="10318680" cy="5296618"/>
          </a:xfrm>
        </p:spPr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 smtClean="0"/>
              <a:t>Чтобы </a:t>
            </a:r>
            <a:r>
              <a:rPr lang="ru-RU" sz="2400" dirty="0"/>
              <a:t>начать работу с </a:t>
            </a:r>
            <a:r>
              <a:rPr lang="ru-RU" sz="2400" dirty="0" smtClean="0"/>
              <a:t>объектом </a:t>
            </a:r>
            <a:r>
              <a:rPr lang="ru-RU" sz="2400" dirty="0" err="1"/>
              <a:t>Matcher</a:t>
            </a:r>
            <a:r>
              <a:rPr lang="ru-RU" sz="2400" dirty="0"/>
              <a:t>, необходим вызов одного из следующих методов: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boolean</a:t>
            </a:r>
            <a:r>
              <a:rPr lang="ru-RU" sz="2400" dirty="0"/>
              <a:t> </a:t>
            </a:r>
            <a:r>
              <a:rPr lang="ru-RU" sz="2400" dirty="0" err="1"/>
              <a:t>lookingAt</a:t>
            </a:r>
            <a:r>
              <a:rPr lang="ru-RU" sz="2400" dirty="0"/>
              <a:t>() — поиск последовательности символов, начинающейся </a:t>
            </a:r>
            <a:r>
              <a:rPr lang="ru-RU" sz="2400" dirty="0" smtClean="0"/>
              <a:t>с </a:t>
            </a:r>
            <a:r>
              <a:rPr lang="ru-RU" sz="2400" dirty="0"/>
              <a:t>начала строки и соответствующей шаблону;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boolean</a:t>
            </a:r>
            <a:r>
              <a:rPr lang="ru-RU" sz="2400" dirty="0"/>
              <a:t> </a:t>
            </a:r>
            <a:r>
              <a:rPr lang="ru-RU" sz="2400" dirty="0" err="1"/>
              <a:t>find</a:t>
            </a:r>
            <a:r>
              <a:rPr lang="ru-RU" sz="2400" dirty="0"/>
              <a:t>() или </a:t>
            </a:r>
            <a:r>
              <a:rPr lang="ru-RU" sz="2400" dirty="0" err="1"/>
              <a:t>boolean</a:t>
            </a:r>
            <a:r>
              <a:rPr lang="ru-RU" sz="2400" dirty="0"/>
              <a:t> </a:t>
            </a:r>
            <a:r>
              <a:rPr lang="ru-RU" sz="2400" dirty="0" err="1"/>
              <a:t>find</a:t>
            </a:r>
            <a:r>
              <a:rPr lang="ru-RU" sz="2400" dirty="0"/>
              <a:t>(</a:t>
            </a: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start</a:t>
            </a:r>
            <a:r>
              <a:rPr lang="ru-RU" sz="2400" dirty="0"/>
              <a:t>) — определение </a:t>
            </a:r>
            <a:r>
              <a:rPr lang="ru-RU" sz="2400" dirty="0" smtClean="0"/>
              <a:t>последовательности  </a:t>
            </a:r>
            <a:r>
              <a:rPr lang="ru-RU" sz="2400" dirty="0"/>
              <a:t>символов,  соответствующих  шаблону,  в  любом  месте  строки.  Параметр </a:t>
            </a:r>
            <a:r>
              <a:rPr lang="ru-RU" sz="2400" dirty="0" err="1" smtClean="0"/>
              <a:t>start</a:t>
            </a:r>
            <a:r>
              <a:rPr lang="ru-RU" sz="2400" dirty="0"/>
              <a:t> указывает на начальную позицию поиска.</a:t>
            </a:r>
          </a:p>
          <a:p>
            <a:pPr marL="0" indent="449263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66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регулярных выражений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06543" y="1293962"/>
            <a:ext cx="10318680" cy="5296618"/>
          </a:xfrm>
        </p:spPr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 smtClean="0"/>
              <a:t>Пример  использования  </a:t>
            </a:r>
            <a:r>
              <a:rPr lang="ru-RU" sz="2400" dirty="0"/>
              <a:t>возможностей  классов </a:t>
            </a:r>
            <a:r>
              <a:rPr lang="ru-RU" sz="2400" dirty="0" err="1" smtClean="0"/>
              <a:t>Pattern</a:t>
            </a:r>
            <a:r>
              <a:rPr lang="ru-RU" sz="2400" dirty="0"/>
              <a:t> и </a:t>
            </a:r>
            <a:r>
              <a:rPr lang="ru-RU" sz="2400" dirty="0" err="1" smtClean="0"/>
              <a:t>Matcher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проверка </a:t>
            </a:r>
            <a:r>
              <a:rPr lang="ru-RU" sz="2400" dirty="0"/>
              <a:t>на соответствие строки шаблону:</a:t>
            </a:r>
          </a:p>
          <a:p>
            <a:pPr marL="0" indent="449263">
              <a:buNone/>
            </a:pPr>
            <a:r>
              <a:rPr lang="ru-RU" sz="2400" dirty="0" smtClean="0"/>
              <a:t>		</a:t>
            </a:r>
          </a:p>
          <a:p>
            <a:pPr marL="0" indent="449263">
              <a:buNone/>
            </a:pPr>
            <a:r>
              <a:rPr lang="ru-RU" sz="2400" dirty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Pattern </a:t>
            </a:r>
            <a:r>
              <a:rPr lang="en-US" sz="2400" dirty="0" err="1"/>
              <a:t>pattern</a:t>
            </a:r>
            <a:r>
              <a:rPr lang="en-US" sz="2400" dirty="0"/>
              <a:t> = </a:t>
            </a:r>
            <a:r>
              <a:rPr lang="en-US" sz="2400" dirty="0" err="1"/>
              <a:t>Pattern.compile</a:t>
            </a:r>
            <a:r>
              <a:rPr lang="en-US" sz="2400" dirty="0"/>
              <a:t>("</a:t>
            </a:r>
            <a:r>
              <a:rPr lang="en-US" sz="2400" dirty="0" err="1"/>
              <a:t>x+y</a:t>
            </a:r>
            <a:r>
              <a:rPr lang="en-US" sz="2400" dirty="0"/>
              <a:t>");</a:t>
            </a:r>
          </a:p>
          <a:p>
            <a:pPr marL="0" indent="449263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Matcher </a:t>
            </a:r>
            <a:r>
              <a:rPr lang="en-US" sz="2400" dirty="0" err="1"/>
              <a:t>matcher</a:t>
            </a:r>
            <a:r>
              <a:rPr lang="en-US" sz="2400" dirty="0"/>
              <a:t> = </a:t>
            </a:r>
            <a:r>
              <a:rPr lang="en-US" sz="2400" dirty="0" err="1"/>
              <a:t>pattern.matcher</a:t>
            </a:r>
            <a:r>
              <a:rPr lang="en-US" sz="2400" dirty="0"/>
              <a:t>("</a:t>
            </a:r>
            <a:r>
              <a:rPr lang="en-US" sz="2400" dirty="0" err="1"/>
              <a:t>xxxy</a:t>
            </a:r>
            <a:r>
              <a:rPr lang="en-US" sz="2400" dirty="0"/>
              <a:t>");</a:t>
            </a:r>
          </a:p>
          <a:p>
            <a:pPr marL="0" indent="449263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res = </a:t>
            </a:r>
            <a:r>
              <a:rPr lang="en-US" sz="2400" dirty="0" err="1"/>
              <a:t>matcher.matches</a:t>
            </a:r>
            <a:r>
              <a:rPr lang="en-US" sz="2400" dirty="0"/>
              <a:t>(); </a:t>
            </a:r>
          </a:p>
          <a:p>
            <a:pPr marL="0" indent="449263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(res</a:t>
            </a:r>
            <a:r>
              <a:rPr lang="en-US" sz="2400" dirty="0"/>
              <a:t>); // printing true</a:t>
            </a:r>
          </a:p>
          <a:p>
            <a:pPr marL="0" indent="449263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40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регулярных выражений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54468" y="1008993"/>
            <a:ext cx="9753502" cy="5612524"/>
          </a:xfrm>
        </p:spPr>
        <p:txBody>
          <a:bodyPr>
            <a:normAutofit lnSpcReduction="10000"/>
          </a:bodyPr>
          <a:lstStyle/>
          <a:p>
            <a:pPr marL="0" indent="361950">
              <a:buNone/>
            </a:pPr>
            <a:r>
              <a:rPr lang="ru-RU" sz="2400" dirty="0"/>
              <a:t>В регулярном выражении для более удобной обработки входной </a:t>
            </a:r>
            <a:r>
              <a:rPr lang="ru-RU" sz="2400" dirty="0" smtClean="0"/>
              <a:t>последовательности </a:t>
            </a:r>
            <a:r>
              <a:rPr lang="ru-RU" sz="2400" dirty="0"/>
              <a:t>применяются группы, которые помогают выделить части найденной </a:t>
            </a:r>
            <a:r>
              <a:rPr lang="ru-RU" sz="2400" dirty="0" err="1" smtClean="0"/>
              <a:t>подпоследовательности</a:t>
            </a:r>
            <a:r>
              <a:rPr lang="ru-RU" sz="2400" dirty="0"/>
              <a:t>.  В  шаблоне  они  обозначаются  скобками  «(»  и  «)». </a:t>
            </a:r>
            <a:endParaRPr lang="ru-RU" sz="2400" dirty="0" smtClean="0"/>
          </a:p>
          <a:p>
            <a:pPr marL="0" indent="361950">
              <a:buNone/>
            </a:pPr>
            <a:r>
              <a:rPr lang="ru-RU" sz="2400" dirty="0" smtClean="0"/>
              <a:t>Группы – </a:t>
            </a:r>
            <a:r>
              <a:rPr lang="ru-RU" sz="2400" dirty="0"/>
              <a:t>способ обработки набора символов как одного. </a:t>
            </a:r>
            <a:endParaRPr lang="ru-RU" sz="2400" dirty="0" smtClean="0"/>
          </a:p>
          <a:p>
            <a:pPr marL="0" indent="361950">
              <a:buNone/>
            </a:pPr>
            <a:r>
              <a:rPr lang="ru-RU" sz="2400" dirty="0"/>
              <a:t>Каждая открывающая скобка слева направо нумерует группу. </a:t>
            </a:r>
            <a:endParaRPr lang="ru-RU" sz="2400" dirty="0" smtClean="0"/>
          </a:p>
          <a:p>
            <a:pPr marL="0" indent="361950">
              <a:buNone/>
            </a:pPr>
            <a:r>
              <a:rPr lang="ru-RU" sz="2400" dirty="0" smtClean="0"/>
              <a:t>Выражение ((</a:t>
            </a:r>
            <a:r>
              <a:rPr lang="ru-RU" sz="2400" dirty="0"/>
              <a:t>A)(B(C))) определяет четыре группы: </a:t>
            </a:r>
          </a:p>
          <a:p>
            <a:pPr indent="19050">
              <a:buFont typeface="Wingdings" panose="05000000000000000000" pitchFamily="2" charset="2"/>
              <a:buChar char="Ø"/>
            </a:pPr>
            <a:r>
              <a:rPr lang="ru-RU" sz="2400" dirty="0" smtClean="0"/>
              <a:t>((</a:t>
            </a:r>
            <a:r>
              <a:rPr lang="ru-RU" sz="2400" dirty="0"/>
              <a:t>A)(B(C))) </a:t>
            </a:r>
          </a:p>
          <a:p>
            <a:pPr indent="19050">
              <a:buFont typeface="Wingdings" panose="05000000000000000000" pitchFamily="2" charset="2"/>
              <a:buChar char="Ø"/>
            </a:pPr>
            <a:r>
              <a:rPr lang="ru-RU" sz="2400" dirty="0" smtClean="0"/>
              <a:t>(</a:t>
            </a:r>
            <a:r>
              <a:rPr lang="ru-RU" sz="2400" dirty="0"/>
              <a:t>A) </a:t>
            </a:r>
          </a:p>
          <a:p>
            <a:pPr indent="19050">
              <a:buFont typeface="Wingdings" panose="05000000000000000000" pitchFamily="2" charset="2"/>
              <a:buChar char="Ø"/>
            </a:pPr>
            <a:r>
              <a:rPr lang="ru-RU" sz="2400" dirty="0" smtClean="0"/>
              <a:t>(</a:t>
            </a:r>
            <a:r>
              <a:rPr lang="ru-RU" sz="2400" dirty="0"/>
              <a:t>B(C)) </a:t>
            </a:r>
          </a:p>
          <a:p>
            <a:pPr indent="19050">
              <a:buFont typeface="Wingdings" panose="05000000000000000000" pitchFamily="2" charset="2"/>
              <a:buChar char="Ø"/>
            </a:pPr>
            <a:r>
              <a:rPr lang="ru-RU" sz="2400" dirty="0" smtClean="0"/>
              <a:t>(</a:t>
            </a:r>
            <a:r>
              <a:rPr lang="ru-RU" sz="2400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2859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регулярных выражений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54468" y="1008993"/>
            <a:ext cx="9753502" cy="5612524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Номера групп начинаются с единицы. Нулевая группа совпадает со всей </a:t>
            </a:r>
            <a:r>
              <a:rPr lang="ru-RU" sz="2400" dirty="0" smtClean="0"/>
              <a:t>найденной </a:t>
            </a:r>
            <a:r>
              <a:rPr lang="ru-RU" sz="2400" dirty="0" err="1" smtClean="0"/>
              <a:t>подпоследовательностью</a:t>
            </a:r>
            <a:r>
              <a:rPr lang="ru-RU" sz="2400" dirty="0" smtClean="0"/>
              <a:t>.</a:t>
            </a:r>
          </a:p>
          <a:p>
            <a:pPr marL="0" indent="361950">
              <a:buNone/>
            </a:pPr>
            <a:r>
              <a:rPr lang="ru-RU" sz="2400" dirty="0" smtClean="0"/>
              <a:t>Ниже </a:t>
            </a:r>
            <a:r>
              <a:rPr lang="ru-RU" sz="2400" dirty="0"/>
              <a:t>приведены методы для извлечения </a:t>
            </a:r>
            <a:r>
              <a:rPr lang="ru-RU" sz="2400" dirty="0" smtClean="0"/>
              <a:t>информации </a:t>
            </a:r>
            <a:r>
              <a:rPr lang="ru-RU" sz="2400" dirty="0"/>
              <a:t>о </a:t>
            </a:r>
            <a:r>
              <a:rPr lang="ru-RU" sz="2400" dirty="0" smtClean="0"/>
              <a:t>группах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group</a:t>
            </a:r>
            <a:r>
              <a:rPr lang="ru-RU" sz="2400" dirty="0"/>
              <a:t>() — возвращает всю </a:t>
            </a:r>
            <a:r>
              <a:rPr lang="ru-RU" sz="2400" dirty="0" err="1"/>
              <a:t>подпоследовательность</a:t>
            </a:r>
            <a:r>
              <a:rPr lang="ru-RU" sz="2400" dirty="0"/>
              <a:t>, </a:t>
            </a:r>
            <a:r>
              <a:rPr lang="ru-RU" sz="2400" dirty="0" smtClean="0"/>
              <a:t>удовлетворяющую </a:t>
            </a:r>
            <a:r>
              <a:rPr lang="ru-RU" sz="2400" dirty="0"/>
              <a:t>шаблону или нулевой группе;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group</a:t>
            </a:r>
            <a:r>
              <a:rPr lang="ru-RU" sz="2400" dirty="0"/>
              <a:t>(</a:t>
            </a: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group</a:t>
            </a:r>
            <a:r>
              <a:rPr lang="ru-RU" sz="2400" dirty="0"/>
              <a:t>) — возвращает конкретную группу по позиции;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groupCount</a:t>
            </a:r>
            <a:r>
              <a:rPr lang="ru-RU" sz="2400" dirty="0"/>
              <a:t>() — определяет число групп сбора, представленных в </a:t>
            </a:r>
            <a:r>
              <a:rPr lang="ru-RU" sz="2400" dirty="0" smtClean="0"/>
              <a:t>сопоставляемом </a:t>
            </a:r>
            <a:r>
              <a:rPr lang="ru-RU" sz="2400" dirty="0"/>
              <a:t>шаблоне. Всегда существует группа 0, представляющая все </a:t>
            </a:r>
            <a:r>
              <a:rPr lang="ru-RU" sz="2400" dirty="0" smtClean="0"/>
              <a:t>выражение </a:t>
            </a:r>
            <a:r>
              <a:rPr lang="ru-RU" sz="2400" dirty="0"/>
              <a:t>и не включаемая в счетчик групп;</a:t>
            </a:r>
          </a:p>
          <a:p>
            <a:pPr marL="0" indent="36195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37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регулярных выражений</a:t>
            </a:r>
            <a:endParaRPr lang="en-US" sz="3200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54468" y="1008993"/>
            <a:ext cx="9753502" cy="56125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start</a:t>
            </a:r>
            <a:r>
              <a:rPr lang="ru-RU" sz="2400" dirty="0"/>
              <a:t>() — возвращает индекс первого символа </a:t>
            </a:r>
            <a:r>
              <a:rPr lang="ru-RU" sz="2400" dirty="0" err="1"/>
              <a:t>подпоследовательности</a:t>
            </a:r>
            <a:r>
              <a:rPr lang="ru-RU" sz="2400" dirty="0"/>
              <a:t>, </a:t>
            </a:r>
            <a:r>
              <a:rPr lang="ru-RU" sz="2400" dirty="0" smtClean="0"/>
              <a:t>удовлетворяющей </a:t>
            </a:r>
            <a:r>
              <a:rPr lang="ru-RU" sz="2400" dirty="0"/>
              <a:t>шаблону;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start</a:t>
            </a:r>
            <a:r>
              <a:rPr lang="ru-RU" sz="2400" dirty="0"/>
              <a:t>(</a:t>
            </a: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group</a:t>
            </a:r>
            <a:r>
              <a:rPr lang="ru-RU" sz="2400" dirty="0"/>
              <a:t>) — возвращает индекс первого символа указанной группы;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end</a:t>
            </a:r>
            <a:r>
              <a:rPr lang="ru-RU" sz="2400" dirty="0"/>
              <a:t>() — возвращает индекс последнего символа </a:t>
            </a:r>
            <a:r>
              <a:rPr lang="ru-RU" sz="2400" dirty="0" err="1" smtClean="0"/>
              <a:t>подпоследовательности</a:t>
            </a:r>
            <a:r>
              <a:rPr lang="ru-RU" sz="2400" dirty="0"/>
              <a:t>, удовлетворяющей шаблону;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end</a:t>
            </a:r>
            <a:r>
              <a:rPr lang="ru-RU" sz="2400" dirty="0"/>
              <a:t>(</a:t>
            </a: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/>
              <a:t>group</a:t>
            </a:r>
            <a:r>
              <a:rPr lang="ru-RU" sz="2400" dirty="0"/>
              <a:t>) — возвращает индекс последнего символа указанной группы;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boolean</a:t>
            </a:r>
            <a:r>
              <a:rPr lang="ru-RU" sz="2400" dirty="0"/>
              <a:t> </a:t>
            </a:r>
            <a:r>
              <a:rPr lang="ru-RU" sz="2400" dirty="0" err="1"/>
              <a:t>hitEnd</a:t>
            </a:r>
            <a:r>
              <a:rPr lang="ru-RU" sz="2400" dirty="0"/>
              <a:t>() — возвращает истину, если был достигнут конец входной </a:t>
            </a:r>
            <a:r>
              <a:rPr lang="ru-RU" sz="2400" dirty="0" smtClean="0"/>
              <a:t>последовательности</a:t>
            </a:r>
            <a:r>
              <a:rPr lang="ru-RU" sz="2400" dirty="0"/>
              <a:t>.</a:t>
            </a:r>
          </a:p>
          <a:p>
            <a:pPr marL="0" indent="36195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914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51492" y="2030812"/>
            <a:ext cx="9307904" cy="4697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import </a:t>
            </a:r>
            <a:r>
              <a:rPr lang="en-US" sz="2200" b="1" dirty="0" err="1">
                <a:solidFill>
                  <a:srgbClr val="800000"/>
                </a:solidFill>
                <a:latin typeface="Courier New" pitchFamily="49" charset="0"/>
              </a:rPr>
              <a:t>java.util.regex.Matcher</a:t>
            </a: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import </a:t>
            </a:r>
            <a:r>
              <a:rPr lang="en-US" sz="2200" b="1" dirty="0" err="1">
                <a:solidFill>
                  <a:srgbClr val="800000"/>
                </a:solidFill>
                <a:latin typeface="Courier New" pitchFamily="49" charset="0"/>
              </a:rPr>
              <a:t>java.util.regex.Pattern</a:t>
            </a: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public class </a:t>
            </a:r>
            <a:r>
              <a:rPr lang="en-US" sz="2200" b="1" dirty="0" err="1">
                <a:solidFill>
                  <a:srgbClr val="800000"/>
                </a:solidFill>
                <a:latin typeface="Courier New" pitchFamily="49" charset="0"/>
              </a:rPr>
              <a:t>GroupMain</a:t>
            </a: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  public static void main(String[] </a:t>
            </a:r>
            <a:r>
              <a:rPr lang="en-US" sz="2200" b="1" dirty="0" err="1">
                <a:solidFill>
                  <a:srgbClr val="800000"/>
                </a:solidFill>
                <a:latin typeface="Courier New" pitchFamily="49" charset="0"/>
              </a:rPr>
              <a:t>args</a:t>
            </a: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    String base = "java";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US" sz="2200" b="1" dirty="0" err="1">
                <a:solidFill>
                  <a:srgbClr val="800000"/>
                </a:solidFill>
                <a:latin typeface="Courier New" pitchFamily="49" charset="0"/>
              </a:rPr>
              <a:t>groupView</a:t>
            </a: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(base, "([a-z]*)([a-z]+)");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US" sz="2200" b="1" dirty="0" err="1">
                <a:solidFill>
                  <a:srgbClr val="800000"/>
                </a:solidFill>
                <a:latin typeface="Courier New" pitchFamily="49" charset="0"/>
              </a:rPr>
              <a:t>groupView</a:t>
            </a: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(base, "([a-z]?)([a-z]+)");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US" sz="2200" b="1" dirty="0" err="1">
                <a:solidFill>
                  <a:srgbClr val="800000"/>
                </a:solidFill>
                <a:latin typeface="Courier New" pitchFamily="49" charset="0"/>
              </a:rPr>
              <a:t>groupView</a:t>
            </a: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(base, "([a-z]+)([a-z]*)");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US" sz="2200" b="1" dirty="0" err="1">
                <a:solidFill>
                  <a:srgbClr val="800000"/>
                </a:solidFill>
                <a:latin typeface="Courier New" pitchFamily="49" charset="0"/>
              </a:rPr>
              <a:t>groupView</a:t>
            </a: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(base, "([a-z]?)([a-z]?)");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800000"/>
                </a:solidFill>
                <a:latin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</a:t>
            </a:r>
            <a:endParaRPr lang="ru-RU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регулярных выражений</a:t>
            </a:r>
            <a:endParaRPr lang="en-US" sz="3200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1656272" y="1008993"/>
            <a:ext cx="10351698" cy="85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Использование групп, а также собственных и неполных квантификаторов.</a:t>
            </a:r>
          </a:p>
          <a:p>
            <a:pPr marL="0" indent="361950">
              <a:buFont typeface="Wingdings 3" charset="2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783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регулярных выражений</a:t>
            </a:r>
            <a:endParaRPr lang="en-US" sz="3200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1483742" y="1199283"/>
            <a:ext cx="10455215" cy="544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private static void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groupView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(String base, String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regExp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   Pattern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pattern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Pattern.compile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regExp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);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   Matcher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matcher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pattern.matcher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(base);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   if (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matcher.matches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()) {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("group 1: " +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matcher.group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(1));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("group 2: " +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matcher.group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(2));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("main group: " +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matcher.group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() + " [end]");//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eq.group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(0)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   } else {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("nothing matches");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  }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}</a:t>
            </a:r>
            <a:endParaRPr lang="ru-RU" sz="2000" b="1" dirty="0">
              <a:solidFill>
                <a:srgbClr val="8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 txBox="1">
            <a:spLocks/>
          </p:cNvSpPr>
          <p:nvPr/>
        </p:nvSpPr>
        <p:spPr>
          <a:xfrm>
            <a:off x="8762492" y="2134426"/>
            <a:ext cx="3291486" cy="3122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ct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Tahoma" panose="020B0604030504040204" pitchFamily="34" charset="0"/>
              </a:rPr>
              <a:t>Результат:</a:t>
            </a:r>
            <a:endParaRPr lang="ru-RU" b="1" dirty="0" smtClean="0">
              <a:solidFill>
                <a:srgbClr val="002C78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group 1: </a:t>
            </a:r>
            <a:r>
              <a:rPr lang="en-US" b="1" dirty="0" err="1">
                <a:solidFill>
                  <a:srgbClr val="002C78"/>
                </a:solidFill>
                <a:latin typeface="Courier New" panose="02070309020205020404" pitchFamily="49" charset="0"/>
              </a:rPr>
              <a:t>jav</a:t>
            </a:r>
            <a:endParaRPr lang="en-US" b="1" dirty="0">
              <a:solidFill>
                <a:srgbClr val="002C78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group 2: a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main group: java [end]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group 1: j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group 2: ava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main group: java [end]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group 1: java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group 2: 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main group: java [end]</a:t>
            </a: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b="1" dirty="0">
                <a:solidFill>
                  <a:srgbClr val="002C78"/>
                </a:solidFill>
                <a:latin typeface="Courier New" panose="02070309020205020404" pitchFamily="49" charset="0"/>
              </a:rPr>
              <a:t>nothing matches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970690" y="208074"/>
            <a:ext cx="80494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Классы регулярных выражений</a:t>
            </a:r>
            <a:endParaRPr lang="en-US" sz="3200" dirty="0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253804" y="889342"/>
            <a:ext cx="7646710" cy="56125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 первом случае к первой группе относятся все возможные символы, но при </a:t>
            </a:r>
            <a:r>
              <a:rPr lang="ru-RU" sz="2400" dirty="0" smtClean="0"/>
              <a:t>этом </a:t>
            </a:r>
            <a:r>
              <a:rPr lang="ru-RU" sz="2400" dirty="0"/>
              <a:t>остается минимальное количество символов для второй группы.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Во втором случае для первой группы выбирается наименьшее количество </a:t>
            </a:r>
            <a:r>
              <a:rPr lang="ru-RU" sz="2400" dirty="0" smtClean="0"/>
              <a:t>символов</a:t>
            </a:r>
            <a:r>
              <a:rPr lang="ru-RU" sz="2400" dirty="0"/>
              <a:t>, т.к. используется слабое совпадение.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 третьем случае первой группе будет соответствовать вся строка, а для </a:t>
            </a:r>
            <a:r>
              <a:rPr lang="ru-RU" sz="2400" dirty="0" smtClean="0"/>
              <a:t>второй </a:t>
            </a:r>
            <a:r>
              <a:rPr lang="ru-RU" sz="2400" dirty="0"/>
              <a:t>не остается ни одного символа, так как вторая группа использует слабое </a:t>
            </a:r>
            <a:r>
              <a:rPr lang="ru-RU" sz="2400" dirty="0" smtClean="0"/>
              <a:t>совпадение</a:t>
            </a:r>
            <a:r>
              <a:rPr lang="ru-RU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 четвертом случае строка не соответствует регулярному выражению, т.к. </a:t>
            </a:r>
            <a:r>
              <a:rPr lang="ru-RU" sz="2400" dirty="0" smtClean="0"/>
              <a:t>для </a:t>
            </a:r>
            <a:r>
              <a:rPr lang="ru-RU" sz="2400" dirty="0"/>
              <a:t>двух групп выбирается наименьшее количество символов.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Группа 0 всегда одинакова, так как представляет все выражение.</a:t>
            </a:r>
          </a:p>
          <a:p>
            <a:pPr marL="0" indent="36195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05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Внутренние (</a:t>
            </a:r>
            <a:r>
              <a:rPr lang="ru-RU" sz="3200" dirty="0" err="1"/>
              <a:t>inner</a:t>
            </a:r>
            <a:r>
              <a:rPr lang="ru-RU" sz="3200" dirty="0"/>
              <a:t>)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585545" y="1623847"/>
            <a:ext cx="9301653" cy="5234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 таком  объявлении  объекта  внутреннего  класса  </a:t>
            </a:r>
            <a:r>
              <a:rPr lang="ru-RU" sz="2400" dirty="0" err="1"/>
              <a:t>Engine</a:t>
            </a:r>
            <a:r>
              <a:rPr lang="ru-RU" sz="2400" dirty="0"/>
              <a:t>  в  методе </a:t>
            </a:r>
            <a:r>
              <a:rPr lang="ru-RU" sz="2400" dirty="0" smtClean="0"/>
              <a:t>внешнего </a:t>
            </a:r>
            <a:r>
              <a:rPr lang="ru-RU" sz="2400" dirty="0"/>
              <a:t>класса </a:t>
            </a:r>
            <a:r>
              <a:rPr lang="ru-RU" sz="2400" dirty="0" err="1"/>
              <a:t>Ship</a:t>
            </a:r>
            <a:r>
              <a:rPr lang="ru-RU" sz="2400" dirty="0"/>
              <a:t> нет реального отличия от использования какого-либо </a:t>
            </a:r>
            <a:r>
              <a:rPr lang="ru-RU" sz="2400" dirty="0" smtClean="0"/>
              <a:t>другого  </a:t>
            </a:r>
            <a:r>
              <a:rPr lang="ru-RU" sz="2400" dirty="0"/>
              <a:t>внешнего  класса,  кроме  объявления  внутри  класса  </a:t>
            </a:r>
            <a:r>
              <a:rPr lang="ru-RU" sz="2400" dirty="0" err="1"/>
              <a:t>Ship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Использование  объекта  внутреннего  класса  вне  своего  внешнего  класса </a:t>
            </a:r>
            <a:r>
              <a:rPr lang="ru-RU" sz="2400" dirty="0" smtClean="0"/>
              <a:t>возможно </a:t>
            </a:r>
            <a:r>
              <a:rPr lang="ru-RU" sz="2400" dirty="0"/>
              <a:t>только при наличии доступа (видимости) и при объявлении ссылки </a:t>
            </a:r>
            <a:r>
              <a:rPr lang="ru-RU" sz="2400" dirty="0" smtClean="0"/>
              <a:t>в </a:t>
            </a:r>
            <a:r>
              <a:rPr lang="ru-RU" sz="2400" dirty="0"/>
              <a:t>виде: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ru-RU" sz="2400" dirty="0" err="1" smtClean="0"/>
              <a:t>Ship.Engine</a:t>
            </a:r>
            <a:r>
              <a:rPr lang="ru-RU" sz="2400" dirty="0" smtClean="0"/>
              <a:t> </a:t>
            </a:r>
            <a:r>
              <a:rPr lang="ru-RU" sz="2400" dirty="0" err="1"/>
              <a:t>obj</a:t>
            </a:r>
            <a:r>
              <a:rPr lang="ru-RU" sz="2400" dirty="0"/>
              <a:t> = 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Ship</a:t>
            </a:r>
            <a:r>
              <a:rPr lang="ru-RU" sz="2400" dirty="0"/>
              <a:t>().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Engine</a:t>
            </a:r>
            <a:r>
              <a:rPr lang="ru-RU" sz="2400" dirty="0"/>
              <a:t>();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460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Внутренние (</a:t>
            </a:r>
            <a:r>
              <a:rPr lang="ru-RU" sz="3200" dirty="0" err="1"/>
              <a:t>inner</a:t>
            </a:r>
            <a:r>
              <a:rPr lang="ru-RU" sz="3200" dirty="0"/>
              <a:t>)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29425" y="1215025"/>
            <a:ext cx="9757774" cy="51857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Основное отличие от внешнего класса состоит в больших возможностях </a:t>
            </a:r>
            <a:r>
              <a:rPr lang="ru-RU" sz="2400" dirty="0" smtClean="0"/>
              <a:t>ограничения  </a:t>
            </a:r>
            <a:r>
              <a:rPr lang="ru-RU" sz="2400" dirty="0"/>
              <a:t>видимости  внутреннего  класса  по  сравнению  с  обычным </a:t>
            </a:r>
            <a:r>
              <a:rPr lang="ru-RU" sz="2400" dirty="0" smtClean="0"/>
              <a:t>внешним </a:t>
            </a:r>
            <a:r>
              <a:rPr lang="ru-RU" sz="2400" dirty="0"/>
              <a:t>классом.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Внутренний </a:t>
            </a:r>
            <a:r>
              <a:rPr lang="ru-RU" sz="2400" dirty="0"/>
              <a:t>класс может быть объявлен как  </a:t>
            </a:r>
            <a:r>
              <a:rPr lang="ru-RU" sz="2400" dirty="0" err="1"/>
              <a:t>private</a:t>
            </a:r>
            <a:r>
              <a:rPr lang="ru-RU" sz="2400" dirty="0"/>
              <a:t>, что </a:t>
            </a:r>
            <a:r>
              <a:rPr lang="ru-RU" sz="2400" dirty="0" smtClean="0"/>
              <a:t>обеспечивает  </a:t>
            </a:r>
            <a:r>
              <a:rPr lang="ru-RU" sz="2400" dirty="0"/>
              <a:t>его  полную  невидимость  вне  класса-владельца  и  надежное </a:t>
            </a:r>
            <a:r>
              <a:rPr lang="ru-RU" sz="2400" dirty="0" smtClean="0"/>
              <a:t>сокрытие  </a:t>
            </a:r>
            <a:r>
              <a:rPr lang="ru-RU" sz="2400" dirty="0"/>
              <a:t>реализации.  В  этом  случае  ссылку  </a:t>
            </a:r>
            <a:r>
              <a:rPr lang="ru-RU" sz="2400" dirty="0" err="1"/>
              <a:t>obj</a:t>
            </a:r>
            <a:r>
              <a:rPr lang="ru-RU" sz="2400" dirty="0"/>
              <a:t>,  приведенную  выше, </a:t>
            </a:r>
            <a:r>
              <a:rPr lang="ru-RU" sz="2400" dirty="0" smtClean="0"/>
              <a:t>объявить  </a:t>
            </a:r>
            <a:r>
              <a:rPr lang="ru-RU" sz="2400" dirty="0"/>
              <a:t>было  бы  нельзя.  Создать  объект  такого  класса  можно  только  в </a:t>
            </a:r>
            <a:r>
              <a:rPr lang="ru-RU" sz="2400" dirty="0" smtClean="0"/>
              <a:t>методах  </a:t>
            </a:r>
            <a:r>
              <a:rPr lang="ru-RU" sz="2400" dirty="0"/>
              <a:t>и  логических  блоках  внешнего  класса. 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Использование  </a:t>
            </a:r>
            <a:r>
              <a:rPr lang="ru-RU" sz="2400" dirty="0" err="1"/>
              <a:t>protected</a:t>
            </a:r>
            <a:r>
              <a:rPr lang="ru-RU" sz="2400" dirty="0"/>
              <a:t> </a:t>
            </a:r>
            <a:r>
              <a:rPr lang="ru-RU" sz="2400" dirty="0" smtClean="0"/>
              <a:t>позволяет </a:t>
            </a:r>
            <a:r>
              <a:rPr lang="ru-RU" sz="2400" dirty="0"/>
              <a:t>получить доступ к внутреннему классу для класса в другом пакете, </a:t>
            </a:r>
            <a:r>
              <a:rPr lang="ru-RU" sz="2400" dirty="0" smtClean="0"/>
              <a:t>являющегося </a:t>
            </a:r>
            <a:r>
              <a:rPr lang="ru-RU" sz="2400" dirty="0"/>
              <a:t>суперклассом внешнего класса.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После  компиляции  объектный  модуль,  соответствующий  внутреннему </a:t>
            </a:r>
            <a:r>
              <a:rPr lang="ru-RU" sz="2400" dirty="0" smtClean="0"/>
              <a:t>классу</a:t>
            </a:r>
            <a:r>
              <a:rPr lang="ru-RU" sz="2400" dirty="0"/>
              <a:t>, получит имя </a:t>
            </a:r>
            <a:r>
              <a:rPr lang="ru-RU" sz="2400" dirty="0" err="1"/>
              <a:t>Ship$Engine.class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7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Внутренние (</a:t>
            </a:r>
            <a:r>
              <a:rPr lang="ru-RU" sz="3200" dirty="0" err="1"/>
              <a:t>inner</a:t>
            </a:r>
            <a:r>
              <a:rPr lang="ru-RU" sz="3200" dirty="0"/>
              <a:t>)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16690" y="1215025"/>
            <a:ext cx="9870509" cy="51857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Методы  внутреннего  класса  имеют  прямой  доступ  ко  </a:t>
            </a:r>
            <a:r>
              <a:rPr lang="ru-RU" sz="2400" dirty="0" smtClean="0"/>
              <a:t>всем  </a:t>
            </a:r>
            <a:r>
              <a:rPr lang="ru-RU" sz="2400" dirty="0"/>
              <a:t>полям  и </a:t>
            </a:r>
            <a:r>
              <a:rPr lang="ru-RU" sz="2400" dirty="0" smtClean="0"/>
              <a:t>методам  </a:t>
            </a:r>
            <a:r>
              <a:rPr lang="ru-RU" sz="2400" dirty="0"/>
              <a:t>внешнего  класса,  в  то  же  время  внешний  класс  может  получить </a:t>
            </a:r>
            <a:r>
              <a:rPr lang="ru-RU" sz="2400" dirty="0" smtClean="0"/>
              <a:t>доступ  </a:t>
            </a:r>
            <a:r>
              <a:rPr lang="ru-RU" sz="2400" dirty="0"/>
              <a:t>к  содержимому  внутреннего  класса  только  после  создания  объекта </a:t>
            </a:r>
            <a:r>
              <a:rPr lang="ru-RU" sz="2400" dirty="0" smtClean="0"/>
              <a:t>внутреннего  </a:t>
            </a:r>
            <a:r>
              <a:rPr lang="ru-RU" sz="2400" dirty="0"/>
              <a:t>класса. 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Внутренние  </a:t>
            </a:r>
            <a:r>
              <a:rPr lang="ru-RU" sz="2400" dirty="0"/>
              <a:t>классы  не  могут  содержать  статические </a:t>
            </a:r>
            <a:r>
              <a:rPr lang="ru-RU" sz="2400" dirty="0" smtClean="0"/>
              <a:t>атрибуты </a:t>
            </a:r>
            <a:r>
              <a:rPr lang="ru-RU" sz="2400" dirty="0"/>
              <a:t>и методы, кроме констант (</a:t>
            </a:r>
            <a:r>
              <a:rPr lang="ru-RU" sz="2400" dirty="0" err="1"/>
              <a:t>final</a:t>
            </a:r>
            <a:r>
              <a:rPr lang="ru-RU" sz="2400" dirty="0"/>
              <a:t> </a:t>
            </a:r>
            <a:r>
              <a:rPr lang="ru-RU" sz="2400" dirty="0" err="1"/>
              <a:t>static</a:t>
            </a:r>
            <a:r>
              <a:rPr lang="ru-RU" sz="2400" dirty="0"/>
              <a:t>).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Внутренние </a:t>
            </a:r>
            <a:r>
              <a:rPr lang="ru-RU" sz="2400" dirty="0"/>
              <a:t>классы имеют </a:t>
            </a:r>
            <a:r>
              <a:rPr lang="ru-RU" sz="2400" dirty="0" smtClean="0"/>
              <a:t>право </a:t>
            </a:r>
            <a:r>
              <a:rPr lang="ru-RU" sz="2400" dirty="0"/>
              <a:t>наследовать другие </a:t>
            </a:r>
            <a:r>
              <a:rPr lang="ru-RU" sz="2400" dirty="0" smtClean="0"/>
              <a:t>классы</a:t>
            </a:r>
            <a:r>
              <a:rPr lang="ru-RU" sz="2400" dirty="0"/>
              <a:t>, реализовывать интерфейсы и выступать в </a:t>
            </a:r>
            <a:r>
              <a:rPr lang="ru-RU" sz="2400" dirty="0" smtClean="0"/>
              <a:t>роли </a:t>
            </a:r>
            <a:r>
              <a:rPr lang="ru-RU" sz="2400" dirty="0"/>
              <a:t>объектов наследования</a:t>
            </a:r>
            <a:r>
              <a:rPr lang="ru-RU" sz="2400" dirty="0" smtClean="0"/>
              <a:t>.</a:t>
            </a:r>
            <a:r>
              <a:rPr lang="ru-RU" sz="2400" dirty="0"/>
              <a:t>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Допустимо </a:t>
            </a:r>
            <a:r>
              <a:rPr lang="ru-RU" sz="2400" dirty="0"/>
              <a:t>наследование следующего вида: 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dirty="0"/>
              <a:t>public class </a:t>
            </a:r>
            <a:r>
              <a:rPr lang="en-US" sz="2400" dirty="0" err="1"/>
              <a:t>WarShip</a:t>
            </a:r>
            <a:r>
              <a:rPr lang="en-US" sz="2400" dirty="0"/>
              <a:t> extends Ship { </a:t>
            </a:r>
          </a:p>
          <a:p>
            <a:pPr marL="0" indent="0">
              <a:buNone/>
            </a:pPr>
            <a:r>
              <a:rPr lang="ru-RU" sz="2400" dirty="0"/>
              <a:t>		</a:t>
            </a:r>
            <a:r>
              <a:rPr lang="en-US" sz="2400" dirty="0"/>
              <a:t>protected class </a:t>
            </a:r>
            <a:r>
              <a:rPr lang="en-US" sz="2400" dirty="0" err="1"/>
              <a:t>SpecialEngine</a:t>
            </a:r>
            <a:r>
              <a:rPr lang="en-US" sz="2400" dirty="0"/>
              <a:t> extends Engine { </a:t>
            </a:r>
          </a:p>
          <a:p>
            <a:pPr marL="0" indent="0">
              <a:buNone/>
            </a:pPr>
            <a:r>
              <a:rPr lang="ru-RU" sz="2400" dirty="0"/>
              <a:t>		</a:t>
            </a:r>
            <a:r>
              <a:rPr lang="en-US" sz="2400" dirty="0"/>
              <a:t> } 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dirty="0"/>
              <a:t>} </a:t>
            </a: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76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1745</TotalTime>
  <Words>3096</Words>
  <Application>Microsoft Office PowerPoint</Application>
  <PresentationFormat>Широкоэкранный</PresentationFormat>
  <Paragraphs>458</Paragraphs>
  <Slides>67</Slides>
  <Notes>63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5" baseType="lpstr">
      <vt:lpstr>Arial</vt:lpstr>
      <vt:lpstr>Calibri</vt:lpstr>
      <vt:lpstr>Century Gothic</vt:lpstr>
      <vt:lpstr>Courier New</vt:lpstr>
      <vt:lpstr>Tahoma</vt:lpstr>
      <vt:lpstr>Wingdings</vt:lpstr>
      <vt:lpstr>Wingdings 3</vt:lpstr>
      <vt:lpstr>Легкий дым</vt:lpstr>
      <vt:lpstr>Вложенные классы</vt:lpstr>
      <vt:lpstr>Вложенные классы</vt:lpstr>
      <vt:lpstr>Вложенные классы</vt:lpstr>
      <vt:lpstr>Вложенные классы</vt:lpstr>
      <vt:lpstr>Внутренние (inner) классы</vt:lpstr>
      <vt:lpstr>Внутренние (inner) классы</vt:lpstr>
      <vt:lpstr>Внутренние (inner) классы</vt:lpstr>
      <vt:lpstr>Внутренние (inner) классы</vt:lpstr>
      <vt:lpstr>Внутренние (inner) классы</vt:lpstr>
      <vt:lpstr>Внутренние (inner) классы</vt:lpstr>
      <vt:lpstr>Внутренние (inner) классы</vt:lpstr>
      <vt:lpstr>Вложенные (nested) классы </vt:lpstr>
      <vt:lpstr>Вложенные (nested) классы </vt:lpstr>
      <vt:lpstr>Вложенные (nested) классы </vt:lpstr>
      <vt:lpstr>Вложенные (nested) классы </vt:lpstr>
      <vt:lpstr>Вложенные (nested) классы </vt:lpstr>
      <vt:lpstr>Вложенные (nested) классы </vt:lpstr>
      <vt:lpstr> Класс Math </vt:lpstr>
      <vt:lpstr>java.lang</vt:lpstr>
      <vt:lpstr>java.lang</vt:lpstr>
      <vt:lpstr>Класс Math</vt:lpstr>
      <vt:lpstr>Класс Math</vt:lpstr>
      <vt:lpstr>Класс Math</vt:lpstr>
      <vt:lpstr>Класс Math</vt:lpstr>
      <vt:lpstr>Класс Math</vt:lpstr>
      <vt:lpstr>Строки</vt:lpstr>
      <vt:lpstr>Строки</vt:lpstr>
      <vt:lpstr>Класс String</vt:lpstr>
      <vt:lpstr>Класс String</vt:lpstr>
      <vt:lpstr>Класс String</vt:lpstr>
      <vt:lpstr>Класс String</vt:lpstr>
      <vt:lpstr>Класс String</vt:lpstr>
      <vt:lpstr>Методы класса String</vt:lpstr>
      <vt:lpstr>Методы класса String</vt:lpstr>
      <vt:lpstr>Методы класса String</vt:lpstr>
      <vt:lpstr>Методы класса String</vt:lpstr>
      <vt:lpstr>Методы класса String</vt:lpstr>
      <vt:lpstr>Методы класса String</vt:lpstr>
      <vt:lpstr>Методы класса String</vt:lpstr>
      <vt:lpstr>Методы класса String</vt:lpstr>
      <vt:lpstr>Классы StringBuilder и StringBuffer</vt:lpstr>
      <vt:lpstr>Классы StringBuilder и StringBuffer</vt:lpstr>
      <vt:lpstr>Классы StringBuilder и StringBuffer</vt:lpstr>
      <vt:lpstr>Классы StringBuilder и StringBuffer</vt:lpstr>
      <vt:lpstr>Классы StringBuilder и StringBuffer</vt:lpstr>
      <vt:lpstr>Классы StringBuilder и StringBuffer</vt:lpstr>
      <vt:lpstr>Классы StringBuilder и StringBuffer</vt:lpstr>
      <vt:lpstr>Классы StringBuilder и StringBuffer</vt:lpstr>
      <vt:lpstr>Презентация PowerPoint</vt:lpstr>
      <vt:lpstr>Регулярные выражения</vt:lpstr>
      <vt:lpstr>Регулярные выражения</vt:lpstr>
      <vt:lpstr>Метасимволы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Классы регулярных выражений</vt:lpstr>
      <vt:lpstr>Классы регулярных выражений</vt:lpstr>
      <vt:lpstr>Классы регулярных выражений</vt:lpstr>
      <vt:lpstr>Классы регулярных выражений</vt:lpstr>
      <vt:lpstr>Классы регулярных выражений</vt:lpstr>
      <vt:lpstr>Классы регулярных выражений</vt:lpstr>
      <vt:lpstr>Классы регулярных выражений</vt:lpstr>
      <vt:lpstr>Классы регулярных выражений</vt:lpstr>
      <vt:lpstr>Классы регулярных выражений</vt:lpstr>
      <vt:lpstr>Классы регулярных выражений</vt:lpstr>
      <vt:lpstr>Классы регулярных выражений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128</dc:title>
  <dc:creator>RePack by Diakov</dc:creator>
  <cp:lastModifiedBy>MSI</cp:lastModifiedBy>
  <cp:revision>128</cp:revision>
  <dcterms:created xsi:type="dcterms:W3CDTF">2016-09-01T17:38:19Z</dcterms:created>
  <dcterms:modified xsi:type="dcterms:W3CDTF">2022-03-10T12:29:49Z</dcterms:modified>
</cp:coreProperties>
</file>