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5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7" r:id="rId9"/>
    <p:sldId id="326" r:id="rId10"/>
    <p:sldId id="351" r:id="rId11"/>
    <p:sldId id="352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7" r:id="rId31"/>
    <p:sldId id="346" r:id="rId32"/>
    <p:sldId id="348" r:id="rId33"/>
    <p:sldId id="349" r:id="rId34"/>
    <p:sldId id="350" r:id="rId35"/>
    <p:sldId id="353" r:id="rId36"/>
    <p:sldId id="354" r:id="rId37"/>
    <p:sldId id="355" r:id="rId38"/>
    <p:sldId id="357" r:id="rId39"/>
    <p:sldId id="358" r:id="rId40"/>
    <p:sldId id="359" r:id="rId41"/>
    <p:sldId id="361" r:id="rId42"/>
    <p:sldId id="362" r:id="rId43"/>
    <p:sldId id="363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0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213" autoAdjust="0"/>
  </p:normalViewPr>
  <p:slideViewPr>
    <p:cSldViewPr snapToGrid="0">
      <p:cViewPr varScale="1">
        <p:scale>
          <a:sx n="80" d="100"/>
          <a:sy n="80" d="100"/>
        </p:scale>
        <p:origin x="17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A44E3-E456-45F5-82B9-B14B92DFEB61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A4EDA-4EE3-4855-95BE-84F0941FF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23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99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5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27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58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86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видно из описанного выше формата записи, одному блоку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соответствовать несколько выражений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47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29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попытка обратиться за пределы массива приводит к возникновению ошибки, и виртуальная машина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генерирует исключение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ArrayIndexOutOfBoundsException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97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849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804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 Следующая программа перехватывает два различных типа исключений, причем за этими двумя специализированными обработчиками  следует  раздел  </a:t>
            </a:r>
            <a:r>
              <a:rPr lang="ru-RU" altLang="ru-RU" i="1" dirty="0" err="1" smtClean="0">
                <a:latin typeface="Arial" panose="020B0604020202020204" pitchFamily="34" charset="0"/>
              </a:rPr>
              <a:t>catch</a:t>
            </a:r>
            <a:r>
              <a:rPr lang="ru-RU" altLang="ru-RU" i="1" dirty="0" smtClean="0">
                <a:latin typeface="Arial" panose="020B0604020202020204" pitchFamily="34" charset="0"/>
              </a:rPr>
              <a:t>  общего  назначения,  перехватывающий 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все подклассы класса </a:t>
            </a:r>
            <a:r>
              <a:rPr lang="ru-RU" altLang="ru-RU" i="1" dirty="0" err="1" smtClean="0">
                <a:latin typeface="Arial" panose="020B0604020202020204" pitchFamily="34" charset="0"/>
              </a:rPr>
              <a:t>Throwable</a:t>
            </a:r>
            <a:r>
              <a:rPr lang="ru-RU" altLang="ru-RU" i="1" dirty="0" smtClean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82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882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02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318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В  данном  случае  обработка  исключения  выход  за  пределы  массива 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сделана в пределах метода, поэтому отслеживать эту ошибку в методе </a:t>
            </a:r>
            <a:r>
              <a:rPr lang="ru-RU" altLang="ru-RU" i="1" dirty="0" err="1" smtClean="0">
                <a:latin typeface="Arial" panose="020B0604020202020204" pitchFamily="34" charset="0"/>
              </a:rPr>
              <a:t>main</a:t>
            </a:r>
            <a:r>
              <a:rPr lang="ru-RU" altLang="ru-RU" i="1" dirty="0" smtClean="0">
                <a:latin typeface="Arial" panose="020B0604020202020204" pitchFamily="34" charset="0"/>
              </a:rPr>
              <a:t> 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нет необходимости. </a:t>
            </a:r>
          </a:p>
        </p:txBody>
      </p:sp>
    </p:spTree>
    <p:extLst>
      <p:ext uri="{BB962C8B-B14F-4D97-AF65-F5344CB8AC3E}">
        <p14:creationId xmlns:p14="http://schemas.microsoft.com/office/powerpoint/2010/main" val="526427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Блоки </a:t>
            </a:r>
            <a:r>
              <a:rPr lang="ru-RU" altLang="ru-RU" i="1" dirty="0" err="1" smtClean="0">
                <a:latin typeface="Arial" panose="020B0604020202020204" pitchFamily="34" charset="0"/>
              </a:rPr>
              <a:t>try</a:t>
            </a:r>
            <a:r>
              <a:rPr lang="ru-RU" altLang="ru-RU" i="1" dirty="0" smtClean="0">
                <a:latin typeface="Arial" panose="020B0604020202020204" pitchFamily="34" charset="0"/>
              </a:rPr>
              <a:t> могут быть вложены и в пределах одного метода.</a:t>
            </a:r>
            <a:endParaRPr lang="en-US" altLang="ru-RU" i="1" dirty="0" smtClean="0">
              <a:latin typeface="Arial" panose="020B0604020202020204" pitchFamily="34" charset="0"/>
            </a:endParaRPr>
          </a:p>
          <a:p>
            <a:endParaRPr lang="en-US" altLang="ru-RU" i="1" dirty="0" smtClean="0">
              <a:latin typeface="Arial" panose="020B0604020202020204" pitchFamily="34" charset="0"/>
            </a:endParaRP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Если  ошибка  произойдет  во  внешнем  блоке  </a:t>
            </a:r>
            <a:r>
              <a:rPr lang="ru-RU" altLang="ru-RU" i="1" dirty="0" err="1" smtClean="0">
                <a:latin typeface="Arial" panose="020B0604020202020204" pitchFamily="34" charset="0"/>
              </a:rPr>
              <a:t>try</a:t>
            </a:r>
            <a:r>
              <a:rPr lang="ru-RU" altLang="ru-RU" i="1" dirty="0" smtClean="0">
                <a:latin typeface="Arial" panose="020B0604020202020204" pitchFamily="34" charset="0"/>
              </a:rPr>
              <a:t>,  то  попадаем  в  блок  </a:t>
            </a:r>
            <a:r>
              <a:rPr lang="ru-RU" altLang="ru-RU" i="1" dirty="0" err="1" smtClean="0">
                <a:latin typeface="Arial" panose="020B0604020202020204" pitchFamily="34" charset="0"/>
              </a:rPr>
              <a:t>catch</a:t>
            </a:r>
            <a:r>
              <a:rPr lang="ru-RU" altLang="ru-RU" i="1" dirty="0" smtClean="0">
                <a:latin typeface="Arial" panose="020B0604020202020204" pitchFamily="34" charset="0"/>
              </a:rPr>
              <a:t>(</a:t>
            </a:r>
            <a:r>
              <a:rPr lang="ru-RU" altLang="ru-RU" i="1" dirty="0" err="1" smtClean="0">
                <a:latin typeface="Arial" panose="020B0604020202020204" pitchFamily="34" charset="0"/>
              </a:rPr>
              <a:t>ArithmeticException</a:t>
            </a:r>
            <a:r>
              <a:rPr lang="ru-RU" altLang="ru-RU" i="1" dirty="0" smtClean="0">
                <a:latin typeface="Arial" panose="020B0604020202020204" pitchFamily="34" charset="0"/>
              </a:rPr>
              <a:t>  e)  </a:t>
            </a:r>
            <a:endParaRPr lang="en-US" altLang="ru-RU" i="1" dirty="0" smtClean="0">
              <a:latin typeface="Arial" panose="020B0604020202020204" pitchFamily="34" charset="0"/>
            </a:endParaRP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и  программа  останавливается.</a:t>
            </a:r>
            <a:endParaRPr lang="en-US" altLang="ru-RU" i="1" dirty="0" smtClean="0">
              <a:latin typeface="Arial" panose="020B0604020202020204" pitchFamily="34" charset="0"/>
            </a:endParaRP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Если  ошибка происходит  во  внутреннем  блоке  </a:t>
            </a:r>
            <a:r>
              <a:rPr lang="ru-RU" altLang="ru-RU" i="1" dirty="0" err="1" smtClean="0">
                <a:latin typeface="Arial" panose="020B0604020202020204" pitchFamily="34" charset="0"/>
              </a:rPr>
              <a:t>try</a:t>
            </a:r>
            <a:r>
              <a:rPr lang="ru-RU" altLang="ru-RU" i="1" dirty="0" smtClean="0">
                <a:latin typeface="Arial" panose="020B0604020202020204" pitchFamily="34" charset="0"/>
              </a:rPr>
              <a:t>,  то  она  обрабатывается  его  блоком </a:t>
            </a:r>
            <a:r>
              <a:rPr lang="ru-RU" altLang="ru-RU" i="1" dirty="0" err="1" smtClean="0">
                <a:latin typeface="Arial" panose="020B0604020202020204" pitchFamily="34" charset="0"/>
              </a:rPr>
              <a:t>catch</a:t>
            </a:r>
            <a:r>
              <a:rPr lang="ru-RU" altLang="ru-RU" i="1" dirty="0" smtClean="0">
                <a:latin typeface="Arial" panose="020B0604020202020204" pitchFamily="34" charset="0"/>
              </a:rPr>
              <a:t>(</a:t>
            </a:r>
            <a:r>
              <a:rPr lang="ru-RU" altLang="ru-RU" i="1" dirty="0" err="1" smtClean="0">
                <a:latin typeface="Arial" panose="020B0604020202020204" pitchFamily="34" charset="0"/>
              </a:rPr>
              <a:t>ArrayIndexOutOfBoundsException</a:t>
            </a:r>
            <a:r>
              <a:rPr lang="ru-RU" altLang="ru-RU" i="1" dirty="0" smtClean="0">
                <a:latin typeface="Arial" panose="020B0604020202020204" pitchFamily="34" charset="0"/>
              </a:rPr>
              <a:t>  e),  но  внешний  блок  все  равно выполниться до конца. </a:t>
            </a:r>
          </a:p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52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730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58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В листинге приведен пример повторной генерации исключения. </a:t>
            </a:r>
            <a:endParaRPr lang="en-US" altLang="ru-RU" i="1" dirty="0" smtClean="0">
              <a:latin typeface="Arial" panose="020B0604020202020204" pitchFamily="34" charset="0"/>
            </a:endParaRPr>
          </a:p>
          <a:p>
            <a:r>
              <a:rPr lang="ru-RU" altLang="ru-RU" i="1" dirty="0" smtClean="0">
                <a:latin typeface="Arial" panose="020B0604020202020204" pitchFamily="34" charset="0"/>
              </a:rPr>
              <a:t>Это применяется в случае,  если  ошибка  обработана  в  методе,  но  за  пределами  этого  метода 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необходимо знать про ошибку. </a:t>
            </a:r>
          </a:p>
          <a:p>
            <a:endParaRPr lang="en-US" altLang="ru-RU" i="1" dirty="0" smtClean="0">
              <a:latin typeface="Arial" panose="020B0604020202020204" pitchFamily="34" charset="0"/>
            </a:endParaRPr>
          </a:p>
          <a:p>
            <a:endParaRPr lang="en-US" altLang="ru-RU" i="1" dirty="0" smtClean="0">
              <a:latin typeface="Arial" panose="020B0604020202020204" pitchFamily="34" charset="0"/>
            </a:endParaRP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В  этом  примере  обработка  исключения  проводится  в  два  приема.  </a:t>
            </a:r>
            <a:endParaRPr lang="en-US" altLang="ru-RU" i="1" dirty="0" smtClean="0">
              <a:latin typeface="Arial" panose="020B0604020202020204" pitchFamily="34" charset="0"/>
            </a:endParaRPr>
          </a:p>
          <a:p>
            <a:r>
              <a:rPr lang="ru-RU" altLang="ru-RU" i="1" dirty="0" smtClean="0">
                <a:latin typeface="Arial" panose="020B0604020202020204" pitchFamily="34" charset="0"/>
              </a:rPr>
              <a:t>Это позволяет избежать вызова второго метода, в случае ошибки в первом. </a:t>
            </a: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В результате выполнения программы получим: </a:t>
            </a:r>
          </a:p>
          <a:p>
            <a:r>
              <a:rPr lang="en-US" altLang="ru-RU" i="1" dirty="0" smtClean="0">
                <a:latin typeface="Arial" panose="020B0604020202020204" pitchFamily="34" charset="0"/>
              </a:rPr>
              <a:t>	</a:t>
            </a:r>
            <a:r>
              <a:rPr lang="ru-RU" altLang="ru-RU" i="1" dirty="0" smtClean="0">
                <a:latin typeface="Arial" panose="020B0604020202020204" pitchFamily="34" charset="0"/>
              </a:rPr>
              <a:t>Произошла ошибка </a:t>
            </a:r>
            <a:r>
              <a:rPr lang="ru-RU" altLang="ru-RU" i="1" dirty="0" err="1" smtClean="0">
                <a:latin typeface="Arial" panose="020B0604020202020204" pitchFamily="34" charset="0"/>
              </a:rPr>
              <a:t>java.lang.ArithmeticException</a:t>
            </a:r>
            <a:r>
              <a:rPr lang="ru-RU" altLang="ru-RU" i="1" dirty="0" smtClean="0">
                <a:latin typeface="Arial" panose="020B0604020202020204" pitchFamily="34" charset="0"/>
              </a:rPr>
              <a:t>: / </a:t>
            </a:r>
            <a:r>
              <a:rPr lang="ru-RU" altLang="ru-RU" i="1" dirty="0" err="1" smtClean="0">
                <a:latin typeface="Arial" panose="020B0604020202020204" pitchFamily="34" charset="0"/>
              </a:rPr>
              <a:t>by</a:t>
            </a:r>
            <a:r>
              <a:rPr lang="ru-RU" altLang="ru-RU" i="1" dirty="0" smtClean="0">
                <a:latin typeface="Arial" panose="020B0604020202020204" pitchFamily="34" charset="0"/>
              </a:rPr>
              <a:t> </a:t>
            </a:r>
            <a:r>
              <a:rPr lang="ru-RU" altLang="ru-RU" i="1" dirty="0" err="1" smtClean="0">
                <a:latin typeface="Arial" panose="020B0604020202020204" pitchFamily="34" charset="0"/>
              </a:rPr>
              <a:t>zero</a:t>
            </a:r>
            <a:r>
              <a:rPr lang="ru-RU" altLang="ru-RU" i="1" dirty="0" smtClean="0">
                <a:latin typeface="Arial" panose="020B0604020202020204" pitchFamily="34" charset="0"/>
              </a:rPr>
              <a:t> </a:t>
            </a:r>
          </a:p>
          <a:p>
            <a:r>
              <a:rPr lang="en-US" altLang="ru-RU" i="1" dirty="0" smtClean="0">
                <a:latin typeface="Arial" panose="020B0604020202020204" pitchFamily="34" charset="0"/>
              </a:rPr>
              <a:t>	</a:t>
            </a:r>
            <a:r>
              <a:rPr lang="ru-RU" altLang="ru-RU" i="1" dirty="0" smtClean="0">
                <a:latin typeface="Arial" panose="020B0604020202020204" pitchFamily="34" charset="0"/>
              </a:rPr>
              <a:t>Ошибка при выполнении метода </a:t>
            </a:r>
            <a:r>
              <a:rPr lang="ru-RU" altLang="ru-RU" i="1" dirty="0" err="1" smtClean="0">
                <a:latin typeface="Arial" panose="020B0604020202020204" pitchFamily="34" charset="0"/>
              </a:rPr>
              <a:t>java.lang.ArithmeticException</a:t>
            </a:r>
            <a:r>
              <a:rPr lang="ru-RU" altLang="ru-RU" i="1" dirty="0" smtClean="0">
                <a:latin typeface="Arial" panose="020B0604020202020204" pitchFamily="34" charset="0"/>
              </a:rPr>
              <a:t>: / </a:t>
            </a:r>
            <a:r>
              <a:rPr lang="ru-RU" altLang="ru-RU" i="1" dirty="0" err="1" smtClean="0">
                <a:latin typeface="Arial" panose="020B0604020202020204" pitchFamily="34" charset="0"/>
              </a:rPr>
              <a:t>by</a:t>
            </a:r>
            <a:r>
              <a:rPr lang="ru-RU" altLang="ru-RU" i="1" dirty="0" smtClean="0">
                <a:latin typeface="Arial" panose="020B0604020202020204" pitchFamily="34" charset="0"/>
              </a:rPr>
              <a:t> </a:t>
            </a:r>
            <a:r>
              <a:rPr lang="ru-RU" altLang="ru-RU" i="1" dirty="0" err="1" smtClean="0">
                <a:latin typeface="Arial" panose="020B0604020202020204" pitchFamily="34" charset="0"/>
              </a:rPr>
              <a:t>zero</a:t>
            </a:r>
            <a:endParaRPr lang="en-US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41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584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72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0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542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Блок </a:t>
            </a:r>
            <a:r>
              <a:rPr lang="ru-RU" altLang="ru-RU" i="1" dirty="0" err="1" smtClean="0">
                <a:latin typeface="Arial" panose="020B0604020202020204" pitchFamily="34" charset="0"/>
              </a:rPr>
              <a:t>finally</a:t>
            </a:r>
            <a:r>
              <a:rPr lang="ru-RU" altLang="ru-RU" i="1" dirty="0" smtClean="0">
                <a:latin typeface="Arial" panose="020B0604020202020204" pitchFamily="34" charset="0"/>
              </a:rPr>
              <a:t> очень удобен для закрытия файлов и освобождения любых  других  ресурсов,  захваченных  для  временного  использования  в начале  выполнения  метода. </a:t>
            </a:r>
          </a:p>
        </p:txBody>
      </p:sp>
    </p:spTree>
    <p:extLst>
      <p:ext uri="{BB962C8B-B14F-4D97-AF65-F5344CB8AC3E}">
        <p14:creationId xmlns:p14="http://schemas.microsoft.com/office/powerpoint/2010/main" val="16834372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В первом методе исключение сгенерировано вручную, но, не смотря на это, блок </a:t>
            </a:r>
            <a:r>
              <a:rPr lang="ru-RU" altLang="ru-RU" i="1" dirty="0" err="1" smtClean="0">
                <a:latin typeface="Arial" panose="020B0604020202020204" pitchFamily="34" charset="0"/>
              </a:rPr>
              <a:t>finally</a:t>
            </a:r>
            <a:r>
              <a:rPr lang="ru-RU" altLang="ru-RU" i="1" dirty="0" smtClean="0">
                <a:latin typeface="Arial" panose="020B0604020202020204" pitchFamily="34" charset="0"/>
              </a:rPr>
              <a:t> все равно выполнился.  </a:t>
            </a:r>
            <a:endParaRPr lang="en-US" altLang="ru-RU" i="1" dirty="0" smtClean="0">
              <a:latin typeface="Arial" panose="020B0604020202020204" pitchFamily="34" charset="0"/>
            </a:endParaRP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Во втором методе выход из метода осуществлен  при  помощи  </a:t>
            </a:r>
            <a:r>
              <a:rPr lang="ru-RU" altLang="ru-RU" i="1" dirty="0" err="1" smtClean="0">
                <a:latin typeface="Arial" panose="020B0604020202020204" pitchFamily="34" charset="0"/>
              </a:rPr>
              <a:t>return</a:t>
            </a:r>
            <a:r>
              <a:rPr lang="ru-RU" altLang="ru-RU" i="1" dirty="0" smtClean="0">
                <a:latin typeface="Arial" panose="020B0604020202020204" pitchFamily="34" charset="0"/>
              </a:rPr>
              <a:t>,  но  блок  </a:t>
            </a:r>
            <a:r>
              <a:rPr lang="ru-RU" altLang="ru-RU" i="1" dirty="0" err="1" smtClean="0">
                <a:latin typeface="Arial" panose="020B0604020202020204" pitchFamily="34" charset="0"/>
              </a:rPr>
              <a:t>finally</a:t>
            </a:r>
            <a:r>
              <a:rPr lang="ru-RU" altLang="ru-RU" i="1" dirty="0" smtClean="0">
                <a:latin typeface="Arial" panose="020B0604020202020204" pitchFamily="34" charset="0"/>
              </a:rPr>
              <a:t>  все  равно  выполнился.  </a:t>
            </a:r>
            <a:endParaRPr lang="en-US" altLang="ru-RU" i="1" dirty="0" smtClean="0">
              <a:latin typeface="Arial" panose="020B0604020202020204" pitchFamily="34" charset="0"/>
            </a:endParaRP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В результате выполнения данной программы получили: </a:t>
            </a:r>
            <a:endParaRPr lang="en-US" altLang="ru-RU" i="1" dirty="0" smtClean="0">
              <a:latin typeface="Arial" panose="020B0604020202020204" pitchFamily="34" charset="0"/>
            </a:endParaRPr>
          </a:p>
          <a:p>
            <a:endParaRPr lang="ru-RU" altLang="ru-RU" i="1" dirty="0" smtClean="0">
              <a:latin typeface="Arial" panose="020B0604020202020204" pitchFamily="34" charset="0"/>
            </a:endParaRPr>
          </a:p>
          <a:p>
            <a:r>
              <a:rPr lang="en-US" altLang="ru-RU" i="1" dirty="0" smtClean="0">
                <a:latin typeface="Arial" panose="020B0604020202020204" pitchFamily="34" charset="0"/>
              </a:rPr>
              <a:t>	</a:t>
            </a:r>
            <a:r>
              <a:rPr lang="ru-RU" altLang="ru-RU" i="1" dirty="0" smtClean="0">
                <a:latin typeface="Arial" panose="020B0604020202020204" pitchFamily="34" charset="0"/>
              </a:rPr>
              <a:t>Metod1 </a:t>
            </a:r>
            <a:r>
              <a:rPr lang="ru-RU" altLang="ru-RU" i="1" dirty="0" err="1" smtClean="0">
                <a:latin typeface="Arial" panose="020B0604020202020204" pitchFamily="34" charset="0"/>
              </a:rPr>
              <a:t>run</a:t>
            </a:r>
            <a:r>
              <a:rPr lang="ru-RU" altLang="ru-RU" i="1" dirty="0" smtClean="0">
                <a:latin typeface="Arial" panose="020B0604020202020204" pitchFamily="34" charset="0"/>
              </a:rPr>
              <a:t> </a:t>
            </a:r>
          </a:p>
          <a:p>
            <a:r>
              <a:rPr lang="en-US" altLang="ru-RU" i="1" dirty="0" smtClean="0">
                <a:latin typeface="Arial" panose="020B0604020202020204" pitchFamily="34" charset="0"/>
              </a:rPr>
              <a:t>	</a:t>
            </a:r>
            <a:r>
              <a:rPr lang="ru-RU" altLang="ru-RU" i="1" dirty="0" smtClean="0">
                <a:latin typeface="Arial" panose="020B0604020202020204" pitchFamily="34" charset="0"/>
              </a:rPr>
              <a:t>Metod1 </a:t>
            </a:r>
            <a:r>
              <a:rPr lang="ru-RU" altLang="ru-RU" i="1" dirty="0" err="1" smtClean="0">
                <a:latin typeface="Arial" panose="020B0604020202020204" pitchFamily="34" charset="0"/>
              </a:rPr>
              <a:t>stop</a:t>
            </a:r>
            <a:r>
              <a:rPr lang="ru-RU" altLang="ru-RU" i="1" dirty="0" smtClean="0">
                <a:latin typeface="Arial" panose="020B0604020202020204" pitchFamily="34" charset="0"/>
              </a:rPr>
              <a:t> </a:t>
            </a:r>
          </a:p>
          <a:p>
            <a:r>
              <a:rPr lang="en-US" altLang="ru-RU" i="1" dirty="0" smtClean="0">
                <a:latin typeface="Arial" panose="020B0604020202020204" pitchFamily="34" charset="0"/>
              </a:rPr>
              <a:t>	</a:t>
            </a:r>
            <a:r>
              <a:rPr lang="ru-RU" altLang="ru-RU" i="1" dirty="0" smtClean="0">
                <a:latin typeface="Arial" panose="020B0604020202020204" pitchFamily="34" charset="0"/>
              </a:rPr>
              <a:t>Ошибка при выполнении метода1 </a:t>
            </a:r>
            <a:r>
              <a:rPr lang="ru-RU" altLang="ru-RU" i="1" dirty="0" err="1" smtClean="0">
                <a:latin typeface="Arial" panose="020B0604020202020204" pitchFamily="34" charset="0"/>
              </a:rPr>
              <a:t>java.lang.ArithmeticException</a:t>
            </a:r>
            <a:r>
              <a:rPr lang="ru-RU" altLang="ru-RU" i="1" dirty="0" smtClean="0">
                <a:latin typeface="Arial" panose="020B0604020202020204" pitchFamily="34" charset="0"/>
              </a:rPr>
              <a:t>: </a:t>
            </a:r>
          </a:p>
          <a:p>
            <a:r>
              <a:rPr lang="en-US" altLang="ru-RU" i="1" dirty="0" smtClean="0">
                <a:latin typeface="Arial" panose="020B0604020202020204" pitchFamily="34" charset="0"/>
              </a:rPr>
              <a:t>	</a:t>
            </a:r>
            <a:r>
              <a:rPr lang="ru-RU" altLang="ru-RU" i="1" dirty="0" err="1" smtClean="0">
                <a:latin typeface="Arial" panose="020B0604020202020204" pitchFamily="34" charset="0"/>
              </a:rPr>
              <a:t>Demo</a:t>
            </a:r>
            <a:r>
              <a:rPr lang="ru-RU" altLang="ru-RU" i="1" dirty="0" smtClean="0">
                <a:latin typeface="Arial" panose="020B0604020202020204" pitchFamily="34" charset="0"/>
              </a:rPr>
              <a:t> </a:t>
            </a:r>
          </a:p>
          <a:p>
            <a:r>
              <a:rPr lang="en-US" altLang="ru-RU" i="1" dirty="0" smtClean="0">
                <a:latin typeface="Arial" panose="020B0604020202020204" pitchFamily="34" charset="0"/>
              </a:rPr>
              <a:t>	</a:t>
            </a:r>
            <a:r>
              <a:rPr lang="ru-RU" altLang="ru-RU" i="1" dirty="0" smtClean="0">
                <a:latin typeface="Arial" panose="020B0604020202020204" pitchFamily="34" charset="0"/>
              </a:rPr>
              <a:t>Metod2 </a:t>
            </a:r>
            <a:r>
              <a:rPr lang="ru-RU" altLang="ru-RU" i="1" dirty="0" err="1" smtClean="0">
                <a:latin typeface="Arial" panose="020B0604020202020204" pitchFamily="34" charset="0"/>
              </a:rPr>
              <a:t>run</a:t>
            </a:r>
            <a:r>
              <a:rPr lang="ru-RU" altLang="ru-RU" i="1" dirty="0" smtClean="0">
                <a:latin typeface="Arial" panose="020B0604020202020204" pitchFamily="34" charset="0"/>
              </a:rPr>
              <a:t> </a:t>
            </a:r>
          </a:p>
          <a:p>
            <a:r>
              <a:rPr lang="en-US" altLang="ru-RU" i="1" smtClean="0">
                <a:latin typeface="Arial" panose="020B0604020202020204" pitchFamily="34" charset="0"/>
              </a:rPr>
              <a:t>	</a:t>
            </a:r>
            <a:r>
              <a:rPr lang="ru-RU" altLang="ru-RU" i="1" smtClean="0">
                <a:latin typeface="Arial" panose="020B0604020202020204" pitchFamily="34" charset="0"/>
              </a:rPr>
              <a:t>Metod2 </a:t>
            </a:r>
            <a:r>
              <a:rPr lang="ru-RU" altLang="ru-RU" i="1" dirty="0" err="1" smtClean="0">
                <a:latin typeface="Arial" panose="020B0604020202020204" pitchFamily="34" charset="0"/>
              </a:rPr>
              <a:t>stop</a:t>
            </a:r>
            <a:r>
              <a:rPr lang="ru-RU" altLang="ru-RU" i="1" dirty="0" smtClean="0">
                <a:latin typeface="Arial" panose="020B0604020202020204" pitchFamily="34" charset="0"/>
              </a:rPr>
              <a:t> </a:t>
            </a:r>
            <a:endParaRPr lang="en-US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8651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классе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определены новые методы. Он лишь наследует метод, предоставляемые классом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Таким образом, все исключения, включая определяемые разработчиком, содержат методы класса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Конечно же, вы вправе переопределить в создаваемом вами классе один или несколько методов.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2468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482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7065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213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133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5542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4271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82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 Некоторые классы из иерархии наследуемых от класса </a:t>
            </a:r>
            <a:r>
              <a:rPr lang="ru-RU" altLang="ru-RU" i="1" dirty="0" err="1" smtClean="0">
                <a:latin typeface="Arial" panose="020B0604020202020204" pitchFamily="34" charset="0"/>
              </a:rPr>
              <a:t>Error</a:t>
            </a:r>
            <a:r>
              <a:rPr lang="ru-RU" altLang="ru-RU" i="1" dirty="0" smtClean="0">
                <a:latin typeface="Arial" panose="020B0604020202020204" pitchFamily="34" charset="0"/>
              </a:rPr>
              <a:t> приведены на рисунке.</a:t>
            </a:r>
          </a:p>
        </p:txBody>
      </p:sp>
    </p:spTree>
    <p:extLst>
      <p:ext uri="{BB962C8B-B14F-4D97-AF65-F5344CB8AC3E}">
        <p14:creationId xmlns:p14="http://schemas.microsoft.com/office/powerpoint/2010/main" val="323949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438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5757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702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приведена иерархия классов проверяемых исключений, наследуемых от  класса  </a:t>
            </a:r>
            <a:r>
              <a:rPr lang="ru-RU" altLang="ru-RU" i="1" dirty="0" err="1" smtClean="0">
                <a:latin typeface="Arial" panose="020B0604020202020204" pitchFamily="34" charset="0"/>
              </a:rPr>
              <a:t>Exception</a:t>
            </a:r>
            <a:r>
              <a:rPr lang="ru-RU" altLang="ru-RU" i="1" dirty="0" smtClean="0">
                <a:latin typeface="Arial" panose="020B0604020202020204" pitchFamily="34" charset="0"/>
              </a:rPr>
              <a:t>  при  отсутствии  в  цепочке  наследования  класса </a:t>
            </a:r>
            <a:r>
              <a:rPr lang="ru-RU" altLang="ru-RU" i="1" dirty="0" err="1" smtClean="0">
                <a:latin typeface="Arial" panose="020B0604020202020204" pitchFamily="34" charset="0"/>
              </a:rPr>
              <a:t>RuntimeException</a:t>
            </a:r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98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003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23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altLang="ru-RU" i="1" dirty="0" smtClean="0">
                <a:latin typeface="Arial" panose="020B0604020202020204" pitchFamily="34" charset="0"/>
              </a:rPr>
              <a:t>Классы непроверяемых исключений, наследуемых от класса </a:t>
            </a:r>
            <a:r>
              <a:rPr lang="ru-RU" altLang="ru-RU" i="1" dirty="0" err="1" smtClean="0">
                <a:latin typeface="Arial" panose="020B0604020202020204" pitchFamily="34" charset="0"/>
              </a:rPr>
              <a:t>RuntimeException</a:t>
            </a:r>
            <a:endParaRPr lang="ru-RU" altLang="ru-RU" i="1" dirty="0" smtClean="0">
              <a:latin typeface="Arial" panose="020B0604020202020204" pitchFamily="34" charset="0"/>
            </a:endParaRPr>
          </a:p>
          <a:p>
            <a:endParaRPr lang="ru-RU" altLang="ru-RU" i="1" dirty="0" smtClean="0">
              <a:latin typeface="Arial" panose="020B0604020202020204" pitchFamily="34" charset="0"/>
            </a:endParaRPr>
          </a:p>
          <a:p>
            <a:r>
              <a:rPr lang="ru-RU" altLang="ru-RU" i="1" dirty="0" smtClean="0">
                <a:latin typeface="Arial" panose="020B0604020202020204" pitchFamily="34" charset="0"/>
              </a:rPr>
              <a:t>Во  время  выполнения  могут  генерироваться  также  исключения,  которые могут быть обработаны без ущерба для выполнения программы. Список этих исключений приведен в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2985022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i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5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2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98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54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280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89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863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5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15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66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3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8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54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74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4C34-EB85-4FC6-BAB3-858976E76C67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95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4C34-EB85-4FC6-BAB3-858976E76C67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6F0706-6388-4B94-8D9B-135D66DE52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180" y="1816337"/>
            <a:ext cx="9395726" cy="3328676"/>
          </a:xfrm>
        </p:spPr>
        <p:txBody>
          <a:bodyPr>
            <a:noAutofit/>
          </a:bodyPr>
          <a:lstStyle/>
          <a:p>
            <a:r>
              <a:rPr lang="ru-RU" sz="5600" dirty="0" smtClean="0"/>
              <a:t>Обработка исключений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11031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781291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Иерархия исключений и ошибок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197768" y="1315233"/>
            <a:ext cx="9689431" cy="5274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Почему  возникла  необходимость  деления  исключений  на  проверяемые </a:t>
            </a:r>
            <a:r>
              <a:rPr lang="ru-RU" sz="2400" dirty="0" smtClean="0"/>
              <a:t>и </a:t>
            </a:r>
            <a:r>
              <a:rPr lang="ru-RU" sz="2400" dirty="0"/>
              <a:t>непроверяемые? Представим, что следующие ситуации проверяются на  </a:t>
            </a:r>
            <a:r>
              <a:rPr lang="ru-RU" sz="2400" dirty="0" smtClean="0"/>
              <a:t>этапе </a:t>
            </a:r>
            <a:r>
              <a:rPr lang="ru-RU" sz="2400" dirty="0"/>
              <a:t>компиляции, а именно: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деление </a:t>
            </a:r>
            <a:r>
              <a:rPr lang="ru-RU" sz="2400" dirty="0"/>
              <a:t>в целочисленных типах вида a/b при b=0 генерирует  исключение </a:t>
            </a:r>
            <a:r>
              <a:rPr lang="ru-RU" sz="2400" dirty="0" err="1" smtClean="0"/>
              <a:t>ArithmeticException</a:t>
            </a:r>
            <a:r>
              <a:rPr lang="ru-RU" sz="2400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индексация </a:t>
            </a:r>
            <a:r>
              <a:rPr lang="ru-RU" sz="2400" dirty="0"/>
              <a:t>массивов, строк, коллекций. Выход за пределы такого объекта </a:t>
            </a:r>
            <a:r>
              <a:rPr lang="ru-RU" sz="2400" dirty="0" smtClean="0"/>
              <a:t>приводит  </a:t>
            </a:r>
            <a:r>
              <a:rPr lang="ru-RU" sz="2400" dirty="0"/>
              <a:t>к  исключению  </a:t>
            </a:r>
            <a:r>
              <a:rPr lang="ru-RU" sz="2400" dirty="0" err="1"/>
              <a:t>ArrayIndexOutOfBoundsException</a:t>
            </a:r>
            <a:r>
              <a:rPr lang="ru-RU" sz="2400" dirty="0"/>
              <a:t>  и  </a:t>
            </a:r>
            <a:r>
              <a:rPr lang="ru-RU" sz="2400" dirty="0" smtClean="0"/>
              <a:t>аналогичных</a:t>
            </a:r>
            <a:r>
              <a:rPr lang="ru-RU" sz="2400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вызов </a:t>
            </a:r>
            <a:r>
              <a:rPr lang="ru-RU" sz="2400" dirty="0"/>
              <a:t>метода на ссылке вида </a:t>
            </a:r>
            <a:r>
              <a:rPr lang="ru-RU" sz="2400" dirty="0" err="1"/>
              <a:t>obj.method</a:t>
            </a:r>
            <a:r>
              <a:rPr lang="ru-RU" sz="2400" dirty="0"/>
              <a:t>(), если </a:t>
            </a:r>
            <a:r>
              <a:rPr lang="ru-RU" sz="2400" dirty="0" err="1"/>
              <a:t>obj</a:t>
            </a:r>
            <a:r>
              <a:rPr lang="ru-RU" sz="2400" dirty="0"/>
              <a:t> ссылается на </a:t>
            </a:r>
            <a:r>
              <a:rPr lang="ru-RU" sz="2400" dirty="0" err="1"/>
              <a:t>null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2190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781291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Иерархия исключений и ошибок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197768" y="1315233"/>
            <a:ext cx="9689431" cy="5274753"/>
          </a:xfrm>
        </p:spPr>
        <p:txBody>
          <a:bodyPr>
            <a:normAutofit/>
          </a:bodyPr>
          <a:lstStyle/>
          <a:p>
            <a:pPr marL="0" indent="276225">
              <a:buNone/>
            </a:pPr>
            <a:r>
              <a:rPr lang="ru-RU" sz="2400" dirty="0"/>
              <a:t>Если бы возможность появления перечисленных исключений проверялась на </a:t>
            </a:r>
            <a:r>
              <a:rPr lang="ru-RU" sz="2400" dirty="0" smtClean="0"/>
              <a:t>этапе </a:t>
            </a:r>
            <a:r>
              <a:rPr lang="ru-RU" sz="2400" dirty="0"/>
              <a:t>компиляции, то любая попытка индексации массива или каждый вызов </a:t>
            </a:r>
            <a:r>
              <a:rPr lang="ru-RU" sz="2400" dirty="0" smtClean="0"/>
              <a:t>метода </a:t>
            </a:r>
            <a:r>
              <a:rPr lang="ru-RU" sz="2400" dirty="0"/>
              <a:t>требовали бы или блока </a:t>
            </a:r>
            <a:r>
              <a:rPr lang="ru-RU" sz="2400" dirty="0" err="1"/>
              <a:t>try-catch</a:t>
            </a:r>
            <a:r>
              <a:rPr lang="ru-RU" sz="2400" dirty="0"/>
              <a:t>, или секции </a:t>
            </a:r>
            <a:r>
              <a:rPr lang="ru-RU" sz="2400" dirty="0" err="1"/>
              <a:t>throws</a:t>
            </a:r>
            <a:r>
              <a:rPr lang="ru-RU" sz="2400" dirty="0"/>
              <a:t>. </a:t>
            </a:r>
            <a:endParaRPr lang="en-US" sz="2400" dirty="0" smtClean="0"/>
          </a:p>
          <a:p>
            <a:pPr marL="0" indent="276225">
              <a:buNone/>
            </a:pPr>
            <a:r>
              <a:rPr lang="ru-RU" sz="2400" dirty="0" smtClean="0"/>
              <a:t>Такой </a:t>
            </a:r>
            <a:r>
              <a:rPr lang="ru-RU" sz="2400" dirty="0"/>
              <a:t>код был бы </a:t>
            </a:r>
            <a:r>
              <a:rPr lang="ru-RU" sz="2400" dirty="0" smtClean="0"/>
              <a:t>практически </a:t>
            </a:r>
            <a:r>
              <a:rPr lang="ru-RU" sz="2400" dirty="0"/>
              <a:t>непригоден для понимания и поддержки, поэтому часть  </a:t>
            </a:r>
            <a:r>
              <a:rPr lang="ru-RU" sz="2400" dirty="0" smtClean="0"/>
              <a:t>исключений </a:t>
            </a:r>
            <a:r>
              <a:rPr lang="ru-RU" sz="2400" dirty="0"/>
              <a:t>была выделена в группу непроверяемых и ответственность за защиту </a:t>
            </a:r>
            <a:r>
              <a:rPr lang="ru-RU" sz="2400" dirty="0" smtClean="0"/>
              <a:t>приложения </a:t>
            </a:r>
            <a:r>
              <a:rPr lang="ru-RU" sz="2400" dirty="0"/>
              <a:t>от последствий их возникновения возложена на программиста.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815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781291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Способы обработки исключений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197768" y="1315233"/>
            <a:ext cx="9689431" cy="5274753"/>
          </a:xfrm>
        </p:spPr>
        <p:txBody>
          <a:bodyPr>
            <a:normAutofit/>
          </a:bodyPr>
          <a:lstStyle/>
          <a:p>
            <a:pPr marL="0" indent="276225">
              <a:buNone/>
            </a:pPr>
            <a:r>
              <a:rPr lang="ru-RU" sz="2400" dirty="0"/>
              <a:t>Если при возникновении исключения в текущем методе обработчик не будет </a:t>
            </a:r>
            <a:r>
              <a:rPr lang="ru-RU" sz="2400" dirty="0" smtClean="0"/>
              <a:t>обнаружен</a:t>
            </a:r>
            <a:r>
              <a:rPr lang="ru-RU" sz="2400" dirty="0"/>
              <a:t>,  то  его  поиск  будет  продолжен  в  методе,  вызвавшем  данный  метод, </a:t>
            </a:r>
            <a:r>
              <a:rPr lang="ru-RU" sz="2400" dirty="0" smtClean="0"/>
              <a:t>и </a:t>
            </a:r>
            <a:r>
              <a:rPr lang="ru-RU" sz="2400" dirty="0"/>
              <a:t>так далее вплоть до метода </a:t>
            </a:r>
            <a:r>
              <a:rPr lang="ru-RU" sz="2400" dirty="0" err="1"/>
              <a:t>main</a:t>
            </a:r>
            <a:r>
              <a:rPr lang="ru-RU" sz="2400" dirty="0"/>
              <a:t>() для консольных приложений или другого </a:t>
            </a:r>
            <a:r>
              <a:rPr lang="ru-RU" sz="2400" dirty="0" smtClean="0"/>
              <a:t>метода</a:t>
            </a:r>
            <a:r>
              <a:rPr lang="ru-RU" sz="2400" dirty="0"/>
              <a:t>, запускающего соответствующий вид приложения. </a:t>
            </a:r>
            <a:endParaRPr lang="en-US" sz="2400" dirty="0" smtClean="0"/>
          </a:p>
          <a:p>
            <a:pPr marL="0" indent="276225">
              <a:buNone/>
            </a:pPr>
            <a:r>
              <a:rPr lang="ru-RU" sz="2400" dirty="0" smtClean="0"/>
              <a:t>Если </a:t>
            </a:r>
            <a:r>
              <a:rPr lang="ru-RU" sz="2400" dirty="0"/>
              <a:t>же и там </a:t>
            </a:r>
            <a:r>
              <a:rPr lang="ru-RU" sz="2400" dirty="0" smtClean="0"/>
              <a:t>исключение </a:t>
            </a:r>
            <a:r>
              <a:rPr lang="ru-RU" sz="2400" dirty="0"/>
              <a:t>не будет перехвачено, то JVM выполнит аварийную остановку приложения </a:t>
            </a:r>
            <a:r>
              <a:rPr lang="ru-RU" sz="2400" dirty="0" smtClean="0"/>
              <a:t>с </a:t>
            </a:r>
            <a:r>
              <a:rPr lang="ru-RU" sz="2400" dirty="0"/>
              <a:t>вызовом метода </a:t>
            </a:r>
            <a:r>
              <a:rPr lang="ru-RU" sz="2400" dirty="0" err="1"/>
              <a:t>printStackTrace</a:t>
            </a:r>
            <a:r>
              <a:rPr lang="ru-RU" sz="2400" dirty="0"/>
              <a:t>(), выдающего данные трассировки.</a:t>
            </a:r>
          </a:p>
          <a:p>
            <a:pPr marL="0" indent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087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781291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Способы обработки исключений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033752" y="1315233"/>
            <a:ext cx="9853447" cy="5274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 практике используется один из трех способов обработки исключений: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перехват </a:t>
            </a:r>
            <a:r>
              <a:rPr lang="ru-RU" sz="2400" dirty="0"/>
              <a:t>и обработка исключения в блоке </a:t>
            </a:r>
            <a:r>
              <a:rPr lang="ru-RU" sz="2400" dirty="0" err="1" smtClean="0"/>
              <a:t>try-catch</a:t>
            </a:r>
            <a:r>
              <a:rPr lang="ru-RU" sz="2400" dirty="0" smtClean="0"/>
              <a:t> метода</a:t>
            </a:r>
            <a:r>
              <a:rPr lang="ru-RU" sz="2400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объявление </a:t>
            </a:r>
            <a:r>
              <a:rPr lang="ru-RU" sz="2400" dirty="0"/>
              <a:t>исключения в секции </a:t>
            </a:r>
            <a:r>
              <a:rPr lang="ru-RU" sz="2400" dirty="0" err="1"/>
              <a:t>throws</a:t>
            </a:r>
            <a:r>
              <a:rPr lang="ru-RU" sz="2400" dirty="0"/>
              <a:t> метода и передача вызывающему </a:t>
            </a:r>
            <a:r>
              <a:rPr lang="ru-RU" sz="2400" dirty="0" smtClean="0"/>
              <a:t>методу </a:t>
            </a:r>
            <a:r>
              <a:rPr lang="ru-RU" sz="2400" dirty="0"/>
              <a:t>(в первую очередь для проверяемых исключений);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и</a:t>
            </a:r>
            <a:r>
              <a:rPr lang="ru-RU" sz="2400" dirty="0" smtClean="0"/>
              <a:t>спользование </a:t>
            </a:r>
            <a:r>
              <a:rPr lang="ru-RU" sz="2400" dirty="0"/>
              <a:t>собственных исключений.</a:t>
            </a:r>
          </a:p>
          <a:p>
            <a:pPr marL="0" indent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609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8150773" cy="63341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Использование ключевых слов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try</a:t>
            </a: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и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catch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033752" y="977462"/>
            <a:ext cx="9853447" cy="57228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/>
              <a:t>Основными элементами подсистемы обработки исключений являются ключевые слова </a:t>
            </a:r>
            <a:r>
              <a:rPr lang="en-US" sz="2400" dirty="0"/>
              <a:t>try </a:t>
            </a:r>
            <a:r>
              <a:rPr lang="ru-RU" sz="2400" dirty="0"/>
              <a:t>и </a:t>
            </a:r>
            <a:r>
              <a:rPr lang="en-US" sz="2400" dirty="0"/>
              <a:t>catch</a:t>
            </a:r>
            <a:r>
              <a:rPr lang="ru-RU" sz="2400" dirty="0"/>
              <a:t>. Они используются совместно; невозможно указать </a:t>
            </a:r>
            <a:r>
              <a:rPr lang="en-US" sz="2400" dirty="0"/>
              <a:t>catch</a:t>
            </a:r>
            <a:r>
              <a:rPr lang="ru-RU" sz="2400" dirty="0"/>
              <a:t>, не указав </a:t>
            </a:r>
            <a:r>
              <a:rPr lang="en-US" sz="2400" dirty="0"/>
              <a:t>try</a:t>
            </a:r>
            <a:r>
              <a:rPr lang="ru-RU" sz="2400" dirty="0"/>
              <a:t>. Блоки </a:t>
            </a:r>
            <a:r>
              <a:rPr lang="en-US" sz="2400" dirty="0"/>
              <a:t>try</a:t>
            </a:r>
            <a:r>
              <a:rPr lang="ru-RU" sz="2400" dirty="0"/>
              <a:t>/</a:t>
            </a:r>
            <a:r>
              <a:rPr lang="en-US" sz="2400" dirty="0"/>
              <a:t>catch</a:t>
            </a:r>
            <a:r>
              <a:rPr lang="ru-RU" sz="2400" dirty="0"/>
              <a:t>, предназначенные для поддержки исключений, записываются в следующем формате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r>
              <a:rPr lang="ru-RU" sz="2400" b="1" dirty="0" err="1"/>
              <a:t>try</a:t>
            </a:r>
            <a:r>
              <a:rPr lang="ru-RU" sz="2400" dirty="0"/>
              <a:t> </a:t>
            </a:r>
            <a:r>
              <a:rPr lang="ru-RU" sz="2400" dirty="0" smtClean="0"/>
              <a:t>{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	// Блок кода, в котором должны отслеживаться ошибки</a:t>
            </a:r>
          </a:p>
          <a:p>
            <a:pPr marL="0" indent="0">
              <a:buNone/>
            </a:pPr>
            <a:r>
              <a:rPr lang="ru-RU" sz="2400" dirty="0"/>
              <a:t>	}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b="1" dirty="0" err="1" smtClean="0"/>
              <a:t>catch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dirty="0" smtClean="0"/>
              <a:t>Тип_исключения_1 </a:t>
            </a:r>
            <a:r>
              <a:rPr lang="ru-RU" sz="2400" dirty="0" err="1"/>
              <a:t>объект_исключения</a:t>
            </a:r>
            <a:r>
              <a:rPr lang="ru-RU" sz="2400" dirty="0"/>
              <a:t>) </a:t>
            </a:r>
            <a:r>
              <a:rPr lang="ru-RU" sz="2400" dirty="0" smtClean="0"/>
              <a:t>{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en-US" sz="2400" dirty="0" smtClean="0"/>
              <a:t> </a:t>
            </a:r>
            <a:r>
              <a:rPr lang="ru-RU" sz="2400" dirty="0"/>
              <a:t>// Обработчик исключения Тип_исключения_1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}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b="1" dirty="0" err="1" smtClean="0"/>
              <a:t>catch</a:t>
            </a:r>
            <a:r>
              <a:rPr lang="ru-RU" sz="2400" dirty="0" smtClean="0"/>
              <a:t> </a:t>
            </a:r>
            <a:r>
              <a:rPr lang="ru-RU" sz="2400" dirty="0"/>
              <a:t>(Тип_исключения_2 </a:t>
            </a:r>
            <a:r>
              <a:rPr lang="ru-RU" sz="2400" dirty="0" err="1" smtClean="0"/>
              <a:t>объект_исключения</a:t>
            </a:r>
            <a:r>
              <a:rPr lang="ru-RU" sz="2400" dirty="0"/>
              <a:t>) </a:t>
            </a:r>
            <a:r>
              <a:rPr lang="ru-RU" sz="2400" dirty="0" smtClean="0"/>
              <a:t>{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// </a:t>
            </a:r>
            <a:r>
              <a:rPr lang="ru-RU" sz="2400" dirty="0"/>
              <a:t>Обработчик исключения Тип_исключения_2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}</a:t>
            </a:r>
            <a:endParaRPr lang="ru-RU" sz="2400" dirty="0"/>
          </a:p>
          <a:p>
            <a:endParaRPr lang="ru-RU" sz="2400" dirty="0"/>
          </a:p>
          <a:p>
            <a:pPr marL="0" indent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150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8150773" cy="63341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Использование ключевых слов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try</a:t>
            </a: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и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catch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516167" y="1149395"/>
            <a:ext cx="9853447" cy="5533697"/>
          </a:xfrm>
        </p:spPr>
        <p:txBody>
          <a:bodyPr>
            <a:normAutofit/>
          </a:bodyPr>
          <a:lstStyle/>
          <a:p>
            <a:r>
              <a:rPr lang="ru-RU" sz="2400" dirty="0"/>
              <a:t>В скобках, следующих за ключевым словом </a:t>
            </a:r>
            <a:r>
              <a:rPr lang="en-US" sz="2400" dirty="0"/>
              <a:t>catch</a:t>
            </a:r>
            <a:r>
              <a:rPr lang="ru-RU" sz="2400" dirty="0"/>
              <a:t>, указываются тип исключения и переменная, ссылающаяся на объект этого типа. При возникновении исключения оно перехватывается соответствующим выражением </a:t>
            </a:r>
            <a:r>
              <a:rPr lang="en-US" sz="2400" dirty="0"/>
              <a:t>catch</a:t>
            </a:r>
            <a:r>
              <a:rPr lang="ru-RU" sz="2400" dirty="0"/>
              <a:t>, которое осуществляет обработку исключения. 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Тип исключения определяет, какое именно из выражений </a:t>
            </a:r>
            <a:r>
              <a:rPr lang="en-US" sz="2400" dirty="0"/>
              <a:t>catch</a:t>
            </a:r>
            <a:r>
              <a:rPr lang="ru-RU" sz="2400" dirty="0"/>
              <a:t> будет вызвано. Если тип исключения соответствует типу выражения </a:t>
            </a:r>
            <a:r>
              <a:rPr lang="en-US" sz="2400" dirty="0"/>
              <a:t>catch</a:t>
            </a:r>
            <a:r>
              <a:rPr lang="ru-RU" sz="2400" dirty="0"/>
              <a:t>, это выражение получит управление, а остальные блоки </a:t>
            </a:r>
            <a:r>
              <a:rPr lang="en-US" sz="2400" dirty="0"/>
              <a:t>catch</a:t>
            </a:r>
            <a:r>
              <a:rPr lang="ru-RU" sz="2400" dirty="0"/>
              <a:t> будут пропущены. При возникновении исключения переменной, указанной в скобках после ключевого слова </a:t>
            </a:r>
            <a:r>
              <a:rPr lang="en-US" sz="2400" dirty="0"/>
              <a:t>catch</a:t>
            </a:r>
            <a:r>
              <a:rPr lang="ru-RU" sz="2400" dirty="0"/>
              <a:t>, присваивается ссылка на объект исключения.</a:t>
            </a:r>
          </a:p>
          <a:p>
            <a:pPr marL="0" indent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3755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8150773" cy="63341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Использование ключевых слов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try</a:t>
            </a: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и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catch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033752" y="1355834"/>
            <a:ext cx="9853447" cy="5344511"/>
          </a:xfrm>
        </p:spPr>
        <p:txBody>
          <a:bodyPr>
            <a:normAutofit/>
          </a:bodyPr>
          <a:lstStyle/>
          <a:p>
            <a:r>
              <a:rPr lang="ru-RU" sz="2400" dirty="0"/>
              <a:t>Если исключение не генерируется, блок </a:t>
            </a:r>
            <a:r>
              <a:rPr lang="en-US" sz="2400" dirty="0"/>
              <a:t>try</a:t>
            </a:r>
            <a:r>
              <a:rPr lang="ru-RU" sz="2400" dirty="0"/>
              <a:t> завершается обычным образом и ни один из блоков </a:t>
            </a:r>
            <a:r>
              <a:rPr lang="en-US" sz="2400" dirty="0"/>
              <a:t>catch</a:t>
            </a:r>
            <a:r>
              <a:rPr lang="ru-RU" sz="2400" dirty="0"/>
              <a:t> не получает управления. Выполнение программы продолжается с первого выражения, следующего за последним блоком </a:t>
            </a:r>
            <a:r>
              <a:rPr lang="en-US" sz="2400" dirty="0"/>
              <a:t>catch</a:t>
            </a:r>
            <a:r>
              <a:rPr lang="ru-RU" sz="2400" dirty="0"/>
              <a:t>. Таким образом, выражение </a:t>
            </a:r>
            <a:r>
              <a:rPr lang="en-US" sz="2400" dirty="0"/>
              <a:t>catch</a:t>
            </a:r>
            <a:r>
              <a:rPr lang="ru-RU" sz="2400" dirty="0"/>
              <a:t> выполняется только при наличии исключения.</a:t>
            </a:r>
          </a:p>
          <a:p>
            <a:pPr marL="0" indent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708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8150773" cy="63341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Использование ключевых слов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try</a:t>
            </a: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и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catch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907628" y="857251"/>
            <a:ext cx="9979572" cy="584309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3400" dirty="0"/>
              <a:t>// Демонстрация обработки исключения </a:t>
            </a:r>
          </a:p>
          <a:p>
            <a:pPr marL="0" indent="0">
              <a:buNone/>
            </a:pPr>
            <a:r>
              <a:rPr lang="ru-RU" sz="3400" b="1" dirty="0" err="1"/>
              <a:t>class</a:t>
            </a:r>
            <a:r>
              <a:rPr lang="ru-RU" sz="3400" dirty="0"/>
              <a:t> ExcDemo1 { </a:t>
            </a:r>
          </a:p>
          <a:p>
            <a:pPr marL="0" indent="0">
              <a:buNone/>
            </a:pPr>
            <a:r>
              <a:rPr lang="ru-RU" sz="3400" dirty="0"/>
              <a:t>  </a:t>
            </a:r>
            <a:r>
              <a:rPr lang="en-US" sz="3400" b="1" dirty="0"/>
              <a:t>public</a:t>
            </a:r>
            <a:r>
              <a:rPr lang="en-US" sz="3400" dirty="0"/>
              <a:t> </a:t>
            </a:r>
            <a:r>
              <a:rPr lang="en-US" sz="3400" b="1" dirty="0"/>
              <a:t>static</a:t>
            </a:r>
            <a:r>
              <a:rPr lang="en-US" sz="3400" dirty="0"/>
              <a:t> </a:t>
            </a:r>
            <a:r>
              <a:rPr lang="en-US" sz="3400" b="1" dirty="0"/>
              <a:t>void</a:t>
            </a:r>
            <a:r>
              <a:rPr lang="en-US" sz="3400" dirty="0"/>
              <a:t> main(String </a:t>
            </a:r>
            <a:r>
              <a:rPr lang="en-US" sz="3400" dirty="0" err="1"/>
              <a:t>args</a:t>
            </a:r>
            <a:r>
              <a:rPr lang="en-US" sz="3400" dirty="0"/>
              <a:t>[]) { 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    </a:t>
            </a:r>
            <a:r>
              <a:rPr lang="en-US" sz="3400" b="1" dirty="0" err="1"/>
              <a:t>int</a:t>
            </a:r>
            <a:r>
              <a:rPr lang="en-US" sz="3400" dirty="0"/>
              <a:t> </a:t>
            </a:r>
            <a:r>
              <a:rPr lang="en-US" sz="3400" dirty="0" err="1"/>
              <a:t>nums</a:t>
            </a:r>
            <a:r>
              <a:rPr lang="en-US" sz="3400" dirty="0"/>
              <a:t>[] = </a:t>
            </a:r>
            <a:r>
              <a:rPr lang="en-US" sz="3400" b="1" dirty="0"/>
              <a:t>new</a:t>
            </a:r>
            <a:r>
              <a:rPr lang="en-US" sz="3400" dirty="0"/>
              <a:t> </a:t>
            </a:r>
            <a:r>
              <a:rPr lang="en-US" sz="3400" b="1" dirty="0" err="1"/>
              <a:t>int</a:t>
            </a:r>
            <a:r>
              <a:rPr lang="en-US" sz="3400" dirty="0"/>
              <a:t>[4]; 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// </a:t>
            </a:r>
            <a:r>
              <a:rPr lang="ru-RU" sz="3400" dirty="0"/>
              <a:t>Формирование блока</a:t>
            </a:r>
            <a:r>
              <a:rPr lang="en-US" sz="3400" dirty="0"/>
              <a:t> try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    </a:t>
            </a:r>
            <a:r>
              <a:rPr lang="en-US" sz="3400" b="1" dirty="0"/>
              <a:t>try</a:t>
            </a:r>
            <a:r>
              <a:rPr lang="en-US" sz="3400" dirty="0"/>
              <a:t> { 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      </a:t>
            </a:r>
            <a:r>
              <a:rPr lang="en-US" sz="3400" dirty="0" err="1"/>
              <a:t>System.</a:t>
            </a:r>
            <a:r>
              <a:rPr lang="en-US" sz="3400" i="1" dirty="0" err="1"/>
              <a:t>out</a:t>
            </a:r>
            <a:r>
              <a:rPr lang="en-US" sz="3400" dirty="0" err="1"/>
              <a:t>.println</a:t>
            </a:r>
            <a:r>
              <a:rPr lang="en-US" sz="3400" dirty="0"/>
              <a:t>("Before exception is generated</a:t>
            </a:r>
            <a:r>
              <a:rPr lang="en-US" sz="3400" dirty="0" smtClean="0"/>
              <a:t>.");</a:t>
            </a:r>
          </a:p>
          <a:p>
            <a:pPr marL="0" indent="0">
              <a:buNone/>
            </a:pPr>
            <a:r>
              <a:rPr lang="ru-RU" sz="3400" dirty="0" smtClean="0"/>
              <a:t>// </a:t>
            </a:r>
            <a:r>
              <a:rPr lang="ru-RU" sz="3400" dirty="0"/>
              <a:t>Попытка обратиться за пределы массива</a:t>
            </a:r>
          </a:p>
          <a:p>
            <a:pPr marL="0" indent="0">
              <a:buNone/>
            </a:pPr>
            <a:r>
              <a:rPr lang="ru-RU" sz="3400" dirty="0"/>
              <a:t>      </a:t>
            </a:r>
            <a:r>
              <a:rPr lang="ru-RU" sz="3400" dirty="0" err="1"/>
              <a:t>nums</a:t>
            </a:r>
            <a:r>
              <a:rPr lang="ru-RU" sz="3400" dirty="0"/>
              <a:t>[7] = 10; </a:t>
            </a:r>
          </a:p>
          <a:p>
            <a:pPr marL="0" indent="0">
              <a:buNone/>
            </a:pPr>
            <a:r>
              <a:rPr lang="ru-RU" sz="3400" dirty="0"/>
              <a:t>      </a:t>
            </a:r>
            <a:r>
              <a:rPr lang="en-US" sz="3400" dirty="0" err="1"/>
              <a:t>System.</a:t>
            </a:r>
            <a:r>
              <a:rPr lang="en-US" sz="3400" i="1" dirty="0" err="1"/>
              <a:t>out</a:t>
            </a:r>
            <a:r>
              <a:rPr lang="en-US" sz="3400" dirty="0" err="1"/>
              <a:t>.println</a:t>
            </a:r>
            <a:r>
              <a:rPr lang="en-US" sz="3400" dirty="0"/>
              <a:t>("this won't be displayed"); 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    } </a:t>
            </a:r>
            <a:endParaRPr lang="ru-RU" sz="3400" dirty="0"/>
          </a:p>
          <a:p>
            <a:pPr marL="0" indent="0">
              <a:buNone/>
            </a:pPr>
            <a:r>
              <a:rPr lang="en-US" sz="3400" dirty="0" smtClean="0"/>
              <a:t>    </a:t>
            </a:r>
            <a:r>
              <a:rPr lang="en-US" sz="3400" b="1" dirty="0" smtClean="0"/>
              <a:t>catch</a:t>
            </a:r>
            <a:r>
              <a:rPr lang="en-US" sz="3400" dirty="0" smtClean="0"/>
              <a:t> (</a:t>
            </a:r>
            <a:r>
              <a:rPr lang="en-US" sz="3400" dirty="0" err="1" smtClean="0"/>
              <a:t>ArrayIndexOutOfBoundsException</a:t>
            </a:r>
            <a:r>
              <a:rPr lang="en-US" sz="3400" dirty="0" smtClean="0"/>
              <a:t> </a:t>
            </a:r>
            <a:r>
              <a:rPr lang="en-US" sz="3400" dirty="0" err="1" smtClean="0"/>
              <a:t>exc</a:t>
            </a:r>
            <a:r>
              <a:rPr lang="en-US" sz="3400" dirty="0" smtClean="0"/>
              <a:t>) { </a:t>
            </a:r>
            <a:endParaRPr lang="ru-RU" sz="3400" dirty="0" smtClean="0"/>
          </a:p>
          <a:p>
            <a:pPr marL="0" indent="0">
              <a:buNone/>
            </a:pPr>
            <a:r>
              <a:rPr lang="en-US" sz="3400" dirty="0" smtClean="0"/>
              <a:t>// </a:t>
            </a:r>
            <a:r>
              <a:rPr lang="ru-RU" sz="3400" dirty="0" smtClean="0"/>
              <a:t>Перехват исключения</a:t>
            </a:r>
            <a:r>
              <a:rPr lang="en-US" sz="3400" dirty="0" smtClean="0"/>
              <a:t>,  </a:t>
            </a:r>
            <a:r>
              <a:rPr lang="ru-RU" sz="3400" dirty="0" smtClean="0"/>
              <a:t>связанного с</a:t>
            </a:r>
            <a:r>
              <a:rPr lang="en-US" sz="3400" dirty="0" smtClean="0"/>
              <a:t> </a:t>
            </a:r>
            <a:r>
              <a:rPr lang="ru-RU" sz="3400" dirty="0" smtClean="0"/>
              <a:t>обращением за пределы массива</a:t>
            </a:r>
          </a:p>
          <a:p>
            <a:pPr marL="0" indent="0">
              <a:buNone/>
            </a:pPr>
            <a:r>
              <a:rPr lang="en-US" sz="3400" dirty="0" smtClean="0"/>
              <a:t>      </a:t>
            </a:r>
            <a:r>
              <a:rPr lang="en-US" sz="3400" dirty="0" err="1" smtClean="0"/>
              <a:t>System.</a:t>
            </a:r>
            <a:r>
              <a:rPr lang="en-US" sz="3400" i="1" dirty="0" err="1" smtClean="0"/>
              <a:t>out</a:t>
            </a:r>
            <a:r>
              <a:rPr lang="en-US" sz="3400" dirty="0" err="1" smtClean="0"/>
              <a:t>.println</a:t>
            </a:r>
            <a:r>
              <a:rPr lang="en-US" sz="3400" dirty="0" smtClean="0"/>
              <a:t>("Index out-of-bounds!"); </a:t>
            </a:r>
            <a:endParaRPr lang="ru-RU" sz="3400" dirty="0" smtClean="0"/>
          </a:p>
          <a:p>
            <a:pPr marL="0" indent="0">
              <a:buNone/>
            </a:pPr>
            <a:r>
              <a:rPr lang="en-US" sz="3400" dirty="0" smtClean="0"/>
              <a:t>    </a:t>
            </a:r>
            <a:r>
              <a:rPr lang="en-US" sz="3400" dirty="0"/>
              <a:t>} 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    </a:t>
            </a:r>
            <a:r>
              <a:rPr lang="en-US" sz="3400" dirty="0" err="1"/>
              <a:t>System.</a:t>
            </a:r>
            <a:r>
              <a:rPr lang="en-US" sz="3400" i="1" dirty="0" err="1"/>
              <a:t>out</a:t>
            </a:r>
            <a:r>
              <a:rPr lang="en-US" sz="3400" dirty="0" err="1"/>
              <a:t>.println</a:t>
            </a:r>
            <a:r>
              <a:rPr lang="en-US" sz="3400" dirty="0"/>
              <a:t>("After catch statement."); </a:t>
            </a:r>
            <a:endParaRPr lang="ru-RU" sz="3400" dirty="0"/>
          </a:p>
          <a:p>
            <a:pPr marL="0" indent="0">
              <a:buNone/>
            </a:pPr>
            <a:r>
              <a:rPr lang="en-US" sz="3400" dirty="0"/>
              <a:t>  </a:t>
            </a:r>
            <a:r>
              <a:rPr lang="ru-RU" sz="3400" dirty="0"/>
              <a:t>} </a:t>
            </a:r>
          </a:p>
          <a:p>
            <a:pPr marL="0" indent="0">
              <a:buNone/>
            </a:pPr>
            <a:r>
              <a:rPr lang="ru-RU" sz="3400" dirty="0"/>
              <a:t>}</a:t>
            </a:r>
          </a:p>
          <a:p>
            <a:pPr marL="0" indent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5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8150773" cy="63341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Использование ключевых слов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try</a:t>
            </a: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и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catch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907627" y="1017631"/>
            <a:ext cx="9853447" cy="5344511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К</a:t>
            </a:r>
            <a:r>
              <a:rPr lang="ru-RU" sz="2400" dirty="0" smtClean="0"/>
              <a:t>од</a:t>
            </a:r>
            <a:r>
              <a:rPr lang="ru-RU" sz="2400" dirty="0"/>
              <a:t>, подлежащий проверке на наличие ошибок, помещается в блок </a:t>
            </a:r>
            <a:r>
              <a:rPr lang="en-US" sz="2400" dirty="0"/>
              <a:t>try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smtClean="0"/>
              <a:t>При возникновении </a:t>
            </a:r>
            <a:r>
              <a:rPr lang="ru-RU" sz="2400" dirty="0"/>
              <a:t>исключения (в данном случае это происходит при попытке обратиться за пределы массива) выполнение блока </a:t>
            </a:r>
            <a:r>
              <a:rPr lang="en-US" sz="2400" dirty="0"/>
              <a:t>try</a:t>
            </a:r>
            <a:r>
              <a:rPr lang="ru-RU" sz="2400" dirty="0"/>
              <a:t> прерывается и управление получает блок </a:t>
            </a:r>
            <a:r>
              <a:rPr lang="en-US" sz="2400" dirty="0"/>
              <a:t>catch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smtClean="0"/>
              <a:t>Таким </a:t>
            </a:r>
            <a:r>
              <a:rPr lang="ru-RU" sz="2400" dirty="0"/>
              <a:t>образом, явного обращения к блоку </a:t>
            </a:r>
            <a:r>
              <a:rPr lang="en-US" sz="2400" dirty="0"/>
              <a:t>catch</a:t>
            </a:r>
            <a:r>
              <a:rPr lang="ru-RU" sz="2400" dirty="0"/>
              <a:t> не происходит. Он вызывается лишь в результате условий, возникающих при </a:t>
            </a:r>
            <a:r>
              <a:rPr lang="ru-RU" sz="2400" dirty="0" smtClean="0"/>
              <a:t>выполнении </a:t>
            </a:r>
            <a:r>
              <a:rPr lang="ru-RU" sz="2400" dirty="0"/>
              <a:t>программы. Так, выражение </a:t>
            </a:r>
            <a:r>
              <a:rPr lang="en-US" sz="2400" dirty="0" err="1"/>
              <a:t>println</a:t>
            </a:r>
            <a:r>
              <a:rPr lang="ru-RU" sz="2400" dirty="0"/>
              <a:t>(), следующее за командой, в которой происходит обращение к несуществующему элементу массива, не выполняется, после выполнения блока </a:t>
            </a:r>
            <a:r>
              <a:rPr lang="en-US" sz="2400" dirty="0"/>
              <a:t>catch</a:t>
            </a:r>
            <a:r>
              <a:rPr lang="ru-RU" sz="2400" dirty="0"/>
              <a:t> работа программы продолжится с выражения, следующего за этим блоком. </a:t>
            </a:r>
            <a:endParaRPr lang="ru-RU" sz="2400" dirty="0" smtClean="0"/>
          </a:p>
          <a:p>
            <a:r>
              <a:rPr lang="ru-RU" sz="2400" dirty="0" smtClean="0"/>
              <a:t>Таким </a:t>
            </a:r>
            <a:r>
              <a:rPr lang="ru-RU" sz="2400" dirty="0"/>
              <a:t>образом, обработчик исключений предназначен для того, чтобы устранить проблемы, которые стали причинами исключений, и обеспечить дальнейшее выполнение программы.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8980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9080939" cy="63341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Использование нескольких выражений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catch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033752" y="1355834"/>
            <a:ext cx="9853447" cy="5344511"/>
          </a:xfrm>
        </p:spPr>
        <p:txBody>
          <a:bodyPr>
            <a:normAutofit/>
          </a:bodyPr>
          <a:lstStyle/>
          <a:p>
            <a:r>
              <a:rPr lang="ru-RU" altLang="ru-RU" sz="2400" dirty="0" smtClean="0"/>
              <a:t>В </a:t>
            </a:r>
            <a:r>
              <a:rPr lang="ru-RU" altLang="ru-RU" sz="2400" dirty="0"/>
              <a:t>некоторых случаях один и тот же блок программного кода может </a:t>
            </a:r>
            <a:r>
              <a:rPr lang="ru-RU" altLang="ru-RU" sz="2400" dirty="0" smtClean="0"/>
              <a:t>возбуждать  </a:t>
            </a:r>
            <a:r>
              <a:rPr lang="ru-RU" altLang="ru-RU" sz="2400" dirty="0"/>
              <a:t>исключения  различных  типов.  Для  того,  чтобы  обрабатывать  </a:t>
            </a:r>
            <a:r>
              <a:rPr lang="ru-RU" altLang="ru-RU" sz="2400" dirty="0" smtClean="0"/>
              <a:t>подобные  </a:t>
            </a:r>
            <a:r>
              <a:rPr lang="ru-RU" altLang="ru-RU" sz="2400" dirty="0"/>
              <a:t>ситуации,  </a:t>
            </a:r>
            <a:r>
              <a:rPr lang="ru-RU" altLang="ru-RU" sz="2400" dirty="0" err="1"/>
              <a:t>Java</a:t>
            </a:r>
            <a:r>
              <a:rPr lang="ru-RU" altLang="ru-RU" sz="2400" dirty="0"/>
              <a:t>  позволяет  использовать  любое  количество  </a:t>
            </a:r>
            <a:r>
              <a:rPr lang="ru-RU" altLang="ru-RU" sz="2400" dirty="0" err="1" smtClean="0"/>
              <a:t>catch</a:t>
            </a:r>
            <a:r>
              <a:rPr lang="ru-RU" altLang="ru-RU" sz="2400" dirty="0" smtClean="0"/>
              <a:t> разделов  </a:t>
            </a:r>
            <a:r>
              <a:rPr lang="ru-RU" altLang="ru-RU" sz="2400" dirty="0"/>
              <a:t>для  </a:t>
            </a:r>
            <a:r>
              <a:rPr lang="ru-RU" altLang="ru-RU" sz="2400" dirty="0" err="1"/>
              <a:t>try</a:t>
            </a:r>
            <a:r>
              <a:rPr lang="ru-RU" altLang="ru-RU" sz="2400" dirty="0"/>
              <a:t>-блока.  Наиболее  специализированные  классы  исключений </a:t>
            </a:r>
            <a:r>
              <a:rPr lang="ru-RU" altLang="ru-RU" sz="2400" dirty="0" smtClean="0"/>
              <a:t>должны </a:t>
            </a:r>
            <a:r>
              <a:rPr lang="ru-RU" altLang="ru-RU" sz="2400" dirty="0"/>
              <a:t>идти первыми, поскольку ни один подкласс не будет достигнут, если </a:t>
            </a:r>
            <a:r>
              <a:rPr lang="ru-RU" altLang="ru-RU" sz="2400" dirty="0" smtClean="0"/>
              <a:t>поставить </a:t>
            </a:r>
            <a:r>
              <a:rPr lang="ru-RU" altLang="ru-RU" sz="2400" dirty="0"/>
              <a:t>его после суперкласса.</a:t>
            </a:r>
          </a:p>
        </p:txBody>
      </p:sp>
    </p:spTree>
    <p:extLst>
      <p:ext uri="{BB962C8B-B14F-4D97-AF65-F5344CB8AC3E}">
        <p14:creationId xmlns:p14="http://schemas.microsoft.com/office/powerpoint/2010/main" val="8991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781291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Иерархия исключений и ошибок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197768" y="1315234"/>
            <a:ext cx="9689431" cy="5258988"/>
          </a:xfrm>
        </p:spPr>
        <p:txBody>
          <a:bodyPr>
            <a:normAutofit lnSpcReduction="10000"/>
          </a:bodyPr>
          <a:lstStyle/>
          <a:p>
            <a:pPr marL="0" indent="363538">
              <a:buNone/>
            </a:pPr>
            <a:r>
              <a:rPr lang="ru-RU" sz="2400" dirty="0" smtClean="0"/>
              <a:t>Исключения </a:t>
            </a:r>
            <a:r>
              <a:rPr lang="ru-RU" sz="2400" dirty="0"/>
              <a:t>и ошибки возникают во время </a:t>
            </a:r>
            <a:r>
              <a:rPr lang="ru-RU" sz="2400" dirty="0" smtClean="0"/>
              <a:t>выполнения </a:t>
            </a:r>
            <a:r>
              <a:rPr lang="ru-RU" sz="2400" dirty="0"/>
              <a:t>программы, когда появившаяся проблема не может быть решена в </a:t>
            </a:r>
            <a:r>
              <a:rPr lang="ru-RU" sz="2400" dirty="0" smtClean="0"/>
              <a:t>текущем </a:t>
            </a:r>
            <a:r>
              <a:rPr lang="ru-RU" sz="2400" dirty="0"/>
              <a:t>контексте и невозможно продолжение работы программы. </a:t>
            </a:r>
            <a:endParaRPr lang="ru-RU" sz="2400" dirty="0" smtClean="0"/>
          </a:p>
          <a:p>
            <a:pPr marL="0" indent="363538">
              <a:buNone/>
            </a:pPr>
            <a:r>
              <a:rPr lang="ru-RU" sz="2400" dirty="0" smtClean="0"/>
              <a:t>Примерами «</a:t>
            </a:r>
            <a:r>
              <a:rPr lang="ru-RU" sz="2400" dirty="0"/>
              <a:t>популярных» ошибок являются: попытка индексации вне границ массива, </a:t>
            </a:r>
            <a:r>
              <a:rPr lang="ru-RU" sz="2400" dirty="0" smtClean="0"/>
              <a:t>вызов </a:t>
            </a:r>
            <a:r>
              <a:rPr lang="ru-RU" sz="2400" dirty="0"/>
              <a:t>метода на нулевой ссылке или деление на </a:t>
            </a:r>
            <a:r>
              <a:rPr lang="ru-RU" sz="2400" dirty="0" smtClean="0"/>
              <a:t>нуль.</a:t>
            </a:r>
          </a:p>
          <a:p>
            <a:pPr marL="0" indent="363538">
              <a:buNone/>
            </a:pPr>
            <a:r>
              <a:rPr lang="ru-RU" sz="2400" dirty="0" smtClean="0"/>
              <a:t>При </a:t>
            </a:r>
            <a:r>
              <a:rPr lang="ru-RU" sz="2400" dirty="0"/>
              <a:t>возникновении </a:t>
            </a:r>
            <a:r>
              <a:rPr lang="ru-RU" sz="2400" dirty="0" smtClean="0"/>
              <a:t>исключения </a:t>
            </a:r>
            <a:r>
              <a:rPr lang="ru-RU" sz="2400" dirty="0"/>
              <a:t>в приложении создается объект, описывающий это исключение. Затем </a:t>
            </a:r>
            <a:r>
              <a:rPr lang="ru-RU" sz="2400" dirty="0" smtClean="0"/>
              <a:t>текущий </a:t>
            </a:r>
            <a:r>
              <a:rPr lang="ru-RU" sz="2400" dirty="0"/>
              <a:t>ход выполнения приложения останавливается, и включается механизм </a:t>
            </a:r>
            <a:r>
              <a:rPr lang="ru-RU" sz="2400" dirty="0" smtClean="0"/>
              <a:t>обработки </a:t>
            </a:r>
            <a:r>
              <a:rPr lang="ru-RU" sz="2400" dirty="0"/>
              <a:t>исключений. </a:t>
            </a:r>
            <a:endParaRPr lang="ru-RU" sz="2400" dirty="0" smtClean="0"/>
          </a:p>
          <a:p>
            <a:pPr marL="0" indent="363538">
              <a:buNone/>
            </a:pPr>
            <a:r>
              <a:rPr lang="en-US" sz="2400" dirty="0" smtClean="0"/>
              <a:t>C</a:t>
            </a:r>
            <a:r>
              <a:rPr lang="ru-RU" sz="2400" dirty="0" err="1" smtClean="0"/>
              <a:t>сылка</a:t>
            </a:r>
            <a:r>
              <a:rPr lang="ru-RU" sz="2400" dirty="0" smtClean="0"/>
              <a:t> </a:t>
            </a:r>
            <a:r>
              <a:rPr lang="ru-RU" sz="2400" dirty="0"/>
              <a:t>на объект-исключение передается </a:t>
            </a:r>
            <a:r>
              <a:rPr lang="ru-RU" sz="2400" dirty="0" smtClean="0"/>
              <a:t>обработчику </a:t>
            </a:r>
            <a:r>
              <a:rPr lang="ru-RU" sz="2400" dirty="0"/>
              <a:t>исключений, который пытается решить возникшую проблему и </a:t>
            </a:r>
            <a:r>
              <a:rPr lang="ru-RU" sz="2400" dirty="0" smtClean="0"/>
              <a:t>продолжить </a:t>
            </a:r>
            <a:r>
              <a:rPr lang="ru-RU" sz="2400" dirty="0"/>
              <a:t>выполнение программы.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488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45020" y="213987"/>
            <a:ext cx="9080939" cy="63341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Использование нескольких выражений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catch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238703" y="847399"/>
            <a:ext cx="8544910" cy="600074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/>
              <a:t>public class Main { </a:t>
            </a:r>
          </a:p>
          <a:p>
            <a:pPr marL="0" indent="0">
              <a:buNone/>
            </a:pPr>
            <a:r>
              <a:rPr lang="ru-RU" sz="2900" dirty="0"/>
              <a:t>	</a:t>
            </a:r>
            <a:r>
              <a:rPr lang="en-US" sz="2900" dirty="0" smtClean="0"/>
              <a:t>public </a:t>
            </a:r>
            <a:r>
              <a:rPr lang="en-US" sz="2900" dirty="0"/>
              <a:t>static void main(String[] </a:t>
            </a:r>
            <a:r>
              <a:rPr lang="en-US" sz="2900" dirty="0" err="1"/>
              <a:t>args</a:t>
            </a:r>
            <a:r>
              <a:rPr lang="en-US" sz="2900" dirty="0"/>
              <a:t>) { </a:t>
            </a:r>
          </a:p>
          <a:p>
            <a:pPr marL="0" indent="0">
              <a:buNone/>
            </a:pPr>
            <a:r>
              <a:rPr lang="ru-RU" sz="2900" dirty="0" smtClean="0"/>
              <a:t>		</a:t>
            </a:r>
            <a:r>
              <a:rPr lang="en-US" sz="2900" dirty="0" smtClean="0"/>
              <a:t>try </a:t>
            </a:r>
            <a:r>
              <a:rPr lang="en-US" sz="2900" dirty="0"/>
              <a:t>{ </a:t>
            </a:r>
          </a:p>
          <a:p>
            <a:pPr marL="0" indent="0">
              <a:buNone/>
            </a:pPr>
            <a:r>
              <a:rPr lang="ru-RU" sz="2900" dirty="0" smtClean="0"/>
              <a:t>			</a:t>
            </a:r>
            <a:r>
              <a:rPr lang="en-US" sz="2900" dirty="0" err="1" smtClean="0"/>
              <a:t>int</a:t>
            </a:r>
            <a:r>
              <a:rPr lang="en-US" sz="2900" dirty="0" smtClean="0"/>
              <a:t> </a:t>
            </a:r>
            <a:r>
              <a:rPr lang="en-US" sz="2900" dirty="0"/>
              <a:t>a = </a:t>
            </a:r>
            <a:r>
              <a:rPr lang="en-US" sz="2900" dirty="0" err="1"/>
              <a:t>args.length</a:t>
            </a:r>
            <a:r>
              <a:rPr lang="en-US" sz="2900" dirty="0"/>
              <a:t>; </a:t>
            </a:r>
          </a:p>
          <a:p>
            <a:pPr marL="0" indent="0">
              <a:buNone/>
            </a:pPr>
            <a:r>
              <a:rPr lang="ru-RU" sz="2900" dirty="0" smtClean="0"/>
              <a:t>			</a:t>
            </a:r>
            <a:r>
              <a:rPr lang="en-US" sz="2900" dirty="0" err="1" smtClean="0"/>
              <a:t>System.out.println</a:t>
            </a:r>
            <a:r>
              <a:rPr lang="en-US" sz="2900" dirty="0"/>
              <a:t>("a = " + a); </a:t>
            </a:r>
          </a:p>
          <a:p>
            <a:pPr marL="0" indent="0">
              <a:buNone/>
            </a:pPr>
            <a:r>
              <a:rPr lang="ru-RU" sz="2900" dirty="0" smtClean="0"/>
              <a:t>			</a:t>
            </a:r>
            <a:r>
              <a:rPr lang="en-US" sz="2900" dirty="0" err="1" smtClean="0"/>
              <a:t>int</a:t>
            </a:r>
            <a:r>
              <a:rPr lang="en-US" sz="2900" dirty="0" smtClean="0"/>
              <a:t> </a:t>
            </a:r>
            <a:r>
              <a:rPr lang="en-US" sz="2900" dirty="0"/>
              <a:t>b = 42 / a; </a:t>
            </a:r>
          </a:p>
          <a:p>
            <a:pPr marL="0" indent="0">
              <a:buNone/>
            </a:pPr>
            <a:r>
              <a:rPr lang="ru-RU" sz="2900" dirty="0" smtClean="0"/>
              <a:t>			</a:t>
            </a:r>
            <a:r>
              <a:rPr lang="en-US" sz="2900" dirty="0" err="1" smtClean="0"/>
              <a:t>int</a:t>
            </a:r>
            <a:r>
              <a:rPr lang="en-US" sz="2900" dirty="0" smtClean="0"/>
              <a:t> </a:t>
            </a:r>
            <a:r>
              <a:rPr lang="en-US" sz="2900" dirty="0"/>
              <a:t>c[] = {1}; </a:t>
            </a:r>
          </a:p>
          <a:p>
            <a:pPr marL="400050" lvl="1" indent="0">
              <a:buNone/>
            </a:pPr>
            <a:r>
              <a:rPr lang="ru-RU" sz="2900" dirty="0" smtClean="0"/>
              <a:t>			</a:t>
            </a:r>
            <a:r>
              <a:rPr lang="en-US" sz="2900" dirty="0" smtClean="0"/>
              <a:t>c[42</a:t>
            </a:r>
            <a:r>
              <a:rPr lang="en-US" sz="2900" dirty="0"/>
              <a:t>] = 99; </a:t>
            </a:r>
          </a:p>
          <a:p>
            <a:pPr marL="0" indent="0">
              <a:buNone/>
            </a:pPr>
            <a:r>
              <a:rPr lang="ru-RU" sz="2900" dirty="0" smtClean="0"/>
              <a:t>		</a:t>
            </a:r>
            <a:r>
              <a:rPr lang="en-US" sz="2900" dirty="0" smtClean="0"/>
              <a:t>} </a:t>
            </a:r>
            <a:r>
              <a:rPr lang="en-US" sz="2900" dirty="0"/>
              <a:t>catch (</a:t>
            </a:r>
            <a:r>
              <a:rPr lang="en-US" sz="2900" dirty="0" err="1"/>
              <a:t>ArithmeticException</a:t>
            </a:r>
            <a:r>
              <a:rPr lang="en-US" sz="2900" dirty="0"/>
              <a:t> e) { </a:t>
            </a:r>
          </a:p>
          <a:p>
            <a:pPr marL="0" indent="0">
              <a:buNone/>
            </a:pPr>
            <a:r>
              <a:rPr lang="ru-RU" sz="2900" dirty="0" smtClean="0"/>
              <a:t>			</a:t>
            </a:r>
            <a:r>
              <a:rPr lang="en-US" sz="2900" dirty="0" err="1" smtClean="0"/>
              <a:t>System.out.println</a:t>
            </a:r>
            <a:r>
              <a:rPr lang="en-US" sz="2900" dirty="0"/>
              <a:t>("</a:t>
            </a:r>
            <a:r>
              <a:rPr lang="ru-RU" sz="2900" dirty="0"/>
              <a:t>Деление на ноль " + </a:t>
            </a:r>
            <a:r>
              <a:rPr lang="en-US" sz="2900" dirty="0"/>
              <a:t>e); </a:t>
            </a:r>
          </a:p>
          <a:p>
            <a:pPr marL="0" indent="0">
              <a:buNone/>
            </a:pPr>
            <a:r>
              <a:rPr lang="ru-RU" sz="2900" dirty="0" smtClean="0"/>
              <a:t>		</a:t>
            </a:r>
            <a:r>
              <a:rPr lang="en-US" sz="2900" dirty="0" smtClean="0"/>
              <a:t>} catch (</a:t>
            </a:r>
            <a:r>
              <a:rPr lang="en-US" sz="2900" dirty="0" err="1" smtClean="0"/>
              <a:t>ArrayIndexOutOfBoundsException</a:t>
            </a:r>
            <a:r>
              <a:rPr lang="en-US" sz="2900" dirty="0" smtClean="0"/>
              <a:t> e) { </a:t>
            </a:r>
          </a:p>
          <a:p>
            <a:pPr marL="0" indent="0">
              <a:buNone/>
            </a:pPr>
            <a:r>
              <a:rPr lang="ru-RU" sz="2900" dirty="0" smtClean="0"/>
              <a:t>			</a:t>
            </a:r>
            <a:r>
              <a:rPr lang="en-US" sz="2900" dirty="0" err="1" smtClean="0"/>
              <a:t>System.out.println</a:t>
            </a:r>
            <a:r>
              <a:rPr lang="en-US" sz="2900" dirty="0" smtClean="0"/>
              <a:t>("</a:t>
            </a:r>
            <a:r>
              <a:rPr lang="ru-RU" sz="2900" dirty="0" smtClean="0"/>
              <a:t>Выход за пределы массива " + </a:t>
            </a:r>
            <a:r>
              <a:rPr lang="en-US" sz="2900" dirty="0" smtClean="0"/>
              <a:t>e); </a:t>
            </a:r>
          </a:p>
          <a:p>
            <a:pPr marL="0" indent="0">
              <a:buNone/>
            </a:pPr>
            <a:r>
              <a:rPr lang="ru-RU" sz="2900" dirty="0" smtClean="0"/>
              <a:t>		</a:t>
            </a:r>
            <a:r>
              <a:rPr lang="en-US" sz="2900" dirty="0" smtClean="0"/>
              <a:t>} catch (</a:t>
            </a:r>
            <a:r>
              <a:rPr lang="en-US" sz="2900" dirty="0" err="1" smtClean="0"/>
              <a:t>Throwable</a:t>
            </a:r>
            <a:r>
              <a:rPr lang="en-US" sz="2900" dirty="0" smtClean="0"/>
              <a:t> e) { </a:t>
            </a:r>
          </a:p>
          <a:p>
            <a:pPr marL="0" indent="0">
              <a:buNone/>
            </a:pPr>
            <a:r>
              <a:rPr lang="ru-RU" sz="2900" dirty="0" smtClean="0"/>
              <a:t>			</a:t>
            </a:r>
            <a:r>
              <a:rPr lang="en-US" sz="2900" dirty="0" smtClean="0"/>
              <a:t>//</a:t>
            </a:r>
            <a:r>
              <a:rPr lang="ru-RU" sz="2900" dirty="0" smtClean="0"/>
              <a:t>исключения всех остальных типов попадают сюда </a:t>
            </a:r>
          </a:p>
          <a:p>
            <a:pPr marL="0" indent="0">
              <a:buNone/>
            </a:pPr>
            <a:r>
              <a:rPr lang="ru-RU" sz="2900" dirty="0" smtClean="0"/>
              <a:t>			</a:t>
            </a:r>
            <a:r>
              <a:rPr lang="en-US" sz="2900" dirty="0" err="1" smtClean="0"/>
              <a:t>System.out.println</a:t>
            </a:r>
            <a:r>
              <a:rPr lang="en-US" sz="2900" dirty="0" smtClean="0"/>
              <a:t>("</a:t>
            </a:r>
            <a:r>
              <a:rPr lang="ru-RU" sz="2900" dirty="0" smtClean="0"/>
              <a:t>Ошибка " + </a:t>
            </a:r>
            <a:r>
              <a:rPr lang="en-US" sz="2900" dirty="0" smtClean="0"/>
              <a:t>e); </a:t>
            </a:r>
          </a:p>
          <a:p>
            <a:pPr marL="0" indent="0">
              <a:buNone/>
            </a:pPr>
            <a:r>
              <a:rPr lang="ru-RU" sz="2900" dirty="0" smtClean="0"/>
              <a:t>		</a:t>
            </a:r>
            <a:r>
              <a:rPr lang="en-US" sz="2900" dirty="0" smtClean="0"/>
              <a:t>} </a:t>
            </a:r>
          </a:p>
          <a:p>
            <a:pPr marL="0" indent="0">
              <a:buNone/>
            </a:pPr>
            <a:r>
              <a:rPr lang="ru-RU" sz="2900" dirty="0" smtClean="0"/>
              <a:t>	</a:t>
            </a:r>
            <a:r>
              <a:rPr lang="en-US" sz="2900" dirty="0" smtClean="0"/>
              <a:t>} </a:t>
            </a:r>
          </a:p>
          <a:p>
            <a:pPr marL="0" indent="0">
              <a:buNone/>
            </a:pPr>
            <a:r>
              <a:rPr lang="en-US" sz="2900" dirty="0" smtClean="0"/>
              <a:t>} </a:t>
            </a:r>
            <a:endParaRPr lang="ru-RU" sz="2900" dirty="0"/>
          </a:p>
        </p:txBody>
      </p:sp>
    </p:spTree>
    <p:extLst>
      <p:ext uri="{BB962C8B-B14F-4D97-AF65-F5344CB8AC3E}">
        <p14:creationId xmlns:p14="http://schemas.microsoft.com/office/powerpoint/2010/main" val="15721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45020" y="213987"/>
            <a:ext cx="9080939" cy="63341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Использование нескольких выражений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catch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34208" y="847399"/>
            <a:ext cx="10326414" cy="60007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/>
              <a:t>Этот  пример,  запущенный  без  параметров,  вызывает  возбуждение  </a:t>
            </a:r>
            <a:r>
              <a:rPr lang="ru-RU" sz="2400" dirty="0" smtClean="0"/>
              <a:t>исключительной </a:t>
            </a:r>
            <a:r>
              <a:rPr lang="ru-RU" sz="2400" dirty="0"/>
              <a:t>ситуации деления на </a:t>
            </a:r>
            <a:r>
              <a:rPr lang="ru-RU" sz="2400" dirty="0" smtClean="0"/>
              <a:t>нуль.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Если </a:t>
            </a:r>
            <a:r>
              <a:rPr lang="ru-RU" sz="2400" dirty="0"/>
              <a:t>же мы зададим в командной </a:t>
            </a:r>
            <a:r>
              <a:rPr lang="ru-RU" sz="2400" dirty="0" smtClean="0"/>
              <a:t>строке </a:t>
            </a:r>
            <a:r>
              <a:rPr lang="ru-RU" sz="2400" dirty="0"/>
              <a:t>один  или  несколько  параметров, тем самым установив а  в значение </a:t>
            </a:r>
            <a:r>
              <a:rPr lang="ru-RU" sz="2400" dirty="0" smtClean="0"/>
              <a:t>больше </a:t>
            </a:r>
            <a:r>
              <a:rPr lang="ru-RU" sz="2400" dirty="0"/>
              <a:t>нуля, наш пример переживет оператор деления, но в следующем </a:t>
            </a:r>
            <a:r>
              <a:rPr lang="ru-RU" sz="2400" dirty="0" smtClean="0"/>
              <a:t>операторе  </a:t>
            </a:r>
            <a:r>
              <a:rPr lang="ru-RU" sz="2400" dirty="0"/>
              <a:t>будет  возбуждено  исключение  выхода  индекса  за  границы  массива </a:t>
            </a:r>
            <a:r>
              <a:rPr lang="ru-RU" sz="2400" dirty="0" err="1" smtClean="0"/>
              <a:t>ArrayIndexOutOfBounds</a:t>
            </a:r>
            <a:r>
              <a:rPr lang="ru-RU" sz="2400" dirty="0"/>
              <a:t>. 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Ниже  </a:t>
            </a:r>
            <a:r>
              <a:rPr lang="ru-RU" sz="2400" dirty="0"/>
              <a:t>приведены  результаты  работы  этой </a:t>
            </a:r>
          </a:p>
          <a:p>
            <a:pPr marL="0" indent="0">
              <a:buNone/>
            </a:pPr>
            <a:r>
              <a:rPr lang="ru-RU" sz="2400" dirty="0"/>
              <a:t>программы, запущенной и тем и другим способом.  </a:t>
            </a:r>
          </a:p>
          <a:p>
            <a:pPr marL="0" indent="0">
              <a:buNone/>
            </a:pPr>
            <a:r>
              <a:rPr lang="ru-RU" sz="2400" dirty="0"/>
              <a:t>a = 0 </a:t>
            </a:r>
          </a:p>
          <a:p>
            <a:pPr marL="0" indent="0">
              <a:buNone/>
            </a:pPr>
            <a:r>
              <a:rPr lang="ru-RU" sz="2400" dirty="0"/>
              <a:t>Деление на ноль </a:t>
            </a:r>
            <a:r>
              <a:rPr lang="ru-RU" sz="2400" dirty="0" err="1"/>
              <a:t>java.lang.ArithmeticException</a:t>
            </a:r>
            <a:r>
              <a:rPr lang="ru-RU" sz="2400" dirty="0"/>
              <a:t>: / </a:t>
            </a:r>
            <a:r>
              <a:rPr lang="ru-RU" sz="2400" dirty="0" err="1"/>
              <a:t>by</a:t>
            </a:r>
            <a:r>
              <a:rPr lang="ru-RU" sz="2400" dirty="0"/>
              <a:t> </a:t>
            </a:r>
            <a:r>
              <a:rPr lang="ru-RU" sz="2400" dirty="0" err="1"/>
              <a:t>zero</a:t>
            </a:r>
            <a:r>
              <a:rPr lang="ru-RU" sz="2400" dirty="0"/>
              <a:t> </a:t>
            </a:r>
            <a:r>
              <a:rPr lang="ru-RU" sz="2400" dirty="0" smtClean="0"/>
              <a:t> 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a = 1 </a:t>
            </a:r>
          </a:p>
          <a:p>
            <a:pPr marL="0" indent="0">
              <a:buNone/>
            </a:pPr>
            <a:r>
              <a:rPr lang="ru-RU" sz="2400" dirty="0"/>
              <a:t>Выход за пределы </a:t>
            </a:r>
            <a:r>
              <a:rPr lang="ru-RU" sz="2400" dirty="0" smtClean="0"/>
              <a:t>массива</a:t>
            </a:r>
            <a:r>
              <a:rPr lang="en-US" sz="2400" dirty="0" smtClean="0"/>
              <a:t> J</a:t>
            </a:r>
            <a:r>
              <a:rPr lang="ru-RU" sz="2400" dirty="0" err="1" smtClean="0"/>
              <a:t>ava.lang.ArrayIndexOutOfBoundsException</a:t>
            </a:r>
            <a:r>
              <a:rPr lang="ru-RU" sz="2400" dirty="0"/>
              <a:t>: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ru-RU" sz="2400" dirty="0"/>
              <a:t>случае, если произойдет ошибка какого-либо другого типа, то </a:t>
            </a:r>
            <a:r>
              <a:rPr lang="ru-RU" sz="2400" dirty="0" err="1" smtClean="0"/>
              <a:t>онабудет</a:t>
            </a:r>
            <a:r>
              <a:rPr lang="ru-RU" sz="2400" dirty="0" smtClean="0"/>
              <a:t> </a:t>
            </a:r>
            <a:r>
              <a:rPr lang="ru-RU" sz="2400" dirty="0"/>
              <a:t>перехвачена последним блоком </a:t>
            </a:r>
            <a:r>
              <a:rPr lang="ru-RU" sz="2400" dirty="0" err="1"/>
              <a:t>catch</a:t>
            </a:r>
            <a:r>
              <a:rPr lang="ru-RU" sz="2400" dirty="0"/>
              <a:t> (</a:t>
            </a:r>
            <a:r>
              <a:rPr lang="ru-RU" sz="2400" dirty="0" err="1"/>
              <a:t>Throwable</a:t>
            </a:r>
            <a:r>
              <a:rPr lang="ru-RU" sz="2400" dirty="0"/>
              <a:t> e). </a:t>
            </a:r>
          </a:p>
        </p:txBody>
      </p:sp>
    </p:spTree>
    <p:extLst>
      <p:ext uri="{BB962C8B-B14F-4D97-AF65-F5344CB8AC3E}">
        <p14:creationId xmlns:p14="http://schemas.microsoft.com/office/powerpoint/2010/main" val="156790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45020" y="213987"/>
            <a:ext cx="9080939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Вложенные операторы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try 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34208" y="847399"/>
            <a:ext cx="10326414" cy="6000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300" dirty="0"/>
              <a:t>Операторы  </a:t>
            </a:r>
            <a:r>
              <a:rPr lang="ru-RU" sz="2300" dirty="0" err="1"/>
              <a:t>try</a:t>
            </a:r>
            <a:r>
              <a:rPr lang="ru-RU" sz="2300" dirty="0"/>
              <a:t>  можно  вкладывать  друг  в  друга  аналогично  тому,  как </a:t>
            </a:r>
            <a:r>
              <a:rPr lang="ru-RU" sz="2300" dirty="0" smtClean="0"/>
              <a:t>можно  </a:t>
            </a:r>
            <a:r>
              <a:rPr lang="ru-RU" sz="2300" dirty="0"/>
              <a:t>создавать  вложенные  области  видимости  переменных.  </a:t>
            </a:r>
            <a:endParaRPr lang="ru-RU" sz="2300" dirty="0" smtClean="0"/>
          </a:p>
          <a:p>
            <a:pPr marL="0" indent="0">
              <a:buNone/>
            </a:pPr>
            <a:r>
              <a:rPr lang="ru-RU" sz="2300" dirty="0" smtClean="0"/>
              <a:t>Если  </a:t>
            </a:r>
            <a:r>
              <a:rPr lang="ru-RU" sz="2300" dirty="0"/>
              <a:t>у </a:t>
            </a:r>
            <a:r>
              <a:rPr lang="ru-RU" sz="2300" dirty="0" smtClean="0"/>
              <a:t>оператора  </a:t>
            </a:r>
            <a:r>
              <a:rPr lang="ru-RU" sz="2300" dirty="0" err="1"/>
              <a:t>try</a:t>
            </a:r>
            <a:r>
              <a:rPr lang="ru-RU" sz="2300" dirty="0"/>
              <a:t>  низкого  уровня  нет  раздела  </a:t>
            </a:r>
            <a:r>
              <a:rPr lang="ru-RU" sz="2300" dirty="0" err="1"/>
              <a:t>catch</a:t>
            </a:r>
            <a:r>
              <a:rPr lang="ru-RU" sz="2300" dirty="0"/>
              <a:t>,  соответствующего </a:t>
            </a:r>
            <a:r>
              <a:rPr lang="ru-RU" sz="2300" dirty="0" smtClean="0"/>
              <a:t>возбужденному </a:t>
            </a:r>
            <a:r>
              <a:rPr lang="ru-RU" sz="2300" dirty="0"/>
              <a:t>исключению, стек будет развернут на одну ступень выше, и в </a:t>
            </a:r>
            <a:r>
              <a:rPr lang="ru-RU" sz="2300" dirty="0" smtClean="0"/>
              <a:t>поисках </a:t>
            </a:r>
            <a:r>
              <a:rPr lang="ru-RU" sz="2300" dirty="0"/>
              <a:t>подходящего обработчика будут проверены разделы </a:t>
            </a:r>
            <a:r>
              <a:rPr lang="ru-RU" sz="2300" dirty="0" err="1"/>
              <a:t>catch</a:t>
            </a:r>
            <a:r>
              <a:rPr lang="ru-RU" sz="2300" dirty="0"/>
              <a:t> </a:t>
            </a:r>
            <a:r>
              <a:rPr lang="ru-RU" sz="2300" dirty="0" smtClean="0"/>
              <a:t>внешнего оператора </a:t>
            </a:r>
            <a:r>
              <a:rPr lang="ru-RU" sz="2300" dirty="0" err="1"/>
              <a:t>try</a:t>
            </a:r>
            <a:r>
              <a:rPr lang="ru-RU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12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50427" y="119394"/>
            <a:ext cx="9080939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Вложенные операторы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try 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18441" y="752806"/>
            <a:ext cx="7441324" cy="3866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Main { </a:t>
            </a:r>
          </a:p>
          <a:p>
            <a:pPr marL="0" indent="0">
              <a:buNone/>
            </a:pPr>
            <a:r>
              <a:rPr lang="en-US" dirty="0"/>
              <a:t>    public static void </a:t>
            </a:r>
            <a:r>
              <a:rPr lang="en-US" dirty="0" err="1"/>
              <a:t>metod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/>
              <a:t>        try {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c[] = {1}; </a:t>
            </a:r>
          </a:p>
          <a:p>
            <a:pPr marL="0" indent="0">
              <a:buNone/>
            </a:pPr>
            <a:r>
              <a:rPr lang="en-US" dirty="0"/>
              <a:t>            c[42] = 99; </a:t>
            </a:r>
          </a:p>
          <a:p>
            <a:pPr marL="0" indent="0">
              <a:buNone/>
            </a:pPr>
            <a:r>
              <a:rPr lang="en-US" dirty="0"/>
              <a:t>        } catch (</a:t>
            </a:r>
            <a:r>
              <a:rPr lang="en-US" dirty="0" err="1"/>
              <a:t>ArrayIndexOutOfBoundsException</a:t>
            </a:r>
            <a:r>
              <a:rPr lang="en-US" dirty="0"/>
              <a:t> e) {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Выход за пределы массива " + </a:t>
            </a:r>
            <a:r>
              <a:rPr lang="en-US" dirty="0"/>
              <a:t>e); </a:t>
            </a:r>
          </a:p>
          <a:p>
            <a:pPr marL="0" indent="0">
              <a:buNone/>
            </a:pPr>
            <a:r>
              <a:rPr lang="en-US" dirty="0"/>
              <a:t>        } </a:t>
            </a:r>
          </a:p>
          <a:p>
            <a:pPr marL="0" indent="0">
              <a:buNone/>
            </a:pPr>
            <a:r>
              <a:rPr lang="en-US" dirty="0"/>
              <a:t>    } 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439103" y="371867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 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</a:t>
            </a:r>
            <a:r>
              <a:rPr lang="ru-RU" dirty="0" err="1"/>
              <a:t>String</a:t>
            </a:r>
            <a:r>
              <a:rPr lang="ru-RU" dirty="0"/>
              <a:t>[] </a:t>
            </a:r>
            <a:r>
              <a:rPr lang="ru-RU" dirty="0" err="1"/>
              <a:t>args</a:t>
            </a:r>
            <a:r>
              <a:rPr lang="ru-RU" dirty="0"/>
              <a:t>) { </a:t>
            </a:r>
          </a:p>
          <a:p>
            <a:r>
              <a:rPr lang="ru-RU" dirty="0"/>
              <a:t>        </a:t>
            </a:r>
            <a:r>
              <a:rPr lang="ru-RU" dirty="0" err="1"/>
              <a:t>try</a:t>
            </a:r>
            <a:r>
              <a:rPr lang="ru-RU" dirty="0"/>
              <a:t> { </a:t>
            </a:r>
          </a:p>
          <a:p>
            <a:r>
              <a:rPr lang="ru-RU" dirty="0"/>
              <a:t>            </a:t>
            </a:r>
            <a:r>
              <a:rPr lang="ru-RU" dirty="0" err="1"/>
              <a:t>int</a:t>
            </a:r>
            <a:r>
              <a:rPr lang="ru-RU" dirty="0"/>
              <a:t> a = </a:t>
            </a:r>
            <a:r>
              <a:rPr lang="ru-RU" dirty="0" err="1"/>
              <a:t>args.length</a:t>
            </a:r>
            <a:r>
              <a:rPr lang="ru-RU" dirty="0"/>
              <a:t>; </a:t>
            </a:r>
          </a:p>
          <a:p>
            <a:r>
              <a:rPr lang="ru-RU" dirty="0"/>
              <a:t>            </a:t>
            </a:r>
            <a:r>
              <a:rPr lang="ru-RU" dirty="0" err="1"/>
              <a:t>System.out.println</a:t>
            </a:r>
            <a:r>
              <a:rPr lang="ru-RU" dirty="0"/>
              <a:t>("a = " + a); </a:t>
            </a:r>
          </a:p>
          <a:p>
            <a:r>
              <a:rPr lang="ru-RU" dirty="0"/>
              <a:t>            </a:t>
            </a:r>
            <a:r>
              <a:rPr lang="ru-RU" dirty="0" err="1"/>
              <a:t>int</a:t>
            </a:r>
            <a:r>
              <a:rPr lang="ru-RU" dirty="0"/>
              <a:t> b = 42 / a; </a:t>
            </a:r>
          </a:p>
          <a:p>
            <a:r>
              <a:rPr lang="ru-RU" dirty="0"/>
              <a:t>            </a:t>
            </a:r>
            <a:r>
              <a:rPr lang="ru-RU" dirty="0" err="1"/>
              <a:t>metod</a:t>
            </a:r>
            <a:r>
              <a:rPr lang="ru-RU" dirty="0"/>
              <a:t>(); </a:t>
            </a:r>
          </a:p>
          <a:p>
            <a:r>
              <a:rPr lang="ru-RU" dirty="0"/>
              <a:t>        } </a:t>
            </a:r>
            <a:r>
              <a:rPr lang="ru-RU" dirty="0" err="1"/>
              <a:t>catch</a:t>
            </a:r>
            <a:r>
              <a:rPr lang="ru-RU" dirty="0"/>
              <a:t> (</a:t>
            </a:r>
            <a:r>
              <a:rPr lang="ru-RU" dirty="0" err="1"/>
              <a:t>ArithmeticException</a:t>
            </a:r>
            <a:r>
              <a:rPr lang="ru-RU" dirty="0"/>
              <a:t> e) { </a:t>
            </a:r>
          </a:p>
          <a:p>
            <a:r>
              <a:rPr lang="ru-RU" dirty="0"/>
              <a:t>            </a:t>
            </a:r>
            <a:r>
              <a:rPr lang="ru-RU" dirty="0" err="1"/>
              <a:t>System.out.println</a:t>
            </a:r>
            <a:r>
              <a:rPr lang="ru-RU" dirty="0"/>
              <a:t>("Деление на ноль " + e); </a:t>
            </a:r>
          </a:p>
          <a:p>
            <a:r>
              <a:rPr lang="ru-RU" dirty="0"/>
              <a:t>        }  </a:t>
            </a:r>
          </a:p>
          <a:p>
            <a:r>
              <a:rPr lang="ru-RU" dirty="0"/>
              <a:t>    } </a:t>
            </a:r>
          </a:p>
          <a:p>
            <a:r>
              <a:rPr lang="ru-RU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073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50427" y="119394"/>
            <a:ext cx="9080939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Вложенные операторы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try 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18441" y="752806"/>
            <a:ext cx="9427780" cy="61051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class Main { 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        try {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a = </a:t>
            </a:r>
            <a:r>
              <a:rPr lang="en-US" dirty="0" err="1"/>
              <a:t>args.length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("a = " + a);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b = 42 / a; </a:t>
            </a:r>
          </a:p>
          <a:p>
            <a:pPr marL="0" indent="0">
              <a:buNone/>
            </a:pPr>
            <a:r>
              <a:rPr lang="en-US" dirty="0"/>
              <a:t>            try { 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int</a:t>
            </a:r>
            <a:r>
              <a:rPr lang="en-US" dirty="0"/>
              <a:t> c[] = {1}; </a:t>
            </a:r>
          </a:p>
          <a:p>
            <a:pPr marL="0" indent="0">
              <a:buNone/>
            </a:pPr>
            <a:r>
              <a:rPr lang="en-US" dirty="0"/>
              <a:t>                c[42] = 99; </a:t>
            </a:r>
          </a:p>
          <a:p>
            <a:pPr marL="0" indent="0">
              <a:buNone/>
            </a:pPr>
            <a:r>
              <a:rPr lang="en-US" dirty="0"/>
              <a:t>            } catch (</a:t>
            </a:r>
            <a:r>
              <a:rPr lang="en-US" dirty="0" err="1"/>
              <a:t>ArrayIndexOutOfBoundsException</a:t>
            </a:r>
            <a:r>
              <a:rPr lang="en-US" dirty="0"/>
              <a:t> </a:t>
            </a:r>
            <a:r>
              <a:rPr lang="en-US" dirty="0" smtClean="0"/>
              <a:t>e) { 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ru-RU" dirty="0" smtClean="0"/>
              <a:t>Выход за пределы массива " + </a:t>
            </a:r>
            <a:r>
              <a:rPr lang="en-US" dirty="0" smtClean="0"/>
              <a:t>e); </a:t>
            </a:r>
          </a:p>
          <a:p>
            <a:pPr marL="0" indent="0">
              <a:buNone/>
            </a:pPr>
            <a:r>
              <a:rPr lang="en-US" dirty="0" smtClean="0"/>
              <a:t>            } 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Окончание внешнего блока </a:t>
            </a:r>
            <a:r>
              <a:rPr lang="en-US" dirty="0"/>
              <a:t>try"); </a:t>
            </a:r>
          </a:p>
          <a:p>
            <a:pPr marL="0" indent="0">
              <a:buNone/>
            </a:pPr>
            <a:r>
              <a:rPr lang="en-US" dirty="0"/>
              <a:t>        } catch (</a:t>
            </a:r>
            <a:r>
              <a:rPr lang="en-US" dirty="0" err="1"/>
              <a:t>ArithmeticException</a:t>
            </a:r>
            <a:r>
              <a:rPr lang="en-US" dirty="0"/>
              <a:t> e) {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Деление на ноль " + </a:t>
            </a:r>
            <a:r>
              <a:rPr lang="en-US" dirty="0"/>
              <a:t>e); </a:t>
            </a:r>
          </a:p>
          <a:p>
            <a:pPr marL="0" indent="0">
              <a:buNone/>
            </a:pPr>
            <a:r>
              <a:rPr lang="en-US" dirty="0"/>
              <a:t>        } catch (</a:t>
            </a:r>
            <a:r>
              <a:rPr lang="en-US" dirty="0" err="1"/>
              <a:t>Throwable</a:t>
            </a:r>
            <a:r>
              <a:rPr lang="en-US" dirty="0"/>
              <a:t> e) { </a:t>
            </a:r>
            <a:r>
              <a:rPr lang="en-US" dirty="0" smtClean="0"/>
              <a:t>          </a:t>
            </a:r>
            <a:r>
              <a:rPr lang="en-US" dirty="0"/>
              <a:t>//</a:t>
            </a:r>
            <a:r>
              <a:rPr lang="ru-RU" dirty="0"/>
              <a:t>исключения всех остальных типов попадают сюда 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</a:t>
            </a:r>
            <a:r>
              <a:rPr lang="ru-RU" dirty="0"/>
              <a:t>Ошибка " + </a:t>
            </a:r>
            <a:r>
              <a:rPr lang="en-US" dirty="0"/>
              <a:t>e); </a:t>
            </a:r>
          </a:p>
          <a:p>
            <a:pPr marL="0" indent="0">
              <a:buNone/>
            </a:pPr>
            <a:r>
              <a:rPr lang="en-US" dirty="0"/>
              <a:t>        }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95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552755" y="119394"/>
            <a:ext cx="8978611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Оператор 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throw 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18441" y="930166"/>
            <a:ext cx="9427780" cy="5927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Оператор </a:t>
            </a:r>
            <a:r>
              <a:rPr lang="ru-RU" sz="2400" dirty="0" err="1"/>
              <a:t>throw</a:t>
            </a:r>
            <a:r>
              <a:rPr lang="ru-RU" sz="2400" dirty="0"/>
              <a:t> используется для возбуждения исключения «вручную». </a:t>
            </a:r>
          </a:p>
          <a:p>
            <a:pPr marL="0" indent="0">
              <a:buNone/>
            </a:pPr>
            <a:r>
              <a:rPr lang="ru-RU" sz="2400" dirty="0"/>
              <a:t>Для  того,  чтобы  сделать  это,  нужно  иметь  объект  подкласса  класса </a:t>
            </a:r>
            <a:r>
              <a:rPr lang="ru-RU" sz="2400" dirty="0" err="1" smtClean="0"/>
              <a:t>Throwable</a:t>
            </a:r>
            <a:r>
              <a:rPr lang="ru-RU" sz="2400" dirty="0"/>
              <a:t>, который можно либо получить как параметр оператора </a:t>
            </a:r>
            <a:r>
              <a:rPr lang="ru-RU" sz="2400" dirty="0" err="1"/>
              <a:t>catch</a:t>
            </a:r>
            <a:r>
              <a:rPr lang="ru-RU" sz="2400" dirty="0"/>
              <a:t>, либо </a:t>
            </a:r>
            <a:r>
              <a:rPr lang="ru-RU" sz="2400" dirty="0" smtClean="0"/>
              <a:t>создать </a:t>
            </a:r>
            <a:r>
              <a:rPr lang="ru-RU" sz="2400" dirty="0"/>
              <a:t>с помощью оператора </a:t>
            </a:r>
            <a:r>
              <a:rPr lang="ru-RU" sz="2400" dirty="0" err="1"/>
              <a:t>new</a:t>
            </a:r>
            <a:r>
              <a:rPr lang="ru-RU" sz="2400" dirty="0"/>
              <a:t>. </a:t>
            </a: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Ниже </a:t>
            </a:r>
            <a:r>
              <a:rPr lang="ru-RU" sz="2400" dirty="0"/>
              <a:t>приведена общая форма оператора </a:t>
            </a:r>
            <a:r>
              <a:rPr lang="ru-RU" sz="2400" dirty="0" err="1" smtClean="0"/>
              <a:t>throw</a:t>
            </a:r>
            <a:r>
              <a:rPr lang="ru-RU" sz="2400" dirty="0"/>
              <a:t>.  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ru-RU" sz="2400" dirty="0" err="1" smtClean="0"/>
              <a:t>throw</a:t>
            </a:r>
            <a:r>
              <a:rPr lang="ru-RU" sz="2400" dirty="0" smtClean="0"/>
              <a:t> </a:t>
            </a:r>
            <a:r>
              <a:rPr lang="ru-RU" sz="2400" dirty="0" err="1"/>
              <a:t>ОбъектТипаThrowable</a:t>
            </a:r>
            <a:r>
              <a:rPr lang="ru-RU" sz="2400" dirty="0"/>
              <a:t>;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940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50427" y="119394"/>
            <a:ext cx="9080939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Ключевое слово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throw 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18441" y="930166"/>
            <a:ext cx="9427780" cy="5927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 достижении этого оператора нормальное выполнение кода немедленно  прекращается,  так  что  следующий  за  ним  оператор  не  выполняется. 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Ближайший окружающий блок </a:t>
            </a:r>
            <a:r>
              <a:rPr lang="ru-RU" sz="2400" dirty="0" err="1"/>
              <a:t>try</a:t>
            </a:r>
            <a:r>
              <a:rPr lang="ru-RU" sz="2400" dirty="0"/>
              <a:t> проверяется на наличие соответствующего возбужденному  исключению  обработчика  </a:t>
            </a:r>
            <a:r>
              <a:rPr lang="ru-RU" sz="2400" dirty="0" err="1"/>
              <a:t>catch</a:t>
            </a:r>
            <a:r>
              <a:rPr lang="ru-RU" sz="2400" dirty="0"/>
              <a:t>.  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Если  такой  отыщется, управление передается ему. 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Если нет, проверяется следующий из вложенных операторов  </a:t>
            </a:r>
            <a:r>
              <a:rPr lang="ru-RU" sz="2400" dirty="0" err="1"/>
              <a:t>try</a:t>
            </a:r>
            <a:r>
              <a:rPr lang="ru-RU" sz="2400" dirty="0"/>
              <a:t>,  и  так  до  тех  пор  пока  либо  не  будет  найден  подходящий раздел  </a:t>
            </a:r>
            <a:r>
              <a:rPr lang="ru-RU" sz="2400" dirty="0" err="1"/>
              <a:t>catch</a:t>
            </a:r>
            <a:r>
              <a:rPr lang="ru-RU" sz="2400" dirty="0"/>
              <a:t>,  либо  обработчик  исключений  исполняющей  системы  </a:t>
            </a:r>
            <a:r>
              <a:rPr lang="ru-RU" sz="2400" dirty="0" err="1"/>
              <a:t>Java</a:t>
            </a:r>
            <a:r>
              <a:rPr lang="ru-RU" sz="2400" dirty="0"/>
              <a:t>  не остановит программу, выведя при этом состояние стека вызовов.</a:t>
            </a:r>
          </a:p>
        </p:txBody>
      </p:sp>
    </p:spTree>
    <p:extLst>
      <p:ext uri="{BB962C8B-B14F-4D97-AF65-F5344CB8AC3E}">
        <p14:creationId xmlns:p14="http://schemas.microsoft.com/office/powerpoint/2010/main" val="316425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50427" y="119394"/>
            <a:ext cx="9080939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Ключевое слово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throw 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670034" y="1263041"/>
            <a:ext cx="5565228" cy="53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public class Main { </a:t>
            </a:r>
          </a:p>
          <a:p>
            <a:pPr marL="0" indent="0">
              <a:buNone/>
            </a:pPr>
            <a:r>
              <a:rPr lang="en-US" sz="1600" dirty="0"/>
              <a:t>    public static </a:t>
            </a:r>
            <a:r>
              <a:rPr lang="en-US" sz="1600" dirty="0" err="1"/>
              <a:t>int</a:t>
            </a:r>
            <a:r>
              <a:rPr lang="en-US" sz="1600" dirty="0"/>
              <a:t> metod1(</a:t>
            </a:r>
            <a:r>
              <a:rPr lang="en-US" sz="1600" dirty="0" err="1"/>
              <a:t>int</a:t>
            </a:r>
            <a:r>
              <a:rPr lang="en-US" sz="1600" dirty="0"/>
              <a:t> a, </a:t>
            </a:r>
            <a:r>
              <a:rPr lang="en-US" sz="1600" dirty="0" err="1"/>
              <a:t>int</a:t>
            </a:r>
            <a:r>
              <a:rPr lang="en-US" sz="1600" dirty="0"/>
              <a:t> b) { 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c = 0; </a:t>
            </a:r>
          </a:p>
          <a:p>
            <a:pPr marL="0" indent="0">
              <a:buNone/>
            </a:pPr>
            <a:r>
              <a:rPr lang="en-US" sz="1600" dirty="0"/>
              <a:t>        try { </a:t>
            </a:r>
          </a:p>
          <a:p>
            <a:pPr marL="0" indent="0">
              <a:buNone/>
            </a:pPr>
            <a:r>
              <a:rPr lang="en-US" sz="1600" dirty="0"/>
              <a:t>            c = a / b; </a:t>
            </a:r>
          </a:p>
          <a:p>
            <a:pPr marL="0" indent="0">
              <a:buNone/>
            </a:pPr>
            <a:r>
              <a:rPr lang="en-US" sz="1600" dirty="0"/>
              <a:t>        } catch (</a:t>
            </a:r>
            <a:r>
              <a:rPr lang="en-US" sz="1600" dirty="0" err="1"/>
              <a:t>ArithmeticException</a:t>
            </a:r>
            <a:r>
              <a:rPr lang="en-US" sz="1600" dirty="0"/>
              <a:t> e) { 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ru-RU" sz="1600" dirty="0"/>
              <a:t>Произошла ошибка " + </a:t>
            </a:r>
            <a:r>
              <a:rPr lang="en-US" sz="1600" dirty="0"/>
              <a:t>e); </a:t>
            </a:r>
          </a:p>
          <a:p>
            <a:pPr marL="0" indent="0">
              <a:buNone/>
            </a:pPr>
            <a:r>
              <a:rPr lang="en-US" sz="1600" dirty="0"/>
              <a:t>            throw e; </a:t>
            </a:r>
          </a:p>
          <a:p>
            <a:pPr marL="0" indent="0">
              <a:buNone/>
            </a:pPr>
            <a:r>
              <a:rPr lang="en-US" sz="1600" dirty="0"/>
              <a:t>        } </a:t>
            </a:r>
          </a:p>
          <a:p>
            <a:pPr marL="0" indent="0">
              <a:buNone/>
            </a:pPr>
            <a:r>
              <a:rPr lang="en-US" sz="1600" dirty="0"/>
              <a:t>        return c; </a:t>
            </a:r>
          </a:p>
          <a:p>
            <a:pPr marL="0" indent="0">
              <a:buNone/>
            </a:pPr>
            <a:r>
              <a:rPr lang="en-US" sz="1600" dirty="0"/>
              <a:t>    } </a:t>
            </a:r>
          </a:p>
          <a:p>
            <a:pPr marL="0" indent="0">
              <a:buNone/>
            </a:pPr>
            <a:r>
              <a:rPr lang="en-US" sz="1600" dirty="0"/>
              <a:t>    public static void metod2(</a:t>
            </a:r>
            <a:r>
              <a:rPr lang="en-US" sz="1600" dirty="0" err="1"/>
              <a:t>int</a:t>
            </a:r>
            <a:r>
              <a:rPr lang="en-US" sz="1600" dirty="0"/>
              <a:t> c) { 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("c=" + c); </a:t>
            </a:r>
          </a:p>
          <a:p>
            <a:pPr marL="0" indent="0">
              <a:buNone/>
            </a:pPr>
            <a:r>
              <a:rPr lang="en-US" sz="1600" dirty="0"/>
              <a:t>    }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470634" y="3935296"/>
            <a:ext cx="71260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c = 0; </a:t>
            </a:r>
          </a:p>
          <a:p>
            <a:r>
              <a:rPr lang="en-US" sz="1600" dirty="0"/>
              <a:t>        try { </a:t>
            </a:r>
          </a:p>
          <a:p>
            <a:r>
              <a:rPr lang="en-US" sz="1600" dirty="0"/>
              <a:t>            c = metod1(5, 0); </a:t>
            </a:r>
          </a:p>
          <a:p>
            <a:r>
              <a:rPr lang="en-US" sz="1600" dirty="0"/>
              <a:t>            metod2(c); </a:t>
            </a:r>
          </a:p>
          <a:p>
            <a:r>
              <a:rPr lang="en-US" sz="1600" dirty="0"/>
              <a:t>        } catch (</a:t>
            </a:r>
            <a:r>
              <a:rPr lang="en-US" sz="1600" dirty="0" err="1"/>
              <a:t>ArithmeticException</a:t>
            </a:r>
            <a:r>
              <a:rPr lang="en-US" sz="1600" dirty="0"/>
              <a:t> e) { 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ru-RU" sz="1600" dirty="0"/>
              <a:t>Ошибка при выполнении метода " + </a:t>
            </a:r>
            <a:r>
              <a:rPr lang="en-US" sz="1600" dirty="0"/>
              <a:t>e); </a:t>
            </a:r>
          </a:p>
          <a:p>
            <a:r>
              <a:rPr lang="en-US" sz="1600" dirty="0"/>
              <a:t>        } </a:t>
            </a:r>
          </a:p>
          <a:p>
            <a:r>
              <a:rPr lang="en-US" sz="1600" dirty="0"/>
              <a:t>    } </a:t>
            </a:r>
          </a:p>
          <a:p>
            <a:r>
              <a:rPr lang="en-US" sz="1600" dirty="0"/>
              <a:t>}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0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50427" y="119394"/>
            <a:ext cx="9080939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Ключевое слово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throws 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718441" y="930166"/>
            <a:ext cx="9427780" cy="5927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Если метод способен возбуждать исключения, которые он сам не </a:t>
            </a:r>
            <a:r>
              <a:rPr lang="ru-RU" sz="2400" dirty="0" smtClean="0"/>
              <a:t>обрабатывает</a:t>
            </a:r>
            <a:r>
              <a:rPr lang="ru-RU" sz="2400" dirty="0"/>
              <a:t>, он должен объявить о таком поведении, чтобы вызывающие </a:t>
            </a:r>
            <a:r>
              <a:rPr lang="ru-RU" sz="2400" dirty="0" smtClean="0"/>
              <a:t>методы </a:t>
            </a:r>
            <a:r>
              <a:rPr lang="ru-RU" sz="2400" dirty="0"/>
              <a:t>могли защитить себя от этих исключений.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Для </a:t>
            </a:r>
            <a:r>
              <a:rPr lang="ru-RU" sz="2400" dirty="0"/>
              <a:t>задания списка </a:t>
            </a:r>
            <a:r>
              <a:rPr lang="ru-RU" sz="2400" dirty="0" smtClean="0"/>
              <a:t>исключений</a:t>
            </a:r>
            <a:r>
              <a:rPr lang="ru-RU" sz="2400" dirty="0"/>
              <a:t>, которые могут возбуждаться методом, используется ключевое </a:t>
            </a:r>
            <a:r>
              <a:rPr lang="ru-RU" sz="2400" dirty="0" smtClean="0"/>
              <a:t>слово </a:t>
            </a:r>
            <a:r>
              <a:rPr lang="ru-RU" sz="2400" dirty="0" err="1"/>
              <a:t>throws</a:t>
            </a:r>
            <a:r>
              <a:rPr lang="ru-RU" sz="2400" dirty="0"/>
              <a:t>. </a:t>
            </a: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Если </a:t>
            </a:r>
            <a:r>
              <a:rPr lang="ru-RU" sz="2400" dirty="0"/>
              <a:t>метод в явном виде (т.е. с помощью оператора </a:t>
            </a:r>
            <a:r>
              <a:rPr lang="ru-RU" sz="2400" dirty="0" err="1"/>
              <a:t>throw</a:t>
            </a:r>
            <a:r>
              <a:rPr lang="ru-RU" sz="2400" dirty="0"/>
              <a:t>) </a:t>
            </a:r>
            <a:r>
              <a:rPr lang="ru-RU" sz="2400" dirty="0" smtClean="0"/>
              <a:t>возбуждает </a:t>
            </a:r>
            <a:r>
              <a:rPr lang="ru-RU" sz="2400" dirty="0"/>
              <a:t>исключение соответствующего класса, тип класса исключений </a:t>
            </a:r>
            <a:r>
              <a:rPr lang="ru-RU" sz="2400" dirty="0" smtClean="0"/>
              <a:t>должен </a:t>
            </a:r>
            <a:r>
              <a:rPr lang="ru-RU" sz="2400" dirty="0"/>
              <a:t>быть указан в операторе </a:t>
            </a:r>
            <a:r>
              <a:rPr lang="ru-RU" sz="2400" dirty="0" err="1"/>
              <a:t>throws</a:t>
            </a:r>
            <a:r>
              <a:rPr lang="ru-RU" sz="2400" dirty="0"/>
              <a:t> в объявлении этого метода.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309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50427" y="119394"/>
            <a:ext cx="9080939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Ключевое слово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throws 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096815" y="930166"/>
            <a:ext cx="10095186" cy="5927834"/>
          </a:xfrm>
        </p:spPr>
        <p:txBody>
          <a:bodyPr>
            <a:normAutofit/>
          </a:bodyPr>
          <a:lstStyle/>
          <a:p>
            <a:r>
              <a:rPr lang="ru-RU" sz="2400" dirty="0"/>
              <a:t>Объявление метода, в котором присутствует данное ключевое слово, выглядит следующим образом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err="1"/>
              <a:t>Тип_возвращаемого_значения</a:t>
            </a:r>
            <a:r>
              <a:rPr lang="ru-RU" sz="2400" dirty="0"/>
              <a:t> </a:t>
            </a:r>
            <a:r>
              <a:rPr lang="ru-RU" sz="2400" dirty="0" err="1"/>
              <a:t>имя_метода</a:t>
            </a:r>
            <a:r>
              <a:rPr lang="ru-RU" sz="2400" dirty="0"/>
              <a:t> (параметры) </a:t>
            </a:r>
            <a:r>
              <a:rPr lang="en-US" sz="2400" dirty="0"/>
              <a:t>throws</a:t>
            </a:r>
            <a:r>
              <a:rPr lang="ru-RU" sz="2400" dirty="0"/>
              <a:t> </a:t>
            </a:r>
            <a:r>
              <a:rPr lang="ru-RU" sz="2400" dirty="0" err="1"/>
              <a:t>список_исключений</a:t>
            </a:r>
            <a:r>
              <a:rPr lang="ru-RU" sz="2400" dirty="0"/>
              <a:t> </a:t>
            </a:r>
            <a:r>
              <a:rPr lang="ru-RU" sz="2400" dirty="0" smtClean="0"/>
              <a:t>{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	// </a:t>
            </a:r>
            <a:r>
              <a:rPr lang="ru-RU" sz="2400" dirty="0"/>
              <a:t>Тело метода</a:t>
            </a:r>
          </a:p>
          <a:p>
            <a:pPr marL="0" indent="0">
              <a:buNone/>
            </a:pPr>
            <a:r>
              <a:rPr lang="ru-RU" sz="2400" dirty="0" smtClean="0"/>
              <a:t>}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ru-RU" sz="2400" dirty="0"/>
              <a:t>списке исключений через запятую указываются исключения, которые может генерировать метод.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761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781291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Иерархия исключений и ошибок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907628" y="1017917"/>
            <a:ext cx="9979572" cy="5572069"/>
          </a:xfrm>
        </p:spPr>
        <p:txBody>
          <a:bodyPr>
            <a:normAutofit/>
          </a:bodyPr>
          <a:lstStyle/>
          <a:p>
            <a:pPr marL="0" indent="363538">
              <a:buNone/>
            </a:pPr>
            <a:r>
              <a:rPr lang="ru-RU" sz="2400" dirty="0" smtClean="0"/>
              <a:t>Если </a:t>
            </a:r>
            <a:r>
              <a:rPr lang="ru-RU" sz="2400" dirty="0"/>
              <a:t>в классе используется метод, в котором </a:t>
            </a:r>
            <a:r>
              <a:rPr lang="ru-RU" sz="2400" dirty="0" smtClean="0"/>
              <a:t>может </a:t>
            </a:r>
            <a:r>
              <a:rPr lang="ru-RU" sz="2400" dirty="0"/>
              <a:t>возникнуть проверяемая исключительная ситуация, но не предусмотрена ее обработка, то ошибка возникает еще на этапе компиляции. </a:t>
            </a:r>
          </a:p>
          <a:p>
            <a:pPr marL="0" indent="363538">
              <a:buNone/>
            </a:pPr>
            <a:r>
              <a:rPr lang="ru-RU" altLang="ru-RU" sz="2400" dirty="0"/>
              <a:t>При создании такого метода </a:t>
            </a:r>
            <a:r>
              <a:rPr lang="ru-RU" altLang="ru-RU" sz="2400" dirty="0" smtClean="0"/>
              <a:t>необходимо включить </a:t>
            </a:r>
            <a:r>
              <a:rPr lang="ru-RU" altLang="ru-RU" sz="2400" dirty="0"/>
              <a:t>в код метода обработку исключений,  которые  могут  генерироваться  в  этом  методе,  или  передать  обработку исключения на более высокий уровень методу, вызвавшему данный метод</a:t>
            </a:r>
            <a:r>
              <a:rPr lang="ru-RU" altLang="ru-RU" sz="2400" dirty="0" smtClean="0"/>
              <a:t>.</a:t>
            </a:r>
          </a:p>
          <a:p>
            <a:pPr marL="0" indent="363538">
              <a:buNone/>
            </a:pPr>
            <a:r>
              <a:rPr lang="ru-RU" altLang="ru-RU" sz="2400" dirty="0"/>
              <a:t>Исключение — источник дополнительной информации  о  ходе  выполнения  приложения.  </a:t>
            </a:r>
            <a:r>
              <a:rPr lang="ru-RU" altLang="ru-RU" sz="2400" dirty="0" smtClean="0"/>
              <a:t>Такая  </a:t>
            </a:r>
            <a:r>
              <a:rPr lang="ru-RU" altLang="ru-RU" sz="2400" dirty="0"/>
              <a:t>информация  позволяет лучше адаптировать код к конкретным условиям его </a:t>
            </a:r>
            <a:r>
              <a:rPr lang="ru-RU" altLang="ru-RU" sz="2400" dirty="0" smtClean="0"/>
              <a:t>использования, а </a:t>
            </a:r>
            <a:r>
              <a:rPr lang="ru-RU" altLang="ru-RU" sz="2400" dirty="0"/>
              <a:t>также а ранней стадии выявить ошибки или защититься от их возникновения в будущем.</a:t>
            </a:r>
          </a:p>
          <a:p>
            <a:pPr marL="0" indent="0">
              <a:buNone/>
            </a:pPr>
            <a:endParaRPr lang="ru-RU" altLang="ru-RU" sz="2400" dirty="0"/>
          </a:p>
          <a:p>
            <a:pPr marL="0" indent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13380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50427" y="119394"/>
            <a:ext cx="9080939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Ключевое слово 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throws 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670034" y="1263041"/>
            <a:ext cx="5565228" cy="53445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public class Main { </a:t>
            </a:r>
          </a:p>
          <a:p>
            <a:pPr marL="0" indent="0">
              <a:buNone/>
            </a:pPr>
            <a:r>
              <a:rPr lang="en-US" sz="1600" dirty="0"/>
              <a:t>    public static </a:t>
            </a:r>
            <a:r>
              <a:rPr lang="en-US" sz="1600" dirty="0" err="1"/>
              <a:t>int</a:t>
            </a:r>
            <a:r>
              <a:rPr lang="en-US" sz="1600" dirty="0"/>
              <a:t> metod1(</a:t>
            </a:r>
            <a:r>
              <a:rPr lang="en-US" sz="1600" dirty="0" err="1"/>
              <a:t>int</a:t>
            </a:r>
            <a:r>
              <a:rPr lang="en-US" sz="1600" dirty="0"/>
              <a:t> a, </a:t>
            </a:r>
            <a:r>
              <a:rPr lang="en-US" sz="1600" dirty="0" err="1"/>
              <a:t>int</a:t>
            </a:r>
            <a:r>
              <a:rPr lang="en-US" sz="1600" dirty="0"/>
              <a:t> b) throws </a:t>
            </a:r>
            <a:r>
              <a:rPr lang="en-US" sz="1600" dirty="0" err="1"/>
              <a:t>ArithmeticException</a:t>
            </a:r>
            <a:r>
              <a:rPr lang="en-US" sz="1600" dirty="0"/>
              <a:t>{ 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c = 0; </a:t>
            </a:r>
          </a:p>
          <a:p>
            <a:pPr marL="0" indent="0">
              <a:buNone/>
            </a:pPr>
            <a:r>
              <a:rPr lang="en-US" sz="1600" dirty="0"/>
              <a:t>        try { </a:t>
            </a:r>
          </a:p>
          <a:p>
            <a:pPr marL="0" indent="0">
              <a:buNone/>
            </a:pPr>
            <a:r>
              <a:rPr lang="en-US" sz="1600" dirty="0"/>
              <a:t>            c = a / b; </a:t>
            </a:r>
          </a:p>
          <a:p>
            <a:pPr marL="0" indent="0">
              <a:buNone/>
            </a:pPr>
            <a:r>
              <a:rPr lang="en-US" sz="1600" dirty="0"/>
              <a:t>        } catch (</a:t>
            </a:r>
            <a:r>
              <a:rPr lang="en-US" sz="1600" dirty="0" err="1"/>
              <a:t>ArithmeticException</a:t>
            </a:r>
            <a:r>
              <a:rPr lang="en-US" sz="1600" dirty="0"/>
              <a:t> e) { 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ru-RU" sz="1600" dirty="0"/>
              <a:t>Произошла ошибка " + </a:t>
            </a:r>
            <a:r>
              <a:rPr lang="en-US" sz="1600" dirty="0"/>
              <a:t>e); </a:t>
            </a:r>
          </a:p>
          <a:p>
            <a:pPr marL="0" indent="0">
              <a:buNone/>
            </a:pPr>
            <a:r>
              <a:rPr lang="en-US" sz="1600" dirty="0"/>
              <a:t>            throw e; </a:t>
            </a:r>
          </a:p>
          <a:p>
            <a:pPr marL="0" indent="0">
              <a:buNone/>
            </a:pPr>
            <a:r>
              <a:rPr lang="en-US" sz="1600" dirty="0"/>
              <a:t>        } </a:t>
            </a:r>
          </a:p>
          <a:p>
            <a:pPr marL="0" indent="0">
              <a:buNone/>
            </a:pPr>
            <a:r>
              <a:rPr lang="en-US" sz="1600" dirty="0"/>
              <a:t>        return c; </a:t>
            </a:r>
          </a:p>
          <a:p>
            <a:pPr marL="0" indent="0">
              <a:buNone/>
            </a:pPr>
            <a:r>
              <a:rPr lang="en-US" sz="1600" dirty="0"/>
              <a:t>    } </a:t>
            </a:r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static void metod2(</a:t>
            </a:r>
            <a:r>
              <a:rPr lang="en-US" sz="1600" dirty="0" err="1"/>
              <a:t>int</a:t>
            </a:r>
            <a:r>
              <a:rPr lang="en-US" sz="1600" dirty="0"/>
              <a:t> c) { 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("c=" + c); </a:t>
            </a:r>
          </a:p>
          <a:p>
            <a:pPr marL="0" indent="0">
              <a:buNone/>
            </a:pPr>
            <a:r>
              <a:rPr lang="en-US" sz="1600" dirty="0"/>
              <a:t>    } 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/>
              <a:t>}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470634" y="3935296"/>
            <a:ext cx="712601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throws </a:t>
            </a:r>
            <a:r>
              <a:rPr lang="en-US" sz="1600" dirty="0" err="1"/>
              <a:t>PinException</a:t>
            </a:r>
            <a:r>
              <a:rPr lang="en-US" sz="1600" dirty="0"/>
              <a:t>, </a:t>
            </a:r>
          </a:p>
          <a:p>
            <a:r>
              <a:rPr lang="en-US" sz="1600" dirty="0" err="1"/>
              <a:t>NotEnoughMoneyException</a:t>
            </a:r>
            <a:r>
              <a:rPr lang="en-US" sz="1600" dirty="0"/>
              <a:t> { 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c = 0; </a:t>
            </a:r>
          </a:p>
          <a:p>
            <a:r>
              <a:rPr lang="en-US" sz="1600" dirty="0"/>
              <a:t>        try { </a:t>
            </a:r>
          </a:p>
          <a:p>
            <a:r>
              <a:rPr lang="en-US" sz="1600" dirty="0"/>
              <a:t>            c = metod1(5, 0); </a:t>
            </a:r>
          </a:p>
          <a:p>
            <a:r>
              <a:rPr lang="en-US" sz="1600" dirty="0"/>
              <a:t>            metod2(c); </a:t>
            </a:r>
          </a:p>
          <a:p>
            <a:r>
              <a:rPr lang="en-US" sz="1600" dirty="0"/>
              <a:t>        } catch (</a:t>
            </a:r>
            <a:r>
              <a:rPr lang="en-US" sz="1600" dirty="0" err="1"/>
              <a:t>ArithmeticException</a:t>
            </a:r>
            <a:r>
              <a:rPr lang="en-US" sz="1600" dirty="0"/>
              <a:t> e) { 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ru-RU" sz="1600" dirty="0"/>
              <a:t>Ошибка при выполнении метода " + </a:t>
            </a:r>
            <a:r>
              <a:rPr lang="en-US" sz="1600" dirty="0"/>
              <a:t>e); </a:t>
            </a:r>
          </a:p>
          <a:p>
            <a:r>
              <a:rPr lang="en-US" sz="1600" dirty="0"/>
              <a:t>        } </a:t>
            </a:r>
          </a:p>
          <a:p>
            <a:r>
              <a:rPr lang="en-US" sz="1600" dirty="0"/>
              <a:t>    } </a:t>
            </a:r>
          </a:p>
          <a:p>
            <a:r>
              <a:rPr lang="en-US" sz="1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4239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50427" y="119394"/>
            <a:ext cx="9080939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Ключевое слово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finally 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096815" y="930166"/>
            <a:ext cx="9477234" cy="5927834"/>
          </a:xfrm>
        </p:spPr>
        <p:txBody>
          <a:bodyPr>
            <a:normAutofit/>
          </a:bodyPr>
          <a:lstStyle/>
          <a:p>
            <a:r>
              <a:rPr lang="ru-RU" sz="2400" dirty="0"/>
              <a:t>Иногда требуется гарантировать, что определенный участок кода будет </a:t>
            </a:r>
            <a:r>
              <a:rPr lang="ru-RU" sz="2400" dirty="0" smtClean="0"/>
              <a:t>выполняться  </a:t>
            </a:r>
            <a:r>
              <a:rPr lang="ru-RU" sz="2400" dirty="0"/>
              <a:t>независимо  от  того,  какие  исключения  были  возбуждены  и </a:t>
            </a:r>
            <a:r>
              <a:rPr lang="ru-RU" sz="2400" dirty="0" smtClean="0"/>
              <a:t>перехвачены</a:t>
            </a:r>
            <a:r>
              <a:rPr lang="ru-RU" sz="2400" dirty="0"/>
              <a:t>. Для создания такого участка кода используется ключевое слово </a:t>
            </a:r>
            <a:r>
              <a:rPr lang="ru-RU" sz="2400" dirty="0" err="1" smtClean="0"/>
              <a:t>finally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/>
              <a:t>Даже  в  тех  случаях,  когда  в  методе  нет  соответствующего  </a:t>
            </a:r>
            <a:r>
              <a:rPr lang="ru-RU" sz="2400" dirty="0" smtClean="0"/>
              <a:t>возбужденному </a:t>
            </a:r>
            <a:r>
              <a:rPr lang="ru-RU" sz="2400" dirty="0"/>
              <a:t>исключению раздела </a:t>
            </a:r>
            <a:r>
              <a:rPr lang="ru-RU" sz="2400" dirty="0" err="1"/>
              <a:t>catch</a:t>
            </a:r>
            <a:r>
              <a:rPr lang="ru-RU" sz="2400" dirty="0"/>
              <a:t>, блок </a:t>
            </a:r>
            <a:r>
              <a:rPr lang="ru-RU" sz="2400" dirty="0" err="1"/>
              <a:t>finally</a:t>
            </a:r>
            <a:r>
              <a:rPr lang="ru-RU" sz="2400" dirty="0"/>
              <a:t> будет выполнен до того, </a:t>
            </a:r>
            <a:r>
              <a:rPr lang="ru-RU" sz="2400" dirty="0" smtClean="0"/>
              <a:t>как  </a:t>
            </a:r>
            <a:r>
              <a:rPr lang="ru-RU" sz="2400" dirty="0"/>
              <a:t>управление  перейдет  к  операторам,  следующим  за  разделом  </a:t>
            </a:r>
            <a:r>
              <a:rPr lang="ru-RU" sz="2400" dirty="0" err="1"/>
              <a:t>try</a:t>
            </a:r>
            <a:r>
              <a:rPr lang="ru-RU" sz="2400" dirty="0"/>
              <a:t>.  </a:t>
            </a:r>
            <a:r>
              <a:rPr lang="ru-RU" sz="2400" dirty="0" smtClean="0"/>
              <a:t>У каждого </a:t>
            </a:r>
            <a:r>
              <a:rPr lang="ru-RU" sz="2400" dirty="0"/>
              <a:t>раздела </a:t>
            </a:r>
            <a:r>
              <a:rPr lang="ru-RU" sz="2400" dirty="0" err="1"/>
              <a:t>try</a:t>
            </a:r>
            <a:r>
              <a:rPr lang="ru-RU" sz="2400" dirty="0"/>
              <a:t> должен быть по крайней мере или один раздел </a:t>
            </a:r>
            <a:r>
              <a:rPr lang="ru-RU" sz="2400" dirty="0" err="1" smtClean="0"/>
              <a:t>catch</a:t>
            </a:r>
            <a:r>
              <a:rPr lang="ru-RU" sz="2400" dirty="0" smtClean="0"/>
              <a:t>, </a:t>
            </a:r>
            <a:r>
              <a:rPr lang="ru-RU" sz="2400" dirty="0"/>
              <a:t>или </a:t>
            </a:r>
            <a:r>
              <a:rPr lang="ru-RU" sz="2400" dirty="0" smtClean="0"/>
              <a:t>блок </a:t>
            </a:r>
            <a:r>
              <a:rPr lang="ru-RU" sz="2400" dirty="0" err="1"/>
              <a:t>finally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37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50427" y="119394"/>
            <a:ext cx="9080939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Ключевое слово </a:t>
            </a: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finally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450427" y="963496"/>
            <a:ext cx="5565228" cy="53445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/>
              <a:t>public class Main { </a:t>
            </a:r>
          </a:p>
          <a:p>
            <a:pPr marL="0" indent="0">
              <a:buNone/>
            </a:pPr>
            <a:r>
              <a:rPr lang="en-US" sz="1600" dirty="0"/>
              <a:t>    public static void metod1() throws </a:t>
            </a:r>
            <a:r>
              <a:rPr lang="en-US" sz="1600" dirty="0" err="1"/>
              <a:t>ArithmeticException</a:t>
            </a:r>
            <a:r>
              <a:rPr lang="en-US" sz="1600" dirty="0"/>
              <a:t> { </a:t>
            </a:r>
          </a:p>
          <a:p>
            <a:pPr marL="0" indent="0">
              <a:buNone/>
            </a:pPr>
            <a:r>
              <a:rPr lang="en-US" sz="1600" dirty="0"/>
              <a:t>        try { 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System.out.println</a:t>
            </a:r>
            <a:r>
              <a:rPr lang="en-US" sz="1600" dirty="0"/>
              <a:t>("Metod1 run"); </a:t>
            </a:r>
          </a:p>
          <a:p>
            <a:pPr marL="0" indent="0">
              <a:buNone/>
            </a:pPr>
            <a:r>
              <a:rPr lang="en-US" sz="1600" dirty="0"/>
              <a:t>            throw new </a:t>
            </a:r>
            <a:r>
              <a:rPr lang="en-US" sz="1600" dirty="0" err="1"/>
              <a:t>ArithmeticException</a:t>
            </a:r>
            <a:r>
              <a:rPr lang="en-US" sz="1600" dirty="0"/>
              <a:t>("Demo"); </a:t>
            </a:r>
          </a:p>
          <a:p>
            <a:pPr marL="0" indent="0">
              <a:buNone/>
            </a:pPr>
            <a:r>
              <a:rPr lang="en-US" sz="1600" dirty="0"/>
              <a:t>        } finally { 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System.out.println</a:t>
            </a:r>
            <a:r>
              <a:rPr lang="en-US" sz="1600" dirty="0"/>
              <a:t>("Metod1 stop"); </a:t>
            </a:r>
          </a:p>
          <a:p>
            <a:pPr marL="0" indent="0">
              <a:buNone/>
            </a:pPr>
            <a:r>
              <a:rPr lang="en-US" sz="1600" dirty="0"/>
              <a:t>        } </a:t>
            </a:r>
          </a:p>
          <a:p>
            <a:pPr marL="0" indent="0">
              <a:buNone/>
            </a:pPr>
            <a:r>
              <a:rPr lang="en-US" sz="1600" dirty="0"/>
              <a:t>    } </a:t>
            </a:r>
          </a:p>
          <a:p>
            <a:pPr marL="0" indent="0">
              <a:buNone/>
            </a:pPr>
            <a:r>
              <a:rPr lang="en-US" sz="1600" dirty="0"/>
              <a:t>    public static void metod2() { </a:t>
            </a:r>
          </a:p>
          <a:p>
            <a:pPr marL="0" indent="0">
              <a:buNone/>
            </a:pPr>
            <a:r>
              <a:rPr lang="en-US" sz="1600" dirty="0"/>
              <a:t>        try { 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System.out.println</a:t>
            </a:r>
            <a:r>
              <a:rPr lang="en-US" sz="1600" dirty="0"/>
              <a:t>("Metod2 run"); </a:t>
            </a:r>
          </a:p>
          <a:p>
            <a:pPr marL="0" indent="0">
              <a:buNone/>
            </a:pPr>
            <a:r>
              <a:rPr lang="en-US" sz="1600" dirty="0"/>
              <a:t>            return; </a:t>
            </a:r>
          </a:p>
          <a:p>
            <a:pPr marL="0" indent="0">
              <a:buNone/>
            </a:pPr>
            <a:r>
              <a:rPr lang="en-US" sz="1600" dirty="0"/>
              <a:t>        } finally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System.out.println</a:t>
            </a:r>
            <a:r>
              <a:rPr lang="en-US" sz="1600" dirty="0"/>
              <a:t>("Metod2 stop"); </a:t>
            </a:r>
          </a:p>
          <a:p>
            <a:pPr marL="0" indent="0">
              <a:buNone/>
            </a:pPr>
            <a:r>
              <a:rPr lang="en-US" sz="1600" dirty="0"/>
              <a:t>        } </a:t>
            </a:r>
          </a:p>
          <a:p>
            <a:pPr marL="0" indent="0">
              <a:buNone/>
            </a:pPr>
            <a:r>
              <a:rPr lang="en-US" sz="1600" dirty="0"/>
              <a:t>    }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297214" y="2481588"/>
            <a:ext cx="68947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 </a:t>
            </a:r>
          </a:p>
          <a:p>
            <a:r>
              <a:rPr lang="en-US" sz="1600" dirty="0"/>
              <a:t>        try { </a:t>
            </a:r>
          </a:p>
          <a:p>
            <a:r>
              <a:rPr lang="en-US" sz="1600" dirty="0"/>
              <a:t>            metod1(); </a:t>
            </a:r>
          </a:p>
          <a:p>
            <a:r>
              <a:rPr lang="en-US" sz="1600" dirty="0"/>
              <a:t>        } catch (</a:t>
            </a:r>
            <a:r>
              <a:rPr lang="en-US" sz="1600" dirty="0" err="1"/>
              <a:t>ArithmeticException</a:t>
            </a:r>
            <a:r>
              <a:rPr lang="en-US" sz="1600" dirty="0"/>
              <a:t> e) { 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ru-RU" sz="1600" dirty="0"/>
              <a:t>Ошибка при выполнении метода1 " + </a:t>
            </a:r>
            <a:r>
              <a:rPr lang="en-US" sz="1600" dirty="0"/>
              <a:t>e); </a:t>
            </a:r>
          </a:p>
          <a:p>
            <a:r>
              <a:rPr lang="en-US" sz="1600" dirty="0"/>
              <a:t>        } </a:t>
            </a:r>
          </a:p>
          <a:p>
            <a:r>
              <a:rPr lang="en-US" sz="1600" dirty="0"/>
              <a:t>        metod2(); </a:t>
            </a:r>
          </a:p>
          <a:p>
            <a:r>
              <a:rPr lang="en-US" sz="1600" dirty="0"/>
              <a:t>    } 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028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50427" y="119394"/>
            <a:ext cx="9080939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Создание подклассов класса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Exception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096815" y="930166"/>
            <a:ext cx="9477234" cy="5927834"/>
          </a:xfrm>
        </p:spPr>
        <p:txBody>
          <a:bodyPr>
            <a:normAutofit/>
          </a:bodyPr>
          <a:lstStyle/>
          <a:p>
            <a:r>
              <a:rPr lang="ru-RU" sz="2400" dirty="0"/>
              <a:t>Несмотря на то, что встроенные исключения </a:t>
            </a:r>
            <a:r>
              <a:rPr lang="en-US" sz="2400" dirty="0"/>
              <a:t>Java</a:t>
            </a:r>
            <a:r>
              <a:rPr lang="ru-RU" sz="2400" dirty="0"/>
              <a:t> позволяют обрабатывать большинство ошибок, механизм исключений не ограничивается ими. </a:t>
            </a:r>
            <a:endParaRPr lang="ru-RU" sz="2400" dirty="0" smtClean="0"/>
          </a:p>
          <a:p>
            <a:r>
              <a:rPr lang="ru-RU" sz="2400" dirty="0" smtClean="0"/>
              <a:t>В </a:t>
            </a:r>
            <a:r>
              <a:rPr lang="ru-RU" sz="2400" dirty="0"/>
              <a:t>частности, </a:t>
            </a:r>
            <a:r>
              <a:rPr lang="ru-RU" sz="2400" dirty="0" smtClean="0"/>
              <a:t>можно создавать </a:t>
            </a:r>
            <a:r>
              <a:rPr lang="ru-RU" sz="2400" dirty="0"/>
              <a:t>исключения, предназначенные для поддержки ошибок в вашем </a:t>
            </a:r>
            <a:r>
              <a:rPr lang="ru-RU" sz="2400" dirty="0" smtClean="0"/>
              <a:t>коде.</a:t>
            </a:r>
          </a:p>
          <a:p>
            <a:r>
              <a:rPr lang="ru-RU" sz="2400" dirty="0" smtClean="0"/>
              <a:t>Для </a:t>
            </a:r>
            <a:r>
              <a:rPr lang="ru-RU" sz="2400" dirty="0"/>
              <a:t>этого достаточно определить подкласс класса </a:t>
            </a:r>
            <a:r>
              <a:rPr lang="en-US" sz="2400" dirty="0"/>
              <a:t>Exception</a:t>
            </a:r>
            <a:r>
              <a:rPr lang="ru-RU" sz="2400" dirty="0"/>
              <a:t> (который в свою очередь является подклассом </a:t>
            </a:r>
            <a:r>
              <a:rPr lang="en-US" sz="2400" dirty="0" err="1"/>
              <a:t>Throwable</a:t>
            </a:r>
            <a:r>
              <a:rPr lang="ru-RU" sz="2400" dirty="0"/>
              <a:t>). В создаваемый подкласс не обязательно включать реализацию каких-то методов. Сам факт его существования позволяет использовать данный класс в качестве исключения.</a:t>
            </a:r>
          </a:p>
        </p:txBody>
      </p:sp>
    </p:spTree>
    <p:extLst>
      <p:ext uri="{BB962C8B-B14F-4D97-AF65-F5344CB8AC3E}">
        <p14:creationId xmlns:p14="http://schemas.microsoft.com/office/powerpoint/2010/main" val="25961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50427" y="119394"/>
            <a:ext cx="2270235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</a:t>
            </a:r>
            <a:endParaRPr lang="ru-RU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835572" y="1105385"/>
            <a:ext cx="5565228" cy="5344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class</a:t>
            </a:r>
            <a:r>
              <a:rPr lang="en-US" sz="1600" dirty="0"/>
              <a:t> </a:t>
            </a:r>
            <a:r>
              <a:rPr lang="en-US" sz="1600" dirty="0" err="1"/>
              <a:t>NonIntResultException</a:t>
            </a:r>
            <a:r>
              <a:rPr lang="en-US" sz="1600" dirty="0"/>
              <a:t> </a:t>
            </a:r>
            <a:r>
              <a:rPr lang="en-US" sz="1600" b="1" dirty="0"/>
              <a:t>extends</a:t>
            </a:r>
            <a:r>
              <a:rPr lang="en-US" sz="1600" dirty="0"/>
              <a:t> Exception {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b="1" dirty="0" err="1"/>
              <a:t>int</a:t>
            </a:r>
            <a:r>
              <a:rPr lang="en-US" sz="1600" dirty="0"/>
              <a:t> n;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b="1" dirty="0" err="1"/>
              <a:t>int</a:t>
            </a:r>
            <a:r>
              <a:rPr lang="en-US" sz="1600" dirty="0"/>
              <a:t> d;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NonIntResultException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, </a:t>
            </a:r>
            <a:r>
              <a:rPr lang="en-US" sz="1600" b="1" dirty="0" err="1"/>
              <a:t>int</a:t>
            </a:r>
            <a:r>
              <a:rPr lang="en-US" sz="1600" dirty="0"/>
              <a:t> j) {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  n =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  d = j;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}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b="1" dirty="0"/>
              <a:t>public</a:t>
            </a:r>
            <a:r>
              <a:rPr lang="en-US" sz="1600" dirty="0"/>
              <a:t> String </a:t>
            </a:r>
            <a:r>
              <a:rPr lang="en-US" sz="1600" dirty="0" err="1"/>
              <a:t>toString</a:t>
            </a:r>
            <a:r>
              <a:rPr lang="en-US" sz="1600" dirty="0"/>
              <a:t>() {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b="1" dirty="0"/>
              <a:t>return</a:t>
            </a:r>
            <a:r>
              <a:rPr lang="en-US" sz="1600" dirty="0"/>
              <a:t> "Result of " + n + " / " + d +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         " is non-integer.";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}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290441" y="0"/>
            <a:ext cx="6894786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class</a:t>
            </a:r>
            <a:r>
              <a:rPr lang="en-US" sz="1600" dirty="0"/>
              <a:t> </a:t>
            </a:r>
            <a:r>
              <a:rPr lang="en-US" sz="1600" dirty="0" err="1"/>
              <a:t>CustomExceptDemo</a:t>
            </a:r>
            <a:r>
              <a:rPr lang="en-US" sz="1600" dirty="0"/>
              <a:t> {</a:t>
            </a:r>
            <a:endParaRPr lang="ru-RU" sz="1600" dirty="0"/>
          </a:p>
          <a:p>
            <a:r>
              <a:rPr lang="en-US" sz="1600" dirty="0"/>
              <a:t>  </a:t>
            </a:r>
            <a:r>
              <a:rPr lang="en-US" sz="1600" b="1" dirty="0"/>
              <a:t>public</a:t>
            </a:r>
            <a:r>
              <a:rPr lang="en-US" sz="1600" dirty="0"/>
              <a:t> </a:t>
            </a:r>
            <a:r>
              <a:rPr lang="en-US" sz="1600" b="1" dirty="0"/>
              <a:t>static</a:t>
            </a:r>
            <a:r>
              <a:rPr lang="en-US" sz="1600" dirty="0"/>
              <a:t> </a:t>
            </a:r>
            <a:r>
              <a:rPr lang="en-US" sz="1600" b="1" dirty="0"/>
              <a:t>void</a:t>
            </a:r>
            <a:r>
              <a:rPr lang="en-US" sz="1600" dirty="0"/>
              <a:t>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  <a:endParaRPr lang="ru-RU" sz="1600" dirty="0"/>
          </a:p>
          <a:p>
            <a:r>
              <a:rPr lang="en-US" sz="1600" dirty="0"/>
              <a:t>    </a:t>
            </a:r>
            <a:r>
              <a:rPr lang="ru-RU" sz="1600" dirty="0"/>
              <a:t>// В массиве </a:t>
            </a:r>
            <a:r>
              <a:rPr lang="ru-RU" sz="1600" dirty="0" err="1"/>
              <a:t>numer</a:t>
            </a:r>
            <a:r>
              <a:rPr lang="ru-RU" sz="1600" dirty="0"/>
              <a:t> содержатся нечетные числа</a:t>
            </a:r>
          </a:p>
          <a:p>
            <a:r>
              <a:rPr lang="ru-RU" sz="1600" dirty="0"/>
              <a:t>    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numer</a:t>
            </a:r>
            <a:r>
              <a:rPr lang="en-US" sz="1600" dirty="0"/>
              <a:t>[] = { 4, 8, 15, 32, 64, 127, 256, 512 };</a:t>
            </a:r>
            <a:endParaRPr lang="ru-RU" sz="1600" dirty="0"/>
          </a:p>
          <a:p>
            <a:r>
              <a:rPr lang="en-US" sz="1600" dirty="0"/>
              <a:t>    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denom</a:t>
            </a:r>
            <a:r>
              <a:rPr lang="en-US" sz="1600" dirty="0"/>
              <a:t>[] = { 2, 0, 4, 4, 0, 8 };</a:t>
            </a:r>
            <a:endParaRPr lang="ru-RU" sz="1600" dirty="0"/>
          </a:p>
          <a:p>
            <a:r>
              <a:rPr lang="en-US" sz="1600" dirty="0"/>
              <a:t>    </a:t>
            </a:r>
            <a:r>
              <a:rPr lang="en-US" sz="1600" b="1" dirty="0"/>
              <a:t>for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=0; </a:t>
            </a:r>
            <a:r>
              <a:rPr lang="en-US" sz="1600" dirty="0" err="1"/>
              <a:t>i</a:t>
            </a:r>
            <a:r>
              <a:rPr lang="en-US" sz="1600" dirty="0"/>
              <a:t>&lt;</a:t>
            </a:r>
            <a:r>
              <a:rPr lang="en-US" sz="1600" dirty="0" err="1"/>
              <a:t>numer.length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  <a:endParaRPr lang="ru-RU" sz="1600" dirty="0"/>
          </a:p>
          <a:p>
            <a:r>
              <a:rPr lang="en-US" sz="1600" dirty="0"/>
              <a:t>      </a:t>
            </a:r>
            <a:r>
              <a:rPr lang="en-US" sz="1600" b="1" dirty="0"/>
              <a:t>try</a:t>
            </a:r>
            <a:r>
              <a:rPr lang="en-US" sz="1600" dirty="0"/>
              <a:t> {</a:t>
            </a:r>
            <a:endParaRPr lang="ru-RU" sz="1600" dirty="0"/>
          </a:p>
          <a:p>
            <a:r>
              <a:rPr lang="en-US" sz="1600" dirty="0"/>
              <a:t>        </a:t>
            </a:r>
            <a:r>
              <a:rPr lang="en-US" sz="1600" b="1" dirty="0"/>
              <a:t>if</a:t>
            </a:r>
            <a:r>
              <a:rPr lang="en-US" sz="1600" dirty="0"/>
              <a:t>((</a:t>
            </a:r>
            <a:r>
              <a:rPr lang="en-US" sz="1600" dirty="0" err="1"/>
              <a:t>numer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]%2) != 0)</a:t>
            </a:r>
            <a:endParaRPr lang="ru-RU" sz="1600" dirty="0"/>
          </a:p>
          <a:p>
            <a:r>
              <a:rPr lang="en-US" sz="1600" dirty="0"/>
              <a:t>          </a:t>
            </a:r>
            <a:r>
              <a:rPr lang="en-US" sz="1600" b="1" dirty="0"/>
              <a:t>throw</a:t>
            </a:r>
            <a:r>
              <a:rPr lang="en-US" sz="1600" dirty="0"/>
              <a:t> </a:t>
            </a:r>
            <a:r>
              <a:rPr lang="en-US" sz="1600" b="1" dirty="0"/>
              <a:t>new</a:t>
            </a:r>
            <a:endParaRPr lang="ru-RU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NonIntResultException</a:t>
            </a:r>
            <a:r>
              <a:rPr lang="en-US" sz="1600" dirty="0"/>
              <a:t>(</a:t>
            </a:r>
            <a:r>
              <a:rPr lang="en-US" sz="1600" dirty="0" err="1"/>
              <a:t>numer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], </a:t>
            </a:r>
            <a:r>
              <a:rPr lang="en-US" sz="1600" dirty="0" err="1"/>
              <a:t>denom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]);</a:t>
            </a:r>
            <a:endParaRPr lang="ru-RU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System.</a:t>
            </a:r>
            <a:r>
              <a:rPr lang="en-US" sz="1600" i="1" dirty="0" err="1"/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dirty="0" err="1"/>
              <a:t>numer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 + " / " +</a:t>
            </a:r>
            <a:endParaRPr lang="ru-RU" sz="1600" dirty="0"/>
          </a:p>
          <a:p>
            <a:r>
              <a:rPr lang="en-US" sz="1600" dirty="0"/>
              <a:t>                           </a:t>
            </a:r>
            <a:r>
              <a:rPr lang="en-US" sz="1600" dirty="0" err="1"/>
              <a:t>denom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 + " is " +</a:t>
            </a:r>
            <a:endParaRPr lang="ru-RU" sz="1600" dirty="0"/>
          </a:p>
          <a:p>
            <a:r>
              <a:rPr lang="en-US" sz="1600" dirty="0"/>
              <a:t>                           </a:t>
            </a:r>
            <a:r>
              <a:rPr lang="en-US" sz="1600" dirty="0" err="1"/>
              <a:t>numer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]/</a:t>
            </a:r>
            <a:r>
              <a:rPr lang="en-US" sz="1600" dirty="0" err="1"/>
              <a:t>denom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]);</a:t>
            </a:r>
            <a:endParaRPr lang="ru-RU" sz="1600" dirty="0"/>
          </a:p>
          <a:p>
            <a:r>
              <a:rPr lang="en-US" sz="1600" dirty="0"/>
              <a:t>      }</a:t>
            </a:r>
            <a:endParaRPr lang="ru-RU" sz="1600" dirty="0"/>
          </a:p>
          <a:p>
            <a:r>
              <a:rPr lang="en-US" sz="1600" dirty="0"/>
              <a:t>      </a:t>
            </a:r>
            <a:r>
              <a:rPr lang="en-US" sz="1600" b="1" dirty="0"/>
              <a:t>catch</a:t>
            </a:r>
            <a:r>
              <a:rPr lang="en-US" sz="1600" dirty="0"/>
              <a:t> (</a:t>
            </a:r>
            <a:r>
              <a:rPr lang="en-US" sz="1600" dirty="0" err="1"/>
              <a:t>ArithmeticException</a:t>
            </a:r>
            <a:r>
              <a:rPr lang="en-US" sz="1600" dirty="0"/>
              <a:t> </a:t>
            </a:r>
            <a:r>
              <a:rPr lang="en-US" sz="1600" dirty="0" err="1"/>
              <a:t>exc</a:t>
            </a:r>
            <a:r>
              <a:rPr lang="en-US" sz="1600" dirty="0"/>
              <a:t>) {</a:t>
            </a:r>
            <a:endParaRPr lang="ru-RU" sz="1600" dirty="0"/>
          </a:p>
          <a:p>
            <a:r>
              <a:rPr lang="en-US" sz="1600" dirty="0"/>
              <a:t>        // </a:t>
            </a:r>
            <a:r>
              <a:rPr lang="ru-RU" sz="1600" dirty="0"/>
              <a:t>Перехват исключения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</a:t>
            </a:r>
            <a:r>
              <a:rPr lang="en-US" sz="1600" i="1" dirty="0" err="1"/>
              <a:t>out</a:t>
            </a:r>
            <a:r>
              <a:rPr lang="en-US" sz="1600" dirty="0" err="1"/>
              <a:t>.println</a:t>
            </a:r>
            <a:r>
              <a:rPr lang="en-US" sz="1600" dirty="0"/>
              <a:t>("Can't divide by Zero!");</a:t>
            </a:r>
            <a:endParaRPr lang="ru-RU" sz="1600" dirty="0"/>
          </a:p>
          <a:p>
            <a:r>
              <a:rPr lang="en-US" sz="1600" dirty="0"/>
              <a:t>      }</a:t>
            </a:r>
            <a:endParaRPr lang="ru-RU" sz="1600" dirty="0"/>
          </a:p>
          <a:p>
            <a:r>
              <a:rPr lang="en-US" sz="1600" dirty="0"/>
              <a:t>      </a:t>
            </a:r>
            <a:r>
              <a:rPr lang="en-US" sz="1600" b="1" dirty="0"/>
              <a:t>catch</a:t>
            </a:r>
            <a:r>
              <a:rPr lang="en-US" sz="1600" dirty="0"/>
              <a:t> (</a:t>
            </a:r>
            <a:r>
              <a:rPr lang="en-US" sz="1600" dirty="0" err="1"/>
              <a:t>ArrayIndexOutOfBoundsException</a:t>
            </a:r>
            <a:r>
              <a:rPr lang="en-US" sz="1600" dirty="0"/>
              <a:t> </a:t>
            </a:r>
            <a:r>
              <a:rPr lang="en-US" sz="1600" dirty="0" err="1"/>
              <a:t>exc</a:t>
            </a:r>
            <a:r>
              <a:rPr lang="en-US" sz="1600" dirty="0"/>
              <a:t>) {</a:t>
            </a:r>
            <a:endParaRPr lang="ru-RU" sz="1600" dirty="0"/>
          </a:p>
          <a:p>
            <a:r>
              <a:rPr lang="en-US" sz="1600" dirty="0"/>
              <a:t>        // </a:t>
            </a:r>
            <a:r>
              <a:rPr lang="ru-RU" sz="1600" dirty="0"/>
              <a:t>Перехват исключения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</a:t>
            </a:r>
            <a:r>
              <a:rPr lang="en-US" sz="1600" i="1" dirty="0" err="1"/>
              <a:t>out</a:t>
            </a:r>
            <a:r>
              <a:rPr lang="en-US" sz="1600" dirty="0" err="1"/>
              <a:t>.println</a:t>
            </a:r>
            <a:r>
              <a:rPr lang="en-US" sz="1600" dirty="0"/>
              <a:t>("No matching element found.");</a:t>
            </a:r>
            <a:endParaRPr lang="ru-RU" sz="1600" dirty="0"/>
          </a:p>
          <a:p>
            <a:r>
              <a:rPr lang="en-US" sz="1600" dirty="0"/>
              <a:t>      }</a:t>
            </a:r>
            <a:endParaRPr lang="ru-RU" sz="1600" dirty="0"/>
          </a:p>
          <a:p>
            <a:r>
              <a:rPr lang="en-US" sz="1600" dirty="0"/>
              <a:t>      </a:t>
            </a:r>
            <a:r>
              <a:rPr lang="en-US" sz="1600" b="1" dirty="0"/>
              <a:t>catch</a:t>
            </a:r>
            <a:r>
              <a:rPr lang="en-US" sz="1600" dirty="0"/>
              <a:t> (</a:t>
            </a:r>
            <a:r>
              <a:rPr lang="en-US" sz="1600" dirty="0" err="1"/>
              <a:t>NonIntResultException</a:t>
            </a:r>
            <a:r>
              <a:rPr lang="en-US" sz="1600" dirty="0"/>
              <a:t> </a:t>
            </a:r>
            <a:r>
              <a:rPr lang="en-US" sz="1600" dirty="0" err="1"/>
              <a:t>exc</a:t>
            </a:r>
            <a:r>
              <a:rPr lang="en-US" sz="1600" dirty="0"/>
              <a:t>) {</a:t>
            </a:r>
            <a:endParaRPr lang="ru-RU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System.</a:t>
            </a:r>
            <a:r>
              <a:rPr lang="en-US" sz="1600" i="1" dirty="0" err="1"/>
              <a:t>out</a:t>
            </a:r>
            <a:r>
              <a:rPr lang="en-US" sz="1600" dirty="0" err="1"/>
              <a:t>.println</a:t>
            </a:r>
            <a:r>
              <a:rPr lang="en-US" sz="1600" dirty="0"/>
              <a:t>(</a:t>
            </a:r>
            <a:r>
              <a:rPr lang="en-US" sz="1600" dirty="0" err="1"/>
              <a:t>exc</a:t>
            </a:r>
            <a:r>
              <a:rPr lang="en-US" sz="1600" dirty="0"/>
              <a:t>);</a:t>
            </a:r>
            <a:endParaRPr lang="ru-RU" sz="1600" dirty="0"/>
          </a:p>
          <a:p>
            <a:r>
              <a:rPr lang="en-US" sz="1600" dirty="0"/>
              <a:t>      </a:t>
            </a:r>
            <a:r>
              <a:rPr lang="ru-RU" sz="1600" dirty="0"/>
              <a:t>}</a:t>
            </a:r>
          </a:p>
          <a:p>
            <a:r>
              <a:rPr lang="ru-RU" sz="1600" dirty="0"/>
              <a:t>    }</a:t>
            </a:r>
          </a:p>
          <a:p>
            <a:r>
              <a:rPr lang="ru-RU" sz="1600" dirty="0"/>
              <a:t>  }</a:t>
            </a:r>
          </a:p>
          <a:p>
            <a:r>
              <a:rPr lang="ru-RU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88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50427" y="119394"/>
            <a:ext cx="9080939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Рекомендации по обработке исключений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828800" y="752806"/>
            <a:ext cx="10230928" cy="61051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Не </a:t>
            </a:r>
            <a:r>
              <a:rPr lang="ru-RU" sz="2400" dirty="0"/>
              <a:t>обрабатывать конкретное исключение или несколько исключений с </a:t>
            </a:r>
            <a:r>
              <a:rPr lang="ru-RU" sz="2400" dirty="0" smtClean="0"/>
              <a:t>использованием </a:t>
            </a:r>
            <a:r>
              <a:rPr lang="ru-RU" sz="2400" dirty="0"/>
              <a:t>в блоке </a:t>
            </a:r>
            <a:r>
              <a:rPr lang="en-US" sz="2400" dirty="0"/>
              <a:t>catch </a:t>
            </a:r>
            <a:r>
              <a:rPr lang="ru-RU" sz="2400" dirty="0"/>
              <a:t>исключения более общего типа.</a:t>
            </a:r>
          </a:p>
          <a:p>
            <a:pPr marL="0" indent="0">
              <a:buNone/>
            </a:pPr>
            <a:r>
              <a:rPr lang="en-US" sz="2400" dirty="0" smtClean="0"/>
              <a:t>try 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// more code here</a:t>
            </a:r>
          </a:p>
          <a:p>
            <a:pPr marL="0" indent="0">
              <a:buNone/>
            </a:pPr>
            <a:r>
              <a:rPr lang="en-US" sz="2400" dirty="0"/>
              <a:t>} catch (Exception e) { // or </a:t>
            </a:r>
            <a:r>
              <a:rPr lang="en-US" sz="2400" dirty="0" err="1"/>
              <a:t>Throwable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System.err.println</a:t>
            </a:r>
            <a:r>
              <a:rPr lang="en-US" sz="2400" dirty="0"/>
              <a:t>(e);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ru-RU" sz="2400" dirty="0"/>
              <a:t>Вместо этого следует классифицировать исключения:</a:t>
            </a:r>
          </a:p>
          <a:p>
            <a:pPr marL="0" indent="0">
              <a:buNone/>
            </a:pPr>
            <a:r>
              <a:rPr lang="en-US" sz="2400" dirty="0"/>
              <a:t>try {</a:t>
            </a:r>
          </a:p>
          <a:p>
            <a:pPr marL="0" indent="0">
              <a:buNone/>
            </a:pPr>
            <a:r>
              <a:rPr lang="en-US" sz="2400" dirty="0"/>
              <a:t>    // more code here</a:t>
            </a:r>
          </a:p>
          <a:p>
            <a:pPr marL="0" indent="0">
              <a:buNone/>
            </a:pPr>
            <a:r>
              <a:rPr lang="en-US" sz="2400" dirty="0"/>
              <a:t>} catch (</a:t>
            </a:r>
            <a:r>
              <a:rPr lang="en-US" sz="2400" dirty="0" err="1"/>
              <a:t>NegativeArraySizeException</a:t>
            </a:r>
            <a:r>
              <a:rPr lang="en-US" sz="2400" dirty="0"/>
              <a:t> e) 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System.err.println</a:t>
            </a:r>
            <a:r>
              <a:rPr lang="en-US" sz="2400" dirty="0"/>
              <a:t>("invalid buffer size: " + e);</a:t>
            </a:r>
          </a:p>
          <a:p>
            <a:pPr marL="0" indent="0">
              <a:buNone/>
            </a:pPr>
            <a:r>
              <a:rPr lang="en-US" sz="2400" dirty="0"/>
              <a:t>} catch (</a:t>
            </a:r>
            <a:r>
              <a:rPr lang="en-US" sz="2400" dirty="0" err="1"/>
              <a:t>NumberFormatException</a:t>
            </a:r>
            <a:r>
              <a:rPr lang="en-US" sz="2400" dirty="0"/>
              <a:t> e) 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System.err.println</a:t>
            </a:r>
            <a:r>
              <a:rPr lang="en-US" sz="2400" dirty="0"/>
              <a:t>("invalid character in number: " + e);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629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50427" y="119394"/>
            <a:ext cx="9080939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Рекомендации по обработке исключений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096815" y="930166"/>
            <a:ext cx="9477234" cy="5927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 Не оставлять пустыми блоки </a:t>
            </a:r>
            <a:r>
              <a:rPr lang="ru-RU" sz="2400" dirty="0" err="1"/>
              <a:t>catch</a:t>
            </a:r>
            <a:r>
              <a:rPr lang="ru-RU" sz="2400" dirty="0"/>
              <a:t>. При таком перехвате исключения </a:t>
            </a:r>
            <a:r>
              <a:rPr lang="ru-RU" sz="2400" dirty="0" smtClean="0"/>
              <a:t>пользователь </a:t>
            </a:r>
            <a:r>
              <a:rPr lang="ru-RU" sz="2400" dirty="0"/>
              <a:t>не узнает, что исключительная ситуация имела место, и не </a:t>
            </a:r>
            <a:r>
              <a:rPr lang="ru-RU" sz="2400" dirty="0" smtClean="0"/>
              <a:t>станет </a:t>
            </a:r>
            <a:r>
              <a:rPr lang="ru-RU" sz="2400" dirty="0"/>
              <a:t>устранять ее причины.</a:t>
            </a:r>
          </a:p>
          <a:p>
            <a:pPr marL="0" indent="0">
              <a:buNone/>
            </a:pPr>
            <a:r>
              <a:rPr lang="ru-RU" sz="2400" dirty="0" err="1"/>
              <a:t>try</a:t>
            </a:r>
            <a:r>
              <a:rPr lang="ru-RU" sz="2400" dirty="0"/>
              <a:t> {</a:t>
            </a:r>
          </a:p>
          <a:p>
            <a:pPr marL="0" indent="0">
              <a:buNone/>
            </a:pPr>
            <a:r>
              <a:rPr lang="ru-RU" sz="2400" dirty="0"/>
              <a:t>    // </a:t>
            </a:r>
            <a:r>
              <a:rPr lang="ru-RU" sz="2400" dirty="0" err="1"/>
              <a:t>some</a:t>
            </a:r>
            <a:r>
              <a:rPr lang="ru-RU" sz="2400" dirty="0"/>
              <a:t> </a:t>
            </a:r>
            <a:r>
              <a:rPr lang="ru-RU" sz="2400" dirty="0" err="1"/>
              <a:t>code</a:t>
            </a:r>
            <a:r>
              <a:rPr lang="ru-RU" sz="2400" dirty="0"/>
              <a:t> </a:t>
            </a:r>
            <a:r>
              <a:rPr lang="ru-RU" sz="2400" dirty="0" err="1"/>
              <a:t>here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} </a:t>
            </a:r>
            <a:r>
              <a:rPr lang="ru-RU" sz="2400" dirty="0" err="1"/>
              <a:t>catch</a:t>
            </a:r>
            <a:r>
              <a:rPr lang="ru-RU" sz="2400" dirty="0"/>
              <a:t> (</a:t>
            </a:r>
            <a:r>
              <a:rPr lang="ru-RU" sz="2400" dirty="0" err="1"/>
              <a:t>NumberFormatException</a:t>
            </a:r>
            <a:r>
              <a:rPr lang="ru-RU" sz="2400" dirty="0"/>
              <a:t> e) {</a:t>
            </a:r>
          </a:p>
          <a:p>
            <a:pPr marL="0" indent="0">
              <a:buNone/>
            </a:pPr>
            <a:r>
              <a:rPr lang="ru-RU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39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50427" y="119394"/>
            <a:ext cx="9080939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Рекомендации по обработке исключений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096815" y="930166"/>
            <a:ext cx="9477234" cy="5927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 По возможности не использовать одинаковую обработку различных </a:t>
            </a:r>
            <a:r>
              <a:rPr lang="ru-RU" sz="2400" dirty="0" smtClean="0"/>
              <a:t>исключений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try {</a:t>
            </a:r>
          </a:p>
          <a:p>
            <a:pPr marL="0" indent="0">
              <a:buNone/>
            </a:pPr>
            <a:r>
              <a:rPr lang="en-US" sz="2400" dirty="0"/>
              <a:t>    // some code here</a:t>
            </a:r>
          </a:p>
          <a:p>
            <a:pPr marL="0" indent="0">
              <a:buNone/>
            </a:pPr>
            <a:r>
              <a:rPr lang="en-US" sz="2400" dirty="0"/>
              <a:t>} catch (</a:t>
            </a:r>
            <a:r>
              <a:rPr lang="en-US" sz="2400" dirty="0" err="1"/>
              <a:t>IOException</a:t>
            </a:r>
            <a:r>
              <a:rPr lang="en-US" sz="2400" dirty="0"/>
              <a:t> e) 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e.printStackTrace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} catch (</a:t>
            </a:r>
            <a:r>
              <a:rPr lang="en-US" sz="2400" dirty="0" err="1"/>
              <a:t>SAXException</a:t>
            </a:r>
            <a:r>
              <a:rPr lang="en-US" sz="2400" dirty="0"/>
              <a:t> e) 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e.printStackTrace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8201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50427" y="119394"/>
            <a:ext cx="9080939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Рекомендации по обработке исключений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096815" y="930166"/>
            <a:ext cx="9477234" cy="5927834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anose="05000000000000000000" pitchFamily="2" charset="2"/>
              <a:buChar char="Ø"/>
              <a:tabLst>
                <a:tab pos="723900" algn="l"/>
              </a:tabLst>
            </a:pPr>
            <a:r>
              <a:rPr lang="en-US" sz="2400" dirty="0"/>
              <a:t> </a:t>
            </a:r>
            <a:r>
              <a:rPr lang="ru-RU" sz="2400" dirty="0" smtClean="0"/>
              <a:t>Не </a:t>
            </a:r>
            <a:r>
              <a:rPr lang="ru-RU" sz="2400" dirty="0"/>
              <a:t>создавать класс исключений, эквивалентный по смыслу уже </a:t>
            </a:r>
            <a:r>
              <a:rPr lang="ru-RU" sz="2400" dirty="0" smtClean="0"/>
              <a:t>существующему</a:t>
            </a:r>
            <a:r>
              <a:rPr lang="ru-RU" sz="2400" dirty="0"/>
              <a:t>. Такие исключения способны запутать разработчика, например: </a:t>
            </a:r>
          </a:p>
          <a:p>
            <a:pPr marL="0" indent="0">
              <a:buNone/>
            </a:pPr>
            <a:r>
              <a:rPr lang="en-US" sz="2400" dirty="0" smtClean="0"/>
              <a:t>	public </a:t>
            </a:r>
            <a:r>
              <a:rPr lang="en-US" sz="2400" dirty="0"/>
              <a:t>class </a:t>
            </a:r>
            <a:r>
              <a:rPr lang="en-US" sz="2400" dirty="0" err="1"/>
              <a:t>NullPointException</a:t>
            </a:r>
            <a:r>
              <a:rPr lang="en-US" sz="2400" dirty="0"/>
              <a:t> extends Exception {}</a:t>
            </a:r>
          </a:p>
          <a:p>
            <a:pPr marL="0" indent="0">
              <a:buNone/>
            </a:pPr>
            <a:r>
              <a:rPr lang="ru-RU" sz="2400" dirty="0"/>
              <a:t>Исключение похоже на стандартное </a:t>
            </a:r>
            <a:r>
              <a:rPr lang="en-US" sz="2400" dirty="0" err="1"/>
              <a:t>NullPointerException</a:t>
            </a:r>
            <a:r>
              <a:rPr lang="en-US" sz="2400" dirty="0"/>
              <a:t> </a:t>
            </a:r>
            <a:r>
              <a:rPr lang="ru-RU" sz="2400" dirty="0"/>
              <a:t>и может </a:t>
            </a:r>
            <a:r>
              <a:rPr lang="ru-RU" sz="2400" dirty="0" smtClean="0"/>
              <a:t>обмануть </a:t>
            </a:r>
            <a:r>
              <a:rPr lang="ru-RU" sz="2400" dirty="0"/>
              <a:t>пользователя визуально. Или </a:t>
            </a:r>
            <a:r>
              <a:rPr lang="ru-RU" sz="2400" dirty="0" smtClean="0"/>
              <a:t>:</a:t>
            </a: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	public </a:t>
            </a:r>
            <a:r>
              <a:rPr lang="en-US" sz="2400" dirty="0"/>
              <a:t>class </a:t>
            </a:r>
            <a:r>
              <a:rPr lang="en-US" sz="2400" dirty="0" err="1"/>
              <a:t>EnumNotPresentException</a:t>
            </a:r>
            <a:r>
              <a:rPr lang="en-US" sz="2400" dirty="0"/>
              <a:t> extends Exception </a:t>
            </a:r>
            <a:r>
              <a:rPr lang="en-US" sz="2400" dirty="0" smtClean="0"/>
              <a:t>{}</a:t>
            </a:r>
          </a:p>
          <a:p>
            <a:pPr marL="0" indent="0">
              <a:buNone/>
            </a:pPr>
            <a:r>
              <a:rPr lang="ru-RU" sz="2400" dirty="0"/>
              <a:t>вместо которого следует применить класс </a:t>
            </a:r>
            <a:r>
              <a:rPr lang="ru-RU" sz="2400" dirty="0" err="1"/>
              <a:t>EnumConstantNotPresentException</a:t>
            </a:r>
            <a:r>
              <a:rPr lang="ru-RU" sz="2400" dirty="0"/>
              <a:t>. </a:t>
            </a:r>
          </a:p>
          <a:p>
            <a:pPr marL="0" indent="0">
              <a:buNone/>
            </a:pPr>
            <a:r>
              <a:rPr lang="ru-RU" sz="2400" dirty="0"/>
              <a:t>Прежде чем написать свое исключение, необходимо изучить документацию </a:t>
            </a:r>
            <a:r>
              <a:rPr lang="ru-RU" sz="2400" dirty="0" smtClean="0"/>
              <a:t>по </a:t>
            </a:r>
            <a:r>
              <a:rPr lang="ru-RU" sz="2400" dirty="0"/>
              <a:t>стандартным исключениям, возможно, там найдется подходящее по смыслу. </a:t>
            </a:r>
          </a:p>
          <a:p>
            <a:pPr marL="0" indent="0">
              <a:buNone/>
            </a:pPr>
            <a:r>
              <a:rPr lang="ru-RU" sz="2400" dirty="0"/>
              <a:t>В обоих случаях непроверяемое исключение было подменено по смыслу на </a:t>
            </a:r>
            <a:r>
              <a:rPr lang="ru-RU" sz="2400" dirty="0" smtClean="0"/>
              <a:t>проверяемое</a:t>
            </a:r>
            <a:r>
              <a:rPr lang="ru-RU" sz="2400" dirty="0"/>
              <a:t>, что недопустимо.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19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50427" y="119394"/>
            <a:ext cx="9080939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Рекомендации по обработке исключений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096815" y="930166"/>
            <a:ext cx="9477234" cy="5927834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Wingdings" panose="05000000000000000000" pitchFamily="2" charset="2"/>
              <a:buChar char="Ø"/>
            </a:pPr>
            <a:r>
              <a:rPr lang="ru-RU" sz="2400" dirty="0"/>
              <a:t>Не создавать избыточное число классов собственных исключений. Прежде </a:t>
            </a:r>
            <a:r>
              <a:rPr lang="ru-RU" sz="2400" dirty="0" smtClean="0"/>
              <a:t>чем </a:t>
            </a:r>
            <a:r>
              <a:rPr lang="ru-RU" sz="2400" dirty="0"/>
              <a:t>создавать новый класс исключений, следует подумать, что,  возможно, </a:t>
            </a:r>
            <a:r>
              <a:rPr lang="ru-RU" sz="2400" dirty="0" smtClean="0"/>
              <a:t>ранее </a:t>
            </a:r>
            <a:r>
              <a:rPr lang="ru-RU" sz="2400" dirty="0"/>
              <a:t>созданный в состоянии его обработать. </a:t>
            </a:r>
            <a:endParaRPr lang="en-US" sz="2400" dirty="0" smtClean="0"/>
          </a:p>
          <a:p>
            <a:pPr marL="0" indent="0">
              <a:buFont typeface="Wingdings" panose="05000000000000000000" pitchFamily="2" charset="2"/>
              <a:buChar char="Ø"/>
            </a:pPr>
            <a:r>
              <a:rPr lang="ru-RU" sz="2400" dirty="0" smtClean="0"/>
              <a:t>Не </a:t>
            </a:r>
            <a:r>
              <a:rPr lang="ru-RU" sz="2400" dirty="0"/>
              <a:t>использовать исключения в ситуациях, которые могут ввести в </a:t>
            </a:r>
            <a:r>
              <a:rPr lang="ru-RU" sz="2400" dirty="0" smtClean="0"/>
              <a:t>заблуждение</a:t>
            </a:r>
            <a:r>
              <a:rPr lang="ru-RU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public class Coin {</a:t>
            </a:r>
          </a:p>
          <a:p>
            <a:pPr marL="0" indent="0">
              <a:buNone/>
            </a:pPr>
            <a:r>
              <a:rPr lang="en-US" sz="2400" dirty="0"/>
              <a:t>  private </a:t>
            </a:r>
            <a:r>
              <a:rPr lang="en-US" sz="2400" dirty="0" err="1"/>
              <a:t>int</a:t>
            </a:r>
            <a:r>
              <a:rPr lang="en-US" sz="2400" dirty="0"/>
              <a:t> weight;</a:t>
            </a:r>
          </a:p>
          <a:p>
            <a:pPr marL="0" indent="0">
              <a:buNone/>
            </a:pPr>
            <a:r>
              <a:rPr lang="en-US" sz="2400" dirty="0"/>
              <a:t>  public void </a:t>
            </a:r>
            <a:r>
              <a:rPr lang="en-US" sz="2400" dirty="0" err="1"/>
              <a:t>setWeight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weight) throws </a:t>
            </a:r>
            <a:r>
              <a:rPr lang="en-US" sz="2400" dirty="0" err="1"/>
              <a:t>IOException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   if (weight &lt;= 0) {</a:t>
            </a:r>
          </a:p>
          <a:p>
            <a:pPr marL="0" indent="0">
              <a:buNone/>
            </a:pPr>
            <a:r>
              <a:rPr lang="en-US" sz="2400" dirty="0"/>
              <a:t>      throw new </a:t>
            </a:r>
            <a:r>
              <a:rPr lang="en-US" sz="2400" dirty="0" err="1"/>
              <a:t>IOException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this.weight</a:t>
            </a:r>
            <a:r>
              <a:rPr lang="en-US" sz="2400" dirty="0"/>
              <a:t> = weight;</a:t>
            </a:r>
          </a:p>
          <a:p>
            <a:pPr marL="0" indent="0">
              <a:buNone/>
            </a:pPr>
            <a:r>
              <a:rPr lang="en-US" sz="2400" dirty="0"/>
              <a:t>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61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781291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Иерархия исключений и ошибок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907628" y="1315233"/>
            <a:ext cx="5691352" cy="5274753"/>
          </a:xfrm>
        </p:spPr>
        <p:txBody>
          <a:bodyPr>
            <a:normAutofit/>
          </a:bodyPr>
          <a:lstStyle/>
          <a:p>
            <a:pPr marL="0" indent="363538">
              <a:buNone/>
            </a:pPr>
            <a:r>
              <a:rPr lang="ru-RU" sz="2400" dirty="0"/>
              <a:t>Каждой  исключительной  ситуации  </a:t>
            </a:r>
            <a:r>
              <a:rPr lang="ru-RU" sz="2400" dirty="0" smtClean="0"/>
              <a:t>поставлен </a:t>
            </a:r>
            <a:r>
              <a:rPr lang="ru-RU" sz="2400" dirty="0"/>
              <a:t>в соответствие некоторый класс, экземпляр </a:t>
            </a:r>
            <a:r>
              <a:rPr lang="ru-RU" sz="2400" dirty="0" smtClean="0"/>
              <a:t>которого  </a:t>
            </a:r>
            <a:r>
              <a:rPr lang="ru-RU" sz="2400" dirty="0"/>
              <a:t>инициируется  при  исключительной </a:t>
            </a:r>
            <a:r>
              <a:rPr lang="ru-RU" sz="2400" dirty="0" smtClean="0"/>
              <a:t>ситуации</a:t>
            </a:r>
            <a:r>
              <a:rPr lang="ru-RU" sz="2400" dirty="0"/>
              <a:t>. Если подходящего класса не </a:t>
            </a:r>
            <a:r>
              <a:rPr lang="ru-RU" sz="2400" dirty="0" smtClean="0"/>
              <a:t>существует</a:t>
            </a:r>
            <a:r>
              <a:rPr lang="ru-RU" sz="2400" dirty="0"/>
              <a:t>, то он может быть создан </a:t>
            </a:r>
            <a:r>
              <a:rPr lang="ru-RU" sz="2400" dirty="0" smtClean="0"/>
              <a:t>разработчиком.</a:t>
            </a:r>
            <a:endParaRPr lang="en-US" sz="2400" dirty="0" smtClean="0"/>
          </a:p>
          <a:p>
            <a:pPr marL="0" indent="363538">
              <a:buNone/>
            </a:pPr>
            <a:r>
              <a:rPr lang="ru-RU" sz="2400" dirty="0" smtClean="0"/>
              <a:t>Все  </a:t>
            </a:r>
            <a:r>
              <a:rPr lang="ru-RU" sz="2400" dirty="0"/>
              <a:t>исключения  являются  наследниками  </a:t>
            </a:r>
            <a:r>
              <a:rPr lang="ru-RU" sz="2400" dirty="0" smtClean="0"/>
              <a:t>суперкласса  </a:t>
            </a:r>
            <a:r>
              <a:rPr lang="ru-RU" sz="2400" dirty="0" err="1"/>
              <a:t>Throwable</a:t>
            </a:r>
            <a:r>
              <a:rPr lang="ru-RU" sz="2400" dirty="0"/>
              <a:t>  и  его  подклассов  </a:t>
            </a:r>
            <a:r>
              <a:rPr lang="ru-RU" sz="2400" dirty="0" err="1"/>
              <a:t>Error</a:t>
            </a:r>
            <a:r>
              <a:rPr lang="ru-RU" sz="2400" dirty="0"/>
              <a:t> </a:t>
            </a:r>
            <a:r>
              <a:rPr lang="ru-RU" sz="2400" dirty="0" smtClean="0"/>
              <a:t>и </a:t>
            </a:r>
            <a:r>
              <a:rPr lang="ru-RU" sz="2400" dirty="0" err="1"/>
              <a:t>Exception</a:t>
            </a:r>
            <a:r>
              <a:rPr lang="ru-RU" sz="2400" dirty="0"/>
              <a:t> из пакета </a:t>
            </a:r>
            <a:r>
              <a:rPr lang="ru-RU" sz="2400" dirty="0" err="1"/>
              <a:t>java.lang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endParaRPr lang="ru-RU" alt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528" y="1315233"/>
            <a:ext cx="4324031" cy="361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50427" y="119394"/>
            <a:ext cx="9080939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Рекомендации по обработке исключений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096815" y="930166"/>
            <a:ext cx="9477234" cy="5927834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Char char="Ø"/>
            </a:pPr>
            <a:r>
              <a:rPr lang="ru-RU" sz="2400" dirty="0"/>
              <a:t>Не допускать, чтобы часть обработки ошибки присутствовала в блоке кода, </a:t>
            </a:r>
            <a:r>
              <a:rPr lang="ru-RU" sz="2400" dirty="0" smtClean="0"/>
              <a:t>генерирующем </a:t>
            </a:r>
            <a:r>
              <a:rPr lang="ru-RU" sz="2400" dirty="0"/>
              <a:t>исключение:</a:t>
            </a:r>
          </a:p>
          <a:p>
            <a:pPr marL="0" indent="0">
              <a:buNone/>
            </a:pPr>
            <a:r>
              <a:rPr lang="en-US" sz="2400" dirty="0"/>
              <a:t>public void </a:t>
            </a:r>
            <a:r>
              <a:rPr lang="en-US" sz="2400" dirty="0" err="1"/>
              <a:t>setDeduce</a:t>
            </a:r>
            <a:r>
              <a:rPr lang="en-US" sz="2400" dirty="0"/>
              <a:t>(double deduce) throws </a:t>
            </a:r>
            <a:r>
              <a:rPr lang="en-US" sz="2400" dirty="0" err="1"/>
              <a:t>TaxException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 smtClean="0"/>
              <a:t> if (deduce &lt; 0) {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this.deduce</a:t>
            </a:r>
            <a:r>
              <a:rPr lang="en-US" sz="2400" dirty="0" smtClean="0"/>
              <a:t> = 0; // unnecessary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/>
              <a:t>recalculateAmount</a:t>
            </a:r>
            <a:r>
              <a:rPr lang="en-US" sz="2400" dirty="0"/>
              <a:t>(); // unnecessary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System.err.print</a:t>
            </a:r>
            <a:r>
              <a:rPr lang="en-US" sz="2400" dirty="0"/>
              <a:t>(DEDUCE_NEGATIVE); // unnecessary</a:t>
            </a:r>
          </a:p>
          <a:p>
            <a:pPr marL="0" indent="0">
              <a:buNone/>
            </a:pPr>
            <a:r>
              <a:rPr lang="en-US" sz="2400" dirty="0"/>
              <a:t>    throw new </a:t>
            </a:r>
            <a:r>
              <a:rPr lang="en-US" sz="2400" dirty="0" err="1"/>
              <a:t>TaxException</a:t>
            </a:r>
            <a:r>
              <a:rPr lang="en-US" sz="2400" dirty="0"/>
              <a:t>("VAT deduce &lt; 0");</a:t>
            </a:r>
          </a:p>
          <a:p>
            <a:pPr marL="0" indent="0">
              <a:buNone/>
            </a:pPr>
            <a:r>
              <a:rPr lang="en-US" sz="2400" dirty="0"/>
              <a:t>  }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this.deduce</a:t>
            </a:r>
            <a:r>
              <a:rPr lang="en-US" sz="2400" dirty="0"/>
              <a:t> = deduce;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recalculateAmount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118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50427" y="119394"/>
            <a:ext cx="9080939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Рекомендации по обработке исключений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096815" y="930166"/>
            <a:ext cx="9477234" cy="5927834"/>
          </a:xfrm>
        </p:spPr>
        <p:txBody>
          <a:bodyPr>
            <a:normAutofit/>
          </a:bodyPr>
          <a:lstStyle/>
          <a:p>
            <a:pPr marL="276225" indent="-276225">
              <a:buFont typeface="Wingdings" panose="05000000000000000000" pitchFamily="2" charset="2"/>
              <a:buChar char="Ø"/>
            </a:pPr>
            <a:r>
              <a:rPr lang="ru-RU" sz="2400" dirty="0"/>
              <a:t>Н</a:t>
            </a:r>
            <a:r>
              <a:rPr lang="ru-RU" sz="2400" dirty="0" smtClean="0"/>
              <a:t>е  </a:t>
            </a:r>
            <a:r>
              <a:rPr lang="ru-RU" sz="2400" dirty="0"/>
              <a:t>генерировать </a:t>
            </a:r>
            <a:r>
              <a:rPr lang="ru-RU" sz="2400" dirty="0" smtClean="0"/>
              <a:t>самостоятельно  </a:t>
            </a:r>
            <a:r>
              <a:rPr lang="ru-RU" sz="2400" dirty="0" err="1" smtClean="0"/>
              <a:t>NullPointerException</a:t>
            </a:r>
            <a:r>
              <a:rPr lang="ru-RU" sz="2400" dirty="0"/>
              <a:t>,  избегать </a:t>
            </a:r>
            <a:r>
              <a:rPr lang="ru-RU" sz="2400" dirty="0" smtClean="0"/>
              <a:t>случаев</a:t>
            </a:r>
            <a:r>
              <a:rPr lang="ru-RU" sz="2400" dirty="0"/>
              <a:t>, когда такая генерация возможна в принципе. Проверка  значения </a:t>
            </a:r>
            <a:r>
              <a:rPr lang="ru-RU" sz="2400" dirty="0" smtClean="0"/>
              <a:t>ссылки </a:t>
            </a:r>
            <a:r>
              <a:rPr lang="ru-RU" sz="2400" dirty="0"/>
              <a:t>на </a:t>
            </a:r>
            <a:r>
              <a:rPr lang="ru-RU" sz="2400" dirty="0" err="1"/>
              <a:t>null</a:t>
            </a:r>
            <a:r>
              <a:rPr lang="ru-RU" sz="2400" dirty="0"/>
              <a:t> позволяет обойтись без генерации исключения. Если по  </a:t>
            </a:r>
            <a:r>
              <a:rPr lang="ru-RU" sz="2400" dirty="0" smtClean="0"/>
              <a:t>логике </a:t>
            </a:r>
            <a:r>
              <a:rPr lang="ru-RU" sz="2400" dirty="0"/>
              <a:t>приложения необходимо генерировать исключение, следует </a:t>
            </a:r>
            <a:r>
              <a:rPr lang="ru-RU" sz="2400" dirty="0" smtClean="0"/>
              <a:t>использовать</a:t>
            </a:r>
            <a:r>
              <a:rPr lang="ru-RU" sz="2400" dirty="0"/>
              <a:t>, например, </a:t>
            </a:r>
            <a:r>
              <a:rPr lang="ru-RU" sz="2400" dirty="0" err="1"/>
              <a:t>IllegalArgumentException</a:t>
            </a:r>
            <a:r>
              <a:rPr lang="ru-RU" sz="2400" dirty="0"/>
              <a:t> с соответствующей </a:t>
            </a:r>
            <a:r>
              <a:rPr lang="ru-RU" sz="2400" dirty="0" smtClean="0"/>
              <a:t>информацией </a:t>
            </a:r>
            <a:r>
              <a:rPr lang="ru-RU" sz="2400" dirty="0"/>
              <a:t>об ошибке или собственное </a:t>
            </a:r>
            <a:r>
              <a:rPr lang="ru-RU" sz="2400" dirty="0" smtClean="0"/>
              <a:t>исключение</a:t>
            </a:r>
          </a:p>
          <a:p>
            <a:pPr marL="276225" indent="-276225">
              <a:buFont typeface="Wingdings" panose="05000000000000000000" pitchFamily="2" charset="2"/>
              <a:buChar char="Ø"/>
            </a:pPr>
            <a:r>
              <a:rPr lang="ru-RU" sz="2400" dirty="0"/>
              <a:t>Никогда  самостоятельно  не  перехватывать  </a:t>
            </a:r>
            <a:r>
              <a:rPr lang="ru-RU" sz="2400" dirty="0" err="1"/>
              <a:t>NullPointerException</a:t>
            </a:r>
            <a:r>
              <a:rPr lang="ru-RU" sz="2400" dirty="0"/>
              <a:t>  в  блоке </a:t>
            </a:r>
            <a:r>
              <a:rPr lang="ru-RU" sz="2400" dirty="0" err="1" smtClean="0"/>
              <a:t>catch</a:t>
            </a:r>
            <a:r>
              <a:rPr lang="ru-RU" sz="2400" dirty="0"/>
              <a:t>.  Избежать  этого  можно  простой  проверкой  значения  ссылки  на  </a:t>
            </a:r>
            <a:r>
              <a:rPr lang="ru-RU" sz="2400" dirty="0" err="1"/>
              <a:t>null</a:t>
            </a:r>
            <a:r>
              <a:rPr lang="ru-RU" sz="2400" dirty="0"/>
              <a:t>. </a:t>
            </a:r>
            <a:r>
              <a:rPr lang="ru-RU" sz="2400" dirty="0" smtClean="0"/>
              <a:t>Желательно </a:t>
            </a:r>
            <a:r>
              <a:rPr lang="ru-RU" sz="2400" dirty="0"/>
              <a:t>обходиться без перехватов и других непроверяемых исключений.</a:t>
            </a:r>
          </a:p>
          <a:p>
            <a:pPr marL="0" indent="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14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50427" y="119394"/>
            <a:ext cx="9080939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Рекомендации по обработке исключений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096815" y="930166"/>
            <a:ext cx="9477234" cy="5927834"/>
          </a:xfrm>
        </p:spPr>
        <p:txBody>
          <a:bodyPr>
            <a:normAutofit/>
          </a:bodyPr>
          <a:lstStyle/>
          <a:p>
            <a:pPr marL="361950" indent="-361950">
              <a:buFont typeface="Wingdings" panose="05000000000000000000" pitchFamily="2" charset="2"/>
              <a:buChar char="Ø"/>
            </a:pPr>
            <a:r>
              <a:rPr lang="ru-RU" sz="2400" dirty="0"/>
              <a:t>Не следует в общем случае в секцию </a:t>
            </a:r>
            <a:r>
              <a:rPr lang="ru-RU" sz="2400" dirty="0" err="1"/>
              <a:t>throws</a:t>
            </a:r>
            <a:r>
              <a:rPr lang="ru-RU" sz="2400" dirty="0"/>
              <a:t> помещать </a:t>
            </a:r>
            <a:r>
              <a:rPr lang="ru-RU" sz="2400" dirty="0" err="1" smtClean="0"/>
              <a:t>unchecked</a:t>
            </a:r>
            <a:r>
              <a:rPr lang="ru-RU" sz="2400" dirty="0" smtClean="0"/>
              <a:t>-исключения</a:t>
            </a:r>
            <a:r>
              <a:rPr lang="ru-RU" sz="2400" dirty="0"/>
              <a:t>.</a:t>
            </a:r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ru-RU" sz="2400" dirty="0" smtClean="0"/>
              <a:t> </a:t>
            </a:r>
            <a:r>
              <a:rPr lang="ru-RU" sz="2400" dirty="0"/>
              <a:t>В любом случае, если есть возможность не генерировать исключение,  </a:t>
            </a:r>
            <a:r>
              <a:rPr lang="ru-RU" sz="2400" dirty="0" smtClean="0"/>
              <a:t>следует </a:t>
            </a:r>
            <a:r>
              <a:rPr lang="ru-RU" sz="2400" dirty="0"/>
              <a:t>ею воспользоваться.  </a:t>
            </a:r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ru-RU" sz="2400" dirty="0" smtClean="0"/>
              <a:t> </a:t>
            </a:r>
            <a:r>
              <a:rPr lang="ru-RU" sz="2400" dirty="0"/>
              <a:t>Не рекомендуется вкладывать блоки </a:t>
            </a:r>
            <a:r>
              <a:rPr lang="ru-RU" sz="2400" dirty="0" err="1"/>
              <a:t>try-catch</a:t>
            </a:r>
            <a:r>
              <a:rPr lang="ru-RU" sz="2400" dirty="0"/>
              <a:t> друг в друга из-за ухудшения </a:t>
            </a:r>
            <a:r>
              <a:rPr lang="ru-RU" sz="2400" dirty="0" smtClean="0"/>
              <a:t>читаемости </a:t>
            </a:r>
            <a:r>
              <a:rPr lang="ru-RU" sz="2400" dirty="0"/>
              <a:t>кода.</a:t>
            </a:r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ru-RU" sz="2400" dirty="0" smtClean="0"/>
              <a:t>При </a:t>
            </a:r>
            <a:r>
              <a:rPr lang="ru-RU" sz="2400" dirty="0"/>
              <a:t>создании собственных исключений следует проводить наследование от </a:t>
            </a:r>
            <a:r>
              <a:rPr lang="ru-RU" sz="2400" dirty="0" smtClean="0"/>
              <a:t>класса </a:t>
            </a:r>
            <a:r>
              <a:rPr lang="ru-RU" sz="2400" dirty="0" err="1"/>
              <a:t>Exception</a:t>
            </a:r>
            <a:r>
              <a:rPr lang="ru-RU" sz="2400" dirty="0"/>
              <a:t> либо от другого проверяемого класса исключений, а не от </a:t>
            </a:r>
            <a:r>
              <a:rPr lang="ru-RU" sz="2400" dirty="0" err="1" smtClean="0"/>
              <a:t>RuntimeException</a:t>
            </a:r>
            <a:r>
              <a:rPr lang="ru-RU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19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450427" y="119394"/>
            <a:ext cx="9080939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Рекомендации по обработке исключений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096815" y="930166"/>
            <a:ext cx="9477234" cy="5927834"/>
          </a:xfrm>
        </p:spPr>
        <p:txBody>
          <a:bodyPr>
            <a:normAutofit lnSpcReduction="10000"/>
          </a:bodyPr>
          <a:lstStyle/>
          <a:p>
            <a:pPr marL="361950" indent="-361950">
              <a:buFont typeface="Wingdings" panose="05000000000000000000" pitchFamily="2" charset="2"/>
              <a:buChar char="Ø"/>
            </a:pPr>
            <a:r>
              <a:rPr lang="ru-RU" sz="2400" dirty="0"/>
              <a:t>Никогда не генерировать исключения в инструкции </a:t>
            </a:r>
            <a:r>
              <a:rPr lang="en-US" sz="2400" dirty="0"/>
              <a:t>finally:</a:t>
            </a:r>
          </a:p>
          <a:p>
            <a:pPr marL="0" indent="0">
              <a:buNone/>
            </a:pPr>
            <a:r>
              <a:rPr lang="en-US" sz="2400" dirty="0"/>
              <a:t>try {</a:t>
            </a:r>
          </a:p>
          <a:p>
            <a:pPr marL="0" indent="0">
              <a:buNone/>
            </a:pPr>
            <a:r>
              <a:rPr lang="en-US" sz="2400" dirty="0"/>
              <a:t>  // possible throw exception</a:t>
            </a:r>
          </a:p>
          <a:p>
            <a:pPr marL="0" indent="0">
              <a:buNone/>
            </a:pPr>
            <a:r>
              <a:rPr lang="en-US" sz="2400" dirty="0"/>
              <a:t>} finally 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if (</a:t>
            </a:r>
            <a:r>
              <a:rPr lang="en-US" sz="2400" dirty="0" err="1"/>
              <a:t>boolean_expression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  throw new </a:t>
            </a:r>
            <a:r>
              <a:rPr lang="en-US" sz="2400" dirty="0" err="1"/>
              <a:t>CustomException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При такой генерации исключения никто в приложении не узнает об </a:t>
            </a:r>
            <a:r>
              <a:rPr lang="ru-RU" sz="2400" dirty="0" smtClean="0"/>
              <a:t>исключении </a:t>
            </a:r>
            <a:r>
              <a:rPr lang="ru-RU" sz="2400" dirty="0"/>
              <a:t>и, соответственно, не сможет обработать исключение, ранее </a:t>
            </a:r>
            <a:r>
              <a:rPr lang="ru-RU" sz="2400" dirty="0" smtClean="0"/>
              <a:t>сгенерированное </a:t>
            </a:r>
            <a:r>
              <a:rPr lang="ru-RU" sz="2400" dirty="0"/>
              <a:t>в блоке </a:t>
            </a:r>
            <a:r>
              <a:rPr lang="ru-RU" sz="2400" dirty="0" err="1"/>
              <a:t>try</a:t>
            </a:r>
            <a:r>
              <a:rPr lang="ru-RU" sz="2400" dirty="0"/>
              <a:t>, в случае, если оно не было обработано в блоке </a:t>
            </a:r>
            <a:r>
              <a:rPr lang="ru-RU" sz="2400" dirty="0" err="1"/>
              <a:t>catch</a:t>
            </a:r>
            <a:r>
              <a:rPr lang="ru-RU" sz="2400" dirty="0"/>
              <a:t>. В </a:t>
            </a:r>
            <a:r>
              <a:rPr lang="ru-RU" sz="2400" dirty="0" smtClean="0"/>
              <a:t>связи </a:t>
            </a:r>
            <a:r>
              <a:rPr lang="ru-RU" sz="2400" dirty="0"/>
              <a:t>со сказанным никогда не следует использовать в  блоке </a:t>
            </a:r>
            <a:r>
              <a:rPr lang="ru-RU" sz="2400" dirty="0" err="1"/>
              <a:t>finally</a:t>
            </a:r>
            <a:r>
              <a:rPr lang="ru-RU" sz="2400" dirty="0"/>
              <a:t> операторы </a:t>
            </a:r>
            <a:r>
              <a:rPr lang="ru-RU" sz="2400" dirty="0" err="1" smtClean="0"/>
              <a:t>return</a:t>
            </a:r>
            <a:r>
              <a:rPr lang="ru-RU" sz="2400" dirty="0"/>
              <a:t>, </a:t>
            </a:r>
            <a:r>
              <a:rPr lang="ru-RU" sz="2400" dirty="0" err="1"/>
              <a:t>break</a:t>
            </a:r>
            <a:r>
              <a:rPr lang="ru-RU" sz="2400" dirty="0"/>
              <a:t>, </a:t>
            </a:r>
            <a:r>
              <a:rPr lang="ru-RU" sz="2400" dirty="0" err="1"/>
              <a:t>continue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635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781291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Иерархия исключений и ошибок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1907627" y="857251"/>
            <a:ext cx="10089931" cy="2138197"/>
          </a:xfrm>
        </p:spPr>
        <p:txBody>
          <a:bodyPr>
            <a:normAutofit/>
          </a:bodyPr>
          <a:lstStyle/>
          <a:p>
            <a:pPr marL="0" indent="363538">
              <a:buNone/>
            </a:pPr>
            <a:r>
              <a:rPr lang="ru-RU" sz="2400" dirty="0"/>
              <a:t>Исключительные ситуации типа </a:t>
            </a:r>
            <a:r>
              <a:rPr lang="ru-RU" sz="2400" dirty="0" err="1"/>
              <a:t>Error</a:t>
            </a:r>
            <a:r>
              <a:rPr lang="ru-RU" sz="2400" dirty="0"/>
              <a:t> возникают только во время </a:t>
            </a:r>
            <a:r>
              <a:rPr lang="ru-RU" sz="2400" dirty="0" smtClean="0"/>
              <a:t>выполнения </a:t>
            </a:r>
            <a:r>
              <a:rPr lang="ru-RU" sz="2400" dirty="0"/>
              <a:t>программы. Такие исключения связаны с серьезными ошибками, </a:t>
            </a:r>
            <a:r>
              <a:rPr lang="ru-RU" sz="2400" dirty="0" smtClean="0"/>
              <a:t>например, </a:t>
            </a:r>
            <a:r>
              <a:rPr lang="ru-RU" sz="2400" dirty="0"/>
              <a:t>с переполнением стека, не подлежат исправлению и не могут </a:t>
            </a:r>
            <a:r>
              <a:rPr lang="ru-RU" sz="2400" dirty="0" smtClean="0"/>
              <a:t>обрабатываться </a:t>
            </a:r>
            <a:r>
              <a:rPr lang="ru-RU" sz="2400" dirty="0"/>
              <a:t>приложением.</a:t>
            </a:r>
            <a:endParaRPr lang="ru-RU" alt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364" y="2788413"/>
            <a:ext cx="9969495" cy="371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213944" y="0"/>
            <a:ext cx="10656003" cy="633412"/>
          </a:xfrm>
        </p:spPr>
        <p:txBody>
          <a:bodyPr rtlCol="0">
            <a:normAutofit fontScale="90000"/>
          </a:bodyPr>
          <a:lstStyle/>
          <a:p>
            <a:r>
              <a:rPr lang="ru-RU" altLang="ru-RU" sz="2200" i="1" dirty="0" smtClean="0">
                <a:latin typeface="Arial" panose="020B0604020202020204" pitchFamily="34" charset="0"/>
              </a:rPr>
              <a:t>Иерархия </a:t>
            </a:r>
            <a:r>
              <a:rPr lang="ru-RU" altLang="ru-RU" sz="2200" i="1" dirty="0">
                <a:latin typeface="Arial" panose="020B0604020202020204" pitchFamily="34" charset="0"/>
              </a:rPr>
              <a:t>классов проверяемых исключений, наследуемых от  класса  </a:t>
            </a:r>
            <a:r>
              <a:rPr lang="ru-RU" altLang="ru-RU" sz="2200" i="1" dirty="0" err="1" smtClean="0">
                <a:latin typeface="Arial" panose="020B0604020202020204" pitchFamily="34" charset="0"/>
              </a:rPr>
              <a:t>Exception</a:t>
            </a:r>
            <a:endParaRPr lang="ru-RU" altLang="ru-RU" sz="3200" i="1" dirty="0"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163" y="494644"/>
            <a:ext cx="6687865" cy="632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781291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Иерархия исключений и ошибок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197768" y="1315233"/>
            <a:ext cx="9689431" cy="5274753"/>
          </a:xfrm>
        </p:spPr>
        <p:txBody>
          <a:bodyPr>
            <a:normAutofit/>
          </a:bodyPr>
          <a:lstStyle/>
          <a:p>
            <a:pPr marL="0" indent="363538">
              <a:buNone/>
            </a:pPr>
            <a:r>
              <a:rPr lang="ru-RU" sz="2400" dirty="0" smtClean="0"/>
              <a:t>Возможность  </a:t>
            </a:r>
            <a:r>
              <a:rPr lang="ru-RU" sz="2400" dirty="0"/>
              <a:t>возникновения  проверяемого  исключения </a:t>
            </a:r>
            <a:r>
              <a:rPr lang="ru-RU" sz="2400" dirty="0" smtClean="0"/>
              <a:t>может </a:t>
            </a:r>
            <a:r>
              <a:rPr lang="ru-RU" sz="2400" dirty="0"/>
              <a:t>быть отслежена еще на этапе компиляции кода. Компилятор проверяет, </a:t>
            </a:r>
            <a:r>
              <a:rPr lang="ru-RU" sz="2400" dirty="0" smtClean="0"/>
              <a:t>может </a:t>
            </a:r>
            <a:r>
              <a:rPr lang="ru-RU" sz="2400" dirty="0"/>
              <a:t>ли данный метод генерировать или обрабатывать </a:t>
            </a:r>
            <a:r>
              <a:rPr lang="ru-RU" sz="2400" dirty="0" smtClean="0"/>
              <a:t>исключение.</a:t>
            </a:r>
          </a:p>
          <a:p>
            <a:pPr marL="0" indent="363538">
              <a:buNone/>
            </a:pPr>
            <a:r>
              <a:rPr lang="ru-RU" sz="2400" dirty="0" smtClean="0"/>
              <a:t>Проверяемые </a:t>
            </a:r>
            <a:r>
              <a:rPr lang="ru-RU" sz="2400" dirty="0"/>
              <a:t>исключения должны быть обработаны в методе, который </a:t>
            </a:r>
            <a:r>
              <a:rPr lang="ru-RU" sz="2400" dirty="0" smtClean="0"/>
              <a:t>может </a:t>
            </a:r>
            <a:r>
              <a:rPr lang="ru-RU" sz="2400" dirty="0"/>
              <a:t>их генерировать, или включены в </a:t>
            </a:r>
            <a:r>
              <a:rPr lang="ru-RU" sz="2400" dirty="0" err="1"/>
              <a:t>throws</a:t>
            </a:r>
            <a:r>
              <a:rPr lang="ru-RU" sz="2400" dirty="0"/>
              <a:t>-список метода для дальнейшей </a:t>
            </a:r>
            <a:r>
              <a:rPr lang="ru-RU" sz="2400" dirty="0" smtClean="0"/>
              <a:t>обработки </a:t>
            </a:r>
            <a:r>
              <a:rPr lang="ru-RU" sz="2400" dirty="0"/>
              <a:t>в вызывающих методах.</a:t>
            </a:r>
          </a:p>
          <a:p>
            <a:pPr marL="0" indent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718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1907627" y="223839"/>
            <a:ext cx="7812917" cy="633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u-R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Иерархия исключений и ошибок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2197768" y="1315233"/>
            <a:ext cx="9689431" cy="5274753"/>
          </a:xfrm>
        </p:spPr>
        <p:txBody>
          <a:bodyPr>
            <a:normAutofit/>
          </a:bodyPr>
          <a:lstStyle/>
          <a:p>
            <a:pPr marL="0" indent="363538">
              <a:buNone/>
            </a:pPr>
            <a:r>
              <a:rPr lang="ru-RU" sz="2400" dirty="0"/>
              <a:t>В отличие от проверяемых исключений, класс </a:t>
            </a:r>
            <a:r>
              <a:rPr lang="ru-RU" sz="2400" dirty="0" err="1" smtClean="0"/>
              <a:t>RuntimeException</a:t>
            </a:r>
            <a:r>
              <a:rPr lang="ru-RU" sz="2400" dirty="0" smtClean="0"/>
              <a:t> </a:t>
            </a:r>
            <a:r>
              <a:rPr lang="ru-RU" sz="2400" dirty="0"/>
              <a:t>и порожденные от него классы относятся к </a:t>
            </a:r>
            <a:r>
              <a:rPr lang="ru-RU" sz="2400" dirty="0" smtClean="0"/>
              <a:t>непроверяемым исключениям</a:t>
            </a:r>
            <a:r>
              <a:rPr lang="ru-RU" sz="2400" dirty="0"/>
              <a:t>. </a:t>
            </a:r>
            <a:endParaRPr lang="en-US" sz="2400" dirty="0"/>
          </a:p>
          <a:p>
            <a:pPr marL="0" indent="363538">
              <a:buNone/>
            </a:pPr>
            <a:r>
              <a:rPr lang="ru-RU" sz="2400" dirty="0" smtClean="0"/>
              <a:t>Компилятор </a:t>
            </a:r>
            <a:r>
              <a:rPr lang="ru-RU" sz="2400" dirty="0"/>
              <a:t>не проверяет, может ли генерировать и/или </a:t>
            </a:r>
            <a:r>
              <a:rPr lang="ru-RU" sz="2400" dirty="0" smtClean="0"/>
              <a:t>обрабатывать </a:t>
            </a:r>
            <a:r>
              <a:rPr lang="ru-RU" sz="2400" dirty="0"/>
              <a:t>метод эти исключения. </a:t>
            </a:r>
            <a:endParaRPr lang="en-US" sz="2400" dirty="0" smtClean="0"/>
          </a:p>
          <a:p>
            <a:pPr marL="0" indent="363538">
              <a:buNone/>
            </a:pPr>
            <a:r>
              <a:rPr lang="ru-RU" sz="2400" dirty="0" smtClean="0"/>
              <a:t>Исключения </a:t>
            </a:r>
            <a:r>
              <a:rPr lang="ru-RU" sz="2400" dirty="0"/>
              <a:t>типа </a:t>
            </a:r>
            <a:r>
              <a:rPr lang="ru-RU" sz="2400" dirty="0" err="1"/>
              <a:t>RuntimeException</a:t>
            </a:r>
            <a:r>
              <a:rPr lang="ru-RU" sz="2400" dirty="0"/>
              <a:t> </a:t>
            </a:r>
            <a:r>
              <a:rPr lang="ru-RU" sz="2400" dirty="0" smtClean="0"/>
              <a:t>генерируются </a:t>
            </a:r>
            <a:r>
              <a:rPr lang="ru-RU" sz="2400" dirty="0"/>
              <a:t>при возникновении ошибок во время </a:t>
            </a:r>
            <a:r>
              <a:rPr lang="ru-RU" sz="2400" dirty="0" smtClean="0"/>
              <a:t>выполнения </a:t>
            </a:r>
            <a:r>
              <a:rPr lang="ru-RU" sz="2400" dirty="0"/>
              <a:t>приложения.</a:t>
            </a:r>
          </a:p>
          <a:p>
            <a:pPr marL="0" indent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01971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52" y="1394060"/>
            <a:ext cx="10325147" cy="5653908"/>
          </a:xfrm>
          <a:prstGeom prst="rect">
            <a:avLst/>
          </a:prstGeom>
        </p:spPr>
      </p:pic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1562052" y="353499"/>
            <a:ext cx="10463171" cy="5274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400" dirty="0"/>
              <a:t>Классы непроверяемых исключений, наследуемых от класса </a:t>
            </a:r>
            <a:r>
              <a:rPr lang="ru-RU" altLang="ru-RU" sz="2400" dirty="0" err="1" smtClean="0"/>
              <a:t>RuntimeException</a:t>
            </a:r>
            <a:r>
              <a:rPr lang="en-US" altLang="ru-RU" sz="2400" dirty="0"/>
              <a:t>.</a:t>
            </a:r>
            <a:endParaRPr lang="ru-RU" altLang="ru-RU" sz="2400" dirty="0"/>
          </a:p>
          <a:p>
            <a:pPr marL="0" indent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0057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2164</TotalTime>
  <Words>3299</Words>
  <Application>Microsoft Office PowerPoint</Application>
  <PresentationFormat>Широкоэкранный</PresentationFormat>
  <Paragraphs>434</Paragraphs>
  <Slides>43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9" baseType="lpstr">
      <vt:lpstr>Arial</vt:lpstr>
      <vt:lpstr>Calibri</vt:lpstr>
      <vt:lpstr>Century Gothic</vt:lpstr>
      <vt:lpstr>Wingdings</vt:lpstr>
      <vt:lpstr>Wingdings 3</vt:lpstr>
      <vt:lpstr>Легкий дым</vt:lpstr>
      <vt:lpstr>Обработка исключений</vt:lpstr>
      <vt:lpstr>Иерархия исключений и ошибок</vt:lpstr>
      <vt:lpstr>Иерархия исключений и ошибок</vt:lpstr>
      <vt:lpstr>Иерархия исключений и ошибок</vt:lpstr>
      <vt:lpstr>Иерархия исключений и ошибок</vt:lpstr>
      <vt:lpstr>Иерархия классов проверяемых исключений, наследуемых от  класса  Exception</vt:lpstr>
      <vt:lpstr>Иерархия исключений и ошибок</vt:lpstr>
      <vt:lpstr>Иерархия исключений и ошибок</vt:lpstr>
      <vt:lpstr>Презентация PowerPoint</vt:lpstr>
      <vt:lpstr>Иерархия исключений и ошибок</vt:lpstr>
      <vt:lpstr>Иерархия исключений и ошибок</vt:lpstr>
      <vt:lpstr>Способы обработки исключений</vt:lpstr>
      <vt:lpstr>Способы обработки исключений</vt:lpstr>
      <vt:lpstr>Использование ключевых слов try и catch </vt:lpstr>
      <vt:lpstr>Использование ключевых слов try и catch </vt:lpstr>
      <vt:lpstr>Использование ключевых слов try и catch </vt:lpstr>
      <vt:lpstr>Использование ключевых слов try и catch </vt:lpstr>
      <vt:lpstr>Использование ключевых слов try и catch </vt:lpstr>
      <vt:lpstr>Использование нескольких выражений catch </vt:lpstr>
      <vt:lpstr>Использование нескольких выражений catch </vt:lpstr>
      <vt:lpstr>Использование нескольких выражений catch </vt:lpstr>
      <vt:lpstr> Вложенные операторы try </vt:lpstr>
      <vt:lpstr> Вложенные операторы try </vt:lpstr>
      <vt:lpstr> Вложенные операторы try </vt:lpstr>
      <vt:lpstr>Оператор throw </vt:lpstr>
      <vt:lpstr> Ключевое слово throw </vt:lpstr>
      <vt:lpstr> Ключевое слово throw </vt:lpstr>
      <vt:lpstr>Ключевое слово throws </vt:lpstr>
      <vt:lpstr>Ключевое слово throws </vt:lpstr>
      <vt:lpstr> Ключевое слово throws </vt:lpstr>
      <vt:lpstr>Ключевое слово finally </vt:lpstr>
      <vt:lpstr> Ключевое слово finally</vt:lpstr>
      <vt:lpstr>Создание подклассов класса Exception</vt:lpstr>
      <vt:lpstr>Пример</vt:lpstr>
      <vt:lpstr>Рекомендации по обработке исключений</vt:lpstr>
      <vt:lpstr>Рекомендации по обработке исключений</vt:lpstr>
      <vt:lpstr>Рекомендации по обработке исключений</vt:lpstr>
      <vt:lpstr>Рекомендации по обработке исключений</vt:lpstr>
      <vt:lpstr>Рекомендации по обработке исключений</vt:lpstr>
      <vt:lpstr>Рекомендации по обработке исключений</vt:lpstr>
      <vt:lpstr>Рекомендации по обработке исключений</vt:lpstr>
      <vt:lpstr>Рекомендации по обработке исключений</vt:lpstr>
      <vt:lpstr>Рекомендации по обработке исключений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ATmega 128</dc:title>
  <dc:creator>RePack by Diakov</dc:creator>
  <cp:lastModifiedBy>lector</cp:lastModifiedBy>
  <cp:revision>144</cp:revision>
  <dcterms:created xsi:type="dcterms:W3CDTF">2016-09-01T17:38:19Z</dcterms:created>
  <dcterms:modified xsi:type="dcterms:W3CDTF">2022-02-23T14:09:13Z</dcterms:modified>
</cp:coreProperties>
</file>