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9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8" r:id="rId10"/>
    <p:sldId id="329" r:id="rId11"/>
    <p:sldId id="330" r:id="rId12"/>
    <p:sldId id="331" r:id="rId13"/>
    <p:sldId id="332" r:id="rId14"/>
    <p:sldId id="333" r:id="rId15"/>
    <p:sldId id="363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4" r:id="rId45"/>
    <p:sldId id="365" r:id="rId46"/>
    <p:sldId id="366" r:id="rId47"/>
    <p:sldId id="367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213" autoAdjust="0"/>
  </p:normalViewPr>
  <p:slideViewPr>
    <p:cSldViewPr snapToGrid="0">
      <p:cViewPr varScale="1">
        <p:scale>
          <a:sx n="77" d="100"/>
          <a:sy n="77" d="100"/>
        </p:scale>
        <p:origin x="18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Например,  быстрая сортировка  не  зависит  от  типа  данных,  в  качестве  которого  можно использовать </a:t>
            </a:r>
            <a:r>
              <a:rPr lang="ru-RU" altLang="ru-RU" i="1" dirty="0" err="1" smtClean="0">
                <a:latin typeface="Arial" panose="020B0604020202020204" pitchFamily="34" charset="0"/>
              </a:rPr>
              <a:t>Integer</a:t>
            </a:r>
            <a:r>
              <a:rPr lang="ru-RU" altLang="ru-RU" i="1" dirty="0" smtClean="0">
                <a:latin typeface="Arial" panose="020B0604020202020204" pitchFamily="34" charset="0"/>
              </a:rPr>
              <a:t>,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String</a:t>
            </a:r>
            <a:r>
              <a:rPr lang="ru-RU" altLang="ru-RU" i="1" dirty="0" smtClean="0">
                <a:latin typeface="Arial" panose="020B0604020202020204" pitchFamily="34" charset="0"/>
              </a:rPr>
              <a:t>, </a:t>
            </a:r>
            <a:r>
              <a:rPr lang="ru-RU" altLang="ru-RU" i="1" dirty="0" err="1" smtClean="0">
                <a:latin typeface="Arial" panose="020B0604020202020204" pitchFamily="34" charset="0"/>
              </a:rPr>
              <a:t>Object</a:t>
            </a:r>
            <a:r>
              <a:rPr lang="ru-RU" altLang="ru-RU" i="1" dirty="0" smtClean="0">
                <a:latin typeface="Arial" panose="020B0604020202020204" pitchFamily="34" charset="0"/>
              </a:rPr>
              <a:t> и даже </a:t>
            </a:r>
            <a:r>
              <a:rPr lang="ru-RU" altLang="ru-RU" i="1" dirty="0" err="1" smtClean="0">
                <a:latin typeface="Arial" panose="020B0604020202020204" pitchFamily="34" charset="0"/>
              </a:rPr>
              <a:t>Thread</a:t>
            </a:r>
            <a:r>
              <a:rPr lang="ru-RU" altLang="ru-RU" i="1" dirty="0" smtClean="0">
                <a:latin typeface="Arial" panose="020B0604020202020204" pitchFamily="34" charset="0"/>
              </a:rPr>
              <a:t>. Используя универсальные типы, можно единожды реализовать алгоритм, а затем без труда применять его к любому типу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1151799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Класс  </a:t>
            </a:r>
            <a:r>
              <a:rPr lang="ru-RU" altLang="ru-RU" i="1" dirty="0" err="1" smtClean="0">
                <a:latin typeface="Arial" panose="020B0604020202020204" pitchFamily="34" charset="0"/>
              </a:rPr>
              <a:t>Demo</a:t>
            </a:r>
            <a:r>
              <a:rPr lang="en-US" altLang="ru-RU" i="1" dirty="0" smtClean="0">
                <a:latin typeface="Arial" panose="020B0604020202020204" pitchFamily="34" charset="0"/>
              </a:rPr>
              <a:t>Generic</a:t>
            </a:r>
            <a:r>
              <a:rPr lang="ru-RU" altLang="ru-RU" i="1" dirty="0" smtClean="0">
                <a:latin typeface="Arial" panose="020B0604020202020204" pitchFamily="34" charset="0"/>
              </a:rPr>
              <a:t>  демонстрирует  работу  универсального  класса  </a:t>
            </a:r>
            <a:r>
              <a:rPr lang="ru-RU" altLang="ru-RU" i="1" dirty="0" err="1" smtClean="0">
                <a:latin typeface="Arial" panose="020B0604020202020204" pitchFamily="34" charset="0"/>
              </a:rPr>
              <a:t>Gen</a:t>
            </a:r>
            <a:r>
              <a:rPr lang="ru-RU" altLang="ru-RU" i="1" dirty="0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546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2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7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85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5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4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9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69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Чтобы  лучше  понять  универсальные  типы,  необходимо  заметить,  что ссылка на конкретный вариант одного универсального типа несовместима с объектом другого универсального типа.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Например, если бы в рассмотренной ранее программе присутствовала Приведенная ниже строка кода, компилятор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сгенерировал бы сообщение об ошибке и не сформировал файл класса. </a:t>
            </a:r>
          </a:p>
          <a:p>
            <a:r>
              <a:rPr lang="ru-RU" altLang="ru-RU" i="1" dirty="0" err="1" smtClean="0">
                <a:latin typeface="Arial" panose="020B0604020202020204" pitchFamily="34" charset="0"/>
              </a:rPr>
              <a:t>iOb</a:t>
            </a:r>
            <a:r>
              <a:rPr lang="ru-RU" altLang="ru-RU" i="1" dirty="0" smtClean="0">
                <a:latin typeface="Arial" panose="020B0604020202020204" pitchFamily="34" charset="0"/>
              </a:rPr>
              <a:t> =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strOb</a:t>
            </a:r>
            <a:r>
              <a:rPr lang="ru-RU" altLang="ru-RU" i="1" dirty="0" smtClean="0">
                <a:latin typeface="Arial" panose="020B0604020202020204" pitchFamily="34" charset="0"/>
              </a:rPr>
              <a:t>;  // Ошибка!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Несмотря  на  то  что  и  </a:t>
            </a:r>
            <a:r>
              <a:rPr lang="ru-RU" altLang="ru-RU" i="1" dirty="0" err="1" smtClean="0">
                <a:latin typeface="Arial" panose="020B0604020202020204" pitchFamily="34" charset="0"/>
              </a:rPr>
              <a:t>iOb</a:t>
            </a:r>
            <a:r>
              <a:rPr lang="ru-RU" altLang="ru-RU" i="1" dirty="0" smtClean="0">
                <a:latin typeface="Arial" panose="020B0604020202020204" pitchFamily="34" charset="0"/>
              </a:rPr>
              <a:t>  и 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strOb</a:t>
            </a:r>
            <a:r>
              <a:rPr lang="ru-RU" altLang="ru-RU" i="1" dirty="0" smtClean="0">
                <a:latin typeface="Arial" panose="020B0604020202020204" pitchFamily="34" charset="0"/>
              </a:rPr>
              <a:t>  принадлежат  типу  </a:t>
            </a:r>
            <a:r>
              <a:rPr lang="ru-RU" altLang="ru-RU" i="1" dirty="0" err="1" smtClean="0">
                <a:latin typeface="Arial" panose="020B0604020202020204" pitchFamily="34" charset="0"/>
              </a:rPr>
              <a:t>Gen</a:t>
            </a:r>
            <a:r>
              <a:rPr lang="ru-RU" altLang="ru-RU" i="1" dirty="0" smtClean="0">
                <a:latin typeface="Arial" panose="020B0604020202020204" pitchFamily="34" charset="0"/>
              </a:rPr>
              <a:t>&lt;T&gt;,  они являются  ссылками  на  различные  типы.  Такое  несоответствие  возникает вследствие  различия  передаваемых  типов.  Эта  особенность  универсальных типов предотвращает ошибки при написании программ.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36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 универсальном  классе  можно  задать  несколько  параметров  типа.  В этом случае параметры разделяются запятыми.</a:t>
            </a:r>
            <a:endParaRPr lang="en-US" sz="1200" dirty="0" smtClean="0"/>
          </a:p>
          <a:p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класс </a:t>
            </a:r>
            <a:r>
              <a:rPr lang="ru-RU" altLang="ru-RU" i="1" dirty="0" err="1" smtClean="0">
                <a:latin typeface="Arial" panose="020B0604020202020204" pitchFamily="34" charset="0"/>
              </a:rPr>
              <a:t>TwoGen</a:t>
            </a:r>
            <a:r>
              <a:rPr lang="ru-RU" altLang="ru-RU" i="1" dirty="0" smtClean="0">
                <a:latin typeface="Arial" panose="020B0604020202020204" pitchFamily="34" charset="0"/>
              </a:rPr>
              <a:t> - модификация класса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Gen</a:t>
            </a:r>
            <a:r>
              <a:rPr lang="ru-RU" altLang="ru-RU" i="1" dirty="0" smtClean="0">
                <a:latin typeface="Arial" panose="020B0604020202020204" pitchFamily="34" charset="0"/>
              </a:rPr>
              <a:t> и в нем определены два параметра типа. </a:t>
            </a:r>
          </a:p>
        </p:txBody>
      </p:sp>
    </p:spTree>
    <p:extLst>
      <p:ext uri="{BB962C8B-B14F-4D97-AF65-F5344CB8AC3E}">
        <p14:creationId xmlns:p14="http://schemas.microsoft.com/office/powerpoint/2010/main" val="288942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87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 универсальном  классе  можно  задать  несколько  параметров  типа.  В этом случае параметры разделяются запятыми.</a:t>
            </a:r>
            <a:endParaRPr lang="en-US" sz="1200" dirty="0" smtClean="0"/>
          </a:p>
          <a:p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класс </a:t>
            </a:r>
            <a:r>
              <a:rPr lang="ru-RU" altLang="ru-RU" i="1" dirty="0" err="1" smtClean="0">
                <a:latin typeface="Arial" panose="020B0604020202020204" pitchFamily="34" charset="0"/>
              </a:rPr>
              <a:t>TwoGen</a:t>
            </a:r>
            <a:r>
              <a:rPr lang="ru-RU" altLang="ru-RU" i="1" dirty="0" smtClean="0">
                <a:latin typeface="Arial" panose="020B0604020202020204" pitchFamily="34" charset="0"/>
              </a:rPr>
              <a:t> - модификация класса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Gen</a:t>
            </a:r>
            <a:r>
              <a:rPr lang="ru-RU" altLang="ru-RU" i="1" dirty="0" smtClean="0">
                <a:latin typeface="Arial" panose="020B0604020202020204" pitchFamily="34" charset="0"/>
              </a:rPr>
              <a:t> и в нем определены два параметра типа. </a:t>
            </a:r>
          </a:p>
        </p:txBody>
      </p:sp>
    </p:spTree>
    <p:extLst>
      <p:ext uri="{BB962C8B-B14F-4D97-AF65-F5344CB8AC3E}">
        <p14:creationId xmlns:p14="http://schemas.microsoft.com/office/powerpoint/2010/main" val="66325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Если передаваемые  типы  всегда  совпадают,  определять  два  параметра  типа  нет никакой необходимости.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5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Для  подобных  ситуаций  в  языке  </a:t>
            </a:r>
            <a:r>
              <a:rPr lang="ru-RU" altLang="ru-RU" i="1" dirty="0" err="1" smtClean="0">
                <a:latin typeface="Arial" panose="020B0604020202020204" pitchFamily="34" charset="0"/>
              </a:rPr>
              <a:t>Java</a:t>
            </a:r>
            <a:r>
              <a:rPr lang="ru-RU" altLang="ru-RU" i="1" dirty="0" smtClean="0">
                <a:latin typeface="Arial" panose="020B0604020202020204" pitchFamily="34" charset="0"/>
              </a:rPr>
              <a:t>  предусмотрены  ограниченные типы.</a:t>
            </a:r>
          </a:p>
        </p:txBody>
      </p:sp>
    </p:spTree>
    <p:extLst>
      <p:ext uri="{BB962C8B-B14F-4D97-AF65-F5344CB8AC3E}">
        <p14:creationId xmlns:p14="http://schemas.microsoft.com/office/powerpoint/2010/main" val="3112488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Для  подобных  ситуаций  в  языке  </a:t>
            </a:r>
            <a:r>
              <a:rPr lang="ru-RU" altLang="ru-RU" i="1" dirty="0" err="1" smtClean="0">
                <a:latin typeface="Arial" panose="020B0604020202020204" pitchFamily="34" charset="0"/>
              </a:rPr>
              <a:t>Java</a:t>
            </a:r>
            <a:r>
              <a:rPr lang="ru-RU" altLang="ru-RU" i="1" dirty="0" smtClean="0">
                <a:latin typeface="Arial" panose="020B0604020202020204" pitchFamily="34" charset="0"/>
              </a:rPr>
              <a:t>  предусмотрены  </a:t>
            </a:r>
            <a:r>
              <a:rPr lang="ru-RU" altLang="ru-RU" i="1" smtClean="0">
                <a:latin typeface="Arial" panose="020B0604020202020204" pitchFamily="34" charset="0"/>
              </a:rPr>
              <a:t>ограниченные типы</a:t>
            </a:r>
            <a:r>
              <a:rPr lang="ru-RU" altLang="ru-RU" i="1" dirty="0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357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пример  использования  ограниченного параметра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54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Демонстрация работы </a:t>
            </a:r>
            <a:r>
              <a:rPr lang="en-US" altLang="ru-RU" i="1" dirty="0" err="1" smtClean="0">
                <a:latin typeface="Arial" panose="020B0604020202020204" pitchFamily="34" charset="0"/>
              </a:rPr>
              <a:t>NumericFns</a:t>
            </a:r>
            <a:r>
              <a:rPr lang="en-US" altLang="ru-RU" i="1" dirty="0" smtClean="0">
                <a:latin typeface="Arial" panose="020B0604020202020204" pitchFamily="34" charset="0"/>
              </a:rPr>
              <a:t>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8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ru-RU" sz="1200" dirty="0" smtClean="0"/>
              <a:t>Например, если вы  попытаетесь  удалить  комментарии  из  строк,  расположенных  в  конце </a:t>
            </a:r>
          </a:p>
          <a:p>
            <a:pPr marL="0" indent="0">
              <a:buNone/>
            </a:pPr>
            <a:r>
              <a:rPr lang="ru-RU" sz="1200" dirty="0" smtClean="0"/>
              <a:t>программы, а затем попытаетесь повторно скомпилировать код, вы получите </a:t>
            </a:r>
          </a:p>
          <a:p>
            <a:pPr marL="0" indent="0">
              <a:buNone/>
            </a:pPr>
            <a:r>
              <a:rPr lang="ru-RU" sz="1200" dirty="0" smtClean="0"/>
              <a:t>сообщение об ошибке, поскольку </a:t>
            </a:r>
            <a:r>
              <a:rPr lang="ru-RU" sz="1200" dirty="0" err="1" smtClean="0"/>
              <a:t>String</a:t>
            </a:r>
            <a:r>
              <a:rPr lang="ru-RU" sz="1200" dirty="0" smtClean="0"/>
              <a:t> не является подклассом </a:t>
            </a:r>
            <a:r>
              <a:rPr lang="ru-RU" sz="1200" dirty="0" err="1" smtClean="0"/>
              <a:t>Number</a:t>
            </a:r>
            <a:r>
              <a:rPr lang="ru-RU" sz="1200" dirty="0" smtClean="0"/>
              <a:t>.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85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84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40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Также обратите внимание на тот факт, что Метод </a:t>
            </a:r>
            <a:r>
              <a:rPr lang="ru-RU" altLang="ru-RU" i="1" dirty="0" err="1" smtClean="0">
                <a:latin typeface="Arial" panose="020B0604020202020204" pitchFamily="34" charset="0"/>
              </a:rPr>
              <a:t>arraysEqual</a:t>
            </a:r>
            <a:r>
              <a:rPr lang="ru-RU" altLang="ru-RU" i="1" dirty="0" smtClean="0">
                <a:latin typeface="Arial" panose="020B0604020202020204" pitchFamily="34" charset="0"/>
              </a:rPr>
              <a:t>() объявлен как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static</a:t>
            </a:r>
            <a:r>
              <a:rPr lang="ru-RU" altLang="ru-RU" i="1" dirty="0" smtClean="0">
                <a:latin typeface="Arial" panose="020B0604020202020204" pitchFamily="34" charset="0"/>
              </a:rPr>
              <a:t>, т.е.  его  можно  вызывать,  не  создавая  предварительно  объект.  Однако универсальные  методы  не обязательно  должны быть  статическими.</a:t>
            </a:r>
          </a:p>
        </p:txBody>
      </p:sp>
    </p:spTree>
    <p:extLst>
      <p:ext uri="{BB962C8B-B14F-4D97-AF65-F5344CB8AC3E}">
        <p14:creationId xmlns:p14="http://schemas.microsoft.com/office/powerpoint/2010/main" val="419813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72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Также обратите внимание на тот факт, что Метод </a:t>
            </a:r>
            <a:r>
              <a:rPr lang="ru-RU" altLang="ru-RU" i="1" dirty="0" err="1" smtClean="0">
                <a:latin typeface="Arial" panose="020B0604020202020204" pitchFamily="34" charset="0"/>
              </a:rPr>
              <a:t>arraysEqual</a:t>
            </a:r>
            <a:r>
              <a:rPr lang="ru-RU" altLang="ru-RU" i="1" dirty="0" smtClean="0">
                <a:latin typeface="Arial" panose="020B0604020202020204" pitchFamily="34" charset="0"/>
              </a:rPr>
              <a:t>() объявлен как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static</a:t>
            </a:r>
            <a:r>
              <a:rPr lang="ru-RU" altLang="ru-RU" i="1" dirty="0" smtClean="0">
                <a:latin typeface="Arial" panose="020B0604020202020204" pitchFamily="34" charset="0"/>
              </a:rPr>
              <a:t>, т.е.  его  можно  вызывать,  не  создавая  предварительно  объект.  Однако универсальные  методы  не обязательно  должны быть  статическими.</a:t>
            </a:r>
          </a:p>
        </p:txBody>
      </p:sp>
    </p:spTree>
    <p:extLst>
      <p:ext uri="{BB962C8B-B14F-4D97-AF65-F5344CB8AC3E}">
        <p14:creationId xmlns:p14="http://schemas.microsoft.com/office/powerpoint/2010/main" val="4061478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21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19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Конструктор  может  быть  универсальным,  даже  если  сам  класс  не является таковым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07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06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612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82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73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ошибка заключается в том, что в </a:t>
            </a:r>
            <a:r>
              <a:rPr lang="ru-RU" altLang="ru-RU" i="1" dirty="0" err="1" smtClean="0">
                <a:latin typeface="Arial" panose="020B0604020202020204" pitchFamily="34" charset="0"/>
              </a:rPr>
              <a:t>MyClass</a:t>
            </a:r>
            <a:r>
              <a:rPr lang="ru-RU" altLang="ru-RU" i="1" dirty="0" smtClean="0">
                <a:latin typeface="Arial" panose="020B0604020202020204" pitchFamily="34" charset="0"/>
              </a:rPr>
              <a:t> не объявлен параметр  типа,  а  это  значит,  что  нет  возможности  передать  параметр  типа интерфейсу  </a:t>
            </a:r>
            <a:r>
              <a:rPr lang="ru-RU" altLang="ru-RU" i="1" dirty="0" err="1" smtClean="0">
                <a:latin typeface="Arial" panose="020B0604020202020204" pitchFamily="34" charset="0"/>
              </a:rPr>
              <a:t>Containment</a:t>
            </a:r>
            <a:r>
              <a:rPr lang="ru-RU" altLang="ru-RU" i="1" dirty="0" smtClean="0">
                <a:latin typeface="Arial" panose="020B0604020202020204" pitchFamily="34" charset="0"/>
              </a:rPr>
              <a:t>.  При  этом  идентификатор  T  неизвестен  и компилятор  генерирует  сообщение  об  ошибке</a:t>
            </a:r>
          </a:p>
        </p:txBody>
      </p:sp>
    </p:spTree>
    <p:extLst>
      <p:ext uri="{BB962C8B-B14F-4D97-AF65-F5344CB8AC3E}">
        <p14:creationId xmlns:p14="http://schemas.microsoft.com/office/powerpoint/2010/main" val="130599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В листинге приведен простой пример использования универсальных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3859420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75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74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32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454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650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0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3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3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5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Метод </a:t>
            </a:r>
            <a:r>
              <a:rPr lang="ru-RU" altLang="ru-RU" i="1" dirty="0" err="1" smtClean="0">
                <a:latin typeface="Arial" panose="020B0604020202020204" pitchFamily="34" charset="0"/>
              </a:rPr>
              <a:t>showType</a:t>
            </a:r>
            <a:r>
              <a:rPr lang="ru-RU" altLang="ru-RU" i="1" dirty="0" smtClean="0">
                <a:latin typeface="Arial" panose="020B0604020202020204" pitchFamily="34" charset="0"/>
              </a:rPr>
              <a:t>() отображает тип Т. Эта задача решается путем вызова метода  </a:t>
            </a:r>
            <a:r>
              <a:rPr lang="ru-RU" altLang="ru-RU" i="1" dirty="0" err="1" smtClean="0">
                <a:latin typeface="Arial" panose="020B0604020202020204" pitchFamily="34" charset="0"/>
              </a:rPr>
              <a:t>getName</a:t>
            </a:r>
            <a:r>
              <a:rPr lang="ru-RU" altLang="ru-RU" i="1" dirty="0" smtClean="0">
                <a:latin typeface="Arial" panose="020B0604020202020204" pitchFamily="34" charset="0"/>
              </a:rPr>
              <a:t>()  объекта  </a:t>
            </a:r>
            <a:r>
              <a:rPr lang="ru-RU" altLang="ru-RU" i="1" dirty="0" err="1" smtClean="0">
                <a:latin typeface="Arial" panose="020B0604020202020204" pitchFamily="34" charset="0"/>
              </a:rPr>
              <a:t>Class</a:t>
            </a:r>
            <a:r>
              <a:rPr lang="ru-RU" altLang="ru-RU" i="1" dirty="0" smtClean="0">
                <a:latin typeface="Arial" panose="020B0604020202020204" pitchFamily="34" charset="0"/>
              </a:rPr>
              <a:t>,  полученного  в  результате  вызова  метода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getClass</a:t>
            </a:r>
            <a:r>
              <a:rPr lang="ru-RU" altLang="ru-RU" i="1" dirty="0" smtClean="0">
                <a:latin typeface="Arial" panose="020B0604020202020204" pitchFamily="34" charset="0"/>
              </a:rPr>
              <a:t>()  объекта  </a:t>
            </a:r>
            <a:r>
              <a:rPr lang="ru-RU" altLang="ru-RU" i="1" dirty="0" err="1" smtClean="0">
                <a:latin typeface="Arial" panose="020B0604020202020204" pitchFamily="34" charset="0"/>
              </a:rPr>
              <a:t>ob</a:t>
            </a:r>
            <a:r>
              <a:rPr lang="ru-RU" altLang="ru-RU" i="1" dirty="0" smtClean="0">
                <a:latin typeface="Arial" panose="020B0604020202020204" pitchFamily="34" charset="0"/>
              </a:rPr>
              <a:t>.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В  классе  </a:t>
            </a:r>
            <a:r>
              <a:rPr lang="ru-RU" altLang="ru-RU" i="1" dirty="0" err="1" smtClean="0">
                <a:latin typeface="Arial" panose="020B0604020202020204" pitchFamily="34" charset="0"/>
              </a:rPr>
              <a:t>Object</a:t>
            </a:r>
            <a:r>
              <a:rPr lang="ru-RU" altLang="ru-RU" i="1" dirty="0" smtClean="0">
                <a:latin typeface="Arial" panose="020B0604020202020204" pitchFamily="34" charset="0"/>
              </a:rPr>
              <a:t>  определен  метод </a:t>
            </a:r>
            <a:r>
              <a:rPr lang="ru-RU" altLang="ru-RU" i="1" dirty="0" err="1" smtClean="0">
                <a:latin typeface="Arial" panose="020B0604020202020204" pitchFamily="34" charset="0"/>
              </a:rPr>
              <a:t>getClass</a:t>
            </a:r>
            <a:r>
              <a:rPr lang="ru-RU" altLang="ru-RU" i="1" dirty="0" smtClean="0">
                <a:latin typeface="Arial" panose="020B0604020202020204" pitchFamily="34" charset="0"/>
              </a:rPr>
              <a:t>() . Таким образом, данный метод является членом каждого класса.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Он возвращает объект </a:t>
            </a:r>
            <a:r>
              <a:rPr lang="ru-RU" altLang="ru-RU" i="1" dirty="0" err="1" smtClean="0">
                <a:latin typeface="Arial" panose="020B0604020202020204" pitchFamily="34" charset="0"/>
              </a:rPr>
              <a:t>Class</a:t>
            </a:r>
            <a:r>
              <a:rPr lang="ru-RU" altLang="ru-RU" i="1" dirty="0" smtClean="0">
                <a:latin typeface="Arial" panose="020B0604020202020204" pitchFamily="34" charset="0"/>
              </a:rPr>
              <a:t>, соответствующий типу текущего объекта. Класс </a:t>
            </a:r>
            <a:r>
              <a:rPr lang="ru-RU" altLang="ru-RU" i="1" dirty="0" err="1" smtClean="0">
                <a:latin typeface="Arial" panose="020B0604020202020204" pitchFamily="34" charset="0"/>
              </a:rPr>
              <a:t>Class</a:t>
            </a:r>
            <a:r>
              <a:rPr lang="ru-RU" altLang="ru-RU" i="1" dirty="0" smtClean="0">
                <a:latin typeface="Arial" panose="020B0604020202020204" pitchFamily="34" charset="0"/>
              </a:rPr>
              <a:t> принадлежит пакету </a:t>
            </a:r>
            <a:r>
              <a:rPr lang="ru-RU" altLang="ru-RU" i="1" dirty="0" err="1" smtClean="0">
                <a:latin typeface="Arial" panose="020B0604020202020204" pitchFamily="34" charset="0"/>
              </a:rPr>
              <a:t>java.lang</a:t>
            </a:r>
            <a:r>
              <a:rPr lang="ru-RU" altLang="ru-RU" i="1" dirty="0" smtClean="0">
                <a:latin typeface="Arial" panose="020B0604020202020204" pitchFamily="34" charset="0"/>
              </a:rPr>
              <a:t> и инкапсулирует информацию о классе. В нем  определено  несколько  методов,  которые  позволяют  в  процессе выполнения программы получать сведения о классе. К их числу принадлежит метод </a:t>
            </a:r>
            <a:r>
              <a:rPr lang="ru-RU" altLang="ru-RU" i="1" dirty="0" err="1" smtClean="0">
                <a:latin typeface="Arial" panose="020B0604020202020204" pitchFamily="34" charset="0"/>
              </a:rPr>
              <a:t>getName</a:t>
            </a:r>
            <a:r>
              <a:rPr lang="ru-RU" altLang="ru-RU" i="1" dirty="0" smtClean="0">
                <a:latin typeface="Arial" panose="020B0604020202020204" pitchFamily="34" charset="0"/>
              </a:rPr>
              <a:t>(), возвращающий строковое представление имени класса. </a:t>
            </a:r>
          </a:p>
        </p:txBody>
      </p:sp>
    </p:spTree>
    <p:extLst>
      <p:ext uri="{BB962C8B-B14F-4D97-AF65-F5344CB8AC3E}">
        <p14:creationId xmlns:p14="http://schemas.microsoft.com/office/powerpoint/2010/main" val="2809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Универсальные типы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1031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49516" y="1340069"/>
            <a:ext cx="9837683" cy="536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Параметр типа T можно также использовать для того, чтобы задать тип </a:t>
            </a:r>
            <a:r>
              <a:rPr lang="ru-RU" sz="2400" dirty="0" smtClean="0"/>
              <a:t>значения</a:t>
            </a:r>
            <a:r>
              <a:rPr lang="ru-RU" sz="2400" dirty="0"/>
              <a:t>, возвращаемого методом.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Примером </a:t>
            </a:r>
            <a:r>
              <a:rPr lang="ru-RU" sz="2400" dirty="0"/>
              <a:t>может служить метод </a:t>
            </a:r>
            <a:r>
              <a:rPr lang="ru-RU" sz="2400" dirty="0" err="1"/>
              <a:t>getob</a:t>
            </a:r>
            <a:r>
              <a:rPr lang="ru-RU" sz="2400" dirty="0"/>
              <a:t>(), </a:t>
            </a:r>
            <a:r>
              <a:rPr lang="ru-RU" sz="2400" dirty="0" smtClean="0"/>
              <a:t>код </a:t>
            </a:r>
            <a:r>
              <a:rPr lang="ru-RU" sz="2400" dirty="0"/>
              <a:t>которого показан ниже. </a:t>
            </a:r>
          </a:p>
          <a:p>
            <a:pPr marL="0" indent="0">
              <a:buNone/>
            </a:pPr>
            <a:r>
              <a:rPr lang="ru-RU" sz="2400" dirty="0" smtClean="0"/>
              <a:t>	public </a:t>
            </a:r>
            <a:r>
              <a:rPr lang="ru-RU" sz="2400" dirty="0"/>
              <a:t>Т </a:t>
            </a:r>
            <a:r>
              <a:rPr lang="ru-RU" sz="2400" dirty="0" err="1"/>
              <a:t>getob</a:t>
            </a:r>
            <a:r>
              <a:rPr lang="ru-RU" sz="2400" dirty="0"/>
              <a:t>() { 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ru-RU" sz="2400" dirty="0" err="1" smtClean="0"/>
              <a:t>return</a:t>
            </a:r>
            <a:r>
              <a:rPr lang="ru-RU" sz="2400" dirty="0" smtClean="0"/>
              <a:t> </a:t>
            </a:r>
            <a:r>
              <a:rPr lang="ru-RU" sz="2400" dirty="0" err="1"/>
              <a:t>ob</a:t>
            </a:r>
            <a:r>
              <a:rPr lang="ru-RU" sz="2400" dirty="0"/>
              <a:t>; </a:t>
            </a:r>
          </a:p>
          <a:p>
            <a:pPr marL="0" indent="0">
              <a:buNone/>
            </a:pPr>
            <a:r>
              <a:rPr lang="ru-RU" sz="2400" dirty="0" smtClean="0"/>
              <a:t>	}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Поскольку  типом  переменной  </a:t>
            </a:r>
            <a:r>
              <a:rPr lang="ru-RU" sz="2400" dirty="0" err="1"/>
              <a:t>ob</a:t>
            </a:r>
            <a:r>
              <a:rPr lang="ru-RU" sz="2400" dirty="0"/>
              <a:t>  является  T,  она  совместима  с  типом, </a:t>
            </a:r>
            <a:r>
              <a:rPr lang="ru-RU" sz="2400" dirty="0" smtClean="0"/>
              <a:t>возвращаемым </a:t>
            </a:r>
            <a:r>
              <a:rPr lang="ru-RU" sz="2400" dirty="0"/>
              <a:t>методом </a:t>
            </a:r>
            <a:r>
              <a:rPr lang="ru-RU" sz="2400" dirty="0" err="1"/>
              <a:t>getob</a:t>
            </a:r>
            <a:r>
              <a:rPr lang="ru-RU" sz="24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0475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7724" y="0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093076" y="633412"/>
            <a:ext cx="6395545" cy="622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public </a:t>
            </a:r>
            <a:r>
              <a:rPr lang="ru-RU" sz="1600" dirty="0" err="1">
                <a:solidFill>
                  <a:schemeClr val="tx1"/>
                </a:solidFill>
              </a:rPr>
              <a:t>class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DemoGeneric</a:t>
            </a:r>
            <a:r>
              <a:rPr lang="ru-RU" sz="1600" dirty="0">
                <a:solidFill>
                  <a:schemeClr val="tx1"/>
                </a:solidFill>
              </a:rPr>
              <a:t> {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    public </a:t>
            </a:r>
            <a:r>
              <a:rPr lang="ru-RU" sz="1600" dirty="0" err="1">
                <a:solidFill>
                  <a:schemeClr val="tx1"/>
                </a:solidFill>
              </a:rPr>
              <a:t>static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void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main</a:t>
            </a:r>
            <a:r>
              <a:rPr lang="ru-RU" sz="1600" dirty="0">
                <a:solidFill>
                  <a:schemeClr val="tx1"/>
                </a:solidFill>
              </a:rPr>
              <a:t>(</a:t>
            </a:r>
            <a:r>
              <a:rPr lang="ru-RU" sz="1600" dirty="0" err="1">
                <a:solidFill>
                  <a:schemeClr val="tx1"/>
                </a:solidFill>
              </a:rPr>
              <a:t>String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args</a:t>
            </a:r>
            <a:r>
              <a:rPr lang="ru-RU" sz="1600" dirty="0">
                <a:solidFill>
                  <a:schemeClr val="tx1"/>
                </a:solidFill>
              </a:rPr>
              <a:t>[]) { 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// </a:t>
            </a:r>
            <a:r>
              <a:rPr lang="ru-RU" sz="1600" dirty="0">
                <a:solidFill>
                  <a:schemeClr val="tx1"/>
                </a:solidFill>
              </a:rPr>
              <a:t>Создание ссылки на объект типа </a:t>
            </a:r>
            <a:r>
              <a:rPr lang="ru-RU" sz="1600" dirty="0" err="1">
                <a:solidFill>
                  <a:schemeClr val="tx1"/>
                </a:solidFill>
              </a:rPr>
              <a:t>Gen</a:t>
            </a:r>
            <a:r>
              <a:rPr lang="ru-RU" sz="1600" dirty="0">
                <a:solidFill>
                  <a:schemeClr val="tx1"/>
                </a:solidFill>
              </a:rPr>
              <a:t>&lt;</a:t>
            </a:r>
            <a:r>
              <a:rPr lang="ru-RU" sz="1600" dirty="0" err="1">
                <a:solidFill>
                  <a:schemeClr val="tx1"/>
                </a:solidFill>
              </a:rPr>
              <a:t>Integer</a:t>
            </a:r>
            <a:r>
              <a:rPr lang="ru-RU" sz="1600" dirty="0">
                <a:solidFill>
                  <a:schemeClr val="tx1"/>
                </a:solidFill>
              </a:rPr>
              <a:t>&gt;  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	</a:t>
            </a:r>
            <a:r>
              <a:rPr lang="ru-RU" sz="1600" dirty="0" err="1" smtClean="0">
                <a:solidFill>
                  <a:schemeClr val="tx1"/>
                </a:solidFill>
              </a:rPr>
              <a:t>Gen</a:t>
            </a:r>
            <a:r>
              <a:rPr lang="ru-RU" sz="1600" dirty="0" smtClean="0">
                <a:solidFill>
                  <a:schemeClr val="tx1"/>
                </a:solidFill>
              </a:rPr>
              <a:t>&lt;</a:t>
            </a:r>
            <a:r>
              <a:rPr lang="ru-RU" sz="1600" dirty="0" err="1" smtClean="0">
                <a:solidFill>
                  <a:schemeClr val="tx1"/>
                </a:solidFill>
              </a:rPr>
              <a:t>Integer</a:t>
            </a:r>
            <a:r>
              <a:rPr lang="ru-RU" sz="1600" dirty="0">
                <a:solidFill>
                  <a:schemeClr val="tx1"/>
                </a:solidFill>
              </a:rPr>
              <a:t>&gt; </a:t>
            </a:r>
            <a:r>
              <a:rPr lang="ru-RU" sz="1600" dirty="0" err="1">
                <a:solidFill>
                  <a:schemeClr val="tx1"/>
                </a:solidFill>
              </a:rPr>
              <a:t>iOb</a:t>
            </a:r>
            <a:r>
              <a:rPr lang="ru-RU" sz="1600" dirty="0">
                <a:solidFill>
                  <a:schemeClr val="tx1"/>
                </a:solidFill>
              </a:rPr>
              <a:t>;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// Создание объекта </a:t>
            </a:r>
            <a:r>
              <a:rPr lang="ru-RU" sz="1600" dirty="0" err="1">
                <a:solidFill>
                  <a:schemeClr val="tx1"/>
                </a:solidFill>
              </a:rPr>
              <a:t>Gen</a:t>
            </a:r>
            <a:r>
              <a:rPr lang="ru-RU" sz="1600" dirty="0">
                <a:solidFill>
                  <a:schemeClr val="tx1"/>
                </a:solidFill>
              </a:rPr>
              <a:t>&lt;</a:t>
            </a:r>
            <a:r>
              <a:rPr lang="ru-RU" sz="1600" dirty="0" err="1">
                <a:solidFill>
                  <a:schemeClr val="tx1"/>
                </a:solidFill>
              </a:rPr>
              <a:t>Integer</a:t>
            </a:r>
            <a:r>
              <a:rPr lang="ru-RU" sz="1600" dirty="0">
                <a:solidFill>
                  <a:schemeClr val="tx1"/>
                </a:solidFill>
              </a:rPr>
              <a:t>&gt; и присваивание ссылки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// на него переменной </a:t>
            </a:r>
            <a:r>
              <a:rPr lang="ru-RU" sz="1600" dirty="0" err="1">
                <a:solidFill>
                  <a:schemeClr val="tx1"/>
                </a:solidFill>
              </a:rPr>
              <a:t>iOb</a:t>
            </a:r>
            <a:r>
              <a:rPr lang="ru-RU" sz="1600" dirty="0">
                <a:solidFill>
                  <a:schemeClr val="tx1"/>
                </a:solidFill>
              </a:rPr>
              <a:t>. </a:t>
            </a:r>
            <a:r>
              <a:rPr lang="ru-RU" sz="1600" dirty="0" smtClean="0">
                <a:solidFill>
                  <a:schemeClr val="tx1"/>
                </a:solidFill>
              </a:rPr>
              <a:t>// </a:t>
            </a:r>
            <a:r>
              <a:rPr lang="ru-RU" sz="1600" dirty="0">
                <a:solidFill>
                  <a:schemeClr val="tx1"/>
                </a:solidFill>
              </a:rPr>
              <a:t>Обратите внимание на </a:t>
            </a:r>
            <a:r>
              <a:rPr lang="ru-RU" sz="1600" dirty="0" smtClean="0">
                <a:solidFill>
                  <a:schemeClr val="tx1"/>
                </a:solidFill>
              </a:rPr>
              <a:t>то,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// что </a:t>
            </a:r>
            <a:r>
              <a:rPr lang="ru-RU" sz="1600" dirty="0">
                <a:solidFill>
                  <a:schemeClr val="tx1"/>
                </a:solidFill>
              </a:rPr>
              <a:t>при помещении* значения 8 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состав объекта </a:t>
            </a:r>
            <a:r>
              <a:rPr lang="ru-RU" sz="1600" dirty="0" err="1" smtClean="0">
                <a:solidFill>
                  <a:schemeClr val="tx1"/>
                </a:solidFill>
              </a:rPr>
              <a:t>Integer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//  </a:t>
            </a:r>
            <a:r>
              <a:rPr lang="ru-RU" sz="1600" dirty="0">
                <a:solidFill>
                  <a:schemeClr val="tx1"/>
                </a:solidFill>
              </a:rPr>
              <a:t>используется </a:t>
            </a:r>
            <a:r>
              <a:rPr lang="ru-RU" sz="1600" dirty="0" err="1">
                <a:solidFill>
                  <a:schemeClr val="tx1"/>
                </a:solidFill>
              </a:rPr>
              <a:t>автоупаковка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	</a:t>
            </a:r>
            <a:r>
              <a:rPr lang="ru-RU" sz="1600" dirty="0" err="1" smtClean="0">
                <a:solidFill>
                  <a:schemeClr val="tx1"/>
                </a:solidFill>
              </a:rPr>
              <a:t>iOb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= </a:t>
            </a:r>
            <a:r>
              <a:rPr lang="ru-RU" sz="1600" dirty="0" err="1">
                <a:solidFill>
                  <a:schemeClr val="tx1"/>
                </a:solidFill>
              </a:rPr>
              <a:t>new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Gen</a:t>
            </a:r>
            <a:r>
              <a:rPr lang="ru-RU" sz="1600" dirty="0">
                <a:solidFill>
                  <a:schemeClr val="tx1"/>
                </a:solidFill>
              </a:rPr>
              <a:t>&lt;</a:t>
            </a:r>
            <a:r>
              <a:rPr lang="ru-RU" sz="1600" dirty="0" err="1">
                <a:solidFill>
                  <a:schemeClr val="tx1"/>
                </a:solidFill>
              </a:rPr>
              <a:t>Integer</a:t>
            </a:r>
            <a:r>
              <a:rPr lang="ru-RU" sz="1600" dirty="0">
                <a:solidFill>
                  <a:schemeClr val="tx1"/>
                </a:solidFill>
              </a:rPr>
              <a:t>&gt;(88);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// Отображение типа данных, используемого </a:t>
            </a:r>
            <a:r>
              <a:rPr lang="ru-RU" sz="1600" dirty="0" err="1">
                <a:solidFill>
                  <a:schemeClr val="tx1"/>
                </a:solidFill>
              </a:rPr>
              <a:t>iOb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        </a:t>
            </a:r>
            <a:r>
              <a:rPr lang="ru-RU" sz="1600" dirty="0" err="1">
                <a:solidFill>
                  <a:schemeClr val="tx1"/>
                </a:solidFill>
              </a:rPr>
              <a:t>iOb.showType</a:t>
            </a:r>
            <a:r>
              <a:rPr lang="ru-RU" sz="1600" dirty="0">
                <a:solidFill>
                  <a:schemeClr val="tx1"/>
                </a:solidFill>
              </a:rPr>
              <a:t>();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// Получение значения </a:t>
            </a:r>
            <a:r>
              <a:rPr lang="ru-RU" sz="1600" dirty="0" err="1">
                <a:solidFill>
                  <a:schemeClr val="tx1"/>
                </a:solidFill>
              </a:rPr>
              <a:t>iOb</a:t>
            </a:r>
            <a:r>
              <a:rPr lang="ru-RU" sz="1600" dirty="0">
                <a:solidFill>
                  <a:schemeClr val="tx1"/>
                </a:solidFill>
              </a:rPr>
              <a:t>. Обратите внимание на то,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// что приведение типов не </a:t>
            </a:r>
            <a:r>
              <a:rPr lang="ru-RU" sz="1600" dirty="0" smtClean="0">
                <a:solidFill>
                  <a:schemeClr val="tx1"/>
                </a:solidFill>
              </a:rPr>
              <a:t>требуется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v = </a:t>
            </a:r>
            <a:r>
              <a:rPr lang="en-US" sz="1600" dirty="0" err="1">
                <a:solidFill>
                  <a:schemeClr val="tx1"/>
                </a:solidFill>
              </a:rPr>
              <a:t>iOb.getob</a:t>
            </a:r>
            <a:r>
              <a:rPr lang="en-US" sz="1600" dirty="0">
                <a:solidFill>
                  <a:schemeClr val="tx1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System.out.println</a:t>
            </a:r>
            <a:r>
              <a:rPr lang="en-US" sz="1600" dirty="0">
                <a:solidFill>
                  <a:schemeClr val="tx1"/>
                </a:solidFill>
              </a:rPr>
              <a:t>("value: " + v);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System.out.println</a:t>
            </a:r>
            <a:r>
              <a:rPr lang="en-US" sz="1600" dirty="0">
                <a:solidFill>
                  <a:schemeClr val="tx1"/>
                </a:solidFill>
              </a:rPr>
              <a:t>();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015655" y="3551816"/>
            <a:ext cx="51763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// </a:t>
            </a:r>
            <a:r>
              <a:rPr lang="ru-RU" sz="1600" dirty="0"/>
              <a:t>Создание ссылки на объект типа </a:t>
            </a:r>
            <a:r>
              <a:rPr lang="en-US" sz="1600" dirty="0"/>
              <a:t>Gen&lt;String&gt; </a:t>
            </a:r>
          </a:p>
          <a:p>
            <a:r>
              <a:rPr lang="ru-RU" sz="1600" dirty="0" smtClean="0"/>
              <a:t>	</a:t>
            </a:r>
            <a:r>
              <a:rPr lang="en-US" sz="1600" dirty="0" smtClean="0"/>
              <a:t>Gen&lt;String</a:t>
            </a:r>
            <a:r>
              <a:rPr lang="en-US" sz="1600" dirty="0"/>
              <a:t>&gt; </a:t>
            </a:r>
            <a:r>
              <a:rPr lang="en-US" sz="1600" dirty="0" err="1"/>
              <a:t>strOb</a:t>
            </a:r>
            <a:r>
              <a:rPr lang="en-US" sz="1600" dirty="0"/>
              <a:t> = new Gen&lt;String&gt;("Generics Test"); </a:t>
            </a:r>
          </a:p>
          <a:p>
            <a:r>
              <a:rPr lang="en-US" sz="1600" dirty="0"/>
              <a:t>// </a:t>
            </a:r>
            <a:r>
              <a:rPr lang="ru-RU" sz="1600" dirty="0" smtClean="0"/>
              <a:t>Отображение </a:t>
            </a:r>
            <a:r>
              <a:rPr lang="ru-RU" sz="1600" dirty="0"/>
              <a:t>типа данных, </a:t>
            </a:r>
            <a:r>
              <a:rPr lang="ru-RU" sz="1600" dirty="0" smtClean="0"/>
              <a:t>используемого</a:t>
            </a:r>
          </a:p>
          <a:p>
            <a:r>
              <a:rPr lang="en-US" sz="1600" dirty="0"/>
              <a:t>// </a:t>
            </a:r>
            <a:r>
              <a:rPr lang="ru-RU" sz="1600" dirty="0" smtClean="0"/>
              <a:t> </a:t>
            </a:r>
            <a:r>
              <a:rPr lang="en-US" sz="1600" dirty="0" err="1" smtClean="0"/>
              <a:t>strOb</a:t>
            </a:r>
            <a:r>
              <a:rPr lang="en-US" sz="1600" dirty="0" smtClean="0"/>
              <a:t>  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strOb.showType</a:t>
            </a:r>
            <a:r>
              <a:rPr lang="en-US" sz="1600" dirty="0"/>
              <a:t>(); </a:t>
            </a:r>
          </a:p>
          <a:p>
            <a:r>
              <a:rPr lang="en-US" sz="1600" dirty="0"/>
              <a:t>// </a:t>
            </a:r>
            <a:r>
              <a:rPr lang="ru-RU" sz="1600" dirty="0" smtClean="0"/>
              <a:t>Получение </a:t>
            </a:r>
            <a:r>
              <a:rPr lang="ru-RU" sz="1600" dirty="0"/>
              <a:t>значения </a:t>
            </a:r>
            <a:r>
              <a:rPr lang="en-US" sz="1600" dirty="0" err="1"/>
              <a:t>strOb</a:t>
            </a:r>
            <a:r>
              <a:rPr lang="en-US" sz="1600" dirty="0"/>
              <a:t>. </a:t>
            </a:r>
            <a:r>
              <a:rPr lang="ru-RU" sz="1600" dirty="0"/>
              <a:t>В данном </a:t>
            </a:r>
            <a:r>
              <a:rPr lang="ru-RU" sz="1600" dirty="0" smtClean="0"/>
              <a:t>случае</a:t>
            </a:r>
          </a:p>
          <a:p>
            <a:r>
              <a:rPr lang="en-US" sz="1600" dirty="0" smtClean="0"/>
              <a:t>// </a:t>
            </a:r>
            <a:r>
              <a:rPr lang="ru-RU" sz="1600" dirty="0" smtClean="0"/>
              <a:t> приведение типов </a:t>
            </a:r>
            <a:r>
              <a:rPr lang="ru-RU" sz="1600" dirty="0"/>
              <a:t>также не требуется </a:t>
            </a:r>
          </a:p>
          <a:p>
            <a:r>
              <a:rPr lang="ru-RU" sz="1600" dirty="0"/>
              <a:t>        </a:t>
            </a:r>
            <a:r>
              <a:rPr lang="en-US" sz="1600" dirty="0"/>
              <a:t>String </a:t>
            </a:r>
            <a:r>
              <a:rPr lang="en-US" sz="1600" dirty="0" err="1"/>
              <a:t>str</a:t>
            </a:r>
            <a:r>
              <a:rPr lang="en-US" sz="1600" dirty="0"/>
              <a:t> = </a:t>
            </a:r>
            <a:r>
              <a:rPr lang="en-US" sz="1600" dirty="0" err="1"/>
              <a:t>strOb.getob</a:t>
            </a:r>
            <a:r>
              <a:rPr lang="en-US" sz="1600" dirty="0"/>
              <a:t>();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("value: " + </a:t>
            </a:r>
            <a:r>
              <a:rPr lang="en-US" sz="1600" dirty="0" err="1"/>
              <a:t>str</a:t>
            </a:r>
            <a:r>
              <a:rPr lang="en-US" sz="1600" dirty="0"/>
              <a:t>); 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036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86000" y="1103586"/>
            <a:ext cx="9601199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Создается </a:t>
            </a:r>
            <a:r>
              <a:rPr lang="ru-RU" sz="2400" dirty="0"/>
              <a:t>вариант объекта </a:t>
            </a:r>
            <a:r>
              <a:rPr lang="ru-RU" sz="2400" dirty="0" err="1"/>
              <a:t>Gen</a:t>
            </a:r>
            <a:r>
              <a:rPr lang="ru-RU" sz="2400" dirty="0"/>
              <a:t> для целых чисел.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err="1" smtClean="0"/>
              <a:t>Gen</a:t>
            </a:r>
            <a:r>
              <a:rPr lang="ru-RU" sz="2400" dirty="0" smtClean="0"/>
              <a:t>&lt;</a:t>
            </a:r>
            <a:r>
              <a:rPr lang="ru-RU" sz="2400" dirty="0" err="1" smtClean="0"/>
              <a:t>Integer</a:t>
            </a:r>
            <a:r>
              <a:rPr lang="ru-RU" sz="2400" dirty="0"/>
              <a:t>&gt; </a:t>
            </a:r>
            <a:r>
              <a:rPr lang="ru-RU" sz="2400" dirty="0" err="1"/>
              <a:t>iOb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Т</a:t>
            </a:r>
            <a:r>
              <a:rPr lang="ru-RU" sz="2400" dirty="0" smtClean="0"/>
              <a:t>ип </a:t>
            </a:r>
            <a:r>
              <a:rPr lang="ru-RU" sz="2400" dirty="0" err="1"/>
              <a:t>Integer</a:t>
            </a:r>
            <a:r>
              <a:rPr lang="ru-RU" sz="2400" dirty="0"/>
              <a:t> указывается после имени </a:t>
            </a:r>
            <a:r>
              <a:rPr lang="ru-RU" sz="2400" dirty="0" err="1"/>
              <a:t>Gen</a:t>
            </a:r>
            <a:r>
              <a:rPr lang="ru-RU" sz="2400" dirty="0"/>
              <a:t> в угловых </a:t>
            </a:r>
            <a:r>
              <a:rPr lang="ru-RU" sz="2400" dirty="0" smtClean="0"/>
              <a:t>скобках</a:t>
            </a:r>
            <a:r>
              <a:rPr lang="ru-RU" sz="2400" dirty="0"/>
              <a:t>. В данном случае </a:t>
            </a:r>
            <a:r>
              <a:rPr lang="ru-RU" sz="2400" dirty="0" err="1"/>
              <a:t>Integer</a:t>
            </a:r>
            <a:r>
              <a:rPr lang="ru-RU" sz="2400" dirty="0"/>
              <a:t> – это передаваемый тип, который заменяет </a:t>
            </a:r>
            <a:r>
              <a:rPr lang="ru-RU" sz="2400" dirty="0" smtClean="0"/>
              <a:t>в  </a:t>
            </a:r>
            <a:r>
              <a:rPr lang="ru-RU" sz="2400" dirty="0"/>
              <a:t>классе  </a:t>
            </a:r>
            <a:r>
              <a:rPr lang="ru-RU" sz="2400" dirty="0" err="1"/>
              <a:t>Gen</a:t>
            </a:r>
            <a:r>
              <a:rPr lang="ru-RU" sz="2400" dirty="0"/>
              <a:t>  параметр  типа  Т.  Таким  образом  создается  вариант  </a:t>
            </a:r>
            <a:r>
              <a:rPr lang="ru-RU" sz="2400" dirty="0" err="1"/>
              <a:t>Gen</a:t>
            </a:r>
            <a:r>
              <a:rPr lang="ru-RU" sz="2400" dirty="0"/>
              <a:t>,  в </a:t>
            </a:r>
            <a:r>
              <a:rPr lang="ru-RU" sz="2400" dirty="0" smtClean="0"/>
              <a:t>котором  </a:t>
            </a:r>
            <a:r>
              <a:rPr lang="ru-RU" sz="2400" dirty="0"/>
              <a:t>ссылки  на  T  преобразуются  в  ссылки  на  </a:t>
            </a:r>
            <a:r>
              <a:rPr lang="ru-RU" sz="2400" dirty="0" err="1"/>
              <a:t>Integer</a:t>
            </a:r>
            <a:r>
              <a:rPr lang="ru-RU" sz="2400" dirty="0"/>
              <a:t>.  В  объекте, </a:t>
            </a:r>
            <a:r>
              <a:rPr lang="ru-RU" sz="2400" dirty="0" smtClean="0"/>
              <a:t>созданном  </a:t>
            </a:r>
            <a:r>
              <a:rPr lang="ru-RU" sz="2400" dirty="0"/>
              <a:t>при  выполнении  приведенного  выражения,  переменная  </a:t>
            </a:r>
            <a:r>
              <a:rPr lang="ru-RU" sz="2400" dirty="0" err="1"/>
              <a:t>ob</a:t>
            </a:r>
            <a:r>
              <a:rPr lang="ru-RU" sz="2400" dirty="0"/>
              <a:t>  и </a:t>
            </a:r>
            <a:r>
              <a:rPr lang="ru-RU" sz="2400" dirty="0" smtClean="0"/>
              <a:t>возвращаемое </a:t>
            </a:r>
            <a:r>
              <a:rPr lang="ru-RU" sz="2400" dirty="0"/>
              <a:t>значение метода </a:t>
            </a:r>
            <a:r>
              <a:rPr lang="ru-RU" sz="2400" dirty="0" err="1"/>
              <a:t>getob</a:t>
            </a:r>
            <a:r>
              <a:rPr lang="ru-RU" sz="2400" dirty="0"/>
              <a:t>() будут принадлежать типу </a:t>
            </a:r>
            <a:r>
              <a:rPr lang="ru-RU" sz="2400" dirty="0" err="1"/>
              <a:t>Integer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5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86000" y="1103586"/>
            <a:ext cx="9601199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Компилятор </a:t>
            </a:r>
            <a:r>
              <a:rPr lang="ru-RU" sz="2400" dirty="0" err="1"/>
              <a:t>Java</a:t>
            </a:r>
            <a:r>
              <a:rPr lang="ru-RU" sz="2400" dirty="0"/>
              <a:t> реально не создает </a:t>
            </a:r>
            <a:r>
              <a:rPr lang="ru-RU" sz="2400" dirty="0" smtClean="0"/>
              <a:t>различные  </a:t>
            </a:r>
            <a:r>
              <a:rPr lang="ru-RU" sz="2400" dirty="0"/>
              <a:t>версии  </a:t>
            </a:r>
            <a:r>
              <a:rPr lang="ru-RU" sz="2400" dirty="0" err="1"/>
              <a:t>Gen</a:t>
            </a:r>
            <a:r>
              <a:rPr lang="ru-RU" sz="2400" dirty="0"/>
              <a:t>  или  другого  универсального  класса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Вместо  создания  </a:t>
            </a:r>
            <a:r>
              <a:rPr lang="ru-RU" sz="2400" dirty="0"/>
              <a:t>разных  версий  компилятор  удаляет  всю </a:t>
            </a:r>
            <a:r>
              <a:rPr lang="ru-RU" sz="2400" dirty="0" smtClean="0"/>
              <a:t>информацию  </a:t>
            </a:r>
            <a:r>
              <a:rPr lang="ru-RU" sz="2400" dirty="0"/>
              <a:t>об  универсальном  </a:t>
            </a:r>
            <a:r>
              <a:rPr lang="ru-RU" sz="2400" dirty="0" smtClean="0"/>
              <a:t>типе  </a:t>
            </a:r>
            <a:r>
              <a:rPr lang="ru-RU" sz="2400" dirty="0"/>
              <a:t>и  использует  вместо  нее  </a:t>
            </a:r>
            <a:r>
              <a:rPr lang="ru-RU" sz="2400" dirty="0" smtClean="0"/>
              <a:t>приведение типа</a:t>
            </a:r>
            <a:r>
              <a:rPr lang="ru-RU" sz="2400" dirty="0"/>
              <a:t>. В результате полученный объект ведет себя так, как будто в программе </a:t>
            </a:r>
            <a:r>
              <a:rPr lang="ru-RU" sz="2400" dirty="0" smtClean="0"/>
              <a:t>была  </a:t>
            </a:r>
            <a:r>
              <a:rPr lang="ru-RU" sz="2400" dirty="0"/>
              <a:t>создана  конкретная  версия  класса  </a:t>
            </a:r>
            <a:r>
              <a:rPr lang="ru-RU" sz="2400" dirty="0" err="1"/>
              <a:t>Gen</a:t>
            </a:r>
            <a:r>
              <a:rPr lang="ru-RU" sz="2400" dirty="0"/>
              <a:t>.  Таким  образом,  в  программе </a:t>
            </a:r>
            <a:r>
              <a:rPr lang="ru-RU" sz="2400" dirty="0" smtClean="0"/>
              <a:t>реально </a:t>
            </a:r>
            <a:r>
              <a:rPr lang="ru-RU" sz="2400" dirty="0"/>
              <a:t>существует лишь одна версия  </a:t>
            </a:r>
            <a:r>
              <a:rPr lang="ru-RU" sz="2400" dirty="0" err="1"/>
              <a:t>Gen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7" y="1103586"/>
            <a:ext cx="9979573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 следующей  строке  кода  переменной  </a:t>
            </a:r>
            <a:r>
              <a:rPr lang="ru-RU" sz="2400" dirty="0" err="1"/>
              <a:t>iOb</a:t>
            </a:r>
            <a:r>
              <a:rPr lang="ru-RU" sz="2400" dirty="0"/>
              <a:t>  присваивается  ссылка  на </a:t>
            </a:r>
            <a:r>
              <a:rPr lang="ru-RU" sz="2400" dirty="0" smtClean="0"/>
              <a:t>экземпляра </a:t>
            </a:r>
            <a:r>
              <a:rPr lang="ru-RU" sz="2400" dirty="0" err="1"/>
              <a:t>Integer</a:t>
            </a:r>
            <a:r>
              <a:rPr lang="ru-RU" sz="2400" dirty="0"/>
              <a:t>-варианта класса </a:t>
            </a:r>
            <a:r>
              <a:rPr lang="ru-RU" sz="2400" dirty="0" err="1"/>
              <a:t>Gen</a:t>
            </a:r>
            <a:r>
              <a:rPr lang="ru-RU" sz="2400" dirty="0"/>
              <a:t>: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iOb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Integer</a:t>
            </a:r>
            <a:r>
              <a:rPr lang="ru-RU" sz="2400" dirty="0"/>
              <a:t>&gt;(88</a:t>
            </a:r>
            <a:r>
              <a:rPr lang="ru-RU" sz="2400" dirty="0" smtClean="0"/>
              <a:t>);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П</a:t>
            </a:r>
            <a:r>
              <a:rPr lang="ru-RU" sz="2400" dirty="0" smtClean="0"/>
              <a:t>ри  </a:t>
            </a:r>
            <a:r>
              <a:rPr lang="ru-RU" sz="2400" dirty="0"/>
              <a:t>вызове  конструктора  </a:t>
            </a:r>
            <a:r>
              <a:rPr lang="ru-RU" sz="2400" dirty="0" err="1"/>
              <a:t>Gen</a:t>
            </a:r>
            <a:r>
              <a:rPr lang="ru-RU" sz="2400" dirty="0"/>
              <a:t>  задается </a:t>
            </a:r>
            <a:r>
              <a:rPr lang="ru-RU" sz="2400" dirty="0" smtClean="0"/>
              <a:t>передаваемый  </a:t>
            </a:r>
            <a:r>
              <a:rPr lang="ru-RU" sz="2400" dirty="0"/>
              <a:t>тип  </a:t>
            </a:r>
            <a:r>
              <a:rPr lang="ru-RU" sz="2400" dirty="0" err="1"/>
              <a:t>Integer</a:t>
            </a:r>
            <a:r>
              <a:rPr lang="ru-RU" sz="2400" dirty="0"/>
              <a:t>.  Это  необходимо,  поскольку  тип  объекта,  на </a:t>
            </a:r>
            <a:r>
              <a:rPr lang="ru-RU" sz="2400" dirty="0" smtClean="0"/>
              <a:t>который  </a:t>
            </a:r>
            <a:r>
              <a:rPr lang="ru-RU" sz="2400" dirty="0"/>
              <a:t>указывает  ссылка  (в  данном  случае  это  </a:t>
            </a:r>
            <a:r>
              <a:rPr lang="ru-RU" sz="2400" dirty="0" err="1"/>
              <a:t>iOb</a:t>
            </a:r>
            <a:r>
              <a:rPr lang="ru-RU" sz="2400" dirty="0"/>
              <a:t>),  должен </a:t>
            </a:r>
            <a:r>
              <a:rPr lang="ru-RU" sz="2400" dirty="0" smtClean="0"/>
              <a:t>соответствовать 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Integer</a:t>
            </a:r>
            <a:r>
              <a:rPr lang="ru-RU" sz="2400" dirty="0"/>
              <a:t>&gt;.  Если  тип  ссылки,  возвращаемой  оператором </a:t>
            </a:r>
            <a:r>
              <a:rPr lang="ru-RU" sz="2400" dirty="0" err="1" smtClean="0"/>
              <a:t>new</a:t>
            </a:r>
            <a:r>
              <a:rPr lang="ru-RU" sz="2400" dirty="0"/>
              <a:t>,  будет  отличаться  от 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Integer</a:t>
            </a:r>
            <a:r>
              <a:rPr lang="ru-RU" sz="2400" dirty="0"/>
              <a:t>&gt;,  возникнет  ошибка  компиляции.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994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7" y="1103586"/>
            <a:ext cx="9979573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 сообщение  о  такой  ошибке  будет  сгенерировано  при  попытке </a:t>
            </a:r>
            <a:r>
              <a:rPr lang="ru-RU" sz="2400" dirty="0" smtClean="0"/>
              <a:t>скомпилировать </a:t>
            </a:r>
            <a:r>
              <a:rPr lang="ru-RU" sz="2400" dirty="0"/>
              <a:t>выражение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iOb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Double</a:t>
            </a:r>
            <a:r>
              <a:rPr lang="ru-RU" sz="2400" dirty="0"/>
              <a:t>&gt;(88.0); // Ошибка! </a:t>
            </a:r>
          </a:p>
          <a:p>
            <a:pPr marL="0" indent="0">
              <a:buNone/>
            </a:pPr>
            <a:r>
              <a:rPr lang="ru-RU" sz="2400" dirty="0"/>
              <a:t>Поскольку  переменная  </a:t>
            </a:r>
            <a:r>
              <a:rPr lang="ru-RU" sz="2400" dirty="0" err="1"/>
              <a:t>iOb</a:t>
            </a:r>
            <a:r>
              <a:rPr lang="ru-RU" sz="2400" dirty="0"/>
              <a:t>  принадлежит  типу 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Integer</a:t>
            </a:r>
            <a:r>
              <a:rPr lang="ru-RU" sz="2400" dirty="0"/>
              <a:t>&gt;,  ее  нельзя </a:t>
            </a:r>
            <a:r>
              <a:rPr lang="ru-RU" sz="2400" dirty="0" smtClean="0"/>
              <a:t>использовать  </a:t>
            </a:r>
            <a:r>
              <a:rPr lang="ru-RU" sz="2400" dirty="0"/>
              <a:t>для  хранения  ссылки,  например  на  объект, 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Double</a:t>
            </a:r>
            <a:r>
              <a:rPr lang="ru-RU" sz="2400" dirty="0"/>
              <a:t>&gt;. </a:t>
            </a:r>
            <a:r>
              <a:rPr lang="ru-RU" sz="2400" dirty="0" smtClean="0"/>
              <a:t>Возможность  </a:t>
            </a:r>
            <a:r>
              <a:rPr lang="ru-RU" sz="2400" dirty="0"/>
              <a:t>проверки  на  соответствие  типов  –  одно  из  основных </a:t>
            </a:r>
            <a:r>
              <a:rPr lang="ru-RU" sz="2400" dirty="0" smtClean="0"/>
              <a:t>преимуществ </a:t>
            </a:r>
            <a:r>
              <a:rPr lang="ru-RU" sz="2400" dirty="0"/>
              <a:t>универсальных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25711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7" y="1103586"/>
            <a:ext cx="9979573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выполнении  выражения </a:t>
            </a:r>
            <a:r>
              <a:rPr lang="ru-RU" sz="2400" dirty="0" err="1"/>
              <a:t>iOb</a:t>
            </a:r>
            <a:r>
              <a:rPr lang="ru-RU" sz="2400" dirty="0"/>
              <a:t> =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Integer</a:t>
            </a:r>
            <a:r>
              <a:rPr lang="ru-RU" sz="2400" dirty="0"/>
              <a:t>&gt;(88); </a:t>
            </a:r>
            <a:r>
              <a:rPr lang="ru-RU" sz="2400" dirty="0" smtClean="0"/>
              <a:t>осуществляется  </a:t>
            </a:r>
            <a:r>
              <a:rPr lang="ru-RU" sz="2400" dirty="0" err="1"/>
              <a:t>автоупаковка</a:t>
            </a:r>
            <a:r>
              <a:rPr lang="ru-RU" sz="2400" dirty="0"/>
              <a:t>  целочисленного </a:t>
            </a:r>
            <a:r>
              <a:rPr lang="ru-RU" sz="2400" dirty="0" smtClean="0"/>
              <a:t>значения  </a:t>
            </a:r>
            <a:r>
              <a:rPr lang="ru-RU" sz="2400" dirty="0"/>
              <a:t>88  в  объект  </a:t>
            </a:r>
            <a:r>
              <a:rPr lang="ru-RU" sz="2400" dirty="0" err="1"/>
              <a:t>Integer</a:t>
            </a:r>
            <a:r>
              <a:rPr lang="ru-RU" sz="2400" dirty="0"/>
              <a:t>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Конструктору 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Integer</a:t>
            </a:r>
            <a:r>
              <a:rPr lang="ru-RU" sz="2400" dirty="0"/>
              <a:t>&gt; </a:t>
            </a:r>
            <a:r>
              <a:rPr lang="ru-RU" sz="2400" dirty="0" smtClean="0"/>
              <a:t>должен  </a:t>
            </a:r>
            <a:r>
              <a:rPr lang="ru-RU" sz="2400" dirty="0"/>
              <a:t>передаваться  параметр  типа  </a:t>
            </a:r>
            <a:r>
              <a:rPr lang="ru-RU" sz="2400" dirty="0" err="1"/>
              <a:t>Integer</a:t>
            </a:r>
            <a:r>
              <a:rPr lang="ru-RU" sz="2400" dirty="0"/>
              <a:t>.  При  необходимости </a:t>
            </a:r>
            <a:r>
              <a:rPr lang="ru-RU" sz="2400" dirty="0" smtClean="0"/>
              <a:t>преобразование  </a:t>
            </a:r>
            <a:r>
              <a:rPr lang="ru-RU" sz="2400" dirty="0"/>
              <a:t>типов  может  быть  выполнено  явно,  как  в  следующем </a:t>
            </a:r>
            <a:r>
              <a:rPr lang="ru-RU" sz="2400" dirty="0" smtClean="0"/>
              <a:t>примере</a:t>
            </a:r>
            <a:r>
              <a:rPr lang="ru-RU" sz="2400" dirty="0"/>
              <a:t>: </a:t>
            </a:r>
          </a:p>
          <a:p>
            <a:pPr marL="0" indent="0">
              <a:buNone/>
            </a:pPr>
            <a:r>
              <a:rPr lang="ru-RU" sz="2400" dirty="0" err="1"/>
              <a:t>iOb</a:t>
            </a:r>
            <a:r>
              <a:rPr lang="ru-RU" sz="2400" dirty="0"/>
              <a:t> =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Integer</a:t>
            </a:r>
            <a:r>
              <a:rPr lang="ru-RU" sz="2400" dirty="0"/>
              <a:t>&gt;(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Integer</a:t>
            </a:r>
            <a:r>
              <a:rPr lang="ru-RU" sz="2400" dirty="0"/>
              <a:t>(88)); </a:t>
            </a:r>
          </a:p>
          <a:p>
            <a:pPr marL="0" indent="0">
              <a:buNone/>
            </a:pPr>
            <a:r>
              <a:rPr lang="ru-RU" sz="2400" dirty="0"/>
              <a:t>Однако  в  данном  случае  длинная  строка  кода  не  дает  никаких </a:t>
            </a:r>
            <a:r>
              <a:rPr lang="ru-RU" sz="2400" dirty="0" smtClean="0"/>
              <a:t>преимуществ </a:t>
            </a:r>
            <a:r>
              <a:rPr lang="ru-RU" sz="2400" dirty="0"/>
              <a:t>по сравнению с предыдущим, более компактным выражением.</a:t>
            </a:r>
          </a:p>
        </p:txBody>
      </p:sp>
    </p:spTree>
    <p:extLst>
      <p:ext uri="{BB962C8B-B14F-4D97-AF65-F5344CB8AC3E}">
        <p14:creationId xmlns:p14="http://schemas.microsoft.com/office/powerpoint/2010/main" val="464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7" y="1103586"/>
            <a:ext cx="9979573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Далее  в  программе  отображается  тип  переменной  </a:t>
            </a:r>
            <a:r>
              <a:rPr lang="ru-RU" sz="2400" dirty="0" err="1"/>
              <a:t>ob</a:t>
            </a:r>
            <a:r>
              <a:rPr lang="ru-RU" sz="2400" dirty="0"/>
              <a:t>,  принадлежащей </a:t>
            </a:r>
            <a:r>
              <a:rPr lang="ru-RU" sz="2400" dirty="0" smtClean="0"/>
              <a:t>объекту  </a:t>
            </a:r>
            <a:r>
              <a:rPr lang="ru-RU" sz="2400" dirty="0" err="1"/>
              <a:t>iOb</a:t>
            </a:r>
            <a:r>
              <a:rPr lang="ru-RU" sz="2400" dirty="0"/>
              <a:t>  (в  данном случае  это  тип  </a:t>
            </a:r>
            <a:r>
              <a:rPr lang="ru-RU" sz="2400" dirty="0" err="1"/>
              <a:t>Integer</a:t>
            </a:r>
            <a:r>
              <a:rPr lang="ru-RU" sz="2400" dirty="0"/>
              <a:t>).  Для получения  значения  </a:t>
            </a:r>
            <a:r>
              <a:rPr lang="ru-RU" sz="2400" dirty="0" err="1"/>
              <a:t>ob</a:t>
            </a:r>
            <a:r>
              <a:rPr lang="ru-RU" sz="2400" dirty="0"/>
              <a:t> </a:t>
            </a:r>
            <a:r>
              <a:rPr lang="ru-RU" sz="2400" dirty="0" smtClean="0"/>
              <a:t>используется </a:t>
            </a:r>
            <a:r>
              <a:rPr lang="ru-RU" sz="2400" dirty="0"/>
              <a:t>следующее выражение: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/>
              <a:t>v = </a:t>
            </a:r>
            <a:r>
              <a:rPr lang="ru-RU" sz="2400" dirty="0" err="1"/>
              <a:t>iOb.getob</a:t>
            </a:r>
            <a:r>
              <a:rPr lang="ru-RU" sz="2400" dirty="0"/>
              <a:t>();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Поскольку  метод  </a:t>
            </a:r>
            <a:r>
              <a:rPr lang="ru-RU" sz="2400" dirty="0" err="1"/>
              <a:t>getob</a:t>
            </a:r>
            <a:r>
              <a:rPr lang="ru-RU" sz="2400" dirty="0"/>
              <a:t>()  возвращает  значение  типа  T,  которое </a:t>
            </a:r>
            <a:r>
              <a:rPr lang="ru-RU" sz="2400" dirty="0" smtClean="0"/>
              <a:t>заменяется </a:t>
            </a:r>
            <a:r>
              <a:rPr lang="ru-RU" sz="2400" dirty="0" err="1"/>
              <a:t>Integer</a:t>
            </a:r>
            <a:r>
              <a:rPr lang="ru-RU" sz="2400" dirty="0"/>
              <a:t>, возвращаемым типом </a:t>
            </a:r>
            <a:r>
              <a:rPr lang="ru-RU" sz="2400" dirty="0" err="1"/>
              <a:t>getob</a:t>
            </a:r>
            <a:r>
              <a:rPr lang="ru-RU" sz="2400" dirty="0"/>
              <a:t>() будет </a:t>
            </a:r>
            <a:r>
              <a:rPr lang="ru-RU" sz="2400" dirty="0" err="1"/>
              <a:t>Integer</a:t>
            </a:r>
            <a:r>
              <a:rPr lang="ru-RU" sz="2400" dirty="0"/>
              <a:t>. Это значение </a:t>
            </a:r>
            <a:r>
              <a:rPr lang="ru-RU" sz="2400" dirty="0" smtClean="0"/>
              <a:t>перед  </a:t>
            </a:r>
            <a:r>
              <a:rPr lang="ru-RU" sz="2400" dirty="0"/>
              <a:t>присвоением  переменной  v  (типа  </a:t>
            </a:r>
            <a:r>
              <a:rPr lang="ru-RU" sz="2400" dirty="0" err="1"/>
              <a:t>int</a:t>
            </a:r>
            <a:r>
              <a:rPr lang="ru-RU" sz="2400" dirty="0"/>
              <a:t>)  будет  подвергнуто </a:t>
            </a:r>
            <a:r>
              <a:rPr lang="ru-RU" sz="2400" dirty="0" err="1" smtClean="0"/>
              <a:t>автораспаковке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33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7" y="1103586"/>
            <a:ext cx="9979573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Объявляется </a:t>
            </a:r>
            <a:r>
              <a:rPr lang="ru-RU" sz="2400" dirty="0"/>
              <a:t>объект типа </a:t>
            </a:r>
            <a:r>
              <a:rPr lang="en-US" sz="2400" dirty="0"/>
              <a:t>Gen&lt;String&gt;.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Gen&lt;String</a:t>
            </a:r>
            <a:r>
              <a:rPr lang="en-US" sz="2400" dirty="0"/>
              <a:t>&gt; </a:t>
            </a:r>
            <a:r>
              <a:rPr lang="en-US" sz="2400" dirty="0" err="1"/>
              <a:t>strOb</a:t>
            </a:r>
            <a:r>
              <a:rPr lang="en-US" sz="2400" dirty="0"/>
              <a:t> = new Gen&lt;String&gt;("Generics Test"); </a:t>
            </a:r>
          </a:p>
          <a:p>
            <a:pPr marL="0" indent="0">
              <a:buNone/>
            </a:pPr>
            <a:r>
              <a:rPr lang="ru-RU" sz="2400" dirty="0"/>
              <a:t>Поскольку параметр типа – это </a:t>
            </a:r>
            <a:r>
              <a:rPr lang="en-US" sz="2400" dirty="0"/>
              <a:t>String, </a:t>
            </a:r>
            <a:r>
              <a:rPr lang="ru-RU" sz="2400" dirty="0"/>
              <a:t>данный тип заменяет </a:t>
            </a:r>
            <a:r>
              <a:rPr lang="en-US" sz="2400" dirty="0"/>
              <a:t>T </a:t>
            </a:r>
            <a:r>
              <a:rPr lang="ru-RU" sz="2400" dirty="0"/>
              <a:t>в составе </a:t>
            </a:r>
            <a:r>
              <a:rPr lang="en-US" sz="2400" dirty="0" smtClean="0"/>
              <a:t>Gen</a:t>
            </a:r>
            <a:r>
              <a:rPr lang="en-US" sz="2400" dirty="0"/>
              <a:t>.  </a:t>
            </a:r>
            <a:r>
              <a:rPr lang="ru-RU" sz="2400" dirty="0"/>
              <a:t>Таким  способом  создается  </a:t>
            </a:r>
            <a:r>
              <a:rPr lang="en-US" sz="2400" dirty="0"/>
              <a:t>String-</a:t>
            </a:r>
            <a:r>
              <a:rPr lang="ru-RU" sz="2400" dirty="0"/>
              <a:t>вариант  </a:t>
            </a:r>
            <a:r>
              <a:rPr lang="en-US" sz="2400" dirty="0"/>
              <a:t>Gen,  </a:t>
            </a:r>
            <a:r>
              <a:rPr lang="ru-RU" sz="2400" dirty="0"/>
              <a:t>работу  которого </a:t>
            </a:r>
            <a:r>
              <a:rPr lang="ru-RU" sz="2400" dirty="0" smtClean="0"/>
              <a:t>демонстрируют </a:t>
            </a:r>
            <a:r>
              <a:rPr lang="ru-RU" sz="2400" dirty="0"/>
              <a:t>оставшиеся строки кода. </a:t>
            </a:r>
          </a:p>
        </p:txBody>
      </p:sp>
    </p:spTree>
    <p:extLst>
      <p:ext uri="{BB962C8B-B14F-4D97-AF65-F5344CB8AC3E}">
        <p14:creationId xmlns:p14="http://schemas.microsoft.com/office/powerpoint/2010/main" val="28119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7" y="1103586"/>
            <a:ext cx="9979573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определении экземпляра универсального класса передаваемый тип, </a:t>
            </a:r>
            <a:r>
              <a:rPr lang="ru-RU" sz="2400" dirty="0" smtClean="0"/>
              <a:t>который </a:t>
            </a:r>
            <a:r>
              <a:rPr lang="ru-RU" sz="2400" dirty="0"/>
              <a:t>заменяет параметр типа, должен быть именем класса. Для этой цели </a:t>
            </a:r>
            <a:r>
              <a:rPr lang="ru-RU" sz="2400" dirty="0" smtClean="0"/>
              <a:t>нельзя </a:t>
            </a:r>
            <a:r>
              <a:rPr lang="ru-RU" sz="2400" dirty="0"/>
              <a:t>использовать простой тип, например </a:t>
            </a:r>
            <a:r>
              <a:rPr lang="ru-RU" sz="2400" dirty="0" err="1"/>
              <a:t>int</a:t>
            </a:r>
            <a:r>
              <a:rPr lang="ru-RU" sz="2400" dirty="0"/>
              <a:t> или </a:t>
            </a:r>
            <a:r>
              <a:rPr lang="ru-RU" sz="2400" dirty="0" err="1"/>
              <a:t>char</a:t>
            </a:r>
            <a:r>
              <a:rPr lang="ru-RU" sz="2400" dirty="0"/>
              <a:t>. Например, в случае </a:t>
            </a:r>
            <a:r>
              <a:rPr lang="ru-RU" sz="2400" dirty="0" smtClean="0"/>
              <a:t>класса  </a:t>
            </a:r>
            <a:r>
              <a:rPr lang="ru-RU" sz="2400" dirty="0" err="1"/>
              <a:t>Gen</a:t>
            </a:r>
            <a:r>
              <a:rPr lang="ru-RU" sz="2400" dirty="0"/>
              <a:t>  можно  передать  в  качестве  T  любой  класс,  но  не  простой  тип.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err="1" smtClean="0"/>
              <a:t>Gen</a:t>
            </a:r>
            <a:r>
              <a:rPr lang="ru-RU" sz="2400" dirty="0" smtClean="0"/>
              <a:t>&lt;</a:t>
            </a:r>
            <a:r>
              <a:rPr lang="ru-RU" sz="2400" dirty="0" err="1" smtClean="0"/>
              <a:t>int</a:t>
            </a:r>
            <a:r>
              <a:rPr lang="ru-RU" sz="2400" dirty="0"/>
              <a:t>&gt; </a:t>
            </a:r>
            <a:r>
              <a:rPr lang="ru-RU" sz="2400" dirty="0" err="1"/>
              <a:t>strOb</a:t>
            </a:r>
            <a:r>
              <a:rPr lang="ru-RU" sz="2400" dirty="0"/>
              <a:t> =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Gen</a:t>
            </a:r>
            <a:r>
              <a:rPr lang="ru-RU" sz="2400" dirty="0"/>
              <a:t>&lt;</a:t>
            </a:r>
            <a:r>
              <a:rPr lang="ru-RU" sz="2400" dirty="0" err="1"/>
              <a:t>int</a:t>
            </a:r>
            <a:r>
              <a:rPr lang="ru-RU" sz="2400" dirty="0"/>
              <a:t>&gt;(53); // Ошибка. </a:t>
            </a:r>
          </a:p>
          <a:p>
            <a:pPr marL="0" indent="0">
              <a:buNone/>
            </a:pPr>
            <a:r>
              <a:rPr lang="ru-RU" sz="2400" dirty="0"/>
              <a:t>// Простой тип в данном случае использовать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7953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97768" y="1315234"/>
            <a:ext cx="9689431" cy="525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Универсальные типы позволяют создавать </a:t>
            </a:r>
            <a:r>
              <a:rPr lang="ru-RU" sz="2400" dirty="0"/>
              <a:t>классы, </a:t>
            </a:r>
            <a:r>
              <a:rPr lang="ru-RU" sz="2400" dirty="0" smtClean="0"/>
              <a:t>интерфейсы </a:t>
            </a:r>
            <a:r>
              <a:rPr lang="ru-RU" sz="2400" dirty="0"/>
              <a:t>и методы, для которых типы обрабатываемых </a:t>
            </a:r>
            <a:r>
              <a:rPr lang="ru-RU" sz="2400" dirty="0" smtClean="0"/>
              <a:t>данных </a:t>
            </a:r>
            <a:r>
              <a:rPr lang="ru-RU" sz="2400" dirty="0"/>
              <a:t>передаются в качестве </a:t>
            </a:r>
            <a:r>
              <a:rPr lang="ru-RU" sz="2400" dirty="0" smtClean="0"/>
              <a:t>параметра.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Классы</a:t>
            </a:r>
            <a:r>
              <a:rPr lang="ru-RU" sz="2400" dirty="0"/>
              <a:t>, </a:t>
            </a:r>
            <a:r>
              <a:rPr lang="ru-RU" sz="2400" dirty="0" smtClean="0"/>
              <a:t>интерфейсы </a:t>
            </a:r>
            <a:r>
              <a:rPr lang="ru-RU" sz="2400" dirty="0"/>
              <a:t>или методы, </a:t>
            </a:r>
            <a:r>
              <a:rPr lang="ru-RU" sz="2400" dirty="0" smtClean="0"/>
              <a:t>которые  </a:t>
            </a:r>
            <a:r>
              <a:rPr lang="ru-RU" sz="2400" dirty="0"/>
              <a:t>обрабатывают  типы,  передаваемые  посредством  параметров, </a:t>
            </a:r>
            <a:r>
              <a:rPr lang="ru-RU" sz="2400" dirty="0" smtClean="0"/>
              <a:t>называются </a:t>
            </a:r>
            <a:r>
              <a:rPr lang="ru-RU" sz="2400" dirty="0"/>
              <a:t>универсальными, например, можно говорить об </a:t>
            </a:r>
            <a:r>
              <a:rPr lang="ru-RU" sz="2400" dirty="0" smtClean="0"/>
              <a:t>универсальном классе </a:t>
            </a:r>
            <a:r>
              <a:rPr lang="ru-RU" sz="2400" dirty="0"/>
              <a:t>или </a:t>
            </a:r>
            <a:r>
              <a:rPr lang="ru-RU" sz="2400" dirty="0" smtClean="0"/>
              <a:t>универсальном </a:t>
            </a:r>
            <a:r>
              <a:rPr lang="ru-RU" sz="2400" dirty="0"/>
              <a:t>методе.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Главное  преимущество  универсального  кода  состоит  в  том,  что  он </a:t>
            </a:r>
            <a:r>
              <a:rPr lang="ru-RU" sz="2400" dirty="0" smtClean="0"/>
              <a:t>автоматически  </a:t>
            </a:r>
            <a:r>
              <a:rPr lang="ru-RU" sz="2400" dirty="0"/>
              <a:t>настраивается  на  работу  с  нужным  типом  данных.  Многие </a:t>
            </a:r>
            <a:r>
              <a:rPr lang="ru-RU" sz="2400" dirty="0" smtClean="0"/>
              <a:t>алгоритмы  </a:t>
            </a:r>
            <a:r>
              <a:rPr lang="ru-RU" sz="2400" dirty="0"/>
              <a:t>выполняются  одинаково,  независимо  от  того,  к  информации </a:t>
            </a:r>
            <a:r>
              <a:rPr lang="ru-RU" sz="2400" dirty="0" smtClean="0"/>
              <a:t>какого  </a:t>
            </a:r>
            <a:r>
              <a:rPr lang="ru-RU" sz="2400" dirty="0"/>
              <a:t>типа  данных  они  должны  быть  применены. </a:t>
            </a:r>
          </a:p>
        </p:txBody>
      </p:sp>
    </p:spTree>
    <p:extLst>
      <p:ext uri="{BB962C8B-B14F-4D97-AF65-F5344CB8AC3E}">
        <p14:creationId xmlns:p14="http://schemas.microsoft.com/office/powerpoint/2010/main" val="2488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6" y="223839"/>
            <a:ext cx="9664263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Универсальный класс с двумя параметрами типа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68668" y="1103586"/>
            <a:ext cx="4863664" cy="5754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// </a:t>
            </a:r>
            <a:r>
              <a:rPr lang="ru-RU" sz="2000" dirty="0"/>
              <a:t>Простой универсальный класс </a:t>
            </a:r>
            <a:r>
              <a:rPr lang="ru-RU" sz="2000" dirty="0" smtClean="0"/>
              <a:t>с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ru-RU" sz="2000" dirty="0" smtClean="0"/>
              <a:t>двумя </a:t>
            </a:r>
            <a:r>
              <a:rPr lang="ru-RU" sz="2000" dirty="0"/>
              <a:t>параметрами типа: </a:t>
            </a:r>
            <a:r>
              <a:rPr lang="en-US" sz="2000" dirty="0"/>
              <a:t>T </a:t>
            </a:r>
            <a:r>
              <a:rPr lang="ru-RU" sz="2000" dirty="0"/>
              <a:t>и </a:t>
            </a:r>
            <a:r>
              <a:rPr lang="en-US" sz="2000" dirty="0"/>
              <a:t>V </a:t>
            </a:r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TwoGen</a:t>
            </a:r>
            <a:r>
              <a:rPr lang="en-US" sz="2000" dirty="0"/>
              <a:t>&lt;T, V&gt; { </a:t>
            </a:r>
          </a:p>
          <a:p>
            <a:pPr marL="0" indent="0">
              <a:buNone/>
            </a:pPr>
            <a:r>
              <a:rPr lang="en-US" sz="2000" dirty="0"/>
              <a:t>    private T ob1; </a:t>
            </a:r>
          </a:p>
          <a:p>
            <a:pPr marL="0" indent="0">
              <a:buNone/>
            </a:pPr>
            <a:r>
              <a:rPr lang="en-US" sz="2000" dirty="0"/>
              <a:t>    private V ob2; </a:t>
            </a: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ru-RU" sz="2000" dirty="0"/>
              <a:t>Конструктору </a:t>
            </a:r>
            <a:r>
              <a:rPr lang="ru-RU" sz="2000" dirty="0" smtClean="0"/>
              <a:t>класса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ru-RU" sz="2000" dirty="0" smtClean="0"/>
              <a:t>передаются </a:t>
            </a:r>
            <a:r>
              <a:rPr lang="ru-RU" sz="2000" dirty="0"/>
              <a:t>ссылки </a:t>
            </a:r>
            <a:r>
              <a:rPr lang="ru-RU" sz="2000" dirty="0" smtClean="0"/>
              <a:t>на объекты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ru-RU" sz="2000" dirty="0" smtClean="0"/>
              <a:t>типов </a:t>
            </a:r>
            <a:r>
              <a:rPr lang="en-US" sz="2000" dirty="0"/>
              <a:t>T </a:t>
            </a:r>
            <a:r>
              <a:rPr lang="ru-RU" sz="2000" dirty="0"/>
              <a:t>и </a:t>
            </a:r>
            <a:r>
              <a:rPr lang="en-US" sz="2000" dirty="0"/>
              <a:t>V </a:t>
            </a:r>
          </a:p>
          <a:p>
            <a:pPr marL="0" indent="0">
              <a:buNone/>
            </a:pPr>
            <a:r>
              <a:rPr lang="en-US" sz="2000" dirty="0"/>
              <a:t>    public </a:t>
            </a:r>
            <a:r>
              <a:rPr lang="en-US" sz="2000" dirty="0" err="1"/>
              <a:t>TwoGen</a:t>
            </a:r>
            <a:r>
              <a:rPr lang="en-US" sz="2000" dirty="0"/>
              <a:t>(T o1, V o2) { </a:t>
            </a:r>
          </a:p>
          <a:p>
            <a:pPr marL="0" indent="0">
              <a:buNone/>
            </a:pPr>
            <a:r>
              <a:rPr lang="en-US" sz="2000" dirty="0"/>
              <a:t>        ob1 = o1; </a:t>
            </a:r>
          </a:p>
          <a:p>
            <a:pPr marL="0" indent="0">
              <a:buNone/>
            </a:pPr>
            <a:r>
              <a:rPr lang="en-US" sz="2000" dirty="0"/>
              <a:t>        ob2 = o2; </a:t>
            </a:r>
          </a:p>
          <a:p>
            <a:pPr marL="0" indent="0">
              <a:buNone/>
            </a:pPr>
            <a:r>
              <a:rPr lang="en-US" sz="2000" dirty="0"/>
              <a:t>    }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endParaRPr lang="ru-RU" sz="20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771291" y="1103586"/>
            <a:ext cx="5420710" cy="5754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// </a:t>
            </a:r>
            <a:r>
              <a:rPr lang="ru-RU" sz="2000" dirty="0" smtClean="0"/>
              <a:t>Отображение типов </a:t>
            </a:r>
            <a:r>
              <a:rPr lang="en-US" sz="2000" dirty="0" smtClean="0"/>
              <a:t>T </a:t>
            </a:r>
            <a:r>
              <a:rPr lang="ru-RU" sz="2000" dirty="0" smtClean="0"/>
              <a:t>и </a:t>
            </a:r>
            <a:r>
              <a:rPr lang="en-US" sz="2000" dirty="0" smtClean="0"/>
              <a:t>V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showTypes</a:t>
            </a:r>
            <a:r>
              <a:rPr lang="en-US" sz="2000" dirty="0" smtClean="0"/>
              <a:t>() {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("Type of T is "+ ob1.getClass().</a:t>
            </a:r>
            <a:r>
              <a:rPr lang="en-US" sz="2000" dirty="0" err="1" smtClean="0"/>
              <a:t>getName</a:t>
            </a:r>
            <a:r>
              <a:rPr lang="en-US" sz="2000" dirty="0" smtClean="0"/>
              <a:t>());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("Type of V is "+ ob2.getClass().</a:t>
            </a:r>
            <a:r>
              <a:rPr lang="en-US" sz="2000" dirty="0" err="1" smtClean="0"/>
              <a:t>getName</a:t>
            </a:r>
            <a:r>
              <a:rPr lang="en-US" sz="2000" dirty="0" smtClean="0"/>
              <a:t>());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}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public T getob1() {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return ob1;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}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public V getob2() {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return ob2;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}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20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6" y="223839"/>
            <a:ext cx="9664263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Универсальный класс с двумя параметрами типа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68667" y="1103586"/>
            <a:ext cx="5202623" cy="5754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// </a:t>
            </a:r>
            <a:r>
              <a:rPr lang="ru-RU" sz="2000" dirty="0"/>
              <a:t>Демонстрация работы </a:t>
            </a:r>
            <a:r>
              <a:rPr lang="ru-RU" sz="2000" dirty="0" smtClean="0"/>
              <a:t>класса</a:t>
            </a:r>
          </a:p>
          <a:p>
            <a:pPr marL="0" indent="0">
              <a:buNone/>
            </a:pPr>
            <a:r>
              <a:rPr lang="ru-RU" sz="2000" dirty="0" smtClean="0"/>
              <a:t>// </a:t>
            </a:r>
            <a:r>
              <a:rPr lang="en-US" sz="2000" dirty="0" err="1" smtClean="0"/>
              <a:t>TwoGen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SimpGen</a:t>
            </a:r>
            <a:r>
              <a:rPr lang="en-US" sz="2000" dirty="0"/>
              <a:t> { </a:t>
            </a:r>
          </a:p>
          <a:p>
            <a:pPr marL="0" indent="0">
              <a:buNone/>
            </a:pPr>
            <a:r>
              <a:rPr lang="en-US" sz="2000" dirty="0"/>
              <a:t>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 </a:t>
            </a: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ru-RU" sz="2000" dirty="0"/>
              <a:t>В данном случае параметр </a:t>
            </a:r>
            <a:r>
              <a:rPr lang="en-US" sz="2000" dirty="0" smtClean="0"/>
              <a:t>T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// заменяется </a:t>
            </a:r>
            <a:r>
              <a:rPr lang="ru-RU" sz="2000" dirty="0"/>
              <a:t>типом </a:t>
            </a:r>
            <a:r>
              <a:rPr lang="en-US" sz="2000" dirty="0"/>
              <a:t>Integer, </a:t>
            </a:r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ru-RU" sz="2000" dirty="0"/>
              <a:t>а параметр </a:t>
            </a:r>
            <a:r>
              <a:rPr lang="en-US" sz="2000" dirty="0"/>
              <a:t>V - </a:t>
            </a:r>
            <a:r>
              <a:rPr lang="ru-RU" sz="2000" dirty="0"/>
              <a:t>типом </a:t>
            </a:r>
            <a:r>
              <a:rPr lang="en-US" sz="2000" dirty="0"/>
              <a:t>String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TwoGen</a:t>
            </a:r>
            <a:r>
              <a:rPr lang="en-US" sz="2000" dirty="0"/>
              <a:t>&lt;Integer, String&gt; </a:t>
            </a:r>
            <a:r>
              <a:rPr lang="en-US" sz="2000" dirty="0" err="1"/>
              <a:t>tgObj</a:t>
            </a:r>
            <a:r>
              <a:rPr lang="en-US" sz="2000" dirty="0"/>
              <a:t> = </a:t>
            </a:r>
          </a:p>
          <a:p>
            <a:pPr marL="0" indent="0">
              <a:buNone/>
            </a:pPr>
            <a:r>
              <a:rPr lang="en-US" sz="2000" dirty="0"/>
              <a:t>                new </a:t>
            </a:r>
            <a:r>
              <a:rPr lang="en-US" sz="2000" dirty="0" err="1"/>
              <a:t>TwoGen</a:t>
            </a:r>
            <a:r>
              <a:rPr lang="en-US" sz="2000" dirty="0"/>
              <a:t>&lt;Integer, String&gt;(88, "Generics"); </a:t>
            </a: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ru-RU" sz="2000" dirty="0"/>
              <a:t>Отображение типов </a:t>
            </a:r>
          </a:p>
          <a:p>
            <a:pPr marL="0" indent="0">
              <a:buNone/>
            </a:pPr>
            <a:r>
              <a:rPr lang="ru-RU" sz="2000" dirty="0"/>
              <a:t>        </a:t>
            </a:r>
            <a:r>
              <a:rPr lang="en-US" sz="2000" dirty="0" err="1"/>
              <a:t>tgObj.showTypes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7047185" y="1103586"/>
            <a:ext cx="5144815" cy="575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// </a:t>
            </a:r>
            <a:r>
              <a:rPr lang="ru-RU" sz="2000" dirty="0"/>
              <a:t>Получение и </a:t>
            </a:r>
            <a:r>
              <a:rPr lang="ru-RU" sz="2000" dirty="0" smtClean="0"/>
              <a:t>отображение</a:t>
            </a:r>
          </a:p>
          <a:p>
            <a:pPr marL="0" indent="0">
              <a:buNone/>
            </a:pPr>
            <a:r>
              <a:rPr lang="ru-RU" sz="2000" dirty="0" smtClean="0"/>
              <a:t>// переменных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v = tgObj.getob1();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("value: " + v); </a:t>
            </a:r>
          </a:p>
          <a:p>
            <a:pPr marL="0" indent="0">
              <a:buNone/>
            </a:pPr>
            <a:r>
              <a:rPr lang="en-US" sz="2000" dirty="0"/>
              <a:t>        String </a:t>
            </a:r>
            <a:r>
              <a:rPr lang="en-US" sz="2000" dirty="0" err="1"/>
              <a:t>str</a:t>
            </a:r>
            <a:r>
              <a:rPr lang="en-US" sz="2000" dirty="0"/>
              <a:t> = tgObj.getob2();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("value: " + </a:t>
            </a:r>
            <a:r>
              <a:rPr lang="en-US" sz="2000" dirty="0" err="1"/>
              <a:t>str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en-US" sz="2000" dirty="0"/>
              <a:t>    }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677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71600" y="1103586"/>
            <a:ext cx="10515601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Объявление </a:t>
            </a:r>
            <a:r>
              <a:rPr lang="ru-RU" sz="2400" dirty="0"/>
              <a:t>класса </a:t>
            </a:r>
            <a:r>
              <a:rPr lang="ru-RU" sz="2400" dirty="0" err="1"/>
              <a:t>TwoGen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	public </a:t>
            </a:r>
            <a:r>
              <a:rPr lang="ru-RU" sz="2400" dirty="0" err="1"/>
              <a:t>class</a:t>
            </a:r>
            <a:r>
              <a:rPr lang="ru-RU" sz="2400" dirty="0"/>
              <a:t> </a:t>
            </a:r>
            <a:r>
              <a:rPr lang="ru-RU" sz="2400" dirty="0" err="1"/>
              <a:t>TwoGen</a:t>
            </a:r>
            <a:r>
              <a:rPr lang="ru-RU" sz="2400" dirty="0"/>
              <a:t>&lt;T, V&gt; { </a:t>
            </a:r>
          </a:p>
          <a:p>
            <a:pPr marL="0" indent="0">
              <a:buNone/>
            </a:pPr>
            <a:r>
              <a:rPr lang="ru-RU" sz="2400" dirty="0"/>
              <a:t>Здесь  определяются  два  параметра  типа:  T  и  V;  они  разделяются </a:t>
            </a:r>
            <a:r>
              <a:rPr lang="ru-RU" sz="2400" dirty="0" smtClean="0"/>
              <a:t>запятыми</a:t>
            </a:r>
            <a:r>
              <a:rPr lang="ru-RU" sz="2400" dirty="0"/>
              <a:t>.  Поскольку  в  классе  используются  два  параметра  типа,  при </a:t>
            </a:r>
            <a:r>
              <a:rPr lang="ru-RU" sz="2400" dirty="0" smtClean="0"/>
              <a:t>создании </a:t>
            </a:r>
            <a:r>
              <a:rPr lang="ru-RU" sz="2400" dirty="0"/>
              <a:t>объекта надо указывать два передаваемых типа.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TwoGen</a:t>
            </a:r>
            <a:r>
              <a:rPr lang="ru-RU" sz="2000" dirty="0" smtClean="0"/>
              <a:t>&lt;</a:t>
            </a:r>
            <a:r>
              <a:rPr lang="ru-RU" sz="2000" dirty="0" err="1" smtClean="0"/>
              <a:t>Integer</a:t>
            </a:r>
            <a:r>
              <a:rPr lang="ru-RU" sz="2000" dirty="0"/>
              <a:t>, </a:t>
            </a:r>
            <a:r>
              <a:rPr lang="ru-RU" sz="2000" dirty="0" err="1"/>
              <a:t>String</a:t>
            </a:r>
            <a:r>
              <a:rPr lang="ru-RU" sz="2000" dirty="0"/>
              <a:t>&gt; </a:t>
            </a:r>
            <a:r>
              <a:rPr lang="ru-RU" sz="2000" dirty="0" err="1"/>
              <a:t>tgObj</a:t>
            </a:r>
            <a:r>
              <a:rPr lang="ru-RU" sz="2000" dirty="0"/>
              <a:t> = </a:t>
            </a:r>
            <a:r>
              <a:rPr lang="ru-RU" sz="2000" dirty="0" err="1" smtClean="0"/>
              <a:t>new</a:t>
            </a:r>
            <a:r>
              <a:rPr lang="ru-RU" sz="2000" dirty="0" smtClean="0"/>
              <a:t> </a:t>
            </a:r>
            <a:r>
              <a:rPr lang="ru-RU" sz="2000" dirty="0" err="1"/>
              <a:t>TwoGen</a:t>
            </a:r>
            <a:r>
              <a:rPr lang="ru-RU" sz="2000" dirty="0"/>
              <a:t>&lt;</a:t>
            </a:r>
            <a:r>
              <a:rPr lang="ru-RU" sz="2000" dirty="0" err="1"/>
              <a:t>Integer</a:t>
            </a:r>
            <a:r>
              <a:rPr lang="ru-RU" sz="2000" dirty="0"/>
              <a:t>, </a:t>
            </a:r>
            <a:r>
              <a:rPr lang="ru-RU" sz="2000" dirty="0" err="1"/>
              <a:t>String</a:t>
            </a:r>
            <a:r>
              <a:rPr lang="ru-RU" sz="2000" dirty="0"/>
              <a:t>&gt;(88,  "</a:t>
            </a:r>
            <a:r>
              <a:rPr lang="ru-RU" sz="2000" dirty="0" err="1"/>
              <a:t>Generics</a:t>
            </a:r>
            <a:r>
              <a:rPr lang="ru-RU" sz="2000" dirty="0"/>
              <a:t>");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400" dirty="0"/>
              <a:t>В данном случае </a:t>
            </a:r>
            <a:r>
              <a:rPr lang="ru-RU" sz="2400" dirty="0" err="1"/>
              <a:t>Integer</a:t>
            </a:r>
            <a:r>
              <a:rPr lang="ru-RU" sz="2400" dirty="0"/>
              <a:t> заменяет параметр типа T, а </a:t>
            </a:r>
            <a:r>
              <a:rPr lang="ru-RU" sz="2400" dirty="0" err="1"/>
              <a:t>String</a:t>
            </a:r>
            <a:r>
              <a:rPr lang="ru-RU" sz="2400" dirty="0"/>
              <a:t> заменяет V. </a:t>
            </a:r>
            <a:r>
              <a:rPr lang="ru-RU" sz="2400" dirty="0" smtClean="0"/>
              <a:t>И </a:t>
            </a:r>
            <a:r>
              <a:rPr lang="ru-RU" sz="2400" dirty="0"/>
              <a:t>хотя в данном примере передаваемые типы различаются, в принципе они </a:t>
            </a:r>
            <a:r>
              <a:rPr lang="ru-RU" sz="2400" dirty="0" smtClean="0"/>
              <a:t>могут </a:t>
            </a:r>
            <a:r>
              <a:rPr lang="ru-RU" sz="2400" dirty="0"/>
              <a:t>совпадать. Например, следующая строка кода допустима: </a:t>
            </a:r>
            <a:endParaRPr lang="ru-RU" sz="24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dirty="0" err="1" smtClean="0"/>
              <a:t>TwoGen</a:t>
            </a:r>
            <a:r>
              <a:rPr lang="ru-RU" sz="2000" dirty="0" smtClean="0"/>
              <a:t>&lt;</a:t>
            </a:r>
            <a:r>
              <a:rPr lang="ru-RU" sz="2000" dirty="0" err="1" smtClean="0"/>
              <a:t>String</a:t>
            </a:r>
            <a:r>
              <a:rPr lang="ru-RU" sz="2000" dirty="0"/>
              <a:t>, </a:t>
            </a:r>
            <a:r>
              <a:rPr lang="ru-RU" sz="2000" dirty="0" err="1"/>
              <a:t>String</a:t>
            </a:r>
            <a:r>
              <a:rPr lang="ru-RU" sz="2000" dirty="0"/>
              <a:t>&gt; x = </a:t>
            </a:r>
            <a:r>
              <a:rPr lang="ru-RU" sz="2000" dirty="0" err="1"/>
              <a:t>new</a:t>
            </a:r>
            <a:r>
              <a:rPr lang="ru-RU" sz="2000" dirty="0"/>
              <a:t> </a:t>
            </a:r>
            <a:r>
              <a:rPr lang="ru-RU" sz="2000" dirty="0" err="1"/>
              <a:t>TwoGen</a:t>
            </a:r>
            <a:r>
              <a:rPr lang="ru-RU" sz="2000" dirty="0"/>
              <a:t>&lt;</a:t>
            </a:r>
            <a:r>
              <a:rPr lang="ru-RU" sz="2000" dirty="0" err="1"/>
              <a:t>String</a:t>
            </a:r>
            <a:r>
              <a:rPr lang="ru-RU" sz="2000" dirty="0"/>
              <a:t>, </a:t>
            </a:r>
            <a:r>
              <a:rPr lang="ru-RU" sz="2000" dirty="0" err="1"/>
              <a:t>String</a:t>
            </a:r>
            <a:r>
              <a:rPr lang="ru-RU" sz="2000" dirty="0"/>
              <a:t>&gt;("A",  "B"); </a:t>
            </a:r>
            <a:endParaRPr lang="ru-RU" sz="2000" dirty="0" smtClean="0"/>
          </a:p>
          <a:p>
            <a:pPr marL="0" indent="0">
              <a:buNone/>
            </a:pPr>
            <a:r>
              <a:rPr lang="ru-RU" sz="2400" dirty="0" smtClean="0"/>
              <a:t>В  </a:t>
            </a:r>
            <a:r>
              <a:rPr lang="ru-RU" sz="2400" dirty="0"/>
              <a:t>данном  случае  T  и  V  заменяются  типом  </a:t>
            </a:r>
            <a:r>
              <a:rPr lang="ru-RU" sz="2400" dirty="0" err="1"/>
              <a:t>String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5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Ограниченные типы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71600" y="1103586"/>
            <a:ext cx="10515601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 предыдущих  примерах  параметры  типа  могли  заменяться  любым </a:t>
            </a:r>
            <a:r>
              <a:rPr lang="ru-RU" sz="2400" dirty="0" smtClean="0"/>
              <a:t>классом</a:t>
            </a:r>
            <a:r>
              <a:rPr lang="ru-RU" sz="2400" dirty="0"/>
              <a:t>.  Такое  решение  подходит  для  многих  целей,  но  иногда  полезно </a:t>
            </a:r>
            <a:r>
              <a:rPr lang="ru-RU" sz="2400" dirty="0" smtClean="0"/>
              <a:t>ограничить  </a:t>
            </a:r>
            <a:r>
              <a:rPr lang="ru-RU" sz="2400" dirty="0"/>
              <a:t>допустимый  набор  передаваемых  типов.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r>
              <a:rPr lang="ru-RU" sz="2400" dirty="0" smtClean="0"/>
              <a:t>необходимо создать </a:t>
            </a:r>
            <a:r>
              <a:rPr lang="ru-RU" sz="2400" dirty="0"/>
              <a:t>универсальный класс, который хранил бы </a:t>
            </a:r>
            <a:r>
              <a:rPr lang="ru-RU" sz="2400" dirty="0" smtClean="0"/>
              <a:t>числовое  </a:t>
            </a:r>
            <a:r>
              <a:rPr lang="ru-RU" sz="2400" dirty="0"/>
              <a:t>значение  и  мог  выполнять  различные  математические  функции, </a:t>
            </a:r>
            <a:r>
              <a:rPr lang="ru-RU" sz="2400" dirty="0" smtClean="0"/>
              <a:t>например</a:t>
            </a:r>
            <a:r>
              <a:rPr lang="ru-RU" sz="2400" dirty="0"/>
              <a:t>,  вычислять  обратное  значение  или  извлекать  дробную  часть. </a:t>
            </a:r>
          </a:p>
          <a:p>
            <a:pPr marL="0" indent="0">
              <a:buNone/>
            </a:pPr>
            <a:r>
              <a:rPr lang="ru-RU" sz="2400" dirty="0"/>
              <a:t>Предположим, что мы пошли дальше и хотим использовать данный класс для </a:t>
            </a:r>
            <a:r>
              <a:rPr lang="ru-RU" sz="2400" dirty="0" smtClean="0"/>
              <a:t>работы  </a:t>
            </a:r>
            <a:r>
              <a:rPr lang="ru-RU" sz="2400" dirty="0"/>
              <a:t>с  любыми  числовыми  типами:  целочисленными  и  с  плавающей </a:t>
            </a:r>
            <a:r>
              <a:rPr lang="ru-RU" sz="2400" dirty="0" smtClean="0"/>
              <a:t>точкой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3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Ограниченные типы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9614" y="1103586"/>
            <a:ext cx="10247587" cy="55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 объявлении  параметра  типа  вы  можете  указать  так  называемую </a:t>
            </a:r>
            <a:r>
              <a:rPr lang="ru-RU" sz="2400" dirty="0" smtClean="0"/>
              <a:t>верхнюю </a:t>
            </a:r>
            <a:r>
              <a:rPr lang="ru-RU" sz="2400" dirty="0"/>
              <a:t>границу, т.е. задать суперкласс, который должны наследовать все </a:t>
            </a:r>
            <a:r>
              <a:rPr lang="ru-RU" sz="2400" dirty="0" smtClean="0"/>
              <a:t>передаваемые  </a:t>
            </a:r>
            <a:r>
              <a:rPr lang="ru-RU" sz="2400" dirty="0"/>
              <a:t>типы.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  </a:t>
            </a:r>
            <a:r>
              <a:rPr lang="ru-RU" sz="2400" dirty="0"/>
              <a:t>этой  целью  было  введено  выражение  </a:t>
            </a:r>
            <a:r>
              <a:rPr lang="ru-RU" sz="2400" dirty="0" err="1"/>
              <a:t>extends</a:t>
            </a:r>
            <a:r>
              <a:rPr lang="ru-RU" sz="2400" dirty="0"/>
              <a:t>, </a:t>
            </a:r>
            <a:r>
              <a:rPr lang="ru-RU" sz="2400" dirty="0" smtClean="0"/>
              <a:t>определяющее </a:t>
            </a:r>
            <a:r>
              <a:rPr lang="ru-RU" sz="2400" dirty="0"/>
              <a:t>параметр типа так, как показано ниже. </a:t>
            </a:r>
          </a:p>
          <a:p>
            <a:pPr marL="0" indent="0">
              <a:buNone/>
            </a:pPr>
            <a:r>
              <a:rPr lang="ru-RU" sz="2400" dirty="0" smtClean="0"/>
              <a:t>	&lt;</a:t>
            </a:r>
            <a:r>
              <a:rPr lang="ru-RU" sz="2400" dirty="0"/>
              <a:t>T </a:t>
            </a:r>
            <a:r>
              <a:rPr lang="ru-RU" sz="2400" dirty="0" err="1"/>
              <a:t>extends</a:t>
            </a:r>
            <a:r>
              <a:rPr lang="ru-RU" sz="2400" dirty="0"/>
              <a:t> суперкласс&gt;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  </a:t>
            </a:r>
            <a:r>
              <a:rPr lang="ru-RU" sz="2400" dirty="0"/>
              <a:t>помощью  данного  выражения  компилятору  предоставляется </a:t>
            </a:r>
            <a:r>
              <a:rPr lang="ru-RU" sz="2400" dirty="0" smtClean="0"/>
              <a:t>информация </a:t>
            </a:r>
            <a:r>
              <a:rPr lang="ru-RU" sz="2400" dirty="0"/>
              <a:t>о том, что T может быть заменен только суперклассом или его </a:t>
            </a:r>
            <a:r>
              <a:rPr lang="ru-RU" sz="2400" dirty="0" smtClean="0"/>
              <a:t>подклассами</a:t>
            </a:r>
            <a:r>
              <a:rPr lang="ru-RU" sz="2400" dirty="0"/>
              <a:t>.  Таким  образом,  суперкласс  определяет  верхнюю  границу  в </a:t>
            </a:r>
            <a:r>
              <a:rPr lang="ru-RU" sz="2400" dirty="0" smtClean="0"/>
              <a:t>иерархии </a:t>
            </a:r>
            <a:r>
              <a:rPr lang="ru-RU" sz="2400" dirty="0"/>
              <a:t>классов в </a:t>
            </a:r>
            <a:r>
              <a:rPr lang="ru-RU" sz="2400" dirty="0" err="1"/>
              <a:t>Java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93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Ограниченные типы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9614" y="1103586"/>
            <a:ext cx="10247587" cy="5596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NumericFns</a:t>
            </a:r>
            <a:r>
              <a:rPr lang="en-US" sz="2400" dirty="0"/>
              <a:t>&lt;T extends Number&gt; { </a:t>
            </a:r>
          </a:p>
          <a:p>
            <a:pPr marL="0" indent="0">
              <a:buNone/>
            </a:pPr>
            <a:r>
              <a:rPr lang="en-US" sz="2400" dirty="0"/>
              <a:t>    private T </a:t>
            </a:r>
            <a:r>
              <a:rPr lang="en-US" sz="2400" dirty="0" err="1"/>
              <a:t>num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NumericFns</a:t>
            </a:r>
            <a:r>
              <a:rPr lang="en-US" sz="2400" dirty="0"/>
              <a:t>(T n) {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num</a:t>
            </a:r>
            <a:r>
              <a:rPr lang="en-US" sz="2400" dirty="0"/>
              <a:t> = n; </a:t>
            </a:r>
          </a:p>
          <a:p>
            <a:pPr marL="0" indent="0">
              <a:buNone/>
            </a:pPr>
            <a:r>
              <a:rPr lang="en-US" sz="2400" dirty="0"/>
              <a:t>    } </a:t>
            </a:r>
          </a:p>
          <a:p>
            <a:pPr marL="0" indent="0">
              <a:buNone/>
            </a:pPr>
            <a:r>
              <a:rPr lang="en-US" sz="2400" dirty="0"/>
              <a:t>    public double reciprocal() { </a:t>
            </a:r>
          </a:p>
          <a:p>
            <a:pPr marL="0" indent="0">
              <a:buNone/>
            </a:pPr>
            <a:r>
              <a:rPr lang="en-US" sz="2400" dirty="0"/>
              <a:t>        return 1 / </a:t>
            </a:r>
            <a:r>
              <a:rPr lang="en-US" sz="2400" dirty="0" err="1"/>
              <a:t>num.doubleValue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en-US" sz="2400" dirty="0"/>
              <a:t>    } </a:t>
            </a:r>
          </a:p>
          <a:p>
            <a:pPr marL="0" indent="0">
              <a:buNone/>
            </a:pPr>
            <a:r>
              <a:rPr lang="en-US" sz="2400" dirty="0"/>
              <a:t>    public double fraction() { 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num.doubleValue</a:t>
            </a:r>
            <a:r>
              <a:rPr lang="en-US" sz="2400" dirty="0"/>
              <a:t>() - </a:t>
            </a:r>
            <a:r>
              <a:rPr lang="en-US" sz="2400" dirty="0" err="1"/>
              <a:t>num.intValue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en-US" sz="2400" dirty="0"/>
              <a:t>    } </a:t>
            </a:r>
          </a:p>
          <a:p>
            <a:pPr marL="0" indent="0">
              <a:buNone/>
            </a:pPr>
            <a:r>
              <a:rPr lang="en-US" sz="2400" dirty="0"/>
              <a:t>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1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Ограниченные типы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9614" y="857251"/>
            <a:ext cx="10247587" cy="60007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BoundsDemo</a:t>
            </a:r>
            <a:r>
              <a:rPr lang="en-US" sz="2400" dirty="0"/>
              <a:t> { </a:t>
            </a:r>
          </a:p>
          <a:p>
            <a:pPr marL="0" indent="0">
              <a:buNone/>
            </a:pPr>
            <a:r>
              <a:rPr lang="en-US" sz="2400" dirty="0"/>
              <a:t>   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 </a:t>
            </a:r>
          </a:p>
          <a:p>
            <a:pPr marL="0" indent="0">
              <a:buNone/>
            </a:pPr>
            <a:r>
              <a:rPr lang="en-US" sz="2400" dirty="0"/>
              <a:t>// </a:t>
            </a:r>
            <a:r>
              <a:rPr lang="ru-RU" sz="2400" dirty="0"/>
              <a:t>Применение </a:t>
            </a:r>
            <a:r>
              <a:rPr lang="en-US" sz="2400" dirty="0"/>
              <a:t>Integer </a:t>
            </a:r>
            <a:r>
              <a:rPr lang="ru-RU" sz="2400" dirty="0"/>
              <a:t>допустимо, поскольку </a:t>
            </a:r>
          </a:p>
          <a:p>
            <a:pPr marL="0" indent="0">
              <a:buNone/>
            </a:pPr>
            <a:r>
              <a:rPr lang="ru-RU" sz="2400" dirty="0"/>
              <a:t>// данный класс является подклассом </a:t>
            </a:r>
            <a:r>
              <a:rPr lang="en-US" sz="2400" dirty="0"/>
              <a:t>Number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NumericFns</a:t>
            </a:r>
            <a:r>
              <a:rPr lang="en-US" sz="2400" dirty="0"/>
              <a:t>&lt;Integer&gt; </a:t>
            </a:r>
            <a:r>
              <a:rPr lang="en-US" sz="2400" dirty="0" err="1"/>
              <a:t>iOb</a:t>
            </a:r>
            <a:r>
              <a:rPr lang="en-US" sz="2400" dirty="0"/>
              <a:t> =new </a:t>
            </a:r>
            <a:r>
              <a:rPr lang="en-US" sz="2400" dirty="0" err="1"/>
              <a:t>NumericFns</a:t>
            </a:r>
            <a:r>
              <a:rPr lang="en-US" sz="2400" dirty="0"/>
              <a:t>&lt;Integer&gt;(5);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("Reciprocal of </a:t>
            </a:r>
            <a:r>
              <a:rPr lang="en-US" sz="2400" dirty="0" err="1"/>
              <a:t>iOb</a:t>
            </a:r>
            <a:r>
              <a:rPr lang="en-US" sz="2400" dirty="0"/>
              <a:t> is "+ </a:t>
            </a:r>
            <a:r>
              <a:rPr lang="en-US" sz="2400" dirty="0" err="1"/>
              <a:t>iOb.reciprocal</a:t>
            </a:r>
            <a:r>
              <a:rPr lang="en-US" sz="2400" dirty="0"/>
              <a:t>());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("Fractional component of </a:t>
            </a:r>
            <a:r>
              <a:rPr lang="en-US" sz="2400" dirty="0" err="1"/>
              <a:t>iOb</a:t>
            </a:r>
            <a:r>
              <a:rPr lang="en-US" sz="2400" dirty="0"/>
              <a:t> is "+ </a:t>
            </a:r>
            <a:r>
              <a:rPr lang="en-US" sz="2400" dirty="0" err="1"/>
              <a:t>iOb.fraction</a:t>
            </a:r>
            <a:r>
              <a:rPr lang="en-US" sz="2400" dirty="0"/>
              <a:t>());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en-US" sz="2400" dirty="0"/>
              <a:t>// </a:t>
            </a:r>
            <a:r>
              <a:rPr lang="ru-RU" sz="2400" dirty="0"/>
              <a:t>Применение </a:t>
            </a:r>
            <a:r>
              <a:rPr lang="en-US" sz="2400" dirty="0"/>
              <a:t>Double </a:t>
            </a:r>
            <a:r>
              <a:rPr lang="ru-RU" sz="2400" dirty="0"/>
              <a:t>также допустимо </a:t>
            </a:r>
          </a:p>
          <a:p>
            <a:pPr marL="0" indent="0">
              <a:buNone/>
            </a:pPr>
            <a:r>
              <a:rPr lang="ru-RU" sz="2400" dirty="0"/>
              <a:t>        </a:t>
            </a:r>
            <a:r>
              <a:rPr lang="en-US" sz="2400" dirty="0" err="1"/>
              <a:t>NumericFns</a:t>
            </a:r>
            <a:r>
              <a:rPr lang="en-US" sz="2400" dirty="0"/>
              <a:t>&lt;Double&gt; </a:t>
            </a:r>
            <a:r>
              <a:rPr lang="en-US" sz="2400" dirty="0" err="1"/>
              <a:t>dOb</a:t>
            </a:r>
            <a:r>
              <a:rPr lang="en-US" sz="2400" dirty="0"/>
              <a:t> =new </a:t>
            </a:r>
            <a:r>
              <a:rPr lang="en-US" sz="2400" dirty="0" err="1"/>
              <a:t>NumericFns</a:t>
            </a:r>
            <a:r>
              <a:rPr lang="en-US" sz="2400" dirty="0"/>
              <a:t>&lt;Double&gt;(5.25);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("Reciprocal of </a:t>
            </a:r>
            <a:r>
              <a:rPr lang="en-US" sz="2400" dirty="0" err="1"/>
              <a:t>dOb</a:t>
            </a:r>
            <a:r>
              <a:rPr lang="en-US" sz="2400" dirty="0"/>
              <a:t> is " + </a:t>
            </a:r>
            <a:r>
              <a:rPr lang="en-US" sz="2400" dirty="0" err="1"/>
              <a:t>dOb.reciprocal</a:t>
            </a:r>
            <a:r>
              <a:rPr lang="en-US" sz="2400" dirty="0"/>
              <a:t>());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("Fractional component of </a:t>
            </a:r>
            <a:r>
              <a:rPr lang="en-US" sz="2400" dirty="0" err="1"/>
              <a:t>dOb</a:t>
            </a:r>
            <a:r>
              <a:rPr lang="en-US" sz="2400" dirty="0"/>
              <a:t> is "+ </a:t>
            </a:r>
            <a:r>
              <a:rPr lang="en-US" sz="2400" dirty="0" err="1"/>
              <a:t>dOb.fraction</a:t>
            </a:r>
            <a:r>
              <a:rPr lang="en-US" sz="2400" dirty="0"/>
              <a:t>()); </a:t>
            </a:r>
          </a:p>
          <a:p>
            <a:pPr marL="0" indent="0">
              <a:buNone/>
            </a:pPr>
            <a:r>
              <a:rPr lang="en-US" sz="2400" dirty="0"/>
              <a:t>// </a:t>
            </a:r>
            <a:r>
              <a:rPr lang="ru-RU" sz="2400" dirty="0"/>
              <a:t>Следующая строка кода не будет компилироваться, </a:t>
            </a:r>
          </a:p>
          <a:p>
            <a:pPr marL="0" indent="0">
              <a:buNone/>
            </a:pPr>
            <a:r>
              <a:rPr lang="ru-RU" sz="2400" dirty="0"/>
              <a:t>// поскольку </a:t>
            </a:r>
            <a:r>
              <a:rPr lang="en-US" sz="2400" dirty="0"/>
              <a:t>String </a:t>
            </a:r>
            <a:r>
              <a:rPr lang="ru-RU" sz="2400" dirty="0"/>
              <a:t>не является подклассом </a:t>
            </a:r>
            <a:r>
              <a:rPr lang="en-US" sz="2400" dirty="0"/>
              <a:t>Number  </a:t>
            </a:r>
          </a:p>
          <a:p>
            <a:pPr marL="0" indent="0">
              <a:buNone/>
            </a:pPr>
            <a:r>
              <a:rPr lang="en-US" sz="2400" dirty="0"/>
              <a:t>//    </a:t>
            </a:r>
            <a:r>
              <a:rPr lang="en-US" sz="2400" dirty="0" err="1"/>
              <a:t>NumericFns</a:t>
            </a:r>
            <a:r>
              <a:rPr lang="en-US" sz="2400" dirty="0"/>
              <a:t>&lt;String&gt; </a:t>
            </a:r>
            <a:r>
              <a:rPr lang="en-US" sz="2400" dirty="0" err="1"/>
              <a:t>strOb</a:t>
            </a:r>
            <a:r>
              <a:rPr lang="en-US" sz="2400" dirty="0"/>
              <a:t> = new </a:t>
            </a:r>
            <a:r>
              <a:rPr lang="en-US" sz="2400" dirty="0" err="1"/>
              <a:t>NumericFns</a:t>
            </a:r>
            <a:r>
              <a:rPr lang="en-US" sz="2400" dirty="0"/>
              <a:t>&lt;String&gt;("Error");    </a:t>
            </a:r>
          </a:p>
          <a:p>
            <a:pPr marL="0" indent="0">
              <a:buNone/>
            </a:pPr>
            <a:r>
              <a:rPr lang="en-US" sz="2400" dirty="0"/>
              <a:t>    } 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77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Ограниченные типы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9614" y="857251"/>
            <a:ext cx="10247587" cy="6000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 </a:t>
            </a:r>
            <a:r>
              <a:rPr lang="ru-RU" sz="2400" dirty="0"/>
              <a:t>объявления  </a:t>
            </a:r>
            <a:r>
              <a:rPr lang="ru-RU" sz="2400" dirty="0" err="1"/>
              <a:t>NumericFns</a:t>
            </a:r>
            <a:r>
              <a:rPr lang="ru-RU" sz="2400" dirty="0"/>
              <a:t>  используется </a:t>
            </a:r>
            <a:r>
              <a:rPr lang="ru-RU" sz="2400" dirty="0" smtClean="0"/>
              <a:t>следующая </a:t>
            </a:r>
            <a:r>
              <a:rPr lang="ru-RU" sz="2400" dirty="0"/>
              <a:t>строка кода: </a:t>
            </a:r>
          </a:p>
          <a:p>
            <a:pPr marL="0" indent="0">
              <a:buNone/>
            </a:pPr>
            <a:r>
              <a:rPr lang="ru-RU" sz="2400" dirty="0" smtClean="0"/>
              <a:t>	public </a:t>
            </a:r>
            <a:r>
              <a:rPr lang="ru-RU" sz="2400" dirty="0" err="1"/>
              <a:t>class</a:t>
            </a:r>
            <a:r>
              <a:rPr lang="ru-RU" sz="2400" dirty="0"/>
              <a:t> </a:t>
            </a:r>
            <a:r>
              <a:rPr lang="ru-RU" sz="2400" dirty="0" err="1"/>
              <a:t>NumericFns</a:t>
            </a:r>
            <a:r>
              <a:rPr lang="ru-RU" sz="2400" dirty="0"/>
              <a:t>&lt;T </a:t>
            </a:r>
            <a:r>
              <a:rPr lang="ru-RU" sz="2400" dirty="0" err="1"/>
              <a:t>extends</a:t>
            </a:r>
            <a:r>
              <a:rPr lang="ru-RU" sz="2400" dirty="0"/>
              <a:t> </a:t>
            </a:r>
            <a:r>
              <a:rPr lang="ru-RU" sz="2400" dirty="0" err="1"/>
              <a:t>Number</a:t>
            </a:r>
            <a:r>
              <a:rPr lang="ru-RU" sz="2400" dirty="0"/>
              <a:t>&gt; { </a:t>
            </a:r>
          </a:p>
          <a:p>
            <a:pPr marL="0" indent="0">
              <a:buNone/>
            </a:pPr>
            <a:r>
              <a:rPr lang="ru-RU" sz="2400" dirty="0"/>
              <a:t>Поскольку  тип  T  </a:t>
            </a:r>
            <a:r>
              <a:rPr lang="ru-RU" sz="2400" dirty="0" smtClean="0"/>
              <a:t>ограничен  </a:t>
            </a:r>
            <a:r>
              <a:rPr lang="ru-RU" sz="2400" dirty="0"/>
              <a:t>классом  </a:t>
            </a:r>
            <a:r>
              <a:rPr lang="ru-RU" sz="2400" dirty="0" err="1"/>
              <a:t>Number</a:t>
            </a:r>
            <a:r>
              <a:rPr lang="ru-RU" sz="2400" dirty="0"/>
              <a:t>,  компилятор  </a:t>
            </a:r>
            <a:r>
              <a:rPr lang="ru-RU" sz="2400" dirty="0" err="1"/>
              <a:t>Java</a:t>
            </a:r>
            <a:r>
              <a:rPr lang="ru-RU" sz="2400" dirty="0"/>
              <a:t> </a:t>
            </a:r>
            <a:r>
              <a:rPr lang="ru-RU" sz="2400" dirty="0" smtClean="0"/>
              <a:t>знает</a:t>
            </a:r>
            <a:r>
              <a:rPr lang="ru-RU" sz="2400" dirty="0"/>
              <a:t>, что все объекты типа T содержат метод </a:t>
            </a:r>
            <a:r>
              <a:rPr lang="ru-RU" sz="2400" dirty="0" err="1"/>
              <a:t>doubleValue</a:t>
            </a:r>
            <a:r>
              <a:rPr lang="ru-RU" sz="2400" dirty="0"/>
              <a:t>(), а также другие </a:t>
            </a:r>
            <a:r>
              <a:rPr lang="ru-RU" sz="2400" dirty="0" smtClean="0"/>
              <a:t>методы  </a:t>
            </a:r>
            <a:r>
              <a:rPr lang="ru-RU" sz="2400" dirty="0"/>
              <a:t>определенные  в  </a:t>
            </a:r>
            <a:r>
              <a:rPr lang="ru-RU" sz="2400" dirty="0" err="1"/>
              <a:t>Number</a:t>
            </a:r>
            <a:r>
              <a:rPr lang="ru-RU" sz="2400" dirty="0"/>
              <a:t>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Данный  </a:t>
            </a:r>
            <a:r>
              <a:rPr lang="ru-RU" sz="2400" dirty="0"/>
              <a:t>механизм  предотвращает </a:t>
            </a:r>
            <a:r>
              <a:rPr lang="ru-RU" sz="2400" dirty="0" smtClean="0"/>
              <a:t>создание </a:t>
            </a:r>
            <a:r>
              <a:rPr lang="ru-RU" sz="2400" dirty="0"/>
              <a:t>объектов </a:t>
            </a:r>
            <a:r>
              <a:rPr lang="ru-RU" sz="2400" dirty="0" err="1"/>
              <a:t>NumericFns</a:t>
            </a:r>
            <a:r>
              <a:rPr lang="ru-RU" sz="2400" dirty="0"/>
              <a:t> типов, отличных от числовых. </a:t>
            </a:r>
          </a:p>
        </p:txBody>
      </p:sp>
    </p:spTree>
    <p:extLst>
      <p:ext uri="{BB962C8B-B14F-4D97-AF65-F5344CB8AC3E}">
        <p14:creationId xmlns:p14="http://schemas.microsoft.com/office/powerpoint/2010/main" val="16735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методы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9614" y="1119352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Методы  </a:t>
            </a:r>
            <a:r>
              <a:rPr lang="ru-RU" sz="2400" dirty="0"/>
              <a:t>в  составе </a:t>
            </a:r>
            <a:r>
              <a:rPr lang="ru-RU" sz="2400" dirty="0" smtClean="0"/>
              <a:t>универсальных </a:t>
            </a:r>
            <a:r>
              <a:rPr lang="ru-RU" sz="2400" dirty="0"/>
              <a:t>классов могут использовать параметры типов, заданные для </a:t>
            </a:r>
            <a:r>
              <a:rPr lang="ru-RU" sz="2400" dirty="0" smtClean="0"/>
              <a:t>классов</a:t>
            </a:r>
            <a:r>
              <a:rPr lang="ru-RU" sz="2400" dirty="0"/>
              <a:t>. </a:t>
            </a:r>
            <a:r>
              <a:rPr lang="ru-RU" sz="2400" dirty="0" smtClean="0"/>
              <a:t>Такие  </a:t>
            </a:r>
            <a:r>
              <a:rPr lang="ru-RU" sz="2400" dirty="0"/>
              <a:t>методы  автоматически  становятся </a:t>
            </a:r>
            <a:r>
              <a:rPr lang="ru-RU" sz="2400" dirty="0" smtClean="0"/>
              <a:t> универсальными </a:t>
            </a:r>
            <a:r>
              <a:rPr lang="ru-RU" sz="2400" dirty="0"/>
              <a:t>относительно параметров типов. Можно, однако, объявить </a:t>
            </a:r>
            <a:r>
              <a:rPr lang="ru-RU" sz="2400" dirty="0" smtClean="0"/>
              <a:t>универсальный  </a:t>
            </a:r>
            <a:r>
              <a:rPr lang="ru-RU" sz="2400" dirty="0"/>
              <a:t>метод,  использующий  один  или  несколько  собственных </a:t>
            </a:r>
            <a:r>
              <a:rPr lang="ru-RU" sz="2400" dirty="0" smtClean="0"/>
              <a:t>параметров </a:t>
            </a:r>
            <a:r>
              <a:rPr lang="ru-RU" sz="2400" dirty="0"/>
              <a:t>типов. Более того, такой метод может принадлежать обычному, </a:t>
            </a:r>
            <a:r>
              <a:rPr lang="ru-RU" sz="2400" dirty="0" smtClean="0"/>
              <a:t>не </a:t>
            </a:r>
            <a:r>
              <a:rPr lang="ru-RU" sz="2400" dirty="0"/>
              <a:t>универсальному классу.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Ниже  приведен  код  </a:t>
            </a:r>
            <a:r>
              <a:rPr lang="ru-RU" sz="2400" dirty="0" smtClean="0"/>
              <a:t>,  </a:t>
            </a:r>
            <a:r>
              <a:rPr lang="ru-RU" sz="2400" dirty="0"/>
              <a:t>в  котором  объявлен  класс </a:t>
            </a:r>
            <a:r>
              <a:rPr lang="ru-RU" sz="2400" dirty="0" err="1" smtClean="0"/>
              <a:t>GenericMethodDemo</a:t>
            </a:r>
            <a:r>
              <a:rPr lang="ru-RU" sz="2400" dirty="0"/>
              <a:t>,  не  являющийся  универсальным.  В  этом  классе </a:t>
            </a:r>
            <a:r>
              <a:rPr lang="ru-RU" sz="2400" dirty="0" smtClean="0"/>
              <a:t>содержится  </a:t>
            </a:r>
            <a:r>
              <a:rPr lang="ru-RU" sz="2400" dirty="0"/>
              <a:t>статический  универсальный  метод  </a:t>
            </a:r>
            <a:r>
              <a:rPr lang="ru-RU" sz="2400" dirty="0" err="1"/>
              <a:t>arraysEqual</a:t>
            </a:r>
            <a:r>
              <a:rPr lang="ru-RU" sz="2400" dirty="0"/>
              <a:t>(),  который </a:t>
            </a:r>
            <a:r>
              <a:rPr lang="ru-RU" sz="2400" dirty="0" smtClean="0"/>
              <a:t>определяет</a:t>
            </a:r>
            <a:r>
              <a:rPr lang="ru-RU" sz="2400" dirty="0"/>
              <a:t>,  содержатся  ли  в  двух  массивах  одинаковые  элементы, </a:t>
            </a:r>
            <a:r>
              <a:rPr lang="ru-RU" sz="2400" dirty="0" smtClean="0"/>
              <a:t>расположенные  </a:t>
            </a:r>
            <a:r>
              <a:rPr lang="ru-RU" sz="2400" dirty="0"/>
              <a:t>в  том  же  порядке. </a:t>
            </a:r>
          </a:p>
        </p:txBody>
      </p:sp>
    </p:spTree>
    <p:extLst>
      <p:ext uri="{BB962C8B-B14F-4D97-AF65-F5344CB8AC3E}">
        <p14:creationId xmlns:p14="http://schemas.microsoft.com/office/powerpoint/2010/main" val="36128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245476" y="223839"/>
            <a:ext cx="5076496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методы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19352" y="857251"/>
            <a:ext cx="5833242" cy="5738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GenericMethodDemo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   public static &lt;T, V extends T&gt;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arraysEqual</a:t>
            </a:r>
            <a:r>
              <a:rPr lang="en-US" sz="1400" dirty="0"/>
              <a:t>(T[] x, V[] y) { </a:t>
            </a:r>
          </a:p>
          <a:p>
            <a:pPr marL="0" indent="0">
              <a:buNone/>
            </a:pPr>
            <a:r>
              <a:rPr lang="en-US" sz="1400" dirty="0"/>
              <a:t>        if (</a:t>
            </a:r>
            <a:r>
              <a:rPr lang="en-US" sz="1400" dirty="0" err="1"/>
              <a:t>x.length</a:t>
            </a:r>
            <a:r>
              <a:rPr lang="en-US" sz="1400" dirty="0"/>
              <a:t> != </a:t>
            </a:r>
            <a:r>
              <a:rPr lang="en-US" sz="1400" dirty="0" err="1"/>
              <a:t>y.length</a:t>
            </a:r>
            <a:r>
              <a:rPr lang="en-US" sz="1400" dirty="0"/>
              <a:t>) { </a:t>
            </a:r>
          </a:p>
          <a:p>
            <a:pPr marL="0" indent="0">
              <a:buNone/>
            </a:pPr>
            <a:r>
              <a:rPr lang="en-US" sz="1400" dirty="0"/>
              <a:t>            return false; </a:t>
            </a:r>
          </a:p>
          <a:p>
            <a:pPr marL="0" indent="0">
              <a:buNone/>
            </a:pPr>
            <a:r>
              <a:rPr lang="en-US" sz="1400" dirty="0"/>
              <a:t>        } </a:t>
            </a:r>
          </a:p>
          <a:p>
            <a:pPr marL="0" indent="0">
              <a:buNone/>
            </a:pPr>
            <a:r>
              <a:rPr lang="en-US" sz="1400" dirty="0"/>
              <a:t>        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x.length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 </a:t>
            </a:r>
          </a:p>
          <a:p>
            <a:pPr marL="0" indent="0">
              <a:buNone/>
            </a:pPr>
            <a:r>
              <a:rPr lang="en-US" sz="1400" dirty="0"/>
              <a:t>            if (!x[</a:t>
            </a:r>
            <a:r>
              <a:rPr lang="en-US" sz="1400" dirty="0" err="1"/>
              <a:t>i</a:t>
            </a:r>
            <a:r>
              <a:rPr lang="en-US" sz="1400" dirty="0"/>
              <a:t>].equals(y[</a:t>
            </a:r>
            <a:r>
              <a:rPr lang="en-US" sz="1400" dirty="0" err="1"/>
              <a:t>i</a:t>
            </a:r>
            <a:r>
              <a:rPr lang="en-US" sz="1400" dirty="0"/>
              <a:t>])) { </a:t>
            </a:r>
          </a:p>
          <a:p>
            <a:pPr marL="0" indent="0">
              <a:buNone/>
            </a:pPr>
            <a:r>
              <a:rPr lang="en-US" sz="1400" dirty="0"/>
              <a:t>                return false; // </a:t>
            </a:r>
            <a:r>
              <a:rPr lang="ru-RU" sz="1400" dirty="0"/>
              <a:t>Массивы различаются </a:t>
            </a:r>
          </a:p>
          <a:p>
            <a:pPr marL="0" indent="0">
              <a:buNone/>
            </a:pPr>
            <a:r>
              <a:rPr lang="ru-RU" sz="1400" dirty="0"/>
              <a:t>            } </a:t>
            </a:r>
          </a:p>
          <a:p>
            <a:pPr marL="0" indent="0">
              <a:buNone/>
            </a:pPr>
            <a:r>
              <a:rPr lang="ru-RU" sz="1400" dirty="0"/>
              <a:t>        } </a:t>
            </a:r>
          </a:p>
          <a:p>
            <a:pPr marL="0" indent="0">
              <a:buNone/>
            </a:pPr>
            <a:r>
              <a:rPr lang="ru-RU" sz="1400" dirty="0"/>
              <a:t>        </a:t>
            </a:r>
            <a:r>
              <a:rPr lang="en-US" sz="1400" dirty="0"/>
              <a:t>return true; // </a:t>
            </a:r>
            <a:r>
              <a:rPr lang="ru-RU" sz="1400" dirty="0"/>
              <a:t>Содержимое массивов совпадает </a:t>
            </a:r>
          </a:p>
          <a:p>
            <a:pPr marL="0" indent="0">
              <a:buNone/>
            </a:pPr>
            <a:r>
              <a:rPr lang="ru-RU" sz="1400" dirty="0"/>
              <a:t>    } </a:t>
            </a:r>
          </a:p>
          <a:p>
            <a:pPr marL="0" indent="0">
              <a:buNone/>
            </a:pPr>
            <a:r>
              <a:rPr lang="ru-RU" sz="1400" dirty="0"/>
              <a:t>    </a:t>
            </a: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 </a:t>
            </a:r>
          </a:p>
          <a:p>
            <a:pPr marL="0" indent="0">
              <a:buNone/>
            </a:pPr>
            <a:r>
              <a:rPr lang="en-US" sz="1400" dirty="0"/>
              <a:t>        Integer </a:t>
            </a:r>
            <a:r>
              <a:rPr lang="en-US" sz="1400" dirty="0" err="1"/>
              <a:t>nums</a:t>
            </a:r>
            <a:r>
              <a:rPr lang="en-US" sz="1400" dirty="0"/>
              <a:t>[] = {1, 2, 3, 4, 5}; </a:t>
            </a:r>
          </a:p>
          <a:p>
            <a:pPr marL="0" indent="0">
              <a:buNone/>
            </a:pPr>
            <a:r>
              <a:rPr lang="en-US" sz="1400" dirty="0"/>
              <a:t>        Integer nums2[] = {1, 2, 3, 4, 5}; </a:t>
            </a:r>
          </a:p>
          <a:p>
            <a:pPr marL="0" indent="0">
              <a:buNone/>
            </a:pPr>
            <a:r>
              <a:rPr lang="en-US" sz="1400" dirty="0"/>
              <a:t>        Integer nums3[] = {1, 2, 7, 4, 5}; </a:t>
            </a:r>
          </a:p>
          <a:p>
            <a:pPr marL="0" indent="0">
              <a:buNone/>
            </a:pPr>
            <a:r>
              <a:rPr lang="en-US" sz="1400" dirty="0"/>
              <a:t>        Integer nums4[] = {1, 2, 7, 4, 5, 6};</a:t>
            </a:r>
            <a:endParaRPr lang="ru-RU" sz="14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952594" y="0"/>
            <a:ext cx="5239406" cy="685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// Параметры типов </a:t>
            </a:r>
            <a:r>
              <a:rPr lang="en-US" sz="1200" dirty="0"/>
              <a:t>T </a:t>
            </a:r>
            <a:r>
              <a:rPr lang="ru-RU" sz="1200" dirty="0"/>
              <a:t>и </a:t>
            </a:r>
            <a:r>
              <a:rPr lang="en-US" sz="1200" dirty="0"/>
              <a:t>V </a:t>
            </a:r>
            <a:r>
              <a:rPr lang="ru-RU" sz="1200" dirty="0"/>
              <a:t>неявно определяются </a:t>
            </a:r>
          </a:p>
          <a:p>
            <a:pPr marL="0" indent="0">
              <a:buNone/>
            </a:pPr>
            <a:r>
              <a:rPr lang="ru-RU" sz="1200" dirty="0"/>
              <a:t>// при вызове метода </a:t>
            </a:r>
          </a:p>
          <a:p>
            <a:pPr marL="0" indent="0">
              <a:buNone/>
            </a:pPr>
            <a:r>
              <a:rPr lang="ru-RU" sz="1200" dirty="0"/>
              <a:t>        </a:t>
            </a:r>
            <a:r>
              <a:rPr lang="en-US" sz="1200" dirty="0"/>
              <a:t>if (</a:t>
            </a:r>
            <a:r>
              <a:rPr lang="en-US" sz="1200" dirty="0" err="1"/>
              <a:t>arraysEqual</a:t>
            </a:r>
            <a:r>
              <a:rPr lang="en-US" sz="1200" dirty="0"/>
              <a:t>(</a:t>
            </a:r>
            <a:r>
              <a:rPr lang="en-US" sz="1200" dirty="0" err="1"/>
              <a:t>nums</a:t>
            </a:r>
            <a:r>
              <a:rPr lang="en-US" sz="1200" dirty="0"/>
              <a:t>, </a:t>
            </a:r>
            <a:r>
              <a:rPr lang="en-US" sz="1200" dirty="0" err="1"/>
              <a:t>nums</a:t>
            </a:r>
            <a:r>
              <a:rPr lang="en-US" sz="1200" dirty="0"/>
              <a:t>)) { 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nums</a:t>
            </a:r>
            <a:r>
              <a:rPr lang="en-US" sz="1200" dirty="0"/>
              <a:t> equals </a:t>
            </a:r>
            <a:r>
              <a:rPr lang="en-US" sz="1200" dirty="0" err="1"/>
              <a:t>nums</a:t>
            </a:r>
            <a:r>
              <a:rPr lang="en-US" sz="1200" dirty="0"/>
              <a:t>"); </a:t>
            </a:r>
          </a:p>
          <a:p>
            <a:pPr marL="0" indent="0">
              <a:buNone/>
            </a:pPr>
            <a:r>
              <a:rPr lang="en-US" sz="1200" dirty="0"/>
              <a:t>        } </a:t>
            </a:r>
          </a:p>
          <a:p>
            <a:pPr marL="0" indent="0">
              <a:buNone/>
            </a:pPr>
            <a:r>
              <a:rPr lang="en-US" sz="1200" dirty="0"/>
              <a:t>        if (</a:t>
            </a:r>
            <a:r>
              <a:rPr lang="en-US" sz="1200" dirty="0" err="1"/>
              <a:t>arraysEqual</a:t>
            </a:r>
            <a:r>
              <a:rPr lang="en-US" sz="1200" dirty="0"/>
              <a:t>(</a:t>
            </a:r>
            <a:r>
              <a:rPr lang="en-US" sz="1200" dirty="0" err="1"/>
              <a:t>nums</a:t>
            </a:r>
            <a:r>
              <a:rPr lang="en-US" sz="1200" dirty="0"/>
              <a:t>, nums2)) { 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nums</a:t>
            </a:r>
            <a:r>
              <a:rPr lang="en-US" sz="1200" dirty="0"/>
              <a:t> equals nums2"); </a:t>
            </a:r>
          </a:p>
          <a:p>
            <a:pPr marL="0" indent="0">
              <a:buNone/>
            </a:pPr>
            <a:r>
              <a:rPr lang="en-US" sz="1200" dirty="0"/>
              <a:t>        } </a:t>
            </a:r>
          </a:p>
          <a:p>
            <a:pPr marL="0" indent="0">
              <a:buNone/>
            </a:pPr>
            <a:r>
              <a:rPr lang="en-US" sz="1200" dirty="0"/>
              <a:t>        if (</a:t>
            </a:r>
            <a:r>
              <a:rPr lang="en-US" sz="1200" dirty="0" err="1"/>
              <a:t>arraysEqual</a:t>
            </a:r>
            <a:r>
              <a:rPr lang="en-US" sz="1200" dirty="0"/>
              <a:t>(</a:t>
            </a:r>
            <a:r>
              <a:rPr lang="en-US" sz="1200" dirty="0" err="1"/>
              <a:t>nums</a:t>
            </a:r>
            <a:r>
              <a:rPr lang="en-US" sz="1200" dirty="0"/>
              <a:t>, nums3)) { 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nums</a:t>
            </a:r>
            <a:r>
              <a:rPr lang="en-US" sz="1200" dirty="0"/>
              <a:t> equals nums3"); </a:t>
            </a:r>
          </a:p>
          <a:p>
            <a:pPr marL="0" indent="0">
              <a:buNone/>
            </a:pPr>
            <a:r>
              <a:rPr lang="en-US" sz="1200" dirty="0"/>
              <a:t>        } </a:t>
            </a:r>
          </a:p>
          <a:p>
            <a:pPr marL="0" indent="0">
              <a:buNone/>
            </a:pPr>
            <a:r>
              <a:rPr lang="en-US" sz="1200" dirty="0"/>
              <a:t>        if (</a:t>
            </a:r>
            <a:r>
              <a:rPr lang="en-US" sz="1200" dirty="0" err="1"/>
              <a:t>arraysEqual</a:t>
            </a:r>
            <a:r>
              <a:rPr lang="en-US" sz="1200" dirty="0"/>
              <a:t>(</a:t>
            </a:r>
            <a:r>
              <a:rPr lang="en-US" sz="1200" dirty="0" err="1"/>
              <a:t>nums</a:t>
            </a:r>
            <a:r>
              <a:rPr lang="en-US" sz="1200" dirty="0"/>
              <a:t>, nums4)) { 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nums</a:t>
            </a:r>
            <a:r>
              <a:rPr lang="en-US" sz="1200" dirty="0"/>
              <a:t> equals nums4"); </a:t>
            </a:r>
          </a:p>
          <a:p>
            <a:pPr marL="0" indent="0">
              <a:buNone/>
            </a:pPr>
            <a:r>
              <a:rPr lang="en-US" sz="1200" dirty="0"/>
              <a:t>        } </a:t>
            </a:r>
          </a:p>
          <a:p>
            <a:pPr marL="0" indent="0">
              <a:buNone/>
            </a:pPr>
            <a:r>
              <a:rPr lang="en-US" sz="1200" dirty="0"/>
              <a:t>// </a:t>
            </a:r>
            <a:r>
              <a:rPr lang="ru-RU" sz="1200" dirty="0"/>
              <a:t>Создание массива типа </a:t>
            </a:r>
            <a:r>
              <a:rPr lang="en-US" sz="1200" dirty="0"/>
              <a:t>Double </a:t>
            </a:r>
          </a:p>
          <a:p>
            <a:pPr marL="0" indent="0">
              <a:buNone/>
            </a:pPr>
            <a:r>
              <a:rPr lang="en-US" sz="1200" dirty="0"/>
              <a:t>        Double </a:t>
            </a:r>
            <a:r>
              <a:rPr lang="en-US" sz="1200" dirty="0" err="1"/>
              <a:t>dvals</a:t>
            </a:r>
            <a:r>
              <a:rPr lang="en-US" sz="1200" dirty="0"/>
              <a:t>[] = {1.1, 2.2, 3.3, 4.4, 5.5}; </a:t>
            </a:r>
          </a:p>
          <a:p>
            <a:pPr marL="0" indent="0">
              <a:buNone/>
            </a:pPr>
            <a:r>
              <a:rPr lang="en-US" sz="1200" dirty="0"/>
              <a:t>// </a:t>
            </a:r>
            <a:r>
              <a:rPr lang="ru-RU" sz="1200" dirty="0"/>
              <a:t>Следующая строка не будет скомпилирована, поскольку </a:t>
            </a:r>
          </a:p>
          <a:p>
            <a:pPr marL="0" indent="0">
              <a:buNone/>
            </a:pPr>
            <a:r>
              <a:rPr lang="ru-RU" sz="1200" dirty="0" smtClean="0"/>
              <a:t>// </a:t>
            </a:r>
            <a:r>
              <a:rPr lang="ru-RU" sz="1200" dirty="0"/>
              <a:t>типы </a:t>
            </a:r>
            <a:r>
              <a:rPr lang="en-US" sz="1200" dirty="0" err="1"/>
              <a:t>nums</a:t>
            </a:r>
            <a:r>
              <a:rPr lang="en-US" sz="1200" dirty="0"/>
              <a:t> </a:t>
            </a:r>
            <a:r>
              <a:rPr lang="ru-RU" sz="1200" dirty="0"/>
              <a:t>и </a:t>
            </a:r>
            <a:r>
              <a:rPr lang="en-US" sz="1200" dirty="0" err="1"/>
              <a:t>dvals</a:t>
            </a:r>
            <a:r>
              <a:rPr lang="en-US" sz="1200" dirty="0"/>
              <a:t> </a:t>
            </a:r>
            <a:r>
              <a:rPr lang="ru-RU" sz="1200" dirty="0"/>
              <a:t>н</a:t>
            </a:r>
            <a:r>
              <a:rPr lang="en-US" sz="1200" dirty="0"/>
              <a:t>e </a:t>
            </a:r>
            <a:r>
              <a:rPr lang="ru-RU" sz="1200" dirty="0"/>
              <a:t>совпадают </a:t>
            </a:r>
          </a:p>
          <a:p>
            <a:pPr marL="0" indent="0">
              <a:buNone/>
            </a:pPr>
            <a:r>
              <a:rPr lang="ru-RU" sz="1200" dirty="0"/>
              <a:t>//    </a:t>
            </a:r>
            <a:r>
              <a:rPr lang="en-US" sz="1200" dirty="0"/>
              <a:t>if(</a:t>
            </a:r>
            <a:r>
              <a:rPr lang="en-US" sz="1200" dirty="0" err="1"/>
              <a:t>arraysEqual</a:t>
            </a:r>
            <a:r>
              <a:rPr lang="en-US" sz="1200" dirty="0"/>
              <a:t>(</a:t>
            </a:r>
            <a:r>
              <a:rPr lang="en-US" sz="1200" dirty="0" err="1"/>
              <a:t>nums</a:t>
            </a:r>
            <a:r>
              <a:rPr lang="en-US" sz="1200" dirty="0"/>
              <a:t>, </a:t>
            </a:r>
            <a:r>
              <a:rPr lang="en-US" sz="1200" dirty="0" err="1"/>
              <a:t>dvals</a:t>
            </a:r>
            <a:r>
              <a:rPr lang="en-US" sz="1200" dirty="0"/>
              <a:t>)) </a:t>
            </a:r>
          </a:p>
          <a:p>
            <a:pPr marL="0" indent="0">
              <a:buNone/>
            </a:pPr>
            <a:r>
              <a:rPr lang="en-US" sz="1200" dirty="0"/>
              <a:t>//   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nums</a:t>
            </a:r>
            <a:r>
              <a:rPr lang="en-US" sz="1200" dirty="0"/>
              <a:t> equals </a:t>
            </a:r>
            <a:r>
              <a:rPr lang="en-US" sz="1200" dirty="0" err="1"/>
              <a:t>dvals</a:t>
            </a:r>
            <a:r>
              <a:rPr lang="en-US" sz="1200" dirty="0"/>
              <a:t>"); </a:t>
            </a:r>
          </a:p>
          <a:p>
            <a:pPr marL="0" indent="0">
              <a:buNone/>
            </a:pPr>
            <a:r>
              <a:rPr lang="en-US" sz="1200" dirty="0"/>
              <a:t>    } 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115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97768" y="857251"/>
            <a:ext cx="9689431" cy="5843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err="1"/>
              <a:t>Java</a:t>
            </a:r>
            <a:r>
              <a:rPr lang="ru-RU" sz="2400" dirty="0"/>
              <a:t>  всегда  давал  возможность  создавать </a:t>
            </a:r>
            <a:r>
              <a:rPr lang="ru-RU" sz="2400" dirty="0" smtClean="0"/>
              <a:t>классы</a:t>
            </a:r>
            <a:r>
              <a:rPr lang="ru-RU" sz="2400" dirty="0"/>
              <a:t>,  интерфейсы  и  методы,  пригодные  для  обработки  любых  типов </a:t>
            </a:r>
            <a:r>
              <a:rPr lang="ru-RU" sz="2400" dirty="0" smtClean="0"/>
              <a:t>данных</a:t>
            </a:r>
            <a:r>
              <a:rPr lang="ru-RU" sz="2400" dirty="0"/>
              <a:t>.  Это  достигалось  за  счет  использования  класса  </a:t>
            </a:r>
            <a:r>
              <a:rPr lang="ru-RU" sz="2400" dirty="0" err="1"/>
              <a:t>Object</a:t>
            </a:r>
            <a:r>
              <a:rPr lang="ru-RU" sz="2400" dirty="0"/>
              <a:t>.  Поскольку </a:t>
            </a:r>
            <a:r>
              <a:rPr lang="ru-RU" sz="2400" dirty="0" err="1" smtClean="0"/>
              <a:t>Object</a:t>
            </a:r>
            <a:r>
              <a:rPr lang="ru-RU" sz="2400" dirty="0" smtClean="0"/>
              <a:t> </a:t>
            </a:r>
            <a:r>
              <a:rPr lang="ru-RU" sz="2400" dirty="0"/>
              <a:t>является суперклассом для всех остальных классов, </a:t>
            </a:r>
            <a:r>
              <a:rPr lang="ru-RU" sz="2400" dirty="0" smtClean="0"/>
              <a:t>ссылка </a:t>
            </a:r>
            <a:r>
              <a:rPr lang="ru-RU" sz="2400" dirty="0"/>
              <a:t>на </a:t>
            </a:r>
            <a:r>
              <a:rPr lang="ru-RU" sz="2400" dirty="0" err="1"/>
              <a:t>Object</a:t>
            </a:r>
            <a:r>
              <a:rPr lang="ru-RU" sz="2400" dirty="0"/>
              <a:t> </a:t>
            </a:r>
            <a:r>
              <a:rPr lang="ru-RU" sz="2400" dirty="0" smtClean="0"/>
              <a:t>может </a:t>
            </a:r>
            <a:r>
              <a:rPr lang="ru-RU" sz="2400" dirty="0"/>
              <a:t>выступать в качестве ссылки на любой другой объект. Таким образом, </a:t>
            </a:r>
            <a:r>
              <a:rPr lang="ru-RU" sz="2400" dirty="0" smtClean="0"/>
              <a:t>до  </a:t>
            </a:r>
            <a:r>
              <a:rPr lang="ru-RU" sz="2400" dirty="0"/>
              <a:t>появления  универсального  кода  для  выполнения  действий  с  любыми </a:t>
            </a:r>
            <a:r>
              <a:rPr lang="ru-RU" sz="2400" dirty="0" smtClean="0"/>
              <a:t>типами  </a:t>
            </a:r>
            <a:r>
              <a:rPr lang="ru-RU" sz="2400" dirty="0"/>
              <a:t>данных  в </a:t>
            </a:r>
            <a:r>
              <a:rPr lang="ru-RU" sz="2400" dirty="0" smtClean="0"/>
              <a:t>классах</a:t>
            </a:r>
            <a:r>
              <a:rPr lang="ru-RU" sz="2400" dirty="0"/>
              <a:t>, объектах и методах  использовалась  ссылка  типа </a:t>
            </a:r>
            <a:r>
              <a:rPr lang="ru-RU" sz="2400" dirty="0" err="1" smtClean="0"/>
              <a:t>Object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При этом возникала серьезная проблема, связанная с необходимостью </a:t>
            </a:r>
            <a:r>
              <a:rPr lang="ru-RU" sz="2400" dirty="0" smtClean="0"/>
              <a:t>явно </a:t>
            </a:r>
            <a:r>
              <a:rPr lang="ru-RU" sz="2400" dirty="0"/>
              <a:t>преобразовывать </a:t>
            </a:r>
            <a:r>
              <a:rPr lang="ru-RU" sz="2400" dirty="0" err="1"/>
              <a:t>Object</a:t>
            </a:r>
            <a:r>
              <a:rPr lang="ru-RU" sz="2400" dirty="0"/>
              <a:t> в другой тип. Подобное преобразование часто </a:t>
            </a:r>
            <a:r>
              <a:rPr lang="ru-RU" sz="2400" dirty="0" smtClean="0"/>
              <a:t>становилось  </a:t>
            </a:r>
            <a:r>
              <a:rPr lang="ru-RU" sz="2400" dirty="0"/>
              <a:t>источником  ошибок.  Универсальные  типы  повышают  уровень </a:t>
            </a:r>
            <a:r>
              <a:rPr lang="ru-RU" sz="2400" dirty="0" smtClean="0"/>
              <a:t>безопасности </a:t>
            </a:r>
            <a:r>
              <a:rPr lang="ru-RU" sz="2400" dirty="0"/>
              <a:t>при работе с данными, поскольку при этом все преобразования </a:t>
            </a:r>
            <a:r>
              <a:rPr lang="ru-RU" sz="2400" dirty="0" smtClean="0"/>
              <a:t>типов  </a:t>
            </a:r>
            <a:r>
              <a:rPr lang="ru-RU" sz="2400" dirty="0"/>
              <a:t>происходят  неявно.  Таким  образом,  универсальные  типы  повышают </a:t>
            </a:r>
            <a:r>
              <a:rPr lang="ru-RU" sz="2400" dirty="0" smtClean="0"/>
              <a:t>пригодность </a:t>
            </a:r>
            <a:r>
              <a:rPr lang="ru-RU" sz="2400" dirty="0"/>
              <a:t>кода к повторному использованию. </a:t>
            </a:r>
          </a:p>
        </p:txBody>
      </p:sp>
    </p:spTree>
    <p:extLst>
      <p:ext uri="{BB962C8B-B14F-4D97-AF65-F5344CB8AC3E}">
        <p14:creationId xmlns:p14="http://schemas.microsoft.com/office/powerpoint/2010/main" val="12999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методы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9614" y="1119352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Рассмотрим метод </a:t>
            </a:r>
            <a:r>
              <a:rPr lang="en-US" sz="2400" dirty="0" err="1"/>
              <a:t>arraysEqual</a:t>
            </a:r>
            <a:r>
              <a:rPr lang="en-US" sz="2400" dirty="0" smtClean="0"/>
              <a:t>().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public </a:t>
            </a:r>
            <a:r>
              <a:rPr lang="ru-RU" sz="2400" dirty="0" err="1"/>
              <a:t>static</a:t>
            </a:r>
            <a:r>
              <a:rPr lang="ru-RU" sz="2400" dirty="0"/>
              <a:t> &lt;T, V </a:t>
            </a:r>
            <a:r>
              <a:rPr lang="ru-RU" sz="2400" dirty="0" err="1"/>
              <a:t>extends</a:t>
            </a:r>
            <a:r>
              <a:rPr lang="ru-RU" sz="2400" dirty="0"/>
              <a:t> T&gt; </a:t>
            </a:r>
            <a:r>
              <a:rPr lang="ru-RU" sz="2400" dirty="0" err="1"/>
              <a:t>boolean</a:t>
            </a:r>
            <a:r>
              <a:rPr lang="ru-RU" sz="2400" dirty="0"/>
              <a:t> </a:t>
            </a:r>
            <a:r>
              <a:rPr lang="ru-RU" sz="2400" dirty="0" err="1"/>
              <a:t>arraysEqual</a:t>
            </a:r>
            <a:r>
              <a:rPr lang="ru-RU" sz="2400" dirty="0"/>
              <a:t>(T[] x, V[] у) { </a:t>
            </a:r>
          </a:p>
          <a:p>
            <a:pPr marL="0" indent="0">
              <a:buNone/>
            </a:pPr>
            <a:r>
              <a:rPr lang="ru-RU" sz="2400" dirty="0"/>
              <a:t>Параметры  типа  указаны  перед  типом  значения,  возвращаемого </a:t>
            </a:r>
            <a:r>
              <a:rPr lang="ru-RU" sz="2400" dirty="0" smtClean="0"/>
              <a:t>методом</a:t>
            </a:r>
            <a:r>
              <a:rPr lang="ru-RU" sz="2400" dirty="0"/>
              <a:t>. </a:t>
            </a:r>
            <a:r>
              <a:rPr lang="ru-RU" sz="2400" dirty="0" smtClean="0"/>
              <a:t>Верхней  </a:t>
            </a:r>
            <a:r>
              <a:rPr lang="ru-RU" sz="2400" dirty="0"/>
              <a:t>границей  V  является  Т.  Таким </a:t>
            </a:r>
            <a:r>
              <a:rPr lang="ru-RU" sz="2400" dirty="0" smtClean="0"/>
              <a:t>образом</a:t>
            </a:r>
            <a:r>
              <a:rPr lang="ru-RU" sz="2400" dirty="0"/>
              <a:t>, V должен принадлежать или тому же типу, что и  T, или быть его </a:t>
            </a:r>
            <a:r>
              <a:rPr lang="ru-RU" sz="2400" dirty="0" smtClean="0"/>
              <a:t>подклассом</a:t>
            </a:r>
            <a:r>
              <a:rPr lang="ru-RU" sz="2400" dirty="0"/>
              <a:t>.  Такая  связь  гарантирует,  что  при  вызове  метода  </a:t>
            </a:r>
            <a:r>
              <a:rPr lang="ru-RU" sz="2400" dirty="0" err="1"/>
              <a:t>arraysEqual</a:t>
            </a:r>
            <a:r>
              <a:rPr lang="ru-RU" sz="2400" dirty="0"/>
              <a:t>() </a:t>
            </a:r>
            <a:r>
              <a:rPr lang="ru-RU" sz="2400" dirty="0" smtClean="0"/>
              <a:t>могут </a:t>
            </a:r>
            <a:r>
              <a:rPr lang="ru-RU" sz="2400" dirty="0"/>
              <a:t>быть указаны только параметры, совместимые друг с </a:t>
            </a:r>
            <a:r>
              <a:rPr lang="ru-RU" sz="2400" dirty="0" smtClean="0"/>
              <a:t>другом.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89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методы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9614" y="1119352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Рассмотрим обращение  </a:t>
            </a:r>
            <a:r>
              <a:rPr lang="ru-RU" sz="2400" dirty="0"/>
              <a:t>к  </a:t>
            </a:r>
            <a:r>
              <a:rPr lang="ru-RU" sz="2400" dirty="0" err="1"/>
              <a:t>arraysEqual</a:t>
            </a:r>
            <a:r>
              <a:rPr lang="ru-RU" sz="2400" dirty="0"/>
              <a:t>()  из  тела  метода  </a:t>
            </a:r>
            <a:r>
              <a:rPr lang="ru-RU" sz="2400" dirty="0" err="1"/>
              <a:t>main</a:t>
            </a:r>
            <a:r>
              <a:rPr lang="ru-RU" sz="2400" dirty="0"/>
              <a:t>(  ).  Для  этого  используется </a:t>
            </a:r>
            <a:r>
              <a:rPr lang="ru-RU" sz="2400" dirty="0" smtClean="0"/>
              <a:t>привычный  </a:t>
            </a:r>
            <a:r>
              <a:rPr lang="ru-RU" sz="2400" dirty="0"/>
              <a:t>синтаксис,  и  параметры  типа  не  указываются.  Такое </a:t>
            </a:r>
            <a:r>
              <a:rPr lang="ru-RU" sz="2400" dirty="0" smtClean="0"/>
              <a:t>решение  </a:t>
            </a:r>
            <a:r>
              <a:rPr lang="ru-RU" sz="2400" dirty="0"/>
              <a:t>становится  возможным  потому,  что  параметры  автоматически </a:t>
            </a:r>
            <a:r>
              <a:rPr lang="ru-RU" sz="2400" dirty="0" smtClean="0"/>
              <a:t>распознаются  </a:t>
            </a:r>
            <a:r>
              <a:rPr lang="ru-RU" sz="2400" dirty="0"/>
              <a:t>и  типы  Т  и  V  настраиваются  соответствующим  образом. </a:t>
            </a:r>
            <a:r>
              <a:rPr lang="ru-RU" sz="2400" dirty="0" smtClean="0"/>
              <a:t>Рассмотрим </a:t>
            </a:r>
            <a:r>
              <a:rPr lang="ru-RU" sz="2400" dirty="0"/>
              <a:t>в качестве примера первый вызов.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err="1" smtClean="0"/>
              <a:t>if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arraysEqual</a:t>
            </a:r>
            <a:r>
              <a:rPr lang="ru-RU" sz="2400" dirty="0"/>
              <a:t>(</a:t>
            </a:r>
            <a:r>
              <a:rPr lang="ru-RU" sz="2400" dirty="0" err="1"/>
              <a:t>nums</a:t>
            </a:r>
            <a:r>
              <a:rPr lang="ru-RU" sz="2400" dirty="0"/>
              <a:t>, </a:t>
            </a:r>
            <a:r>
              <a:rPr lang="ru-RU" sz="2400" dirty="0" err="1"/>
              <a:t>nums</a:t>
            </a:r>
            <a:r>
              <a:rPr lang="ru-RU" sz="2400" dirty="0"/>
              <a:t>)) </a:t>
            </a:r>
          </a:p>
          <a:p>
            <a:pPr marL="0" indent="0">
              <a:buNone/>
            </a:pPr>
            <a:r>
              <a:rPr lang="ru-RU" sz="2400" dirty="0"/>
              <a:t>В  данном  случае  базовый  тип  первого  параметра  –  </a:t>
            </a:r>
            <a:r>
              <a:rPr lang="ru-RU" sz="2400" dirty="0" err="1"/>
              <a:t>Integer</a:t>
            </a:r>
            <a:r>
              <a:rPr lang="ru-RU" sz="2400" dirty="0"/>
              <a:t>;  этот  тип </a:t>
            </a:r>
            <a:r>
              <a:rPr lang="ru-RU" sz="2400" dirty="0" smtClean="0"/>
              <a:t>заменяет  </a:t>
            </a:r>
            <a:r>
              <a:rPr lang="ru-RU" sz="2400" dirty="0"/>
              <a:t>Т.  Таким  же  является  базовый  тип  второго  параметра, </a:t>
            </a:r>
            <a:r>
              <a:rPr lang="ru-RU" sz="2400" dirty="0" smtClean="0"/>
              <a:t>следовательно</a:t>
            </a:r>
            <a:r>
              <a:rPr lang="ru-RU" sz="2400" dirty="0"/>
              <a:t>, V также заменяется типом </a:t>
            </a:r>
            <a:r>
              <a:rPr lang="ru-RU" sz="2400" dirty="0" err="1"/>
              <a:t>Integer</a:t>
            </a:r>
            <a:r>
              <a:rPr lang="ru-RU" sz="2400" dirty="0"/>
              <a:t>. Таким образом, выражение </a:t>
            </a:r>
            <a:r>
              <a:rPr lang="ru-RU" sz="2400" dirty="0" smtClean="0"/>
              <a:t>для  </a:t>
            </a:r>
            <a:r>
              <a:rPr lang="ru-RU" sz="2400" dirty="0"/>
              <a:t>вызова  </a:t>
            </a:r>
            <a:r>
              <a:rPr lang="ru-RU" sz="2400" dirty="0" err="1"/>
              <a:t>arraysEqual</a:t>
            </a:r>
            <a:r>
              <a:rPr lang="ru-RU" sz="2400" dirty="0"/>
              <a:t>()  составлено  корректно  и  два  массива  можно </a:t>
            </a:r>
            <a:r>
              <a:rPr lang="ru-RU" sz="2400" dirty="0" smtClean="0"/>
              <a:t>сравнить </a:t>
            </a:r>
            <a:r>
              <a:rPr lang="ru-RU" sz="2400" dirty="0"/>
              <a:t>между собой. </a:t>
            </a:r>
          </a:p>
        </p:txBody>
      </p:sp>
    </p:spTree>
    <p:extLst>
      <p:ext uri="{BB962C8B-B14F-4D97-AF65-F5344CB8AC3E}">
        <p14:creationId xmlns:p14="http://schemas.microsoft.com/office/powerpoint/2010/main" val="13152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методы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9614" y="1119352"/>
            <a:ext cx="10247587" cy="5738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Обратите </a:t>
            </a:r>
            <a:r>
              <a:rPr lang="ru-RU" sz="2400" dirty="0"/>
              <a:t>внимание на закомментированные строки. </a:t>
            </a:r>
          </a:p>
          <a:p>
            <a:pPr marL="0" indent="0">
              <a:buNone/>
            </a:pPr>
            <a:r>
              <a:rPr lang="ru-RU" sz="2400" dirty="0"/>
              <a:t>// </a:t>
            </a:r>
            <a:r>
              <a:rPr lang="ru-RU" sz="2400" dirty="0" err="1"/>
              <a:t>if</a:t>
            </a:r>
            <a:r>
              <a:rPr lang="ru-RU" sz="2400" dirty="0"/>
              <a:t>(</a:t>
            </a:r>
            <a:r>
              <a:rPr lang="ru-RU" sz="2400" dirty="0" err="1"/>
              <a:t>arraysEqual</a:t>
            </a:r>
            <a:r>
              <a:rPr lang="ru-RU" sz="2400" dirty="0"/>
              <a:t>(</a:t>
            </a:r>
            <a:r>
              <a:rPr lang="ru-RU" sz="2400" dirty="0" err="1"/>
              <a:t>nums</a:t>
            </a:r>
            <a:r>
              <a:rPr lang="ru-RU" sz="2400" dirty="0"/>
              <a:t>, </a:t>
            </a:r>
            <a:r>
              <a:rPr lang="ru-RU" sz="2400" dirty="0" err="1"/>
              <a:t>dvals</a:t>
            </a:r>
            <a:r>
              <a:rPr lang="ru-RU" sz="2400" dirty="0"/>
              <a:t>)) </a:t>
            </a:r>
          </a:p>
          <a:p>
            <a:pPr marL="0" indent="0">
              <a:buNone/>
            </a:pPr>
            <a:r>
              <a:rPr lang="ru-RU" sz="2400" dirty="0"/>
              <a:t>// </a:t>
            </a:r>
            <a:r>
              <a:rPr lang="ru-RU" sz="2400" dirty="0" err="1"/>
              <a:t>System.out.println</a:t>
            </a:r>
            <a:r>
              <a:rPr lang="ru-RU" sz="2400" dirty="0"/>
              <a:t>("</a:t>
            </a:r>
            <a:r>
              <a:rPr lang="ru-RU" sz="2400" dirty="0" err="1"/>
              <a:t>nums</a:t>
            </a:r>
            <a:r>
              <a:rPr lang="ru-RU" sz="2400" dirty="0"/>
              <a:t> </a:t>
            </a:r>
            <a:r>
              <a:rPr lang="ru-RU" sz="2400" dirty="0" err="1"/>
              <a:t>equals</a:t>
            </a:r>
            <a:r>
              <a:rPr lang="ru-RU" sz="2400" dirty="0"/>
              <a:t> </a:t>
            </a:r>
            <a:r>
              <a:rPr lang="ru-RU" sz="2400" dirty="0" err="1"/>
              <a:t>dvals</a:t>
            </a:r>
            <a:r>
              <a:rPr lang="ru-RU" sz="2400" dirty="0"/>
              <a:t>"); </a:t>
            </a:r>
          </a:p>
          <a:p>
            <a:pPr marL="0" indent="0">
              <a:buNone/>
            </a:pPr>
            <a:r>
              <a:rPr lang="ru-RU" sz="2400" dirty="0"/>
              <a:t>Если вы удалите символы комментариев и попытаетесь скомпилировать </a:t>
            </a:r>
            <a:r>
              <a:rPr lang="ru-RU" sz="2400" dirty="0" smtClean="0"/>
              <a:t>программу</a:t>
            </a:r>
            <a:r>
              <a:rPr lang="ru-RU" sz="2400" dirty="0"/>
              <a:t>, компилятор отобразит сообщение об ошибке.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В</a:t>
            </a:r>
            <a:r>
              <a:rPr lang="ru-RU" sz="2400" dirty="0" smtClean="0"/>
              <a:t>ерхней </a:t>
            </a:r>
            <a:r>
              <a:rPr lang="ru-RU" sz="2400" dirty="0"/>
              <a:t>границей параметра V является T; этот тип указан после ключевого </a:t>
            </a:r>
            <a:r>
              <a:rPr lang="ru-RU" sz="2400" dirty="0" smtClean="0"/>
              <a:t>слова  </a:t>
            </a:r>
            <a:r>
              <a:rPr lang="ru-RU" sz="2400" dirty="0" err="1"/>
              <a:t>extends</a:t>
            </a:r>
            <a:r>
              <a:rPr lang="ru-RU" sz="2400" dirty="0"/>
              <a:t>.  </a:t>
            </a:r>
            <a:r>
              <a:rPr lang="ru-RU" sz="2400" dirty="0" smtClean="0"/>
              <a:t>Это  </a:t>
            </a:r>
            <a:r>
              <a:rPr lang="ru-RU" sz="2400" dirty="0"/>
              <a:t>означает,  что  V  может  либо  совпадать  с  T,  либо </a:t>
            </a:r>
            <a:r>
              <a:rPr lang="ru-RU" sz="2400" dirty="0" smtClean="0"/>
              <a:t>представлять  </a:t>
            </a:r>
            <a:r>
              <a:rPr lang="ru-RU" sz="2400" dirty="0"/>
              <a:t>собой  один  из  его  подклассов.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  </a:t>
            </a:r>
            <a:r>
              <a:rPr lang="ru-RU" sz="2400" dirty="0"/>
              <a:t>данном  случае  первый </a:t>
            </a:r>
            <a:r>
              <a:rPr lang="ru-RU" sz="2400" dirty="0" smtClean="0"/>
              <a:t>параметр </a:t>
            </a:r>
            <a:r>
              <a:rPr lang="ru-RU" sz="2400" dirty="0"/>
              <a:t>принадлежит типу </a:t>
            </a:r>
            <a:r>
              <a:rPr lang="ru-RU" sz="2400" dirty="0" err="1"/>
              <a:t>Integer</a:t>
            </a:r>
            <a:r>
              <a:rPr lang="ru-RU" sz="2400" dirty="0"/>
              <a:t>, им заменяется параметр типа T, однако </a:t>
            </a:r>
            <a:r>
              <a:rPr lang="ru-RU" sz="2400" dirty="0" smtClean="0"/>
              <a:t>второй </a:t>
            </a:r>
            <a:r>
              <a:rPr lang="ru-RU" sz="2400" dirty="0"/>
              <a:t>параметр имеет тип </a:t>
            </a:r>
            <a:r>
              <a:rPr lang="ru-RU" sz="2400" dirty="0" err="1"/>
              <a:t>Double</a:t>
            </a:r>
            <a:r>
              <a:rPr lang="ru-RU" sz="2400" dirty="0"/>
              <a:t>, который не является подклассом </a:t>
            </a:r>
            <a:r>
              <a:rPr lang="ru-RU" sz="2400" dirty="0" err="1"/>
              <a:t>Integer</a:t>
            </a:r>
            <a:r>
              <a:rPr lang="ru-RU" sz="2400" dirty="0"/>
              <a:t>. </a:t>
            </a:r>
            <a:r>
              <a:rPr lang="ru-RU" sz="2400" dirty="0" smtClean="0"/>
              <a:t>Таким  </a:t>
            </a:r>
            <a:r>
              <a:rPr lang="ru-RU" sz="2400" dirty="0"/>
              <a:t>образом,  обращение  </a:t>
            </a:r>
            <a:r>
              <a:rPr lang="ru-RU" sz="2400" dirty="0" err="1"/>
              <a:t>arraysEqual</a:t>
            </a:r>
            <a:r>
              <a:rPr lang="ru-RU" sz="2400" dirty="0"/>
              <a:t>(  )  становится  недопустимым  и </a:t>
            </a:r>
            <a:r>
              <a:rPr lang="ru-RU" sz="2400" dirty="0" smtClean="0"/>
              <a:t>возникает </a:t>
            </a:r>
            <a:r>
              <a:rPr lang="ru-RU" sz="2400" dirty="0"/>
              <a:t>ошибка на этапе компиляции. </a:t>
            </a:r>
          </a:p>
        </p:txBody>
      </p:sp>
    </p:spTree>
    <p:extLst>
      <p:ext uri="{BB962C8B-B14F-4D97-AF65-F5344CB8AC3E}">
        <p14:creationId xmlns:p14="http://schemas.microsoft.com/office/powerpoint/2010/main" val="19070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методы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39614" y="1119352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Общий </a:t>
            </a:r>
            <a:r>
              <a:rPr lang="ru-RU" sz="2400" dirty="0"/>
              <a:t>формат определения универсального метода. </a:t>
            </a:r>
          </a:p>
          <a:p>
            <a:pPr marL="0" indent="0">
              <a:buNone/>
            </a:pPr>
            <a:r>
              <a:rPr lang="ru-RU" sz="2400" dirty="0"/>
              <a:t>&lt;параметры типа&gt; </a:t>
            </a:r>
            <a:r>
              <a:rPr lang="ru-RU" sz="2400" dirty="0" err="1"/>
              <a:t>возвращаемый_тип</a:t>
            </a:r>
            <a:r>
              <a:rPr lang="ru-RU" sz="2400" dirty="0"/>
              <a:t> </a:t>
            </a:r>
            <a:r>
              <a:rPr lang="ru-RU" sz="2400" dirty="0" err="1"/>
              <a:t>имя_метода</a:t>
            </a:r>
            <a:r>
              <a:rPr lang="ru-RU" sz="2400" dirty="0"/>
              <a:t> (параметры) {//… </a:t>
            </a:r>
          </a:p>
          <a:p>
            <a:pPr marL="0" indent="0">
              <a:buNone/>
            </a:pPr>
            <a:r>
              <a:rPr lang="ru-RU" sz="2400" dirty="0"/>
              <a:t>Параметры, как и при вызове обычного метода, разделяются запятыми. </a:t>
            </a:r>
            <a:r>
              <a:rPr lang="ru-RU" sz="2400" dirty="0" smtClean="0"/>
              <a:t>Список </a:t>
            </a:r>
            <a:r>
              <a:rPr lang="ru-RU" sz="2400" dirty="0"/>
              <a:t>параметров типа предшествует возвращаемому типу. </a:t>
            </a:r>
          </a:p>
        </p:txBody>
      </p:sp>
    </p:spTree>
    <p:extLst>
      <p:ext uri="{BB962C8B-B14F-4D97-AF65-F5344CB8AC3E}">
        <p14:creationId xmlns:p14="http://schemas.microsoft.com/office/powerpoint/2010/main" val="30535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методы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55378" y="983375"/>
            <a:ext cx="10247587" cy="515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 smtClean="0"/>
              <a:t>// </a:t>
            </a:r>
            <a:r>
              <a:rPr lang="ru-RU" sz="1900" dirty="0"/>
              <a:t>Использование универсального конструктора </a:t>
            </a:r>
          </a:p>
          <a:p>
            <a:pPr marL="0" indent="0">
              <a:buNone/>
            </a:pPr>
            <a:r>
              <a:rPr lang="en-US" sz="1900" dirty="0"/>
              <a:t>public class Summation { </a:t>
            </a:r>
          </a:p>
          <a:p>
            <a:pPr marL="0" indent="0">
              <a:buNone/>
            </a:pPr>
            <a:r>
              <a:rPr lang="en-US" sz="1900" dirty="0"/>
              <a:t>    private </a:t>
            </a:r>
            <a:r>
              <a:rPr lang="en-US" sz="1900" dirty="0" err="1"/>
              <a:t>int</a:t>
            </a:r>
            <a:r>
              <a:rPr lang="en-US" sz="1900" dirty="0"/>
              <a:t> sum; </a:t>
            </a:r>
          </a:p>
          <a:p>
            <a:pPr marL="0" indent="0">
              <a:buNone/>
            </a:pPr>
            <a:r>
              <a:rPr lang="en-US" sz="1900" dirty="0"/>
              <a:t>// </a:t>
            </a:r>
            <a:r>
              <a:rPr lang="ru-RU" sz="1900" dirty="0"/>
              <a:t>Универсальный конструктор 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en-US" sz="1900" dirty="0"/>
              <a:t>public &lt;T extends Number&gt; Summation(T </a:t>
            </a:r>
            <a:r>
              <a:rPr lang="en-US" sz="1900" dirty="0" err="1"/>
              <a:t>arg</a:t>
            </a:r>
            <a:r>
              <a:rPr lang="en-US" sz="1900" dirty="0"/>
              <a:t>) { </a:t>
            </a:r>
          </a:p>
          <a:p>
            <a:pPr marL="0" indent="0">
              <a:buNone/>
            </a:pPr>
            <a:r>
              <a:rPr lang="en-US" sz="1900" dirty="0"/>
              <a:t>        sum = 0; </a:t>
            </a:r>
          </a:p>
          <a:p>
            <a:pPr marL="0" indent="0">
              <a:buNone/>
            </a:pPr>
            <a:r>
              <a:rPr lang="en-US" sz="1900" dirty="0"/>
              <a:t>        for (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= 0; </a:t>
            </a:r>
            <a:r>
              <a:rPr lang="en-US" sz="1900" dirty="0" err="1"/>
              <a:t>i</a:t>
            </a:r>
            <a:r>
              <a:rPr lang="en-US" sz="1900" dirty="0"/>
              <a:t> &lt;= </a:t>
            </a:r>
            <a:r>
              <a:rPr lang="en-US" sz="1900" dirty="0" err="1"/>
              <a:t>arg.intValue</a:t>
            </a:r>
            <a:r>
              <a:rPr lang="en-US" sz="1900" dirty="0"/>
              <a:t>(); </a:t>
            </a:r>
            <a:r>
              <a:rPr lang="en-US" sz="1900" dirty="0" err="1"/>
              <a:t>i</a:t>
            </a:r>
            <a:r>
              <a:rPr lang="en-US" sz="1900" dirty="0"/>
              <a:t>++) { </a:t>
            </a:r>
          </a:p>
          <a:p>
            <a:pPr marL="0" indent="0">
              <a:buNone/>
            </a:pPr>
            <a:r>
              <a:rPr lang="en-US" sz="1900" dirty="0"/>
              <a:t>            sum += </a:t>
            </a:r>
            <a:r>
              <a:rPr lang="en-US" sz="1900" dirty="0" err="1"/>
              <a:t>i</a:t>
            </a:r>
            <a:r>
              <a:rPr lang="en-US" sz="1900" dirty="0"/>
              <a:t>; </a:t>
            </a:r>
          </a:p>
          <a:p>
            <a:pPr marL="0" indent="0">
              <a:buNone/>
            </a:pPr>
            <a:r>
              <a:rPr lang="en-US" sz="1900" dirty="0"/>
              <a:t>        } </a:t>
            </a:r>
          </a:p>
          <a:p>
            <a:pPr marL="0" indent="0">
              <a:buNone/>
            </a:pPr>
            <a:r>
              <a:rPr lang="en-US" sz="1900" dirty="0"/>
              <a:t>    } </a:t>
            </a:r>
          </a:p>
          <a:p>
            <a:pPr marL="0" indent="0">
              <a:buNone/>
            </a:pPr>
            <a:r>
              <a:rPr lang="en-US" sz="1900" dirty="0"/>
              <a:t>    public 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getSum</a:t>
            </a:r>
            <a:r>
              <a:rPr lang="en-US" sz="1900" dirty="0"/>
              <a:t>() { </a:t>
            </a:r>
          </a:p>
          <a:p>
            <a:pPr marL="0" indent="0">
              <a:buNone/>
            </a:pPr>
            <a:r>
              <a:rPr lang="en-US" sz="1900" dirty="0"/>
              <a:t>        return sum; </a:t>
            </a:r>
          </a:p>
          <a:p>
            <a:pPr marL="0" indent="0">
              <a:buNone/>
            </a:pPr>
            <a:r>
              <a:rPr lang="en-US" sz="1900" dirty="0"/>
              <a:t>    } </a:t>
            </a:r>
          </a:p>
          <a:p>
            <a:pPr marL="0" indent="0">
              <a:buNone/>
            </a:pPr>
            <a:r>
              <a:rPr lang="en-US" sz="1900" dirty="0"/>
              <a:t>}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27379" y="4415558"/>
            <a:ext cx="5964621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/>
              <a:t>public class </a:t>
            </a:r>
            <a:r>
              <a:rPr lang="en-US" sz="1900" dirty="0" err="1" smtClean="0"/>
              <a:t>GenConsDemo</a:t>
            </a:r>
            <a:r>
              <a:rPr lang="en-US" sz="1900" dirty="0" smtClean="0"/>
              <a:t> { </a:t>
            </a:r>
          </a:p>
          <a:p>
            <a:r>
              <a:rPr lang="en-US" sz="1900" dirty="0" smtClean="0"/>
              <a:t>    public static void main(String </a:t>
            </a:r>
            <a:r>
              <a:rPr lang="en-US" sz="1900" dirty="0" err="1" smtClean="0"/>
              <a:t>args</a:t>
            </a:r>
            <a:r>
              <a:rPr lang="en-US" sz="1900" dirty="0" smtClean="0"/>
              <a:t>[]) { </a:t>
            </a:r>
          </a:p>
          <a:p>
            <a:r>
              <a:rPr lang="en-US" sz="1900" dirty="0" smtClean="0"/>
              <a:t>        Summation </a:t>
            </a:r>
            <a:r>
              <a:rPr lang="en-US" sz="1900" dirty="0" err="1" smtClean="0"/>
              <a:t>ob</a:t>
            </a:r>
            <a:r>
              <a:rPr lang="en-US" sz="1900" dirty="0" smtClean="0"/>
              <a:t> = new Summation(4.0); </a:t>
            </a:r>
          </a:p>
          <a:p>
            <a:r>
              <a:rPr lang="en-US" sz="1900" dirty="0" smtClean="0"/>
              <a:t>     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("Summation of 4.0 is " + </a:t>
            </a:r>
            <a:r>
              <a:rPr lang="en-US" sz="1900" dirty="0" err="1" smtClean="0"/>
              <a:t>ob.getSum</a:t>
            </a:r>
            <a:r>
              <a:rPr lang="en-US" sz="1900" dirty="0" smtClean="0"/>
              <a:t>()); </a:t>
            </a:r>
          </a:p>
          <a:p>
            <a:r>
              <a:rPr lang="en-US" sz="1900" dirty="0" smtClean="0"/>
              <a:t>    } </a:t>
            </a:r>
          </a:p>
          <a:p>
            <a:r>
              <a:rPr lang="en-US" sz="1900" dirty="0" smtClean="0"/>
              <a:t>} 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2770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методы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93228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Класс </a:t>
            </a:r>
            <a:r>
              <a:rPr lang="ru-RU" sz="2400" dirty="0" err="1"/>
              <a:t>Summation</a:t>
            </a:r>
            <a:r>
              <a:rPr lang="ru-RU" sz="2400" dirty="0"/>
              <a:t> вычисляет и инкапсулирует сумму всех чисел от 0 </a:t>
            </a:r>
            <a:r>
              <a:rPr lang="ru-RU" sz="2400" dirty="0" smtClean="0"/>
              <a:t>до N</a:t>
            </a:r>
            <a:r>
              <a:rPr lang="ru-RU" sz="2400" dirty="0"/>
              <a:t>.  Значение  N  передается  конструктору.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Поскольку  </a:t>
            </a:r>
            <a:r>
              <a:rPr lang="ru-RU" sz="2400" dirty="0"/>
              <a:t>для  конструктора </a:t>
            </a:r>
            <a:r>
              <a:rPr lang="ru-RU" sz="2400" dirty="0" err="1" smtClean="0"/>
              <a:t>Summation</a:t>
            </a:r>
            <a:r>
              <a:rPr lang="ru-RU" sz="2400" dirty="0"/>
              <a:t>()  указан  параметр  типа,  ограниченный  сверху  классом  </a:t>
            </a:r>
            <a:r>
              <a:rPr lang="ru-RU" sz="2400" dirty="0" err="1"/>
              <a:t>Number</a:t>
            </a:r>
            <a:r>
              <a:rPr lang="ru-RU" sz="2400" dirty="0"/>
              <a:t>, </a:t>
            </a:r>
            <a:r>
              <a:rPr lang="ru-RU" sz="2400" dirty="0" smtClean="0"/>
              <a:t>объект  </a:t>
            </a:r>
            <a:r>
              <a:rPr lang="ru-RU" sz="2400" dirty="0" err="1"/>
              <a:t>Summation</a:t>
            </a:r>
            <a:r>
              <a:rPr lang="ru-RU" sz="2400" dirty="0"/>
              <a:t>  может  быть  создан  с  использованием  любого  числового </a:t>
            </a:r>
            <a:r>
              <a:rPr lang="ru-RU" sz="2400" dirty="0" smtClean="0"/>
              <a:t>типа</a:t>
            </a:r>
            <a:r>
              <a:rPr lang="ru-RU" sz="2400" dirty="0"/>
              <a:t>,  в  том  числе  </a:t>
            </a:r>
            <a:r>
              <a:rPr lang="ru-RU" sz="2400" dirty="0" err="1"/>
              <a:t>Integer</a:t>
            </a:r>
            <a:r>
              <a:rPr lang="ru-RU" sz="2400" dirty="0"/>
              <a:t>,  </a:t>
            </a:r>
            <a:r>
              <a:rPr lang="ru-RU" sz="2400" dirty="0" err="1"/>
              <a:t>Float</a:t>
            </a:r>
            <a:r>
              <a:rPr lang="ru-RU" sz="2400" dirty="0"/>
              <a:t>,  </a:t>
            </a:r>
            <a:r>
              <a:rPr lang="ru-RU" sz="2400" dirty="0" err="1"/>
              <a:t>Double</a:t>
            </a:r>
            <a:r>
              <a:rPr lang="ru-RU" sz="2400" dirty="0"/>
              <a:t>.  Независимо  от  используемого </a:t>
            </a:r>
            <a:r>
              <a:rPr lang="ru-RU" sz="2400" dirty="0" smtClean="0"/>
              <a:t>числового </a:t>
            </a:r>
            <a:r>
              <a:rPr lang="ru-RU" sz="2400" dirty="0"/>
              <a:t>типа, </a:t>
            </a:r>
            <a:r>
              <a:rPr lang="ru-RU" sz="2400" dirty="0" smtClean="0"/>
              <a:t>соответствующее </a:t>
            </a:r>
            <a:r>
              <a:rPr lang="ru-RU" sz="2400" dirty="0"/>
              <a:t>значение преобразуется в тип </a:t>
            </a:r>
            <a:r>
              <a:rPr lang="ru-RU" sz="2400" dirty="0" err="1"/>
              <a:t>Integer</a:t>
            </a:r>
            <a:r>
              <a:rPr lang="ru-RU" sz="2400" dirty="0"/>
              <a:t> путем </a:t>
            </a:r>
            <a:r>
              <a:rPr lang="ru-RU" sz="2400" dirty="0" smtClean="0"/>
              <a:t>вызова </a:t>
            </a:r>
            <a:r>
              <a:rPr lang="ru-RU" sz="2400" dirty="0" err="1"/>
              <a:t>intValue</a:t>
            </a:r>
            <a:r>
              <a:rPr lang="ru-RU" sz="2400" dirty="0"/>
              <a:t>() и вычисляется требуемая сумма.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Таким </a:t>
            </a:r>
            <a:r>
              <a:rPr lang="ru-RU" sz="2400" dirty="0"/>
              <a:t>образом, совсем не </a:t>
            </a:r>
            <a:r>
              <a:rPr lang="ru-RU" sz="2400" dirty="0" smtClean="0"/>
              <a:t>обязательно  </a:t>
            </a:r>
            <a:r>
              <a:rPr lang="ru-RU" sz="2400" dirty="0"/>
              <a:t>объявлять  класс  </a:t>
            </a:r>
            <a:r>
              <a:rPr lang="ru-RU" sz="2400" dirty="0" err="1"/>
              <a:t>Summation</a:t>
            </a:r>
            <a:r>
              <a:rPr lang="ru-RU" sz="2400" dirty="0"/>
              <a:t>  универсальным;  достаточно,  если </a:t>
            </a:r>
            <a:r>
              <a:rPr lang="ru-RU" sz="2400" dirty="0" smtClean="0"/>
              <a:t>универсальным </a:t>
            </a:r>
            <a:r>
              <a:rPr lang="ru-RU" sz="2400" dirty="0"/>
              <a:t>будет лишь его конструктор. </a:t>
            </a:r>
          </a:p>
        </p:txBody>
      </p:sp>
    </p:spTree>
    <p:extLst>
      <p:ext uri="{BB962C8B-B14F-4D97-AF65-F5344CB8AC3E}">
        <p14:creationId xmlns:p14="http://schemas.microsoft.com/office/powerpoint/2010/main" val="11694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интерфейсы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93228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Наряду  с  универсальными  классами  и  методами  существуют  также </a:t>
            </a:r>
            <a:r>
              <a:rPr lang="ru-RU" sz="2400" dirty="0" smtClean="0"/>
              <a:t>универсальные  </a:t>
            </a:r>
            <a:r>
              <a:rPr lang="ru-RU" sz="2400" dirty="0"/>
              <a:t>интерфейсы.  Универсальные  интерфейсы  определяются </a:t>
            </a:r>
            <a:r>
              <a:rPr lang="ru-RU" sz="2400" dirty="0" smtClean="0"/>
              <a:t>точно </a:t>
            </a:r>
            <a:r>
              <a:rPr lang="ru-RU" sz="2400" dirty="0"/>
              <a:t>так же, как и универсальные классы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В </a:t>
            </a:r>
            <a:r>
              <a:rPr lang="ru-RU" sz="2400" dirty="0" smtClean="0"/>
              <a:t>примере создается </a:t>
            </a:r>
            <a:r>
              <a:rPr lang="ru-RU" sz="2400" dirty="0"/>
              <a:t>интерфейс </a:t>
            </a:r>
            <a:r>
              <a:rPr lang="ru-RU" sz="2400" dirty="0" err="1"/>
              <a:t>Containment</a:t>
            </a:r>
            <a:r>
              <a:rPr lang="ru-RU" sz="2400" dirty="0"/>
              <a:t>, который может </a:t>
            </a:r>
            <a:r>
              <a:rPr lang="ru-RU" sz="2400" dirty="0" smtClean="0"/>
              <a:t>быть </a:t>
            </a:r>
            <a:r>
              <a:rPr lang="ru-RU" sz="2400" dirty="0"/>
              <a:t>реализован классами, хранящими одно или несколько значений. Кроме </a:t>
            </a:r>
            <a:r>
              <a:rPr lang="ru-RU" sz="2400" dirty="0" smtClean="0"/>
              <a:t>того</a:t>
            </a:r>
            <a:r>
              <a:rPr lang="ru-RU" sz="2400" dirty="0"/>
              <a:t>,  в  нем  объявлен  метод  </a:t>
            </a:r>
            <a:r>
              <a:rPr lang="ru-RU" sz="2400" dirty="0" err="1"/>
              <a:t>contains</a:t>
            </a:r>
            <a:r>
              <a:rPr lang="ru-RU" sz="2400" dirty="0"/>
              <a:t>(),  который  определяет,  содержится  ли </a:t>
            </a:r>
            <a:r>
              <a:rPr lang="ru-RU" sz="2400" dirty="0" smtClean="0"/>
              <a:t>указанное </a:t>
            </a:r>
            <a:r>
              <a:rPr lang="ru-RU" sz="2400" dirty="0"/>
              <a:t>значение в текущем объекте. </a:t>
            </a:r>
          </a:p>
        </p:txBody>
      </p:sp>
    </p:spTree>
    <p:extLst>
      <p:ext uri="{BB962C8B-B14F-4D97-AF65-F5344CB8AC3E}">
        <p14:creationId xmlns:p14="http://schemas.microsoft.com/office/powerpoint/2010/main" val="28390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интерфейсы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82414" y="993228"/>
            <a:ext cx="4887309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// Данный интерфейс подразумевает, что </a:t>
            </a:r>
          </a:p>
          <a:p>
            <a:pPr marL="0" indent="0">
              <a:buNone/>
            </a:pPr>
            <a:r>
              <a:rPr lang="ru-RU" sz="1600" dirty="0"/>
              <a:t>// реализующий его класс содержит </a:t>
            </a:r>
            <a:r>
              <a:rPr lang="ru-RU" sz="1600" dirty="0" smtClean="0"/>
              <a:t>одно</a:t>
            </a:r>
          </a:p>
          <a:p>
            <a:pPr marL="0" indent="0">
              <a:buNone/>
            </a:pPr>
            <a:r>
              <a:rPr lang="ru-RU" sz="1600" dirty="0" smtClean="0"/>
              <a:t>// или </a:t>
            </a:r>
            <a:r>
              <a:rPr lang="ru-RU" sz="1600" dirty="0"/>
              <a:t>несколько значений </a:t>
            </a:r>
          </a:p>
          <a:p>
            <a:pPr marL="0" indent="0">
              <a:buNone/>
            </a:pPr>
            <a:r>
              <a:rPr lang="en-US" sz="1600" dirty="0"/>
              <a:t>public interface Containment&lt;T&gt; { </a:t>
            </a:r>
          </a:p>
          <a:p>
            <a:pPr marL="0" indent="0">
              <a:buNone/>
            </a:pPr>
            <a:r>
              <a:rPr lang="en-US" sz="1600" dirty="0"/>
              <a:t>// </a:t>
            </a:r>
            <a:r>
              <a:rPr lang="ru-RU" sz="1600" dirty="0"/>
              <a:t>Метод </a:t>
            </a:r>
            <a:r>
              <a:rPr lang="en-US" sz="1600" dirty="0"/>
              <a:t>contains() </a:t>
            </a:r>
            <a:r>
              <a:rPr lang="ru-RU" sz="1600" dirty="0"/>
              <a:t>проверяет, содержится ли </a:t>
            </a:r>
          </a:p>
          <a:p>
            <a:pPr marL="0" indent="0">
              <a:buNone/>
            </a:pPr>
            <a:r>
              <a:rPr lang="ru-RU" sz="1600" dirty="0"/>
              <a:t>// некоторый элемент в составе </a:t>
            </a:r>
            <a:r>
              <a:rPr lang="ru-RU" sz="1600" dirty="0" smtClean="0"/>
              <a:t>объекта,</a:t>
            </a:r>
          </a:p>
          <a:p>
            <a:pPr marL="0" indent="0">
              <a:buNone/>
            </a:pPr>
            <a:r>
              <a:rPr lang="ru-RU" sz="1600" dirty="0" smtClean="0"/>
              <a:t> // реализующего </a:t>
            </a:r>
            <a:r>
              <a:rPr lang="en-US" sz="1600" dirty="0"/>
              <a:t>Containment 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 err="1"/>
              <a:t>boolean</a:t>
            </a:r>
            <a:r>
              <a:rPr lang="en-US" sz="1600" dirty="0"/>
              <a:t> contains(T o); 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// </a:t>
            </a:r>
            <a:r>
              <a:rPr lang="ru-RU" sz="1600" dirty="0"/>
              <a:t>Реализация интерфейса </a:t>
            </a:r>
            <a:r>
              <a:rPr lang="en-US" sz="1600" dirty="0"/>
              <a:t>Containment </a:t>
            </a:r>
            <a:r>
              <a:rPr lang="ru-RU" sz="1600" dirty="0"/>
              <a:t>с использованием </a:t>
            </a:r>
          </a:p>
          <a:p>
            <a:pPr marL="0" indent="0">
              <a:buNone/>
            </a:pPr>
            <a:r>
              <a:rPr lang="ru-RU" sz="1600" dirty="0"/>
              <a:t>// массива, предназначенного для хранения значений.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455979" y="993228"/>
            <a:ext cx="555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// Любой класс, реализующий универсальный интерфейс, </a:t>
            </a:r>
          </a:p>
          <a:p>
            <a:r>
              <a:rPr lang="ru-RU" sz="1600" dirty="0"/>
              <a:t>// также должен быть универсальным 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MyClass</a:t>
            </a:r>
            <a:r>
              <a:rPr lang="en-US" sz="1600" dirty="0"/>
              <a:t>&lt;T&gt; implements Containment&lt;T&gt; { </a:t>
            </a:r>
          </a:p>
          <a:p>
            <a:r>
              <a:rPr lang="ru-RU" sz="1600" dirty="0" smtClean="0"/>
              <a:t>	</a:t>
            </a:r>
            <a:r>
              <a:rPr lang="en-US" sz="1600" dirty="0" smtClean="0"/>
              <a:t>private </a:t>
            </a:r>
            <a:r>
              <a:rPr lang="en-US" sz="1600" dirty="0"/>
              <a:t>T[] </a:t>
            </a:r>
            <a:r>
              <a:rPr lang="en-US" sz="1600" dirty="0" err="1"/>
              <a:t>arrayRef</a:t>
            </a:r>
            <a:r>
              <a:rPr lang="en-US" sz="1600" dirty="0"/>
              <a:t>; </a:t>
            </a:r>
          </a:p>
          <a:p>
            <a:r>
              <a:rPr lang="ru-RU" sz="16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 err="1"/>
              <a:t>MyClass</a:t>
            </a:r>
            <a:r>
              <a:rPr lang="en-US" sz="1600" dirty="0"/>
              <a:t>(T[] o) { </a:t>
            </a:r>
          </a:p>
          <a:p>
            <a:r>
              <a:rPr lang="ru-RU" sz="1600" dirty="0" smtClean="0"/>
              <a:t>	</a:t>
            </a:r>
            <a:r>
              <a:rPr lang="en-US" sz="1600" dirty="0" err="1" smtClean="0"/>
              <a:t>arrayRef</a:t>
            </a:r>
            <a:r>
              <a:rPr lang="en-US" sz="1600" dirty="0" smtClean="0"/>
              <a:t> </a:t>
            </a:r>
            <a:r>
              <a:rPr lang="en-US" sz="1600" dirty="0"/>
              <a:t>= o; </a:t>
            </a:r>
          </a:p>
          <a:p>
            <a:r>
              <a:rPr lang="ru-RU" sz="1600" dirty="0" smtClean="0"/>
              <a:t>	</a:t>
            </a:r>
            <a:r>
              <a:rPr lang="en-US" sz="1600" dirty="0" smtClean="0"/>
              <a:t>} </a:t>
            </a:r>
            <a:endParaRPr lang="en-US" sz="1600" dirty="0"/>
          </a:p>
          <a:p>
            <a:endParaRPr lang="ru-RU" sz="1600" dirty="0" smtClean="0"/>
          </a:p>
          <a:p>
            <a:r>
              <a:rPr lang="ru-RU" sz="1600" dirty="0" smtClean="0"/>
              <a:t>	</a:t>
            </a:r>
            <a:r>
              <a:rPr lang="en-US" sz="1600" dirty="0" smtClean="0"/>
              <a:t>public </a:t>
            </a:r>
            <a:r>
              <a:rPr lang="en-US" sz="1600" dirty="0" err="1"/>
              <a:t>boolean</a:t>
            </a:r>
            <a:r>
              <a:rPr lang="en-US" sz="1600" dirty="0"/>
              <a:t> contains(T o) { </a:t>
            </a:r>
          </a:p>
          <a:p>
            <a:r>
              <a:rPr lang="ru-RU" sz="1600" dirty="0" smtClean="0"/>
              <a:t>		</a:t>
            </a:r>
            <a:r>
              <a:rPr lang="en-US" sz="1600" dirty="0" smtClean="0"/>
              <a:t>for </a:t>
            </a:r>
            <a:r>
              <a:rPr lang="en-US" sz="1600" dirty="0"/>
              <a:t>(T x : </a:t>
            </a:r>
            <a:r>
              <a:rPr lang="en-US" sz="1600" dirty="0" err="1"/>
              <a:t>arrayRef</a:t>
            </a:r>
            <a:r>
              <a:rPr lang="en-US" sz="1600" dirty="0"/>
              <a:t>) { </a:t>
            </a:r>
          </a:p>
          <a:p>
            <a:r>
              <a:rPr lang="ru-RU" sz="1600" dirty="0" smtClean="0"/>
              <a:t>			</a:t>
            </a:r>
            <a:r>
              <a:rPr lang="en-US" sz="1600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x.equals</a:t>
            </a:r>
            <a:r>
              <a:rPr lang="en-US" sz="1600" dirty="0"/>
              <a:t>(o)) { </a:t>
            </a:r>
          </a:p>
          <a:p>
            <a:r>
              <a:rPr lang="ru-RU" sz="1600" dirty="0" smtClean="0"/>
              <a:t>				</a:t>
            </a:r>
            <a:r>
              <a:rPr lang="en-US" sz="1600" dirty="0" smtClean="0"/>
              <a:t>return </a:t>
            </a:r>
            <a:r>
              <a:rPr lang="en-US" sz="1600" dirty="0"/>
              <a:t>true; </a:t>
            </a:r>
          </a:p>
          <a:p>
            <a:r>
              <a:rPr lang="ru-RU" sz="1600" dirty="0" smtClean="0"/>
              <a:t>			</a:t>
            </a:r>
            <a:r>
              <a:rPr lang="en-US" sz="1600" dirty="0" smtClean="0"/>
              <a:t>} </a:t>
            </a:r>
            <a:endParaRPr lang="en-US" sz="1600" dirty="0"/>
          </a:p>
          <a:p>
            <a:r>
              <a:rPr lang="ru-RU" sz="1600" dirty="0" smtClean="0"/>
              <a:t>		</a:t>
            </a:r>
            <a:r>
              <a:rPr lang="en-US" sz="1600" dirty="0" smtClean="0"/>
              <a:t>} </a:t>
            </a:r>
            <a:endParaRPr lang="en-US" sz="1600" dirty="0"/>
          </a:p>
          <a:p>
            <a:r>
              <a:rPr lang="en-US" sz="1600" dirty="0"/>
              <a:t>       </a:t>
            </a:r>
            <a:r>
              <a:rPr lang="ru-RU" sz="1600" dirty="0" smtClean="0"/>
              <a:t>	</a:t>
            </a:r>
            <a:r>
              <a:rPr lang="en-US" sz="1600" dirty="0" smtClean="0"/>
              <a:t> </a:t>
            </a:r>
            <a:r>
              <a:rPr lang="ru-RU" sz="1600" dirty="0" smtClean="0"/>
              <a:t>	</a:t>
            </a:r>
            <a:r>
              <a:rPr lang="en-US" sz="1600" dirty="0" smtClean="0"/>
              <a:t>return </a:t>
            </a:r>
            <a:r>
              <a:rPr lang="en-US" sz="1600" dirty="0"/>
              <a:t>false; </a:t>
            </a:r>
          </a:p>
          <a:p>
            <a:r>
              <a:rPr lang="en-US" sz="1600" dirty="0"/>
              <a:t>    </a:t>
            </a:r>
            <a:r>
              <a:rPr lang="ru-RU" sz="1600" dirty="0" smtClean="0"/>
              <a:t>	</a:t>
            </a:r>
            <a:r>
              <a:rPr lang="en-US" sz="1600" dirty="0" smtClean="0"/>
              <a:t>} </a:t>
            </a:r>
            <a:endParaRPr lang="en-US" sz="1600" dirty="0"/>
          </a:p>
          <a:p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598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интерфейсы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82414" y="993228"/>
            <a:ext cx="4887309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GenIFDemo</a:t>
            </a:r>
            <a:r>
              <a:rPr lang="en-US" sz="1600" dirty="0"/>
              <a:t> { </a:t>
            </a:r>
          </a:p>
          <a:p>
            <a:pPr marL="0" indent="0">
              <a:buNone/>
            </a:pPr>
            <a:r>
              <a:rPr lang="en-US" sz="1600" dirty="0"/>
              <a:t>    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 </a:t>
            </a:r>
          </a:p>
          <a:p>
            <a:pPr marL="0" indent="0">
              <a:buNone/>
            </a:pPr>
            <a:r>
              <a:rPr lang="en-US" sz="1600" dirty="0"/>
              <a:t>        Integer x[] = {1, 2, 3};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MyClass</a:t>
            </a:r>
            <a:r>
              <a:rPr lang="en-US" sz="1600" dirty="0"/>
              <a:t>&lt;Integer&gt; </a:t>
            </a:r>
            <a:r>
              <a:rPr lang="en-US" sz="1600" dirty="0" err="1"/>
              <a:t>ob</a:t>
            </a:r>
            <a:r>
              <a:rPr lang="en-US" sz="1600" dirty="0"/>
              <a:t> = new </a:t>
            </a:r>
            <a:r>
              <a:rPr lang="en-US" sz="1600" dirty="0" err="1"/>
              <a:t>MyClass</a:t>
            </a:r>
            <a:r>
              <a:rPr lang="en-US" sz="1600" dirty="0"/>
              <a:t>&lt;Integer&gt;(x); </a:t>
            </a:r>
          </a:p>
          <a:p>
            <a:pPr marL="0" indent="0">
              <a:buNone/>
            </a:pPr>
            <a:r>
              <a:rPr lang="en-US" sz="1600" dirty="0"/>
              <a:t>        if (</a:t>
            </a:r>
            <a:r>
              <a:rPr lang="en-US" sz="1600" dirty="0" err="1"/>
              <a:t>ob.contains</a:t>
            </a:r>
            <a:r>
              <a:rPr lang="en-US" sz="1600" dirty="0"/>
              <a:t>(2)) {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("2 is in </a:t>
            </a:r>
            <a:r>
              <a:rPr lang="en-US" sz="1600" dirty="0" err="1"/>
              <a:t>ob</a:t>
            </a:r>
            <a:r>
              <a:rPr lang="en-US" sz="1600" dirty="0"/>
              <a:t>"); </a:t>
            </a:r>
          </a:p>
          <a:p>
            <a:pPr marL="0" indent="0">
              <a:buNone/>
            </a:pPr>
            <a:r>
              <a:rPr lang="en-US" sz="1600" dirty="0"/>
              <a:t>        } else {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("2 is NOT in </a:t>
            </a:r>
            <a:r>
              <a:rPr lang="en-US" sz="1600" dirty="0" err="1"/>
              <a:t>ob</a:t>
            </a:r>
            <a:r>
              <a:rPr lang="en-US" sz="1600" dirty="0"/>
              <a:t>"); </a:t>
            </a:r>
          </a:p>
          <a:p>
            <a:pPr marL="0" indent="0">
              <a:buNone/>
            </a:pPr>
            <a:r>
              <a:rPr lang="en-US" sz="1600" dirty="0"/>
              <a:t>        } </a:t>
            </a:r>
          </a:p>
          <a:p>
            <a:pPr marL="0" indent="0">
              <a:buNone/>
            </a:pPr>
            <a:r>
              <a:rPr lang="en-US" sz="1600" dirty="0"/>
              <a:t>        if (</a:t>
            </a:r>
            <a:r>
              <a:rPr lang="en-US" sz="1600" dirty="0" err="1"/>
              <a:t>ob.contains</a:t>
            </a:r>
            <a:r>
              <a:rPr lang="en-US" sz="1600" dirty="0"/>
              <a:t>(5)) {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("5 is in </a:t>
            </a:r>
            <a:r>
              <a:rPr lang="en-US" sz="1600" dirty="0" err="1"/>
              <a:t>ob</a:t>
            </a:r>
            <a:r>
              <a:rPr lang="en-US" sz="1600" dirty="0"/>
              <a:t>"); </a:t>
            </a:r>
          </a:p>
          <a:p>
            <a:pPr marL="0" indent="0">
              <a:buNone/>
            </a:pPr>
            <a:r>
              <a:rPr lang="en-US" sz="1600" dirty="0"/>
              <a:t>        } else {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("5 is NOT in </a:t>
            </a:r>
            <a:r>
              <a:rPr lang="en-US" sz="1600" dirty="0" err="1"/>
              <a:t>ob</a:t>
            </a:r>
            <a:r>
              <a:rPr lang="en-US" sz="1600" dirty="0"/>
              <a:t>"); </a:t>
            </a:r>
          </a:p>
          <a:p>
            <a:pPr marL="0" indent="0">
              <a:buNone/>
            </a:pPr>
            <a:r>
              <a:rPr lang="en-US" sz="1600" dirty="0"/>
              <a:t>        } 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55979" y="993228"/>
            <a:ext cx="5557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// Следующие строки кода недопустимы,  так как </a:t>
            </a:r>
            <a:r>
              <a:rPr lang="en-US" sz="1600" dirty="0" err="1"/>
              <a:t>ob</a:t>
            </a:r>
            <a:r>
              <a:rPr lang="en-US" sz="1600" dirty="0"/>
              <a:t> </a:t>
            </a:r>
          </a:p>
          <a:p>
            <a:r>
              <a:rPr lang="en-US" sz="1600" dirty="0"/>
              <a:t>// </a:t>
            </a:r>
            <a:r>
              <a:rPr lang="ru-RU" sz="1600" dirty="0"/>
              <a:t>представляет собой вариант </a:t>
            </a:r>
            <a:r>
              <a:rPr lang="en-US" sz="1600" dirty="0"/>
              <a:t>Integer </a:t>
            </a:r>
          </a:p>
          <a:p>
            <a:r>
              <a:rPr lang="en-US" sz="1600" dirty="0"/>
              <a:t>// </a:t>
            </a:r>
            <a:r>
              <a:rPr lang="ru-RU" sz="1600" dirty="0"/>
              <a:t>реализации интерфейса </a:t>
            </a:r>
            <a:r>
              <a:rPr lang="en-US" sz="1600" dirty="0"/>
              <a:t>Containment, </a:t>
            </a:r>
            <a:r>
              <a:rPr lang="ru-RU" sz="1600" dirty="0"/>
              <a:t>а 9.25 — </a:t>
            </a:r>
          </a:p>
          <a:p>
            <a:r>
              <a:rPr lang="ru-RU" sz="1600" dirty="0"/>
              <a:t>// это значение </a:t>
            </a:r>
            <a:r>
              <a:rPr lang="en-US" sz="1600" dirty="0"/>
              <a:t>Double </a:t>
            </a:r>
          </a:p>
          <a:p>
            <a:r>
              <a:rPr lang="en-US" sz="1600" dirty="0"/>
              <a:t>//    if(</a:t>
            </a:r>
            <a:r>
              <a:rPr lang="en-US" sz="1600" dirty="0" err="1"/>
              <a:t>ob.contains</a:t>
            </a:r>
            <a:r>
              <a:rPr lang="en-US" sz="1600" dirty="0"/>
              <a:t>(9.25)) // Illegal! </a:t>
            </a:r>
          </a:p>
          <a:p>
            <a:r>
              <a:rPr lang="en-US" sz="1600" dirty="0" smtClean="0"/>
              <a:t>//      </a:t>
            </a:r>
            <a:r>
              <a:rPr lang="en-US" sz="1600" dirty="0" err="1"/>
              <a:t>System.out.println</a:t>
            </a:r>
            <a:r>
              <a:rPr lang="en-US" sz="1600" dirty="0"/>
              <a:t>("9.25 is in </a:t>
            </a:r>
            <a:r>
              <a:rPr lang="en-US" sz="1600" dirty="0" err="1"/>
              <a:t>ob</a:t>
            </a:r>
            <a:r>
              <a:rPr lang="en-US" sz="1600" dirty="0"/>
              <a:t>"); 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9890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интерфейсы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93228"/>
            <a:ext cx="10247587" cy="57386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Определение интерфейса </a:t>
            </a:r>
            <a:r>
              <a:rPr lang="ru-RU" sz="2400" dirty="0" err="1" smtClean="0"/>
              <a:t>Containment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	public </a:t>
            </a:r>
            <a:r>
              <a:rPr lang="ru-RU" sz="2400" dirty="0" err="1"/>
              <a:t>interface</a:t>
            </a:r>
            <a:r>
              <a:rPr lang="ru-RU" sz="2400" dirty="0"/>
              <a:t> </a:t>
            </a:r>
            <a:r>
              <a:rPr lang="ru-RU" sz="2400" dirty="0" err="1"/>
              <a:t>Containment</a:t>
            </a:r>
            <a:r>
              <a:rPr lang="ru-RU" sz="2400" dirty="0"/>
              <a:t>&lt;T&gt; { </a:t>
            </a:r>
          </a:p>
          <a:p>
            <a:pPr marL="0" indent="0">
              <a:buNone/>
            </a:pPr>
            <a:r>
              <a:rPr lang="ru-RU" sz="2400" dirty="0"/>
              <a:t>Универсальные интерфейсы объявляются так же, как и универсальные </a:t>
            </a:r>
            <a:r>
              <a:rPr lang="ru-RU" sz="2400" dirty="0" smtClean="0"/>
              <a:t>классы</a:t>
            </a:r>
            <a:r>
              <a:rPr lang="ru-RU" sz="2400" dirty="0"/>
              <a:t>. В данном случае параметр типа T задает тип включаемого объекта.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Интерфейс  </a:t>
            </a:r>
            <a:r>
              <a:rPr lang="ru-RU" sz="2400" dirty="0" err="1"/>
              <a:t>Containment</a:t>
            </a:r>
            <a:r>
              <a:rPr lang="ru-RU" sz="2400" dirty="0"/>
              <a:t>  реализуется  классом  </a:t>
            </a:r>
            <a:r>
              <a:rPr lang="ru-RU" sz="2400" dirty="0" err="1"/>
              <a:t>MyClass</a:t>
            </a:r>
            <a:r>
              <a:rPr lang="ru-RU" sz="2400" dirty="0"/>
              <a:t>.  Определение  этого </a:t>
            </a:r>
            <a:r>
              <a:rPr lang="ru-RU" sz="2400" dirty="0" smtClean="0"/>
              <a:t>класса </a:t>
            </a:r>
            <a:r>
              <a:rPr lang="ru-RU" sz="2400" dirty="0"/>
              <a:t>выглядит следующим образом: </a:t>
            </a:r>
          </a:p>
          <a:p>
            <a:pPr marL="0" indent="0">
              <a:buNone/>
            </a:pPr>
            <a:r>
              <a:rPr lang="ru-RU" sz="2400" dirty="0" smtClean="0"/>
              <a:t>		public </a:t>
            </a:r>
            <a:r>
              <a:rPr lang="ru-RU" sz="2400" dirty="0" err="1"/>
              <a:t>class</a:t>
            </a:r>
            <a:r>
              <a:rPr lang="ru-RU" sz="2400" dirty="0"/>
              <a:t> </a:t>
            </a:r>
            <a:r>
              <a:rPr lang="ru-RU" sz="2400" dirty="0" err="1"/>
              <a:t>MyClass</a:t>
            </a:r>
            <a:r>
              <a:rPr lang="ru-RU" sz="2400" dirty="0"/>
              <a:t>&lt;T&gt; </a:t>
            </a:r>
            <a:r>
              <a:rPr lang="ru-RU" sz="2400" dirty="0" err="1"/>
              <a:t>implements</a:t>
            </a:r>
            <a:r>
              <a:rPr lang="ru-RU" sz="2400" dirty="0"/>
              <a:t> </a:t>
            </a:r>
            <a:r>
              <a:rPr lang="ru-RU" sz="2400" dirty="0" err="1"/>
              <a:t>Containment</a:t>
            </a:r>
            <a:r>
              <a:rPr lang="ru-RU" sz="2400" dirty="0"/>
              <a:t>&lt;T&gt; { </a:t>
            </a:r>
          </a:p>
          <a:p>
            <a:pPr marL="0" indent="0">
              <a:buNone/>
            </a:pPr>
            <a:r>
              <a:rPr lang="ru-RU" sz="2400" dirty="0"/>
              <a:t>Если  класс  реализует  универсальный  интерфейс,  то  он  также  должен </a:t>
            </a:r>
            <a:r>
              <a:rPr lang="ru-RU" sz="2400" dirty="0" smtClean="0"/>
              <a:t>быть  </a:t>
            </a:r>
            <a:r>
              <a:rPr lang="ru-RU" sz="2400" dirty="0"/>
              <a:t>универсальным.  В  нем  должен  быть  объявлен  как  минимум  тот </a:t>
            </a:r>
            <a:r>
              <a:rPr lang="ru-RU" sz="2400" dirty="0" smtClean="0"/>
              <a:t>параметр  </a:t>
            </a:r>
            <a:r>
              <a:rPr lang="ru-RU" sz="2400" dirty="0"/>
              <a:t>типа,  который  указан  для  интерфейса.  Например,  приведенный </a:t>
            </a:r>
            <a:r>
              <a:rPr lang="ru-RU" sz="2400" dirty="0" smtClean="0"/>
              <a:t>ниже </a:t>
            </a:r>
            <a:r>
              <a:rPr lang="ru-RU" sz="2400" dirty="0"/>
              <a:t>вариант объявления класса </a:t>
            </a:r>
            <a:r>
              <a:rPr lang="ru-RU" sz="2400" dirty="0" err="1"/>
              <a:t>MyClass</a:t>
            </a:r>
            <a:r>
              <a:rPr lang="ru-RU" sz="2400" dirty="0"/>
              <a:t> недопустим. </a:t>
            </a:r>
          </a:p>
          <a:p>
            <a:pPr marL="0" indent="0">
              <a:buNone/>
            </a:pPr>
            <a:r>
              <a:rPr lang="ru-RU" sz="2400" dirty="0" smtClean="0"/>
              <a:t>		public </a:t>
            </a:r>
            <a:r>
              <a:rPr lang="ru-RU" sz="2400" dirty="0" err="1"/>
              <a:t>class</a:t>
            </a:r>
            <a:r>
              <a:rPr lang="ru-RU" sz="2400" dirty="0"/>
              <a:t> </a:t>
            </a:r>
            <a:r>
              <a:rPr lang="ru-RU" sz="2400" dirty="0" err="1"/>
              <a:t>MyClass</a:t>
            </a:r>
            <a:r>
              <a:rPr lang="ru-RU" sz="2400" dirty="0"/>
              <a:t> </a:t>
            </a:r>
            <a:r>
              <a:rPr lang="ru-RU" sz="2400" dirty="0" err="1"/>
              <a:t>implements</a:t>
            </a:r>
            <a:r>
              <a:rPr lang="ru-RU" sz="2400" dirty="0"/>
              <a:t> </a:t>
            </a:r>
            <a:r>
              <a:rPr lang="ru-RU" sz="2400" dirty="0" err="1"/>
              <a:t>Containment</a:t>
            </a:r>
            <a:r>
              <a:rPr lang="ru-RU" sz="2400" dirty="0"/>
              <a:t>&lt;T&gt; {   // </a:t>
            </a:r>
            <a:r>
              <a:rPr lang="ru-RU" sz="2400" dirty="0" smtClean="0"/>
              <a:t>Ошибка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42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6" y="857251"/>
            <a:ext cx="10216054" cy="5843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Синтаксис объявления универсального класса выглядит так: </a:t>
            </a:r>
            <a:r>
              <a:rPr lang="ru-RU" sz="2400" dirty="0" smtClean="0"/>
              <a:t>	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class</a:t>
            </a:r>
            <a:r>
              <a:rPr lang="ru-RU" sz="2400" dirty="0" smtClean="0"/>
              <a:t> </a:t>
            </a:r>
            <a:r>
              <a:rPr lang="ru-RU" sz="2400" dirty="0" err="1"/>
              <a:t>имя_класса</a:t>
            </a:r>
            <a:r>
              <a:rPr lang="ru-RU" sz="2400" dirty="0"/>
              <a:t>&lt;</a:t>
            </a:r>
            <a:r>
              <a:rPr lang="ru-RU" sz="2400" dirty="0" err="1"/>
              <a:t>параметры_типа</a:t>
            </a:r>
            <a:r>
              <a:rPr lang="ru-RU" sz="2400" dirty="0"/>
              <a:t>&gt; { // ...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Синтаксис </a:t>
            </a:r>
            <a:r>
              <a:rPr lang="ru-RU" sz="2400" dirty="0"/>
              <a:t>объявления ссылки на универсальный </a:t>
            </a:r>
            <a:r>
              <a:rPr lang="ru-RU" sz="2400" dirty="0" smtClean="0"/>
              <a:t>класс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</a:p>
          <a:p>
            <a:pPr marL="0" indent="0">
              <a:buNone/>
            </a:pPr>
            <a:r>
              <a:rPr lang="ru-RU" sz="2400" dirty="0" err="1" smtClean="0"/>
              <a:t>имя_класса</a:t>
            </a:r>
            <a:r>
              <a:rPr lang="ru-RU" sz="2400" dirty="0" smtClean="0"/>
              <a:t>&lt;</a:t>
            </a:r>
            <a:r>
              <a:rPr lang="ru-RU" sz="2400" dirty="0" err="1" smtClean="0"/>
              <a:t>передаваемые_тип</a:t>
            </a:r>
            <a:r>
              <a:rPr lang="ru-RU" sz="2400" dirty="0" smtClean="0"/>
              <a:t> </a:t>
            </a:r>
            <a:r>
              <a:rPr lang="ru-RU" sz="2400" dirty="0" err="1" smtClean="0"/>
              <a:t>имя_переменной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/>
              <a:t>имя_класса</a:t>
            </a:r>
            <a:r>
              <a:rPr lang="ru-RU" sz="2400" dirty="0"/>
              <a:t>&lt;</a:t>
            </a:r>
            <a:r>
              <a:rPr lang="ru-RU" sz="2400" dirty="0" err="1"/>
              <a:t>передаваемые_типы</a:t>
            </a:r>
            <a:r>
              <a:rPr lang="ru-RU" sz="2400" dirty="0"/>
              <a:t>&gt;(</a:t>
            </a:r>
            <a:r>
              <a:rPr lang="ru-RU" sz="2400" dirty="0" err="1"/>
              <a:t>передаваемые_значения</a:t>
            </a:r>
            <a:r>
              <a:rPr lang="ru-RU" sz="24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729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интерфейсы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93228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Класс,  реализующий </a:t>
            </a:r>
            <a:r>
              <a:rPr lang="ru-RU" sz="2400" dirty="0" smtClean="0"/>
              <a:t>универсальный  </a:t>
            </a:r>
            <a:r>
              <a:rPr lang="ru-RU" sz="2400" dirty="0"/>
              <a:t>интерфейс,  может  не  быть  универсальным  только  в  одном </a:t>
            </a:r>
            <a:r>
              <a:rPr lang="ru-RU" sz="2400" dirty="0" smtClean="0"/>
              <a:t>случае</a:t>
            </a:r>
            <a:r>
              <a:rPr lang="ru-RU" sz="2400" dirty="0"/>
              <a:t>: если при объявлении класса для интерфейса указывается конкретный </a:t>
            </a:r>
            <a:r>
              <a:rPr lang="ru-RU" sz="2400" dirty="0" smtClean="0"/>
              <a:t>тип</a:t>
            </a:r>
            <a:r>
              <a:rPr lang="ru-RU" sz="2400" dirty="0"/>
              <a:t>. Подобный вариант объявления класса приведен ниже.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public  </a:t>
            </a:r>
            <a:r>
              <a:rPr lang="ru-RU" sz="2400" dirty="0" err="1"/>
              <a:t>class</a:t>
            </a:r>
            <a:r>
              <a:rPr lang="ru-RU" sz="2400" dirty="0"/>
              <a:t> </a:t>
            </a:r>
            <a:r>
              <a:rPr lang="ru-RU" sz="2400" dirty="0" err="1"/>
              <a:t>MyClass</a:t>
            </a:r>
            <a:r>
              <a:rPr lang="ru-RU" sz="2400" dirty="0"/>
              <a:t> </a:t>
            </a:r>
            <a:r>
              <a:rPr lang="ru-RU" sz="2400" dirty="0" err="1"/>
              <a:t>implements</a:t>
            </a:r>
            <a:r>
              <a:rPr lang="ru-RU" sz="2400" dirty="0"/>
              <a:t> </a:t>
            </a:r>
            <a:r>
              <a:rPr lang="ru-RU" sz="2400" dirty="0" err="1"/>
              <a:t>Containment</a:t>
            </a:r>
            <a:r>
              <a:rPr lang="ru-RU" sz="2400" dirty="0"/>
              <a:t>&lt;</a:t>
            </a:r>
            <a:r>
              <a:rPr lang="ru-RU" sz="2400" dirty="0" err="1"/>
              <a:t>Double</a:t>
            </a:r>
            <a:r>
              <a:rPr lang="ru-RU" sz="2400" dirty="0"/>
              <a:t>&gt; {   // 0K </a:t>
            </a:r>
          </a:p>
        </p:txBody>
      </p:sp>
    </p:spTree>
    <p:extLst>
      <p:ext uri="{BB962C8B-B14F-4D97-AF65-F5344CB8AC3E}">
        <p14:creationId xmlns:p14="http://schemas.microsoft.com/office/powerpoint/2010/main" val="14263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интерфейсы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93228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Параметры типа </a:t>
            </a:r>
            <a:r>
              <a:rPr lang="ru-RU" sz="2400" dirty="0"/>
              <a:t>для универсального интерфейса могут быть ограничены. Это позволяет </a:t>
            </a:r>
            <a:r>
              <a:rPr lang="ru-RU" sz="2400" dirty="0" smtClean="0"/>
              <a:t>указывать</a:t>
            </a:r>
            <a:r>
              <a:rPr lang="ru-RU" sz="2400" dirty="0"/>
              <a:t>, какие типы данных допустимы для интерфейса. Например, </a:t>
            </a:r>
            <a:r>
              <a:rPr lang="ru-RU" sz="2400" dirty="0" smtClean="0"/>
              <a:t>для того чтобы запретить  </a:t>
            </a:r>
            <a:r>
              <a:rPr lang="ru-RU" sz="2400" dirty="0"/>
              <a:t>передачу  </a:t>
            </a:r>
            <a:r>
              <a:rPr lang="ru-RU" sz="2400" dirty="0" err="1"/>
              <a:t>Containment</a:t>
            </a:r>
            <a:r>
              <a:rPr lang="ru-RU" sz="2400" dirty="0"/>
              <a:t>  значений,  не  являющихся </a:t>
            </a:r>
            <a:r>
              <a:rPr lang="ru-RU" sz="2400" dirty="0" smtClean="0"/>
              <a:t>числовыми</a:t>
            </a:r>
            <a:r>
              <a:rPr lang="ru-RU" sz="2400" dirty="0"/>
              <a:t>, </a:t>
            </a:r>
            <a:r>
              <a:rPr lang="ru-RU" sz="2400" dirty="0" smtClean="0"/>
              <a:t>можно использовать </a:t>
            </a:r>
            <a:r>
              <a:rPr lang="ru-RU" sz="2400" dirty="0"/>
              <a:t>объявление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public </a:t>
            </a:r>
            <a:r>
              <a:rPr lang="ru-RU" sz="2400" dirty="0" err="1"/>
              <a:t>interface</a:t>
            </a:r>
            <a:r>
              <a:rPr lang="ru-RU" sz="2400" dirty="0"/>
              <a:t> </a:t>
            </a:r>
            <a:r>
              <a:rPr lang="ru-RU" sz="2400" dirty="0" err="1"/>
              <a:t>Containment</a:t>
            </a:r>
            <a:r>
              <a:rPr lang="ru-RU" sz="2400" dirty="0"/>
              <a:t>&lt;T </a:t>
            </a:r>
            <a:r>
              <a:rPr lang="ru-RU" sz="2400" dirty="0" err="1"/>
              <a:t>extends</a:t>
            </a:r>
            <a:r>
              <a:rPr lang="ru-RU" sz="2400" dirty="0"/>
              <a:t> </a:t>
            </a:r>
            <a:r>
              <a:rPr lang="ru-RU" sz="2400" dirty="0" err="1"/>
              <a:t>Number</a:t>
            </a:r>
            <a:r>
              <a:rPr lang="ru-RU" sz="2400" dirty="0"/>
              <a:t>&gt; { 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Класс </a:t>
            </a:r>
            <a:r>
              <a:rPr lang="en-US" sz="2400" dirty="0" err="1"/>
              <a:t>MyClass</a:t>
            </a:r>
            <a:r>
              <a:rPr lang="en-US" sz="2400" dirty="0"/>
              <a:t>, </a:t>
            </a:r>
            <a:r>
              <a:rPr lang="ru-RU" sz="2400" dirty="0"/>
              <a:t>реализующий рассмотренный интерфейс, должен </a:t>
            </a:r>
            <a:r>
              <a:rPr lang="ru-RU" sz="2400" dirty="0" smtClean="0"/>
              <a:t>объявляться </a:t>
            </a:r>
            <a:r>
              <a:rPr lang="ru-RU" sz="2400" dirty="0"/>
              <a:t>следующим образом: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  </a:t>
            </a:r>
            <a:r>
              <a:rPr lang="en-US" sz="2400" dirty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&lt;T extends Number&gt; implements </a:t>
            </a:r>
            <a:r>
              <a:rPr lang="ru-RU" sz="2400" dirty="0" smtClean="0"/>
              <a:t>	</a:t>
            </a:r>
            <a:r>
              <a:rPr lang="en-US" sz="2400" dirty="0" smtClean="0"/>
              <a:t>Containment&lt;T</a:t>
            </a:r>
            <a:r>
              <a:rPr lang="en-US" sz="2400" dirty="0"/>
              <a:t>&gt; { 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48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интерфейсы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93228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Поскольку  на </a:t>
            </a:r>
            <a:r>
              <a:rPr lang="ru-RU" sz="2400" dirty="0" smtClean="0"/>
              <a:t>этот  </a:t>
            </a:r>
            <a:r>
              <a:rPr lang="ru-RU" sz="2400" dirty="0"/>
              <a:t>раз  интерфейсу  </a:t>
            </a:r>
            <a:r>
              <a:rPr lang="ru-RU" sz="2400" dirty="0" err="1"/>
              <a:t>Containment</a:t>
            </a:r>
            <a:r>
              <a:rPr lang="ru-RU" sz="2400" dirty="0"/>
              <a:t>  требуется  тип,  расширяющий  </a:t>
            </a:r>
            <a:r>
              <a:rPr lang="ru-RU" sz="2400" dirty="0" err="1"/>
              <a:t>Number</a:t>
            </a:r>
            <a:r>
              <a:rPr lang="ru-RU" sz="2400" dirty="0"/>
              <a:t>,  в </a:t>
            </a:r>
            <a:r>
              <a:rPr lang="ru-RU" sz="2400" dirty="0" smtClean="0"/>
              <a:t>классе</a:t>
            </a:r>
            <a:r>
              <a:rPr lang="ru-RU" sz="2400" dirty="0"/>
              <a:t>,  </a:t>
            </a:r>
            <a:r>
              <a:rPr lang="ru-RU" sz="2400" dirty="0" err="1"/>
              <a:t>peaлизующем</a:t>
            </a:r>
            <a:r>
              <a:rPr lang="ru-RU" sz="2400" dirty="0"/>
              <a:t>  интерфейс  (в  данном  случае  это  </a:t>
            </a:r>
            <a:r>
              <a:rPr lang="ru-RU" sz="2400" dirty="0" err="1"/>
              <a:t>MyClass</a:t>
            </a:r>
            <a:r>
              <a:rPr lang="ru-RU" sz="2400" dirty="0"/>
              <a:t>),  должны </a:t>
            </a:r>
            <a:r>
              <a:rPr lang="ru-RU" sz="2400" dirty="0" smtClean="0"/>
              <a:t>быть  </a:t>
            </a:r>
            <a:r>
              <a:rPr lang="ru-RU" sz="2400" dirty="0"/>
              <a:t>определены  соответствующие  </a:t>
            </a:r>
            <a:r>
              <a:rPr lang="ru-RU" sz="2400" dirty="0" smtClean="0"/>
              <a:t>ограничения. Если  </a:t>
            </a:r>
            <a:r>
              <a:rPr lang="ru-RU" sz="2400" dirty="0"/>
              <a:t>верхняя  граница </a:t>
            </a:r>
            <a:r>
              <a:rPr lang="ru-RU" sz="2400" dirty="0" smtClean="0"/>
              <a:t>задана </a:t>
            </a:r>
            <a:r>
              <a:rPr lang="ru-RU" sz="2400" dirty="0"/>
              <a:t>в определении класса, то нет необходимости еще раз указывать ее в </a:t>
            </a:r>
            <a:r>
              <a:rPr lang="ru-RU" sz="2400" dirty="0" smtClean="0"/>
              <a:t>выражении  </a:t>
            </a:r>
            <a:r>
              <a:rPr lang="ru-RU" sz="2400" dirty="0" err="1" smtClean="0"/>
              <a:t>implements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// Ошибка!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public  </a:t>
            </a:r>
            <a:r>
              <a:rPr lang="en-US" sz="2400" dirty="0"/>
              <a:t>class  </a:t>
            </a:r>
            <a:r>
              <a:rPr lang="en-US" sz="2400" dirty="0" err="1"/>
              <a:t>MyClass</a:t>
            </a:r>
            <a:r>
              <a:rPr lang="en-US" sz="2400" dirty="0"/>
              <a:t>&lt;T  extends  Number&gt;  implements  </a:t>
            </a:r>
            <a:r>
              <a:rPr lang="ru-RU" sz="2400" dirty="0" smtClean="0"/>
              <a:t>	</a:t>
            </a:r>
            <a:r>
              <a:rPr lang="en-US" sz="2400" dirty="0" smtClean="0"/>
              <a:t>Containment&lt;T extends </a:t>
            </a:r>
            <a:r>
              <a:rPr lang="en-US" sz="2400" dirty="0"/>
              <a:t>Number&gt;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Если  параметр  типа  задан  в  определении  класса,  он  лишь  передается </a:t>
            </a:r>
            <a:r>
              <a:rPr lang="ru-RU" sz="2400" dirty="0" smtClean="0"/>
              <a:t>интерфейсу </a:t>
            </a:r>
            <a:r>
              <a:rPr lang="ru-RU" sz="2400" dirty="0"/>
              <a:t>без дальнейшей модификации.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23264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интерфейсы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93228"/>
            <a:ext cx="10247587" cy="573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Формат  </a:t>
            </a:r>
            <a:r>
              <a:rPr lang="ru-RU" sz="2400" dirty="0"/>
              <a:t>объявления  универсального  интерфейса  выглядит  следующим </a:t>
            </a:r>
            <a:r>
              <a:rPr lang="ru-RU" sz="2400" dirty="0" smtClean="0"/>
              <a:t>образом</a:t>
            </a:r>
            <a:r>
              <a:rPr lang="ru-RU" sz="2400" dirty="0"/>
              <a:t>: </a:t>
            </a:r>
          </a:p>
          <a:p>
            <a:pPr marL="0" indent="0">
              <a:buNone/>
            </a:pPr>
            <a:r>
              <a:rPr lang="ru-RU" sz="2400" dirty="0" smtClean="0"/>
              <a:t>	public </a:t>
            </a:r>
            <a:r>
              <a:rPr lang="ru-RU" sz="2400" dirty="0" err="1"/>
              <a:t>interface</a:t>
            </a:r>
            <a:r>
              <a:rPr lang="ru-RU" sz="2400" dirty="0"/>
              <a:t> </a:t>
            </a:r>
            <a:r>
              <a:rPr lang="ru-RU" sz="2400" dirty="0" err="1"/>
              <a:t>имя_интерфейса</a:t>
            </a:r>
            <a:r>
              <a:rPr lang="ru-RU" sz="2400" dirty="0"/>
              <a:t>&lt;</a:t>
            </a:r>
            <a:r>
              <a:rPr lang="ru-RU" sz="2400" dirty="0" err="1"/>
              <a:t>параметры_типа</a:t>
            </a:r>
            <a:r>
              <a:rPr lang="ru-RU" sz="2400" dirty="0"/>
              <a:t>&gt; {   // ... </a:t>
            </a:r>
          </a:p>
          <a:p>
            <a:pPr marL="0" indent="0">
              <a:buNone/>
            </a:pPr>
            <a:r>
              <a:rPr lang="ru-RU" sz="2400" dirty="0" smtClean="0"/>
              <a:t>Параметры  </a:t>
            </a:r>
            <a:r>
              <a:rPr lang="ru-RU" sz="2400" dirty="0"/>
              <a:t>типа  в  составе  списка  разделяются  запятыми.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При реализации  </a:t>
            </a:r>
            <a:r>
              <a:rPr lang="ru-RU" sz="2400" dirty="0"/>
              <a:t>интерфейса  имя  класса  также  должно  сопровождаться </a:t>
            </a:r>
            <a:r>
              <a:rPr lang="ru-RU" sz="2400" dirty="0" smtClean="0"/>
              <a:t>параметрами  </a:t>
            </a:r>
            <a:r>
              <a:rPr lang="ru-RU" sz="2400" dirty="0"/>
              <a:t>типа.  Выражение,  с  помощью  которого  определяется  класс, </a:t>
            </a:r>
            <a:r>
              <a:rPr lang="ru-RU" sz="2400" dirty="0" smtClean="0"/>
              <a:t>реализующий </a:t>
            </a:r>
            <a:r>
              <a:rPr lang="ru-RU" sz="2400" dirty="0"/>
              <a:t>интерфейс, показано ниже.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class</a:t>
            </a:r>
            <a:r>
              <a:rPr lang="ru-RU" sz="2400" dirty="0" smtClean="0"/>
              <a:t> </a:t>
            </a:r>
            <a:r>
              <a:rPr lang="ru-RU" sz="2400" dirty="0" err="1"/>
              <a:t>имя_класса</a:t>
            </a:r>
            <a:r>
              <a:rPr lang="ru-RU" sz="2400" dirty="0"/>
              <a:t>&lt;</a:t>
            </a:r>
            <a:r>
              <a:rPr lang="ru-RU" sz="2400" dirty="0" err="1"/>
              <a:t>параметры_типа</a:t>
            </a:r>
            <a:r>
              <a:rPr lang="ru-RU" sz="2400" dirty="0"/>
              <a:t>&gt; </a:t>
            </a:r>
            <a:r>
              <a:rPr lang="ru-RU" sz="2400" dirty="0" err="1" smtClean="0"/>
              <a:t>implements</a:t>
            </a:r>
            <a:r>
              <a:rPr lang="ru-RU" sz="2400" dirty="0" smtClean="0"/>
              <a:t> 	</a:t>
            </a:r>
            <a:r>
              <a:rPr lang="ru-RU" sz="2400" dirty="0" err="1" smtClean="0"/>
              <a:t>имя_интерфейса</a:t>
            </a:r>
            <a:r>
              <a:rPr lang="ru-RU" sz="2400" dirty="0" smtClean="0"/>
              <a:t>&lt;</a:t>
            </a:r>
            <a:r>
              <a:rPr lang="ru-RU" sz="2400" dirty="0" err="1" smtClean="0"/>
              <a:t>параметры_типа</a:t>
            </a:r>
            <a:r>
              <a:rPr lang="ru-RU" sz="2400" dirty="0"/>
              <a:t>&gt; { </a:t>
            </a:r>
          </a:p>
        </p:txBody>
      </p:sp>
    </p:spTree>
    <p:extLst>
      <p:ext uri="{BB962C8B-B14F-4D97-AF65-F5344CB8AC3E}">
        <p14:creationId xmlns:p14="http://schemas.microsoft.com/office/powerpoint/2010/main" val="1824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Наследование и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типы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2054268"/>
            <a:ext cx="10247587" cy="467760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Account&lt;T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private T _id;</a:t>
            </a:r>
          </a:p>
          <a:p>
            <a:pPr marL="0" indent="0">
              <a:buNone/>
            </a:pPr>
            <a:r>
              <a:rPr lang="en-US" sz="2000" dirty="0"/>
              <a:t>    T </a:t>
            </a:r>
            <a:r>
              <a:rPr lang="en-US" sz="2000" dirty="0" err="1"/>
              <a:t>getId</a:t>
            </a:r>
            <a:r>
              <a:rPr lang="en-US" sz="2000" dirty="0"/>
              <a:t>(){return _id;}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Account(T id</a:t>
            </a:r>
            <a:r>
              <a:rPr lang="en-US" sz="2000" dirty="0" smtClean="0"/>
              <a:t>)</a:t>
            </a:r>
            <a:r>
              <a:rPr lang="ru-RU" sz="2000" dirty="0" smtClean="0"/>
              <a:t> 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_id = id;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ru-RU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DepositAccount</a:t>
            </a:r>
            <a:r>
              <a:rPr lang="en-US" sz="2000" dirty="0"/>
              <a:t>&lt;T&gt; extends Account&lt;T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DepositAccount</a:t>
            </a:r>
            <a:r>
              <a:rPr lang="en-US" sz="2000" dirty="0"/>
              <a:t>(T id){</a:t>
            </a:r>
          </a:p>
          <a:p>
            <a:pPr marL="0" indent="0">
              <a:buNone/>
            </a:pPr>
            <a:r>
              <a:rPr lang="en-US" sz="2000" dirty="0"/>
              <a:t>        super(id);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718440" y="1077238"/>
            <a:ext cx="10247587" cy="548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200" dirty="0" smtClean="0"/>
              <a:t>При наследовании от универсального класса класс-наследник должен передавать данные о типе в конструкции базового класса:</a:t>
            </a:r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/>
              <a:t>В конструкторе </a:t>
            </a:r>
            <a:r>
              <a:rPr lang="ru-RU" sz="2200" dirty="0" err="1"/>
              <a:t>DepositAccount</a:t>
            </a:r>
            <a:r>
              <a:rPr lang="ru-RU" sz="2200" dirty="0"/>
              <a:t> идет обращение к конструктору базового класса, в который передаются данные о типе.	</a:t>
            </a:r>
          </a:p>
        </p:txBody>
      </p:sp>
    </p:spTree>
    <p:extLst>
      <p:ext uri="{BB962C8B-B14F-4D97-AF65-F5344CB8AC3E}">
        <p14:creationId xmlns:p14="http://schemas.microsoft.com/office/powerpoint/2010/main" val="13345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Наследование и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типы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718440" y="1077238"/>
            <a:ext cx="10247587" cy="548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/>
              <a:t>При этом класс-наследник может добавлять и использовать какие-то свои параметры типов:</a:t>
            </a:r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18439" y="1941533"/>
            <a:ext cx="10247587" cy="46229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class Account&lt;T&gt;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private T id;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T </a:t>
            </a:r>
            <a:r>
              <a:rPr lang="en-US" sz="2000" dirty="0" err="1" smtClean="0"/>
              <a:t>getId</a:t>
            </a:r>
            <a:r>
              <a:rPr lang="en-US" sz="2000" dirty="0" smtClean="0"/>
              <a:t>(){return id;}</a:t>
            </a:r>
          </a:p>
          <a:p>
            <a:pPr marL="0" indent="0">
              <a:buFont typeface="Wingdings 3" charset="2"/>
              <a:buNone/>
            </a:pPr>
            <a:endParaRPr lang="ru-RU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Account(T id)</a:t>
            </a:r>
            <a:r>
              <a:rPr lang="ru-RU" sz="2000" dirty="0" smtClean="0"/>
              <a:t>  </a:t>
            </a:r>
            <a:r>
              <a:rPr lang="en-US" sz="20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this.id = id;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</a:t>
            </a:r>
            <a:endParaRPr lang="ru-RU" sz="2000" dirty="0" smtClean="0"/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DepositAccount</a:t>
            </a:r>
            <a:r>
              <a:rPr lang="en-US" sz="2000" dirty="0"/>
              <a:t>&lt;T, S&gt; extends Account&lt;T&gt;{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private S </a:t>
            </a:r>
            <a:r>
              <a:rPr lang="en-US" sz="2000" dirty="0" smtClean="0"/>
              <a:t>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S </a:t>
            </a:r>
            <a:r>
              <a:rPr lang="en-US" sz="2000" dirty="0" err="1"/>
              <a:t>getName</a:t>
            </a:r>
            <a:r>
              <a:rPr lang="en-US" sz="2000" dirty="0"/>
              <a:t>(){return </a:t>
            </a:r>
            <a:r>
              <a:rPr lang="en-US" sz="2000" dirty="0" smtClean="0"/>
              <a:t>name</a:t>
            </a:r>
            <a:r>
              <a:rPr lang="en-US" sz="2000" dirty="0"/>
              <a:t>;}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DepositAccount</a:t>
            </a:r>
            <a:r>
              <a:rPr lang="en-US" sz="2000" dirty="0"/>
              <a:t>(T id, S name){</a:t>
            </a:r>
          </a:p>
          <a:p>
            <a:pPr marL="0" indent="0">
              <a:buNone/>
            </a:pPr>
            <a:r>
              <a:rPr lang="en-US" sz="2000" dirty="0"/>
              <a:t>        super(id);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this.name=name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98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Наследование и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типы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718440" y="1077238"/>
            <a:ext cx="10247587" cy="5487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/>
              <a:t>И еще одна ситуация - класс-наследник вообще может не быть </a:t>
            </a:r>
            <a:r>
              <a:rPr lang="ru-RU" sz="2200" dirty="0" smtClean="0"/>
              <a:t>универсальным: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/>
              <a:t>Здесь при наследовании явным образом указывается тип, который будет использоваться конструкциями базового класса, то есть тип </a:t>
            </a:r>
            <a:r>
              <a:rPr lang="ru-RU" sz="2200" dirty="0" err="1"/>
              <a:t>Integer</a:t>
            </a:r>
            <a:r>
              <a:rPr lang="ru-RU" sz="2200" dirty="0"/>
              <a:t>. Затем в конструктор базового класса передается значение именно этого типа - в данном случае число 5.</a:t>
            </a:r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18439" y="1853853"/>
            <a:ext cx="10247587" cy="471065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class Account&lt;T&gt;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private T id;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T </a:t>
            </a:r>
            <a:r>
              <a:rPr lang="en-US" sz="2000" dirty="0" err="1" smtClean="0"/>
              <a:t>getId</a:t>
            </a:r>
            <a:r>
              <a:rPr lang="en-US" sz="2000" dirty="0" smtClean="0"/>
              <a:t>(){return id;}</a:t>
            </a:r>
          </a:p>
          <a:p>
            <a:pPr marL="0" indent="0">
              <a:buFont typeface="Wingdings 3" charset="2"/>
              <a:buNone/>
            </a:pPr>
            <a:endParaRPr lang="ru-RU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Account(T id)</a:t>
            </a:r>
            <a:r>
              <a:rPr lang="ru-RU" sz="2000" dirty="0" smtClean="0"/>
              <a:t>  </a:t>
            </a:r>
            <a:r>
              <a:rPr lang="en-US" sz="20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this.id = id;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</a:t>
            </a:r>
            <a:endParaRPr lang="ru-RU" sz="2000" dirty="0" smtClean="0"/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DepositAccount</a:t>
            </a:r>
            <a:r>
              <a:rPr lang="en-US" sz="2000" dirty="0"/>
              <a:t> extends Account&lt;Integer&gt;{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DepositAccount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        super(5);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997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Наследование и </a:t>
            </a: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универсальные типы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1718440" y="1077238"/>
            <a:ext cx="10247587" cy="5780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/>
              <a:t>Также может быть ситуация, когда базовый класс является обычным необобщенным классом.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ru-RU" sz="2200" dirty="0" smtClean="0"/>
              <a:t>В </a:t>
            </a:r>
            <a:r>
              <a:rPr lang="ru-RU" sz="2200" dirty="0"/>
              <a:t>этом случае использование конструкций базового класса в наследнике происходит как обычно</a:t>
            </a:r>
            <a:r>
              <a:rPr lang="ru-RU" sz="2400" dirty="0"/>
              <a:t>.</a:t>
            </a: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  <a:p>
            <a:pPr marL="0" indent="0">
              <a:buFont typeface="Wingdings 3" charset="2"/>
              <a:buNone/>
            </a:pPr>
            <a:endParaRPr lang="ru-RU" sz="2200" dirty="0"/>
          </a:p>
          <a:p>
            <a:pPr marL="0" indent="0">
              <a:buFont typeface="Wingdings 3" charset="2"/>
              <a:buNone/>
            </a:pPr>
            <a:endParaRPr lang="ru-RU" sz="2200" dirty="0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18439" y="1853853"/>
            <a:ext cx="10247587" cy="471065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smtClean="0"/>
              <a:t>Account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private String _name;</a:t>
            </a:r>
          </a:p>
          <a:p>
            <a:pPr marL="0" indent="0">
              <a:buNone/>
            </a:pPr>
            <a:r>
              <a:rPr lang="en-US" sz="2000" dirty="0"/>
              <a:t>    String </a:t>
            </a:r>
            <a:r>
              <a:rPr lang="en-US" sz="2000" dirty="0" err="1"/>
              <a:t>getName</a:t>
            </a:r>
            <a:r>
              <a:rPr lang="en-US" sz="2000" dirty="0"/>
              <a:t>(){return _name;}</a:t>
            </a:r>
          </a:p>
          <a:p>
            <a:pPr marL="0" indent="0">
              <a:buNone/>
            </a:pPr>
            <a:r>
              <a:rPr lang="en-US" sz="2000" dirty="0"/>
              <a:t>    Account(String name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this.name=name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 err="1"/>
              <a:t>DepositAccount</a:t>
            </a:r>
            <a:r>
              <a:rPr lang="en-US" sz="2000" dirty="0"/>
              <a:t>&lt;T&gt; extends Account{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private T </a:t>
            </a:r>
            <a:r>
              <a:rPr lang="en-US" sz="2000" dirty="0" smtClean="0"/>
              <a:t>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T </a:t>
            </a:r>
            <a:r>
              <a:rPr lang="en-US" sz="2000" dirty="0" err="1"/>
              <a:t>getId</a:t>
            </a:r>
            <a:r>
              <a:rPr lang="en-US" sz="2000" dirty="0"/>
              <a:t>(){return </a:t>
            </a:r>
            <a:r>
              <a:rPr lang="en-US" sz="2000" dirty="0" smtClean="0"/>
              <a:t>id</a:t>
            </a:r>
            <a:r>
              <a:rPr lang="en-US" sz="2000" dirty="0"/>
              <a:t>;}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DepositAccount</a:t>
            </a:r>
            <a:r>
              <a:rPr lang="en-US" sz="2000" dirty="0"/>
              <a:t>(String name, T id){</a:t>
            </a:r>
          </a:p>
          <a:p>
            <a:pPr marL="0" indent="0">
              <a:buNone/>
            </a:pPr>
            <a:r>
              <a:rPr lang="en-US" sz="2000" dirty="0"/>
              <a:t>        super(name);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this.id </a:t>
            </a:r>
            <a:r>
              <a:rPr lang="en-US" sz="2000" dirty="0"/>
              <a:t>= id;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340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7724" y="91802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28346" y="725214"/>
            <a:ext cx="10063654" cy="61327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dirty="0"/>
              <a:t>// Здесь Т - это параметр, который заменяется реальным именем типа </a:t>
            </a:r>
            <a:r>
              <a:rPr lang="ru-RU" sz="2400" dirty="0" smtClean="0"/>
              <a:t> при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ru-RU" sz="2400" dirty="0" smtClean="0"/>
              <a:t>создании </a:t>
            </a:r>
            <a:r>
              <a:rPr lang="ru-RU" sz="2400" dirty="0"/>
              <a:t>объекта </a:t>
            </a:r>
            <a:r>
              <a:rPr lang="en-US" sz="2400" dirty="0"/>
              <a:t>Gen  </a:t>
            </a:r>
          </a:p>
          <a:p>
            <a:pPr marL="0" indent="0">
              <a:buNone/>
            </a:pPr>
            <a:r>
              <a:rPr lang="en-US" sz="2400" dirty="0"/>
              <a:t>public class Gen&lt;T&gt; { </a:t>
            </a:r>
          </a:p>
          <a:p>
            <a:pPr marL="0" indent="0">
              <a:buNone/>
            </a:pPr>
            <a:r>
              <a:rPr lang="en-US" sz="2400" dirty="0"/>
              <a:t>    private T </a:t>
            </a:r>
            <a:r>
              <a:rPr lang="en-US" sz="2400" dirty="0" err="1"/>
              <a:t>ob</a:t>
            </a:r>
            <a:r>
              <a:rPr lang="en-US" sz="2400" dirty="0"/>
              <a:t>; // </a:t>
            </a:r>
            <a:r>
              <a:rPr lang="ru-RU" sz="2400" dirty="0"/>
              <a:t>Объявление объекта типа Т </a:t>
            </a:r>
          </a:p>
          <a:p>
            <a:pPr marL="0" indent="0">
              <a:buNone/>
            </a:pPr>
            <a:r>
              <a:rPr lang="ru-RU" sz="2400" dirty="0"/>
              <a:t>    // Конструктору передается ссылка на объект типа </a:t>
            </a:r>
            <a:r>
              <a:rPr lang="en-US" sz="2400" dirty="0"/>
              <a:t>T </a:t>
            </a:r>
          </a:p>
          <a:p>
            <a:pPr marL="0" indent="0">
              <a:buNone/>
            </a:pPr>
            <a:r>
              <a:rPr lang="en-US" sz="2400" dirty="0"/>
              <a:t>    public Gen(T o) {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ob</a:t>
            </a:r>
            <a:r>
              <a:rPr lang="en-US" sz="2400" dirty="0"/>
              <a:t> = o; </a:t>
            </a:r>
          </a:p>
          <a:p>
            <a:pPr marL="0" indent="0">
              <a:buNone/>
            </a:pPr>
            <a:r>
              <a:rPr lang="en-US" sz="2400" dirty="0"/>
              <a:t>    } </a:t>
            </a:r>
          </a:p>
          <a:p>
            <a:pPr marL="0" indent="0">
              <a:buNone/>
            </a:pPr>
            <a:r>
              <a:rPr lang="en-US" sz="2400" dirty="0"/>
              <a:t>    // </a:t>
            </a:r>
            <a:r>
              <a:rPr lang="ru-RU" sz="2400" dirty="0"/>
              <a:t>Метод возвращает объект </a:t>
            </a:r>
            <a:r>
              <a:rPr lang="en-US" sz="2400" dirty="0" err="1"/>
              <a:t>ob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public T </a:t>
            </a:r>
            <a:r>
              <a:rPr lang="en-US" sz="2400" dirty="0" err="1"/>
              <a:t>getob</a:t>
            </a:r>
            <a:r>
              <a:rPr lang="en-US" sz="2400" dirty="0"/>
              <a:t>() { 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 err="1"/>
              <a:t>ob</a:t>
            </a:r>
            <a:r>
              <a:rPr lang="en-US" sz="2400" dirty="0"/>
              <a:t>; </a:t>
            </a:r>
          </a:p>
          <a:p>
            <a:pPr marL="0" indent="0">
              <a:buNone/>
            </a:pPr>
            <a:r>
              <a:rPr lang="en-US" sz="2400" dirty="0"/>
              <a:t>    } </a:t>
            </a:r>
          </a:p>
          <a:p>
            <a:pPr marL="0" indent="0">
              <a:buNone/>
            </a:pPr>
            <a:r>
              <a:rPr lang="en-US" sz="2400" dirty="0"/>
              <a:t>    // </a:t>
            </a:r>
            <a:r>
              <a:rPr lang="ru-RU" sz="2400" dirty="0"/>
              <a:t>Отображение типа Т </a:t>
            </a:r>
          </a:p>
          <a:p>
            <a:pPr marL="0" indent="0">
              <a:buNone/>
            </a:pPr>
            <a:r>
              <a:rPr lang="ru-RU" sz="2400" dirty="0"/>
              <a:t>    </a:t>
            </a:r>
            <a:r>
              <a:rPr lang="en-US" sz="2400" dirty="0"/>
              <a:t>public void </a:t>
            </a:r>
            <a:r>
              <a:rPr lang="en-US" sz="2400" dirty="0" err="1"/>
              <a:t>showType</a:t>
            </a:r>
            <a:r>
              <a:rPr lang="en-US" sz="2400" dirty="0"/>
              <a:t>() {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("Type of T is "+ </a:t>
            </a:r>
            <a:r>
              <a:rPr lang="en-US" sz="2400" dirty="0" err="1"/>
              <a:t>ob.getClass</a:t>
            </a:r>
            <a:r>
              <a:rPr lang="en-US" sz="2400" dirty="0"/>
              <a:t>().</a:t>
            </a:r>
            <a:r>
              <a:rPr lang="en-US" sz="2400" dirty="0" err="1"/>
              <a:t>getName</a:t>
            </a:r>
            <a:r>
              <a:rPr lang="en-US" sz="2400" dirty="0"/>
              <a:t>()); </a:t>
            </a:r>
          </a:p>
          <a:p>
            <a:pPr marL="0" indent="0">
              <a:buNone/>
            </a:pPr>
            <a:r>
              <a:rPr lang="en-US" sz="2400" dirty="0"/>
              <a:t>    } 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2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6" y="1340069"/>
            <a:ext cx="10216054" cy="536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объявления  </a:t>
            </a:r>
            <a:r>
              <a:rPr lang="ru-RU" sz="2400" dirty="0" err="1"/>
              <a:t>Gen</a:t>
            </a:r>
            <a:r>
              <a:rPr lang="ru-RU" sz="2400" dirty="0" smtClean="0"/>
              <a:t>  </a:t>
            </a:r>
            <a:r>
              <a:rPr lang="ru-RU" sz="2400" dirty="0"/>
              <a:t>используется  следующая </a:t>
            </a:r>
            <a:r>
              <a:rPr lang="ru-RU" sz="2400" dirty="0" smtClean="0"/>
              <a:t>строка </a:t>
            </a:r>
            <a:r>
              <a:rPr lang="ru-RU" sz="2400" dirty="0"/>
              <a:t>кода: </a:t>
            </a:r>
          </a:p>
          <a:p>
            <a:pPr marL="0" indent="0">
              <a:buNone/>
            </a:pPr>
            <a:r>
              <a:rPr lang="ru-RU" sz="2400" dirty="0" smtClean="0"/>
              <a:t>	public </a:t>
            </a:r>
            <a:r>
              <a:rPr lang="ru-RU" sz="2400" dirty="0" err="1"/>
              <a:t>class</a:t>
            </a:r>
            <a:r>
              <a:rPr lang="ru-RU" sz="2400" dirty="0"/>
              <a:t> </a:t>
            </a:r>
            <a:r>
              <a:rPr lang="ru-RU" sz="2400" dirty="0" err="1"/>
              <a:t>Gen</a:t>
            </a:r>
            <a:r>
              <a:rPr lang="ru-RU" sz="2400" dirty="0"/>
              <a:t>&lt;T&gt; { </a:t>
            </a:r>
          </a:p>
          <a:p>
            <a:pPr marL="0" indent="0">
              <a:buNone/>
            </a:pPr>
            <a:r>
              <a:rPr lang="ru-RU" sz="2400" dirty="0"/>
              <a:t>где  Т  –  это  имя  параметра  типа,  т.е.  параметра,  с  помощью  которого </a:t>
            </a:r>
            <a:r>
              <a:rPr lang="ru-RU" sz="2400" dirty="0" smtClean="0"/>
              <a:t>задается  </a:t>
            </a:r>
            <a:r>
              <a:rPr lang="ru-RU" sz="2400" dirty="0"/>
              <a:t>тип  данных.  Данное  имя  впоследствии  будет  заменено  реальным </a:t>
            </a:r>
            <a:r>
              <a:rPr lang="ru-RU" sz="2400" dirty="0" smtClean="0"/>
              <a:t>именем </a:t>
            </a:r>
            <a:r>
              <a:rPr lang="ru-RU" sz="2400" dirty="0"/>
              <a:t>типа, которое передается </a:t>
            </a:r>
            <a:r>
              <a:rPr lang="ru-RU" sz="2400" dirty="0" err="1"/>
              <a:t>Gen</a:t>
            </a:r>
            <a:r>
              <a:rPr lang="ru-RU" sz="2400" dirty="0"/>
              <a:t> при создании объекта. Таким образом, </a:t>
            </a:r>
            <a:r>
              <a:rPr lang="ru-RU" sz="2400" dirty="0" smtClean="0"/>
              <a:t>T  </a:t>
            </a:r>
            <a:r>
              <a:rPr lang="ru-RU" sz="2400" dirty="0"/>
              <a:t>используется  в  объекте  </a:t>
            </a:r>
            <a:r>
              <a:rPr lang="ru-RU" sz="2400" dirty="0" err="1"/>
              <a:t>Gen</a:t>
            </a:r>
            <a:r>
              <a:rPr lang="ru-RU" sz="2400" dirty="0"/>
              <a:t>  там,  где  необходим  параметр  типа. </a:t>
            </a:r>
            <a:r>
              <a:rPr lang="ru-RU" sz="2400" dirty="0" smtClean="0"/>
              <a:t>Объявляемый  </a:t>
            </a:r>
            <a:r>
              <a:rPr lang="ru-RU" sz="2400" dirty="0"/>
              <a:t>параметр  типа  указывается  в  угловых  </a:t>
            </a:r>
            <a:r>
              <a:rPr lang="ru-RU" sz="2400" dirty="0" smtClean="0"/>
              <a:t>ско</a:t>
            </a:r>
            <a:r>
              <a:rPr lang="ru-RU" sz="2400" dirty="0"/>
              <a:t>б</a:t>
            </a:r>
            <a:r>
              <a:rPr lang="ru-RU" sz="2400" dirty="0" smtClean="0"/>
              <a:t>ках</a:t>
            </a:r>
            <a:r>
              <a:rPr lang="ru-RU" sz="2400" dirty="0"/>
              <a:t>.  Поскольку  в </a:t>
            </a:r>
            <a:r>
              <a:rPr lang="ru-RU" sz="2400" dirty="0" err="1" smtClean="0"/>
              <a:t>Gen</a:t>
            </a:r>
            <a:r>
              <a:rPr lang="ru-RU" sz="2400" dirty="0" smtClean="0"/>
              <a:t> </a:t>
            </a:r>
            <a:r>
              <a:rPr lang="ru-RU" sz="2400" dirty="0"/>
              <a:t>используется параметр типа, </a:t>
            </a:r>
            <a:r>
              <a:rPr lang="ru-RU" sz="2400" dirty="0" err="1"/>
              <a:t>Gen</a:t>
            </a:r>
            <a:r>
              <a:rPr lang="ru-RU" sz="2400" dirty="0"/>
              <a:t> является универсальным классом. </a:t>
            </a:r>
          </a:p>
        </p:txBody>
      </p:sp>
    </p:spTree>
    <p:extLst>
      <p:ext uri="{BB962C8B-B14F-4D97-AF65-F5344CB8AC3E}">
        <p14:creationId xmlns:p14="http://schemas.microsoft.com/office/powerpoint/2010/main" val="897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6" y="1340069"/>
            <a:ext cx="10216054" cy="536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Обратите </a:t>
            </a:r>
            <a:r>
              <a:rPr lang="ru-RU" sz="2400" dirty="0"/>
              <a:t>внимание на имя  T в объявлении класса </a:t>
            </a:r>
            <a:r>
              <a:rPr lang="ru-RU" sz="2400" dirty="0" err="1"/>
              <a:t>Gen</a:t>
            </a:r>
            <a:r>
              <a:rPr lang="ru-RU" sz="2400" dirty="0"/>
              <a:t>. Для этой цели </a:t>
            </a:r>
            <a:r>
              <a:rPr lang="ru-RU" sz="2400" dirty="0" smtClean="0"/>
              <a:t>может </a:t>
            </a:r>
            <a:r>
              <a:rPr lang="ru-RU" sz="2400" dirty="0"/>
              <a:t>быть использован любой допустимый идентификатор, но </a:t>
            </a:r>
            <a:r>
              <a:rPr lang="ru-RU" sz="2400" dirty="0" smtClean="0"/>
              <a:t>Традиционно применяют </a:t>
            </a:r>
            <a:r>
              <a:rPr lang="ru-RU" sz="2400" dirty="0"/>
              <a:t>имя Т. Кроме того, </a:t>
            </a:r>
            <a:r>
              <a:rPr lang="ru-RU" sz="2400" dirty="0" smtClean="0"/>
              <a:t>рекомендуется</a:t>
            </a:r>
            <a:r>
              <a:rPr lang="ru-RU" sz="2400" dirty="0"/>
              <a:t>, </a:t>
            </a:r>
            <a:r>
              <a:rPr lang="ru-RU" sz="2400" dirty="0" smtClean="0"/>
              <a:t>чтобы  </a:t>
            </a:r>
            <a:r>
              <a:rPr lang="ru-RU" sz="2400" dirty="0"/>
              <a:t>параметр  типа  состоял  из  одной  прописной  буквы.  Если  при </a:t>
            </a:r>
            <a:r>
              <a:rPr lang="ru-RU" sz="2400" dirty="0" smtClean="0"/>
              <a:t>объявлении </a:t>
            </a:r>
            <a:r>
              <a:rPr lang="ru-RU" sz="2400" dirty="0"/>
              <a:t>класса надо задать несколько параметров типа, то кроме T часто </a:t>
            </a:r>
            <a:r>
              <a:rPr lang="ru-RU" sz="2400" dirty="0" smtClean="0"/>
              <a:t>используют </a:t>
            </a:r>
            <a:r>
              <a:rPr lang="ru-RU" sz="2400" dirty="0"/>
              <a:t>имена V и E.</a:t>
            </a:r>
          </a:p>
        </p:txBody>
      </p:sp>
    </p:spTree>
    <p:extLst>
      <p:ext uri="{BB962C8B-B14F-4D97-AF65-F5344CB8AC3E}">
        <p14:creationId xmlns:p14="http://schemas.microsoft.com/office/powerpoint/2010/main" val="23281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6" y="1340069"/>
            <a:ext cx="10216054" cy="536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следующем выражении T используется для объявления объекта </a:t>
            </a:r>
            <a:r>
              <a:rPr lang="ru-RU" sz="2400" dirty="0" err="1"/>
              <a:t>ob</a:t>
            </a:r>
            <a:r>
              <a:rPr lang="ru-RU" sz="2400" dirty="0"/>
              <a:t>: 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private</a:t>
            </a:r>
            <a:r>
              <a:rPr lang="ru-RU" sz="2400" dirty="0" smtClean="0"/>
              <a:t> </a:t>
            </a:r>
            <a:r>
              <a:rPr lang="ru-RU" sz="2400" dirty="0"/>
              <a:t>Т </a:t>
            </a:r>
            <a:r>
              <a:rPr lang="ru-RU" sz="2400" dirty="0" err="1"/>
              <a:t>ob</a:t>
            </a:r>
            <a:r>
              <a:rPr lang="ru-RU" sz="2400" dirty="0"/>
              <a:t>; // Объявление объекта типа T </a:t>
            </a:r>
          </a:p>
          <a:p>
            <a:pPr marL="0" indent="0">
              <a:buNone/>
            </a:pPr>
            <a:r>
              <a:rPr lang="ru-RU" sz="2400" dirty="0"/>
              <a:t>И</a:t>
            </a:r>
            <a:r>
              <a:rPr lang="ru-RU" sz="2400" dirty="0" smtClean="0"/>
              <a:t>дентификатор </a:t>
            </a:r>
            <a:r>
              <a:rPr lang="ru-RU" sz="2400" dirty="0"/>
              <a:t>T предназначен для того, чтобы </a:t>
            </a:r>
            <a:r>
              <a:rPr lang="ru-RU" sz="2400" dirty="0" smtClean="0"/>
              <a:t>быть  </a:t>
            </a:r>
            <a:r>
              <a:rPr lang="ru-RU" sz="2400" dirty="0"/>
              <a:t>замещенным  реальным  типом  при  создании  объекта  </a:t>
            </a:r>
            <a:r>
              <a:rPr lang="ru-RU" sz="2400" dirty="0" err="1"/>
              <a:t>Gen</a:t>
            </a:r>
            <a:r>
              <a:rPr lang="ru-RU" sz="2400" dirty="0"/>
              <a:t>.  Таким </a:t>
            </a:r>
            <a:r>
              <a:rPr lang="ru-RU" sz="2400" dirty="0" smtClean="0"/>
              <a:t>образом</a:t>
            </a:r>
            <a:r>
              <a:rPr lang="ru-RU" sz="2400" dirty="0"/>
              <a:t>,  в  </a:t>
            </a:r>
            <a:r>
              <a:rPr lang="ru-RU" sz="2400" dirty="0" err="1"/>
              <a:t>качествe</a:t>
            </a:r>
            <a:r>
              <a:rPr lang="ru-RU" sz="2400" dirty="0"/>
              <a:t>  типа  объекта  </a:t>
            </a:r>
            <a:r>
              <a:rPr lang="ru-RU" sz="2400" dirty="0" err="1"/>
              <a:t>ob</a:t>
            </a:r>
            <a:r>
              <a:rPr lang="ru-RU" sz="2400" dirty="0"/>
              <a:t>  будет  принят  тип,  переданный </a:t>
            </a:r>
            <a:r>
              <a:rPr lang="ru-RU" sz="2400" dirty="0" smtClean="0"/>
              <a:t>посредством </a:t>
            </a:r>
            <a:r>
              <a:rPr lang="ru-RU" sz="2400" dirty="0"/>
              <a:t>Т. Например, при создании объекта будет указан тип </a:t>
            </a:r>
            <a:r>
              <a:rPr lang="ru-RU" sz="2400" dirty="0" err="1"/>
              <a:t>String</a:t>
            </a:r>
            <a:r>
              <a:rPr lang="ru-RU" sz="2400" dirty="0"/>
              <a:t>, то </a:t>
            </a:r>
            <a:r>
              <a:rPr lang="ru-RU" sz="2400" dirty="0" smtClean="0"/>
              <a:t>объект </a:t>
            </a:r>
            <a:r>
              <a:rPr lang="ru-RU" sz="2400" dirty="0" err="1"/>
              <a:t>ob</a:t>
            </a:r>
            <a:r>
              <a:rPr lang="ru-RU" sz="2400" dirty="0"/>
              <a:t> будет также </a:t>
            </a:r>
            <a:r>
              <a:rPr lang="ru-RU" sz="2400" dirty="0" smtClean="0"/>
              <a:t>принадлежать </a:t>
            </a:r>
            <a:r>
              <a:rPr lang="ru-RU" sz="2400" dirty="0"/>
              <a:t>типу </a:t>
            </a:r>
            <a:r>
              <a:rPr lang="ru-RU" sz="2400" dirty="0" err="1"/>
              <a:t>String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1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96704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Общие сведения об универсальных типах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1146" y="1340069"/>
            <a:ext cx="10216054" cy="536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Рассмотрим конструктор </a:t>
            </a:r>
            <a:r>
              <a:rPr lang="ru-RU" sz="2400" dirty="0" err="1"/>
              <a:t>Gen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public </a:t>
            </a:r>
            <a:r>
              <a:rPr lang="ru-RU" sz="2400" dirty="0" err="1"/>
              <a:t>Gen</a:t>
            </a:r>
            <a:r>
              <a:rPr lang="ru-RU" sz="2400" dirty="0"/>
              <a:t> (T о) { </a:t>
            </a:r>
          </a:p>
          <a:p>
            <a:pPr marL="0" indent="0">
              <a:buNone/>
            </a:pPr>
            <a:r>
              <a:rPr lang="ru-RU" sz="2400" dirty="0" err="1"/>
              <a:t>ob</a:t>
            </a:r>
            <a:r>
              <a:rPr lang="ru-RU" sz="2400" dirty="0"/>
              <a:t> = o </a:t>
            </a:r>
          </a:p>
          <a:p>
            <a:pPr marL="0" indent="0">
              <a:buNone/>
            </a:pPr>
            <a:r>
              <a:rPr lang="ru-RU" sz="2400" dirty="0"/>
              <a:t>} </a:t>
            </a:r>
          </a:p>
          <a:p>
            <a:pPr marL="0" indent="0">
              <a:buNone/>
            </a:pPr>
            <a:r>
              <a:rPr lang="ru-RU" sz="2400" dirty="0"/>
              <a:t>П</a:t>
            </a:r>
            <a:r>
              <a:rPr lang="ru-RU" sz="2400" dirty="0" smtClean="0"/>
              <a:t>араметр </a:t>
            </a:r>
            <a:r>
              <a:rPr lang="ru-RU" sz="2400" dirty="0"/>
              <a:t>о данного конструктора </a:t>
            </a:r>
            <a:r>
              <a:rPr lang="ru-RU" sz="2400" dirty="0" smtClean="0"/>
              <a:t>принадлежит </a:t>
            </a:r>
            <a:r>
              <a:rPr lang="ru-RU" sz="2400" dirty="0"/>
              <a:t>Т. Это означает, что реальный тип о определяется типом, </a:t>
            </a:r>
            <a:r>
              <a:rPr lang="ru-RU" sz="2400" dirty="0" smtClean="0"/>
              <a:t>переданным </a:t>
            </a:r>
            <a:r>
              <a:rPr lang="ru-RU" sz="2400" dirty="0"/>
              <a:t>посредством Т при создании объекта </a:t>
            </a:r>
            <a:r>
              <a:rPr lang="ru-RU" sz="2400" dirty="0" err="1"/>
              <a:t>Gen</a:t>
            </a:r>
            <a:r>
              <a:rPr lang="ru-RU" sz="2400" dirty="0"/>
              <a:t>. Поскольку параметр о </a:t>
            </a:r>
            <a:r>
              <a:rPr lang="ru-RU" sz="2400" dirty="0" smtClean="0"/>
              <a:t>и </a:t>
            </a:r>
            <a:r>
              <a:rPr lang="ru-RU" sz="2400" dirty="0"/>
              <a:t>переменная </a:t>
            </a:r>
            <a:r>
              <a:rPr lang="ru-RU" sz="2400" dirty="0" err="1"/>
              <a:t>ob</a:t>
            </a:r>
            <a:r>
              <a:rPr lang="ru-RU" sz="2400" dirty="0"/>
              <a:t> принадлежат типу T, то после замены T они также будут </a:t>
            </a:r>
            <a:r>
              <a:rPr lang="ru-RU" sz="2400" dirty="0" smtClean="0"/>
              <a:t>принадлежать </a:t>
            </a:r>
            <a:r>
              <a:rPr lang="ru-RU" sz="2400" dirty="0"/>
              <a:t>одному и тому же реальному типу.</a:t>
            </a:r>
          </a:p>
        </p:txBody>
      </p:sp>
    </p:spTree>
    <p:extLst>
      <p:ext uri="{BB962C8B-B14F-4D97-AF65-F5344CB8AC3E}">
        <p14:creationId xmlns:p14="http://schemas.microsoft.com/office/powerpoint/2010/main" val="11074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2452</TotalTime>
  <Words>3537</Words>
  <Application>Microsoft Office PowerPoint</Application>
  <PresentationFormat>Широкоэкранный</PresentationFormat>
  <Paragraphs>533</Paragraphs>
  <Slides>47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3</vt:lpstr>
      <vt:lpstr>Легкий дым</vt:lpstr>
      <vt:lpstr>Универсальные типы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Общие сведения об универсальных типах</vt:lpstr>
      <vt:lpstr>Универсальный класс с двумя параметрами типа</vt:lpstr>
      <vt:lpstr>Универсальный класс с двумя параметрами типа</vt:lpstr>
      <vt:lpstr>Общие сведения об универсальных типах</vt:lpstr>
      <vt:lpstr>Ограниченные типы</vt:lpstr>
      <vt:lpstr>Ограниченные типы</vt:lpstr>
      <vt:lpstr>Ограниченные типы</vt:lpstr>
      <vt:lpstr>Ограниченные типы</vt:lpstr>
      <vt:lpstr>Ограниченные типы</vt:lpstr>
      <vt:lpstr>Универсальные методы </vt:lpstr>
      <vt:lpstr>Универсальные методы </vt:lpstr>
      <vt:lpstr>Универсальные методы </vt:lpstr>
      <vt:lpstr>Универсальные методы </vt:lpstr>
      <vt:lpstr>Универсальные методы </vt:lpstr>
      <vt:lpstr>Универсальные методы </vt:lpstr>
      <vt:lpstr>Универсальные методы </vt:lpstr>
      <vt:lpstr>Универсальные методы </vt:lpstr>
      <vt:lpstr>Универсальные интерфейсы </vt:lpstr>
      <vt:lpstr>Универсальные интерфейсы </vt:lpstr>
      <vt:lpstr>Универсальные интерфейсы </vt:lpstr>
      <vt:lpstr>Универсальные интерфейсы </vt:lpstr>
      <vt:lpstr>Универсальные интерфейсы </vt:lpstr>
      <vt:lpstr>Универсальные интерфейсы </vt:lpstr>
      <vt:lpstr>Универсальные интерфейсы </vt:lpstr>
      <vt:lpstr>Универсальные интерфейсы </vt:lpstr>
      <vt:lpstr>Наследование и универсальные типы</vt:lpstr>
      <vt:lpstr>Наследование и универсальные типы</vt:lpstr>
      <vt:lpstr>Наследование и универсальные типы</vt:lpstr>
      <vt:lpstr>Наследование и универсальные типы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MSI</cp:lastModifiedBy>
  <cp:revision>162</cp:revision>
  <dcterms:created xsi:type="dcterms:W3CDTF">2016-09-01T17:38:19Z</dcterms:created>
  <dcterms:modified xsi:type="dcterms:W3CDTF">2022-03-24T16:15:55Z</dcterms:modified>
</cp:coreProperties>
</file>