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6"/>
  </p:notesMasterIdLst>
  <p:sldIdLst>
    <p:sldId id="256" r:id="rId2"/>
    <p:sldId id="320" r:id="rId3"/>
    <p:sldId id="321" r:id="rId4"/>
    <p:sldId id="322" r:id="rId5"/>
    <p:sldId id="323" r:id="rId6"/>
    <p:sldId id="324" r:id="rId7"/>
    <p:sldId id="333" r:id="rId8"/>
    <p:sldId id="336" r:id="rId9"/>
    <p:sldId id="325" r:id="rId10"/>
    <p:sldId id="337" r:id="rId11"/>
    <p:sldId id="326" r:id="rId12"/>
    <p:sldId id="338" r:id="rId13"/>
    <p:sldId id="327" r:id="rId14"/>
    <p:sldId id="328" r:id="rId15"/>
    <p:sldId id="329" r:id="rId16"/>
    <p:sldId id="366" r:id="rId17"/>
    <p:sldId id="339" r:id="rId18"/>
    <p:sldId id="367" r:id="rId19"/>
    <p:sldId id="341" r:id="rId20"/>
    <p:sldId id="342" r:id="rId21"/>
    <p:sldId id="344" r:id="rId22"/>
    <p:sldId id="345" r:id="rId23"/>
    <p:sldId id="346" r:id="rId24"/>
    <p:sldId id="347" r:id="rId25"/>
    <p:sldId id="348" r:id="rId26"/>
    <p:sldId id="349" r:id="rId27"/>
    <p:sldId id="350" r:id="rId28"/>
    <p:sldId id="351" r:id="rId29"/>
    <p:sldId id="330" r:id="rId30"/>
    <p:sldId id="331" r:id="rId31"/>
    <p:sldId id="33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0"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213" autoAdjust="0"/>
  </p:normalViewPr>
  <p:slideViewPr>
    <p:cSldViewPr snapToGrid="0">
      <p:cViewPr varScale="1">
        <p:scale>
          <a:sx n="50" d="100"/>
          <a:sy n="50" d="100"/>
        </p:scale>
        <p:origin x="160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A44E3-E456-45F5-82B9-B14B92DFEB61}" type="datetimeFigureOut">
              <a:rPr lang="ru-RU" smtClean="0"/>
              <a:t>01.04.2022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A4EDA-4EE3-4855-95BE-84F0941FFA81}" type="slidenum">
              <a:rPr lang="ru-RU" smtClean="0"/>
              <a:t>‹#›</a:t>
            </a:fld>
            <a:endParaRPr lang="ru-RU"/>
          </a:p>
        </p:txBody>
      </p:sp>
    </p:spTree>
    <p:extLst>
      <p:ext uri="{BB962C8B-B14F-4D97-AF65-F5344CB8AC3E}">
        <p14:creationId xmlns:p14="http://schemas.microsoft.com/office/powerpoint/2010/main" val="153523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1" i="0" kern="1200" dirty="0" smtClean="0">
                <a:solidFill>
                  <a:schemeClr val="tx1"/>
                </a:solidFill>
                <a:effectLst/>
                <a:latin typeface="+mn-lt"/>
                <a:ea typeface="+mn-ea"/>
                <a:cs typeface="+mn-cs"/>
              </a:rPr>
              <a:t>Коллекция</a:t>
            </a:r>
            <a:r>
              <a:rPr lang="ru-RU" sz="1200" b="0" i="0" kern="1200" dirty="0" smtClean="0">
                <a:solidFill>
                  <a:schemeClr val="tx1"/>
                </a:solidFill>
                <a:effectLst/>
                <a:latin typeface="+mn-lt"/>
                <a:ea typeface="+mn-ea"/>
                <a:cs typeface="+mn-cs"/>
              </a:rPr>
              <a:t> – это объект-контейнер, включающий группу, как правило, однотипных объектов.</a:t>
            </a:r>
          </a:p>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a:p>
            <a:r>
              <a:rPr lang="ru-RU" altLang="ru-RU" i="1" dirty="0" smtClean="0">
                <a:latin typeface="Arial" panose="020B0604020202020204" pitchFamily="34" charset="0"/>
              </a:rPr>
              <a:t>В качестве других операций могут быть реализованы следующие: заменить, просмотреть элементы, подсчитать их количество и др.</a:t>
            </a:r>
          </a:p>
          <a:p>
            <a:endParaRPr lang="ru-RU" altLang="ru-RU" i="1" dirty="0" smtClean="0">
              <a:latin typeface="Arial" panose="020B0604020202020204" pitchFamily="34" charset="0"/>
            </a:endParaRPr>
          </a:p>
          <a:p>
            <a:r>
              <a:rPr lang="ru-RU" altLang="ru-RU" i="1" dirty="0" smtClean="0">
                <a:latin typeface="Arial" panose="020B0604020202020204" pitchFamily="34" charset="0"/>
              </a:rPr>
              <a:t>Применение коллекций обусловливается возросшими объемами обрабатываемой информации. Когда счет используемых объектов идет на сотни тысяч, </a:t>
            </a:r>
          </a:p>
          <a:p>
            <a:r>
              <a:rPr lang="ru-RU" altLang="ru-RU" i="1" dirty="0" smtClean="0">
                <a:latin typeface="Arial" panose="020B0604020202020204" pitchFamily="34" charset="0"/>
              </a:rPr>
              <a:t>массивы  не  обеспечивают  ни  должной  скорости,  ни  экономии  ресурсов. </a:t>
            </a:r>
          </a:p>
        </p:txBody>
      </p:sp>
    </p:spTree>
    <p:extLst>
      <p:ext uri="{BB962C8B-B14F-4D97-AF65-F5344CB8AC3E}">
        <p14:creationId xmlns:p14="http://schemas.microsoft.com/office/powerpoint/2010/main" val="1151799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94352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84063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В  дополнение  к  методам,  определенным  в  </a:t>
            </a:r>
            <a:r>
              <a:rPr lang="ru-RU" altLang="ru-RU" i="1" dirty="0" err="1" smtClean="0">
                <a:latin typeface="Arial" panose="020B0604020202020204" pitchFamily="34" charset="0"/>
              </a:rPr>
              <a:t>Collection</a:t>
            </a:r>
            <a:r>
              <a:rPr lang="ru-RU" altLang="ru-RU" i="1" dirty="0" smtClean="0">
                <a:latin typeface="Arial" panose="020B0604020202020204" pitchFamily="34" charset="0"/>
              </a:rPr>
              <a:t>,  интерфейс  </a:t>
            </a:r>
            <a:r>
              <a:rPr lang="ru-RU" altLang="ru-RU" i="1" dirty="0" err="1" smtClean="0">
                <a:latin typeface="Arial" panose="020B0604020202020204" pitchFamily="34" charset="0"/>
              </a:rPr>
              <a:t>List</a:t>
            </a:r>
            <a:r>
              <a:rPr lang="ru-RU" altLang="ru-RU" i="1" dirty="0" smtClean="0">
                <a:latin typeface="Arial" panose="020B0604020202020204" pitchFamily="34" charset="0"/>
              </a:rPr>
              <a:t> определяет собственные методы</a:t>
            </a:r>
            <a:r>
              <a:rPr lang="en-US" altLang="ru-RU" i="1" dirty="0" smtClean="0">
                <a:latin typeface="Arial" panose="020B0604020202020204" pitchFamily="34" charset="0"/>
              </a:rPr>
              <a:t>,</a:t>
            </a:r>
            <a:r>
              <a:rPr lang="en-US" altLang="ru-RU" i="1" baseline="0" dirty="0" smtClean="0">
                <a:latin typeface="Arial" panose="020B0604020202020204" pitchFamily="34" charset="0"/>
              </a:rPr>
              <a:t> </a:t>
            </a:r>
            <a:r>
              <a:rPr lang="ru-RU" altLang="ru-RU" i="1" baseline="0" dirty="0" smtClean="0">
                <a:latin typeface="Arial" panose="020B0604020202020204" pitchFamily="34" charset="0"/>
              </a:rPr>
              <a:t>представленные на слайде.</a:t>
            </a:r>
          </a:p>
          <a:p>
            <a:endParaRPr lang="ru-RU" altLang="ru-RU" i="1" baseline="0" dirty="0" smtClean="0">
              <a:latin typeface="Arial" panose="020B0604020202020204" pitchFamily="34" charset="0"/>
            </a:endParaRPr>
          </a:p>
          <a:p>
            <a:r>
              <a:rPr lang="ru-RU" altLang="ru-RU" i="1" dirty="0" smtClean="0">
                <a:latin typeface="Arial" panose="020B0604020202020204" pitchFamily="34" charset="0"/>
              </a:rPr>
              <a:t>Некоторые из  этих  методов  выбрасывают  исключения  </a:t>
            </a:r>
            <a:r>
              <a:rPr lang="ru-RU" altLang="ru-RU" i="1" dirty="0" err="1" smtClean="0">
                <a:latin typeface="Arial" panose="020B0604020202020204" pitchFamily="34" charset="0"/>
              </a:rPr>
              <a:t>UnsupportedOperationException</a:t>
            </a:r>
            <a:r>
              <a:rPr lang="ru-RU" altLang="ru-RU" i="1" dirty="0" smtClean="0">
                <a:latin typeface="Arial" panose="020B0604020202020204" pitchFamily="34" charset="0"/>
              </a:rPr>
              <a:t>, </a:t>
            </a:r>
          </a:p>
          <a:p>
            <a:r>
              <a:rPr lang="ru-RU" altLang="ru-RU" i="1" dirty="0" smtClean="0">
                <a:latin typeface="Arial" panose="020B0604020202020204" pitchFamily="34" charset="0"/>
              </a:rPr>
              <a:t>если коллекция не может изменяться, и </a:t>
            </a:r>
            <a:r>
              <a:rPr lang="ru-RU" altLang="ru-RU" i="1" dirty="0" err="1" smtClean="0">
                <a:latin typeface="Arial" panose="020B0604020202020204" pitchFamily="34" charset="0"/>
              </a:rPr>
              <a:t>ClassCastException</a:t>
            </a:r>
            <a:r>
              <a:rPr lang="ru-RU" altLang="ru-RU" i="1" dirty="0" smtClean="0">
                <a:latin typeface="Arial" panose="020B0604020202020204" pitchFamily="34" charset="0"/>
              </a:rPr>
              <a:t>, когда один объект несовместим  с  другим,  например,  когда  делается  попытка  добавить  к коллекции несовместимый объект</a:t>
            </a:r>
          </a:p>
        </p:txBody>
      </p:sp>
    </p:spTree>
    <p:extLst>
      <p:ext uri="{BB962C8B-B14F-4D97-AF65-F5344CB8AC3E}">
        <p14:creationId xmlns:p14="http://schemas.microsoft.com/office/powerpoint/2010/main" val="98331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94758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Вызывая  метод  </a:t>
            </a:r>
            <a:r>
              <a:rPr lang="ru-RU" altLang="ru-RU" i="1" dirty="0" err="1" smtClean="0">
                <a:latin typeface="Arial" panose="020B0604020202020204" pitchFamily="34" charset="0"/>
              </a:rPr>
              <a:t>subList</a:t>
            </a:r>
            <a:r>
              <a:rPr lang="ru-RU" altLang="ru-RU" i="1" dirty="0" smtClean="0">
                <a:latin typeface="Arial" panose="020B0604020202020204" pitchFamily="34" charset="0"/>
              </a:rPr>
              <a:t>(),  можно  получить  подсписок  списка,  указывая индексы (номера позиций) начала и окончания подсписка (в исходном списке). Использование этого метода обеспечивает очень удобную обработку списков. </a:t>
            </a:r>
          </a:p>
        </p:txBody>
      </p:sp>
    </p:spTree>
    <p:extLst>
      <p:ext uri="{BB962C8B-B14F-4D97-AF65-F5344CB8AC3E}">
        <p14:creationId xmlns:p14="http://schemas.microsoft.com/office/powerpoint/2010/main" val="3746742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534395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087408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650514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9450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В данной ситуации не создается новый класс для каждого конкретного типа и сама коллекция не меняется, просто компилятор снабжается информацией </a:t>
            </a:r>
          </a:p>
          <a:p>
            <a:r>
              <a:rPr lang="ru-RU" altLang="ru-RU" i="1" dirty="0" smtClean="0">
                <a:latin typeface="Arial" panose="020B0604020202020204" pitchFamily="34" charset="0"/>
              </a:rPr>
              <a:t>о типе элементов, которые могут храниться в </a:t>
            </a:r>
            <a:r>
              <a:rPr lang="ru-RU" altLang="ru-RU" i="1" dirty="0" err="1" smtClean="0">
                <a:latin typeface="Arial" panose="020B0604020202020204" pitchFamily="34" charset="0"/>
              </a:rPr>
              <a:t>list</a:t>
            </a:r>
            <a:r>
              <a:rPr lang="ru-RU" altLang="ru-RU" i="1" dirty="0" smtClean="0">
                <a:latin typeface="Arial" panose="020B0604020202020204" pitchFamily="34" charset="0"/>
              </a:rPr>
              <a:t>. При этом параметром коллекции может быть только объектный тип.</a:t>
            </a: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11978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Скорость обработки коллекций повысилась по сравнению с предыдущей версией языка за счет отказа от их </a:t>
            </a:r>
            <a:r>
              <a:rPr lang="ru-RU" sz="1200" dirty="0" err="1" smtClean="0"/>
              <a:t>потокобезопасности</a:t>
            </a:r>
            <a:r>
              <a:rPr lang="ru-RU"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Поэтому, если объект коллекции может быть доступен из различных потоков, что наиболее естественно для распределенных приложений, необходимо использовать коллекции из </a:t>
            </a:r>
            <a:r>
              <a:rPr lang="ru-RU" sz="1200" dirty="0" err="1" smtClean="0"/>
              <a:t>Java</a:t>
            </a:r>
            <a:r>
              <a:rPr lang="ru-RU" sz="1200" dirty="0" smtClean="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Так как в коллекциях при практическом программировании хранится набор ссылок на объекты одного типа, следует обезопасить коллекцию от появления ссылок на другие, не разрешенные логикой приложения типы.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Такие ошибки при использовании </a:t>
            </a:r>
            <a:r>
              <a:rPr lang="ru-RU" sz="1200" dirty="0" err="1" smtClean="0"/>
              <a:t>нетипизированных</a:t>
            </a:r>
            <a:r>
              <a:rPr lang="ru-RU" sz="1200" dirty="0" smtClean="0"/>
              <a:t> коллекций выявляются на стадии выполнения, что повышает трудозатраты на исправление и верификацию кода.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Поэтому, начиная с версии </a:t>
            </a:r>
            <a:r>
              <a:rPr lang="ru-RU" sz="1200" dirty="0" err="1" smtClean="0"/>
              <a:t>Java</a:t>
            </a:r>
            <a:r>
              <a:rPr lang="ru-RU" sz="1200" dirty="0" smtClean="0"/>
              <a:t> SE 5, коллекции стали типизированными.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267537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Пусть в системе онлайн-торговли используются понятия </a:t>
            </a:r>
            <a:r>
              <a:rPr lang="ru-RU" altLang="ru-RU" i="1" dirty="0" err="1" smtClean="0">
                <a:latin typeface="Arial" panose="020B0604020202020204" pitchFamily="34" charset="0"/>
              </a:rPr>
              <a:t>Order</a:t>
            </a:r>
            <a:r>
              <a:rPr lang="ru-RU" altLang="ru-RU" i="1" dirty="0" smtClean="0">
                <a:latin typeface="Arial" panose="020B0604020202020204" pitchFamily="34" charset="0"/>
              </a:rPr>
              <a:t> и </a:t>
            </a:r>
            <a:r>
              <a:rPr lang="ru-RU" altLang="ru-RU" i="1" dirty="0" err="1" smtClean="0">
                <a:latin typeface="Arial" panose="020B0604020202020204" pitchFamily="34" charset="0"/>
              </a:rPr>
              <a:t>Item</a:t>
            </a:r>
            <a:r>
              <a:rPr lang="ru-RU" altLang="ru-RU" i="1" dirty="0" smtClean="0">
                <a:latin typeface="Arial" panose="020B0604020202020204" pitchFamily="34" charset="0"/>
              </a:rPr>
              <a:t>. </a:t>
            </a:r>
            <a:endParaRPr lang="en-US" altLang="ru-RU" i="1" dirty="0" smtClean="0">
              <a:latin typeface="Arial" panose="020B0604020202020204" pitchFamily="34" charset="0"/>
            </a:endParaRPr>
          </a:p>
          <a:p>
            <a:r>
              <a:rPr lang="ru-RU" altLang="ru-RU" i="1" dirty="0" smtClean="0">
                <a:latin typeface="Arial" panose="020B0604020202020204" pitchFamily="34" charset="0"/>
              </a:rPr>
              <a:t>Заказы могут собираться в списки, например, список заказов за день. </a:t>
            </a:r>
            <a:endParaRPr lang="en-US" altLang="ru-RU" i="1" dirty="0" smtClean="0">
              <a:latin typeface="Arial" panose="020B0604020202020204" pitchFamily="34" charset="0"/>
            </a:endParaRPr>
          </a:p>
          <a:p>
            <a:r>
              <a:rPr lang="ru-RU" altLang="ru-RU" i="1" dirty="0" smtClean="0">
                <a:latin typeface="Arial" panose="020B0604020202020204" pitchFamily="34" charset="0"/>
              </a:rPr>
              <a:t>Возможна ситуация, когда по каким-либо причинам в список заказов будет добавлен экземпляр товара. </a:t>
            </a:r>
          </a:p>
          <a:p>
            <a:r>
              <a:rPr lang="ru-RU" altLang="ru-RU" i="1" dirty="0" smtClean="0">
                <a:latin typeface="Arial" panose="020B0604020202020204" pitchFamily="34" charset="0"/>
              </a:rPr>
              <a:t>В этой ситуации даже свести баланс действительно сделанных заказов простым  определением  размера  списка  будет  невозможно.  </a:t>
            </a:r>
            <a:endParaRPr lang="en-US" altLang="ru-RU" i="1" dirty="0" smtClean="0">
              <a:latin typeface="Arial" panose="020B0604020202020204" pitchFamily="34" charset="0"/>
            </a:endParaRPr>
          </a:p>
          <a:p>
            <a:r>
              <a:rPr lang="ru-RU" altLang="ru-RU" i="1" dirty="0" smtClean="0">
                <a:latin typeface="Arial" panose="020B0604020202020204" pitchFamily="34" charset="0"/>
              </a:rPr>
              <a:t>Придется  извлекать каждый объект, определять его тип и проч.</a:t>
            </a: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175043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701286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384520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011509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532796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528841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Здесь создается список для строк. При этом в дополнение к методам </a:t>
            </a:r>
            <a:r>
              <a:rPr lang="ru-RU" sz="1200" b="0" i="0" kern="1200" dirty="0" err="1" smtClean="0">
                <a:solidFill>
                  <a:schemeClr val="tx1"/>
                </a:solidFill>
                <a:effectLst/>
                <a:latin typeface="+mn-lt"/>
                <a:ea typeface="+mn-ea"/>
                <a:cs typeface="+mn-cs"/>
              </a:rPr>
              <a:t>addFirst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removeLast</a:t>
            </a:r>
            <a:r>
              <a:rPr lang="ru-RU" sz="1200" b="0" i="0" kern="1200" dirty="0" smtClean="0">
                <a:solidFill>
                  <a:schemeClr val="tx1"/>
                </a:solidFill>
                <a:effectLst/>
                <a:latin typeface="+mn-lt"/>
                <a:ea typeface="+mn-ea"/>
                <a:cs typeface="+mn-cs"/>
              </a:rPr>
              <a:t> и т.д., нам также доступны стандартные методы, определенные в интерфейсе </a:t>
            </a:r>
            <a:r>
              <a:rPr lang="ru-RU" sz="1200" b="0" i="0" kern="1200" dirty="0" err="1" smtClean="0">
                <a:solidFill>
                  <a:schemeClr val="tx1"/>
                </a:solidFill>
                <a:effectLst/>
                <a:latin typeface="+mn-lt"/>
                <a:ea typeface="+mn-ea"/>
                <a:cs typeface="+mn-cs"/>
              </a:rPr>
              <a:t>Collection</a:t>
            </a:r>
            <a:r>
              <a:rPr lang="ru-RU" sz="1200" b="0" i="0" kern="1200" dirty="0" smtClean="0">
                <a:solidFill>
                  <a:schemeClr val="tx1"/>
                </a:solidFill>
                <a:effectLst/>
                <a:latin typeface="+mn-lt"/>
                <a:ea typeface="+mn-ea"/>
                <a:cs typeface="+mn-cs"/>
              </a:rPr>
              <a:t>: </a:t>
            </a:r>
            <a:r>
              <a:rPr lang="ru-RU" dirty="0" err="1" smtClean="0"/>
              <a:t>add</a:t>
            </a:r>
            <a:r>
              <a:rPr lang="ru-RU" dirty="0" smtClean="0"/>
              <a:t>()</a:t>
            </a:r>
            <a:r>
              <a:rPr lang="ru-RU" sz="1200" b="0" i="0" kern="1200" dirty="0" smtClean="0">
                <a:solidFill>
                  <a:schemeClr val="tx1"/>
                </a:solidFill>
                <a:effectLst/>
                <a:latin typeface="+mn-lt"/>
                <a:ea typeface="+mn-ea"/>
                <a:cs typeface="+mn-cs"/>
              </a:rPr>
              <a:t>, </a:t>
            </a:r>
            <a:r>
              <a:rPr lang="ru-RU" dirty="0" err="1" smtClean="0"/>
              <a:t>remove</a:t>
            </a:r>
            <a:r>
              <a:rPr lang="ru-RU" sz="1200" b="0" i="0" kern="1200" dirty="0" smtClean="0">
                <a:solidFill>
                  <a:schemeClr val="tx1"/>
                </a:solidFill>
                <a:effectLst/>
                <a:latin typeface="+mn-lt"/>
                <a:ea typeface="+mn-ea"/>
                <a:cs typeface="+mn-cs"/>
              </a:rPr>
              <a:t>, </a:t>
            </a:r>
            <a:r>
              <a:rPr lang="ru-RU" dirty="0" err="1" smtClean="0"/>
              <a:t>contains</a:t>
            </a:r>
            <a:r>
              <a:rPr lang="ru-RU" sz="1200" b="0" i="0" kern="1200" dirty="0" smtClean="0">
                <a:solidFill>
                  <a:schemeClr val="tx1"/>
                </a:solidFill>
                <a:effectLst/>
                <a:latin typeface="+mn-lt"/>
                <a:ea typeface="+mn-ea"/>
                <a:cs typeface="+mn-cs"/>
              </a:rPr>
              <a:t>, </a:t>
            </a:r>
            <a:r>
              <a:rPr lang="ru-RU" dirty="0" err="1" smtClean="0"/>
              <a:t>size</a:t>
            </a:r>
            <a:r>
              <a:rPr lang="ru-RU" sz="1200" b="0" i="0" kern="1200" dirty="0" smtClean="0">
                <a:solidFill>
                  <a:schemeClr val="tx1"/>
                </a:solidFill>
                <a:effectLst/>
                <a:latin typeface="+mn-lt"/>
                <a:ea typeface="+mn-ea"/>
                <a:cs typeface="+mn-cs"/>
              </a:rPr>
              <a:t> и другие. </a:t>
            </a:r>
          </a:p>
          <a:p>
            <a:r>
              <a:rPr lang="ru-RU" sz="1200" b="0" i="0" kern="1200" dirty="0" smtClean="0">
                <a:solidFill>
                  <a:schemeClr val="tx1"/>
                </a:solidFill>
                <a:effectLst/>
                <a:latin typeface="+mn-lt"/>
                <a:ea typeface="+mn-ea"/>
                <a:cs typeface="+mn-cs"/>
              </a:rPr>
              <a:t>Поэтому мы можем использовать разные методы для одного и того же действия. Например, добавление в самое начало списка можно сделать так: </a:t>
            </a:r>
            <a:r>
              <a:rPr lang="ru-RU" dirty="0" err="1" smtClean="0"/>
              <a:t>states.addFirst</a:t>
            </a:r>
            <a:r>
              <a:rPr lang="ru-RU" dirty="0" smtClean="0"/>
              <a:t>("</a:t>
            </a:r>
            <a:r>
              <a:rPr lang="ru-RU" dirty="0" err="1" smtClean="0"/>
              <a:t>Spain</a:t>
            </a:r>
            <a:r>
              <a:rPr lang="ru-RU" dirty="0" smtClean="0"/>
              <a:t>");</a:t>
            </a:r>
            <a:r>
              <a:rPr lang="ru-RU" sz="1200" b="0" i="0" kern="1200" dirty="0" smtClean="0">
                <a:solidFill>
                  <a:schemeClr val="tx1"/>
                </a:solidFill>
                <a:effectLst/>
                <a:latin typeface="+mn-lt"/>
                <a:ea typeface="+mn-ea"/>
                <a:cs typeface="+mn-cs"/>
              </a:rPr>
              <a:t>, а можно сделать так: </a:t>
            </a:r>
            <a:r>
              <a:rPr lang="ru-RU" dirty="0" err="1" smtClean="0"/>
              <a:t>states.add</a:t>
            </a:r>
            <a:r>
              <a:rPr lang="ru-RU" dirty="0" smtClean="0"/>
              <a:t>(0, "</a:t>
            </a:r>
            <a:r>
              <a:rPr lang="ru-RU" dirty="0" err="1" smtClean="0"/>
              <a:t>Spain</a:t>
            </a:r>
            <a:r>
              <a:rPr lang="ru-RU" dirty="0" smtClean="0"/>
              <a:t>");</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292970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23753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005723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46141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Перейдем непосредственно к коллекциям, которые появились в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1.5.</a:t>
            </a:r>
            <a:endParaRPr lang="en-US" sz="1200" b="0" i="0" kern="1200" dirty="0" smtClean="0">
              <a:solidFill>
                <a:schemeClr val="tx1"/>
              </a:solidFill>
              <a:effectLst/>
              <a:latin typeface="+mn-lt"/>
              <a:ea typeface="+mn-ea"/>
              <a:cs typeface="+mn-cs"/>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152560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963848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730596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206461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637621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952936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err="1" smtClean="0">
                <a:solidFill>
                  <a:schemeClr val="tx1"/>
                </a:solidFill>
                <a:effectLst/>
                <a:latin typeface="+mn-lt"/>
                <a:ea typeface="+mn-ea"/>
                <a:cs typeface="+mn-cs"/>
              </a:rPr>
              <a:t>TreeSet</a:t>
            </a:r>
            <a:r>
              <a:rPr lang="ru-RU" sz="1200" b="0" i="0" kern="1200" dirty="0" smtClean="0">
                <a:solidFill>
                  <a:schemeClr val="tx1"/>
                </a:solidFill>
                <a:effectLst/>
                <a:latin typeface="+mn-lt"/>
                <a:ea typeface="+mn-ea"/>
                <a:cs typeface="+mn-cs"/>
              </a:rPr>
              <a:t> поддерживает все стандартные методы для вставки и удаления элементов</a:t>
            </a:r>
          </a:p>
          <a:p>
            <a:endParaRPr lang="ru-RU" alt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 поскольку при вставке объекты сразу же сортируются по возрастанию, то при выводе в цикле </a:t>
            </a:r>
            <a:r>
              <a:rPr lang="ru-RU" sz="1200" b="0" i="0" kern="1200" dirty="0" err="1" smtClean="0">
                <a:solidFill>
                  <a:schemeClr val="tx1"/>
                </a:solidFill>
                <a:effectLst/>
                <a:latin typeface="+mn-lt"/>
                <a:ea typeface="+mn-ea"/>
                <a:cs typeface="+mn-cs"/>
              </a:rPr>
              <a:t>for</a:t>
            </a:r>
            <a:r>
              <a:rPr lang="ru-RU" sz="1200" b="0" i="0" kern="1200" dirty="0" smtClean="0">
                <a:solidFill>
                  <a:schemeClr val="tx1"/>
                </a:solidFill>
                <a:effectLst/>
                <a:latin typeface="+mn-lt"/>
                <a:ea typeface="+mn-ea"/>
                <a:cs typeface="+mn-cs"/>
              </a:rPr>
              <a:t> мы получим отсортированный набор:</a:t>
            </a:r>
            <a:endParaRPr lang="ru-RU" altLang="ru-RU" sz="1200" b="0" i="0" kern="1200" dirty="0" smtClean="0">
              <a:solidFill>
                <a:schemeClr val="tx1"/>
              </a:solidFill>
              <a:effectLst/>
              <a:latin typeface="+mn-lt"/>
              <a:ea typeface="+mn-ea"/>
              <a:cs typeface="+mn-cs"/>
            </a:endParaRPr>
          </a:p>
          <a:p>
            <a:r>
              <a:rPr lang="en-US" dirty="0" err="1" smtClean="0"/>
              <a:t>TreeSet</a:t>
            </a:r>
            <a:r>
              <a:rPr lang="en-US" dirty="0" smtClean="0"/>
              <a:t> contains 4 elements </a:t>
            </a:r>
            <a:endParaRPr lang="ru-RU" dirty="0" smtClean="0"/>
          </a:p>
          <a:p>
            <a:r>
              <a:rPr lang="en-US" dirty="0" smtClean="0"/>
              <a:t>France</a:t>
            </a:r>
            <a:endParaRPr lang="ru-RU" dirty="0" smtClean="0"/>
          </a:p>
          <a:p>
            <a:r>
              <a:rPr lang="en-US" dirty="0" smtClean="0"/>
              <a:t>Great Britain</a:t>
            </a:r>
            <a:endParaRPr lang="ru-RU" dirty="0" smtClean="0"/>
          </a:p>
          <a:p>
            <a:r>
              <a:rPr lang="en-US" dirty="0" smtClean="0"/>
              <a:t>Italy</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052797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Так как </a:t>
            </a:r>
            <a:r>
              <a:rPr lang="ru-RU" sz="1200" b="0" i="0" kern="1200" dirty="0" err="1" smtClean="0">
                <a:solidFill>
                  <a:schemeClr val="tx1"/>
                </a:solidFill>
                <a:effectLst/>
                <a:latin typeface="+mn-lt"/>
                <a:ea typeface="+mn-ea"/>
                <a:cs typeface="+mn-cs"/>
              </a:rPr>
              <a:t>TreeSet</a:t>
            </a:r>
            <a:r>
              <a:rPr lang="ru-RU" sz="1200" b="0" i="0" kern="1200" dirty="0" smtClean="0">
                <a:solidFill>
                  <a:schemeClr val="tx1"/>
                </a:solidFill>
                <a:effectLst/>
                <a:latin typeface="+mn-lt"/>
                <a:ea typeface="+mn-ea"/>
                <a:cs typeface="+mn-cs"/>
              </a:rPr>
              <a:t> реализует интерфейс </a:t>
            </a:r>
            <a:r>
              <a:rPr lang="ru-RU" sz="1200" b="0" i="0" kern="1200" dirty="0" err="1" smtClean="0">
                <a:solidFill>
                  <a:schemeClr val="tx1"/>
                </a:solidFill>
                <a:effectLst/>
                <a:latin typeface="+mn-lt"/>
                <a:ea typeface="+mn-ea"/>
                <a:cs typeface="+mn-cs"/>
              </a:rPr>
              <a:t>NavigableSet</a:t>
            </a:r>
            <a:r>
              <a:rPr lang="ru-RU" sz="1200" b="0" i="0" kern="1200" dirty="0" smtClean="0">
                <a:solidFill>
                  <a:schemeClr val="tx1"/>
                </a:solidFill>
                <a:effectLst/>
                <a:latin typeface="+mn-lt"/>
                <a:ea typeface="+mn-ea"/>
                <a:cs typeface="+mn-cs"/>
              </a:rPr>
              <a:t>, а через него и SortedSet, то мы можем применить к структуре дерева различные методы</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3846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563530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где </a:t>
            </a:r>
            <a:r>
              <a:rPr lang="ru-RU" altLang="ru-RU" i="1" dirty="0" err="1" smtClean="0">
                <a:latin typeface="Arial" panose="020B0604020202020204" pitchFamily="34" charset="0"/>
              </a:rPr>
              <a:t>capacity</a:t>
            </a:r>
            <a:r>
              <a:rPr lang="ru-RU" altLang="ru-RU" i="1" dirty="0" smtClean="0">
                <a:latin typeface="Arial" panose="020B0604020202020204" pitchFamily="34" charset="0"/>
              </a:rPr>
              <a:t> — число ячеек для хранения хэш-кодов.</a:t>
            </a: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927854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Класс </a:t>
            </a:r>
            <a:r>
              <a:rPr lang="ru-RU" altLang="ru-RU" i="1" dirty="0" err="1" smtClean="0">
                <a:latin typeface="Arial" panose="020B0604020202020204" pitchFamily="34" charset="0"/>
              </a:rPr>
              <a:t>HashSet</a:t>
            </a:r>
            <a:r>
              <a:rPr lang="ru-RU" altLang="ru-RU" i="1" dirty="0" smtClean="0">
                <a:latin typeface="Arial" panose="020B0604020202020204" pitchFamily="34" charset="0"/>
              </a:rPr>
              <a:t> не добавляет новых методов, реализуя лишь те, что объявлены в родительских классах и применяемых интерфейсах:</a:t>
            </a:r>
          </a:p>
        </p:txBody>
      </p:sp>
    </p:spTree>
    <p:extLst>
      <p:ext uri="{BB962C8B-B14F-4D97-AF65-F5344CB8AC3E}">
        <p14:creationId xmlns:p14="http://schemas.microsoft.com/office/powerpoint/2010/main" val="55368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Перейдем непосредственно к коллекциям, которые появились в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1.5.</a:t>
            </a:r>
            <a:endParaRPr lang="en-US" sz="1200" b="0" i="0" kern="1200" dirty="0" smtClean="0">
              <a:solidFill>
                <a:schemeClr val="tx1"/>
              </a:solidFill>
              <a:effectLst/>
              <a:latin typeface="+mn-lt"/>
              <a:ea typeface="+mn-ea"/>
              <a:cs typeface="+mn-cs"/>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753479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044410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864638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436104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 и</a:t>
            </a:r>
            <a:r>
              <a:rPr lang="en-US" altLang="ru-RU" i="1" dirty="0" smtClean="0">
                <a:latin typeface="Arial" panose="020B0604020202020204" pitchFamily="34" charset="0"/>
              </a:rPr>
              <a:t>c</a:t>
            </a:r>
            <a:r>
              <a:rPr lang="ru-RU" altLang="ru-RU" i="1" dirty="0" smtClean="0">
                <a:latin typeface="Arial" panose="020B0604020202020204" pitchFamily="34" charset="0"/>
              </a:rPr>
              <a:t>пользование множества </a:t>
            </a:r>
            <a:r>
              <a:rPr lang="en-US" altLang="ru-RU" i="1" dirty="0" err="1" smtClean="0">
                <a:latin typeface="Arial" panose="020B0604020202020204" pitchFamily="34" charset="0"/>
              </a:rPr>
              <a:t>enum</a:t>
            </a:r>
            <a:r>
              <a:rPr lang="en-US" altLang="ru-RU" i="1" dirty="0" smtClean="0">
                <a:latin typeface="Arial" panose="020B0604020202020204" pitchFamily="34" charset="0"/>
              </a:rPr>
              <a:t>-</a:t>
            </a:r>
            <a:r>
              <a:rPr lang="ru-RU" altLang="ru-RU" i="1" dirty="0" smtClean="0">
                <a:latin typeface="Arial" panose="020B0604020202020204" pitchFamily="34" charset="0"/>
              </a:rPr>
              <a:t>типов</a:t>
            </a:r>
          </a:p>
        </p:txBody>
      </p:sp>
    </p:spTree>
    <p:extLst>
      <p:ext uri="{BB962C8B-B14F-4D97-AF65-F5344CB8AC3E}">
        <p14:creationId xmlns:p14="http://schemas.microsoft.com/office/powerpoint/2010/main" val="249554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57262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776588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34449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В интерфейсе </a:t>
            </a:r>
            <a:r>
              <a:rPr lang="ru-RU" altLang="ru-RU" i="1" dirty="0" err="1" smtClean="0">
                <a:latin typeface="Arial" panose="020B0604020202020204" pitchFamily="34" charset="0"/>
              </a:rPr>
              <a:t>Collection</a:t>
            </a:r>
            <a:r>
              <a:rPr lang="ru-RU" altLang="ru-RU" i="1" dirty="0" smtClean="0">
                <a:latin typeface="Arial" panose="020B0604020202020204" pitchFamily="34" charset="0"/>
              </a:rPr>
              <a:t>&lt;E&gt; определены методы, которые работают на всех коллекциях</a:t>
            </a: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53797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В интерфейсе </a:t>
            </a:r>
            <a:r>
              <a:rPr lang="ru-RU" altLang="ru-RU" i="1" dirty="0" err="1" smtClean="0">
                <a:latin typeface="Arial" panose="020B0604020202020204" pitchFamily="34" charset="0"/>
              </a:rPr>
              <a:t>Collection</a:t>
            </a:r>
            <a:r>
              <a:rPr lang="ru-RU" altLang="ru-RU" i="1" dirty="0" smtClean="0">
                <a:latin typeface="Arial" panose="020B0604020202020204" pitchFamily="34" charset="0"/>
              </a:rPr>
              <a:t>&lt;E&gt; определены методы, которые работают на всех коллекциях</a:t>
            </a: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09840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01.04.2022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5062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E44C34-EB85-4FC6-BAB3-858976E76C67}" type="datetimeFigureOut">
              <a:rPr lang="ru-RU" smtClean="0"/>
              <a:t>01.04.2022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418798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E44C34-EB85-4FC6-BAB3-858976E76C67}" type="datetimeFigureOut">
              <a:rPr lang="ru-RU" smtClean="0"/>
              <a:t>01.04.2022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6F0706-6388-4B94-8D9B-135D66DE5233}"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9542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01.04.2022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98128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01.04.2022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089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01.04.2022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3803863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01.04.2022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24335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01.04.2022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30338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01.04.2022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00115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E44C34-EB85-4FC6-BAB3-858976E76C67}" type="datetimeFigureOut">
              <a:rPr lang="ru-RU" smtClean="0"/>
              <a:t>01.04.2022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64566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7E44C34-EB85-4FC6-BAB3-858976E76C67}" type="datetimeFigureOut">
              <a:rPr lang="ru-RU" smtClean="0"/>
              <a:t>01.04.2022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5433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7E44C34-EB85-4FC6-BAB3-858976E76C67}" type="datetimeFigureOut">
              <a:rPr lang="ru-RU" smtClean="0"/>
              <a:t>01.04.2022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394683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7E44C34-EB85-4FC6-BAB3-858976E76C67}" type="datetimeFigureOut">
              <a:rPr lang="ru-RU" smtClean="0"/>
              <a:t>01.04.2022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43854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44C34-EB85-4FC6-BAB3-858976E76C67}" type="datetimeFigureOut">
              <a:rPr lang="ru-RU" smtClean="0"/>
              <a:t>01.04.2022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10474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01.04.2022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60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01.04.2022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12795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E44C34-EB85-4FC6-BAB3-858976E76C67}" type="datetimeFigureOut">
              <a:rPr lang="ru-RU" smtClean="0"/>
              <a:t>01.04.2022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6F0706-6388-4B94-8D9B-135D66DE5233}" type="slidenum">
              <a:rPr lang="ru-RU" smtClean="0"/>
              <a:t>‹#›</a:t>
            </a:fld>
            <a:endParaRPr lang="ru-RU"/>
          </a:p>
        </p:txBody>
      </p:sp>
    </p:spTree>
    <p:extLst>
      <p:ext uri="{BB962C8B-B14F-4D97-AF65-F5344CB8AC3E}">
        <p14:creationId xmlns:p14="http://schemas.microsoft.com/office/powerpoint/2010/main" val="109303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05179" y="1816337"/>
            <a:ext cx="9518765" cy="3328676"/>
          </a:xfrm>
        </p:spPr>
        <p:txBody>
          <a:bodyPr>
            <a:noAutofit/>
          </a:bodyPr>
          <a:lstStyle/>
          <a:p>
            <a:r>
              <a:rPr lang="ru-RU" sz="5600" dirty="0" smtClean="0"/>
              <a:t>Краткий обзор коллекций</a:t>
            </a:r>
            <a:endParaRPr lang="ru-RU" sz="5600" dirty="0"/>
          </a:p>
        </p:txBody>
      </p:sp>
    </p:spTree>
    <p:extLst>
      <p:ext uri="{BB962C8B-B14F-4D97-AF65-F5344CB8AC3E}">
        <p14:creationId xmlns:p14="http://schemas.microsoft.com/office/powerpoint/2010/main" val="1103125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ru-RU" sz="3200" dirty="0" err="1"/>
              <a:t>Collection</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027134"/>
            <a:ext cx="9979572" cy="5547088"/>
          </a:xfrm>
        </p:spPr>
        <p:txBody>
          <a:bodyPr>
            <a:normAutofit/>
          </a:bodyPr>
          <a:lstStyle/>
          <a:p>
            <a:pPr>
              <a:buFont typeface="Wingdings" panose="05000000000000000000" pitchFamily="2" charset="2"/>
              <a:buChar char="Ø"/>
            </a:pPr>
            <a:r>
              <a:rPr lang="en-US" sz="2400" dirty="0" err="1" smtClean="0">
                <a:solidFill>
                  <a:schemeClr val="tx1"/>
                </a:solidFill>
              </a:rPr>
              <a:t>boolean</a:t>
            </a:r>
            <a:r>
              <a:rPr lang="en-US" sz="2400" dirty="0">
                <a:solidFill>
                  <a:schemeClr val="tx1"/>
                </a:solidFill>
              </a:rPr>
              <a:t> add(E </a:t>
            </a:r>
            <a:r>
              <a:rPr lang="en-US" sz="2400" dirty="0" err="1">
                <a:solidFill>
                  <a:schemeClr val="tx1"/>
                </a:solidFill>
              </a:rPr>
              <a:t>obj</a:t>
            </a:r>
            <a:r>
              <a:rPr lang="en-US" sz="2400" dirty="0">
                <a:solidFill>
                  <a:schemeClr val="tx1"/>
                </a:solidFill>
              </a:rPr>
              <a:t>) — </a:t>
            </a:r>
            <a:r>
              <a:rPr lang="ru-RU" sz="2400" dirty="0">
                <a:solidFill>
                  <a:schemeClr val="tx1"/>
                </a:solidFill>
              </a:rPr>
              <a:t>добавляет </a:t>
            </a:r>
            <a:r>
              <a:rPr lang="en-US" sz="2400" dirty="0" err="1">
                <a:solidFill>
                  <a:schemeClr val="tx1"/>
                </a:solidFill>
              </a:rPr>
              <a:t>obj</a:t>
            </a:r>
            <a:r>
              <a:rPr lang="en-US" sz="2400" dirty="0">
                <a:solidFill>
                  <a:schemeClr val="tx1"/>
                </a:solidFill>
              </a:rPr>
              <a:t> </a:t>
            </a:r>
            <a:r>
              <a:rPr lang="ru-RU" sz="2400" dirty="0">
                <a:solidFill>
                  <a:schemeClr val="tx1"/>
                </a:solidFill>
              </a:rPr>
              <a:t>к вызывающей коллекции и </a:t>
            </a:r>
            <a:r>
              <a:rPr lang="ru-RU" sz="2400" dirty="0" smtClean="0">
                <a:solidFill>
                  <a:schemeClr val="tx1"/>
                </a:solidFill>
              </a:rPr>
              <a:t>возвращает </a:t>
            </a:r>
            <a:r>
              <a:rPr lang="en-US" sz="2400" dirty="0">
                <a:solidFill>
                  <a:schemeClr val="tx1"/>
                </a:solidFill>
              </a:rPr>
              <a:t>true, </a:t>
            </a:r>
            <a:r>
              <a:rPr lang="ru-RU" sz="2400" dirty="0">
                <a:solidFill>
                  <a:schemeClr val="tx1"/>
                </a:solidFill>
              </a:rPr>
              <a:t>если объект добавлен, и </a:t>
            </a:r>
            <a:r>
              <a:rPr lang="en-US" sz="2400" dirty="0">
                <a:solidFill>
                  <a:schemeClr val="tx1"/>
                </a:solidFill>
              </a:rPr>
              <a:t>false, </a:t>
            </a:r>
            <a:r>
              <a:rPr lang="ru-RU" sz="2400" dirty="0">
                <a:solidFill>
                  <a:schemeClr val="tx1"/>
                </a:solidFill>
              </a:rPr>
              <a:t>если </a:t>
            </a:r>
            <a:r>
              <a:rPr lang="en-US" sz="2400" dirty="0" err="1">
                <a:solidFill>
                  <a:schemeClr val="tx1"/>
                </a:solidFill>
              </a:rPr>
              <a:t>obj</a:t>
            </a:r>
            <a:r>
              <a:rPr lang="en-US" sz="2400" dirty="0">
                <a:solidFill>
                  <a:schemeClr val="tx1"/>
                </a:solidFill>
              </a:rPr>
              <a:t> </a:t>
            </a:r>
            <a:r>
              <a:rPr lang="ru-RU" sz="2400" dirty="0">
                <a:solidFill>
                  <a:schemeClr val="tx1"/>
                </a:solidFill>
              </a:rPr>
              <a:t>уже элемент коллекции;</a:t>
            </a:r>
          </a:p>
          <a:p>
            <a:pPr>
              <a:buFont typeface="Wingdings" panose="05000000000000000000" pitchFamily="2" charset="2"/>
              <a:buChar char="Ø"/>
            </a:pPr>
            <a:r>
              <a:rPr lang="en-US" sz="2400" dirty="0" err="1">
                <a:solidFill>
                  <a:schemeClr val="tx1"/>
                </a:solidFill>
              </a:rPr>
              <a:t>boolean</a:t>
            </a:r>
            <a:r>
              <a:rPr lang="en-US" sz="2400" dirty="0">
                <a:solidFill>
                  <a:schemeClr val="tx1"/>
                </a:solidFill>
              </a:rPr>
              <a:t> remove(Object </a:t>
            </a:r>
            <a:r>
              <a:rPr lang="en-US" sz="2400" dirty="0" err="1">
                <a:solidFill>
                  <a:schemeClr val="tx1"/>
                </a:solidFill>
              </a:rPr>
              <a:t>obj</a:t>
            </a:r>
            <a:r>
              <a:rPr lang="en-US" sz="2400" dirty="0">
                <a:solidFill>
                  <a:schemeClr val="tx1"/>
                </a:solidFill>
              </a:rPr>
              <a:t>) — </a:t>
            </a:r>
            <a:r>
              <a:rPr lang="ru-RU" sz="2400" dirty="0">
                <a:solidFill>
                  <a:schemeClr val="tx1"/>
                </a:solidFill>
              </a:rPr>
              <a:t>удаляет </a:t>
            </a:r>
            <a:r>
              <a:rPr lang="en-US" sz="2400" dirty="0" err="1">
                <a:solidFill>
                  <a:schemeClr val="tx1"/>
                </a:solidFill>
              </a:rPr>
              <a:t>obj</a:t>
            </a:r>
            <a:r>
              <a:rPr lang="en-US" sz="2400" dirty="0">
                <a:solidFill>
                  <a:schemeClr val="tx1"/>
                </a:solidFill>
              </a:rPr>
              <a:t> </a:t>
            </a:r>
            <a:r>
              <a:rPr lang="ru-RU" sz="2400" dirty="0">
                <a:solidFill>
                  <a:schemeClr val="tx1"/>
                </a:solidFill>
              </a:rPr>
              <a:t>из коллекции;</a:t>
            </a:r>
          </a:p>
          <a:p>
            <a:pPr>
              <a:buFont typeface="Wingdings" panose="05000000000000000000" pitchFamily="2" charset="2"/>
              <a:buChar char="Ø"/>
            </a:pPr>
            <a:r>
              <a:rPr lang="en-US" sz="2400" dirty="0" err="1">
                <a:solidFill>
                  <a:schemeClr val="tx1"/>
                </a:solidFill>
              </a:rPr>
              <a:t>boolean</a:t>
            </a:r>
            <a:r>
              <a:rPr lang="en-US" sz="2400" dirty="0">
                <a:solidFill>
                  <a:schemeClr val="tx1"/>
                </a:solidFill>
              </a:rPr>
              <a:t> </a:t>
            </a:r>
            <a:r>
              <a:rPr lang="en-US" sz="2400" dirty="0" err="1">
                <a:solidFill>
                  <a:schemeClr val="tx1"/>
                </a:solidFill>
              </a:rPr>
              <a:t>addAll</a:t>
            </a:r>
            <a:r>
              <a:rPr lang="en-US" sz="2400" dirty="0">
                <a:solidFill>
                  <a:schemeClr val="tx1"/>
                </a:solidFill>
              </a:rPr>
              <a:t>(Collection&lt;? extends E&gt; c) — </a:t>
            </a:r>
            <a:r>
              <a:rPr lang="ru-RU" sz="2400" dirty="0">
                <a:solidFill>
                  <a:schemeClr val="tx1"/>
                </a:solidFill>
              </a:rPr>
              <a:t>добавляет все элементы </a:t>
            </a:r>
            <a:r>
              <a:rPr lang="ru-RU" sz="2400" dirty="0" smtClean="0">
                <a:solidFill>
                  <a:schemeClr val="tx1"/>
                </a:solidFill>
              </a:rPr>
              <a:t>коллекции </a:t>
            </a:r>
            <a:r>
              <a:rPr lang="ru-RU" sz="2400" dirty="0">
                <a:solidFill>
                  <a:schemeClr val="tx1"/>
                </a:solidFill>
              </a:rPr>
              <a:t>к вызывающей коллекции;</a:t>
            </a:r>
          </a:p>
          <a:p>
            <a:pPr>
              <a:buFont typeface="Wingdings" panose="05000000000000000000" pitchFamily="2" charset="2"/>
              <a:buChar char="Ø"/>
            </a:pPr>
            <a:r>
              <a:rPr lang="en-US" sz="2400" dirty="0">
                <a:solidFill>
                  <a:schemeClr val="tx1"/>
                </a:solidFill>
              </a:rPr>
              <a:t>void clear() — </a:t>
            </a:r>
            <a:r>
              <a:rPr lang="ru-RU" sz="2400" dirty="0">
                <a:solidFill>
                  <a:schemeClr val="tx1"/>
                </a:solidFill>
              </a:rPr>
              <a:t>удаляет все элементы из коллекции;</a:t>
            </a:r>
          </a:p>
          <a:p>
            <a:pPr>
              <a:buFont typeface="Wingdings" panose="05000000000000000000" pitchFamily="2" charset="2"/>
              <a:buChar char="Ø"/>
            </a:pPr>
            <a:r>
              <a:rPr lang="en-US" sz="2400" dirty="0" err="1">
                <a:solidFill>
                  <a:schemeClr val="tx1"/>
                </a:solidFill>
              </a:rPr>
              <a:t>boolean</a:t>
            </a:r>
            <a:r>
              <a:rPr lang="en-US" sz="2400" dirty="0">
                <a:solidFill>
                  <a:schemeClr val="tx1"/>
                </a:solidFill>
              </a:rPr>
              <a:t> contains(Object </a:t>
            </a:r>
            <a:r>
              <a:rPr lang="en-US" sz="2400" dirty="0" err="1">
                <a:solidFill>
                  <a:schemeClr val="tx1"/>
                </a:solidFill>
              </a:rPr>
              <a:t>obj</a:t>
            </a:r>
            <a:r>
              <a:rPr lang="en-US" sz="2400" dirty="0">
                <a:solidFill>
                  <a:schemeClr val="tx1"/>
                </a:solidFill>
              </a:rPr>
              <a:t>) — </a:t>
            </a:r>
            <a:r>
              <a:rPr lang="ru-RU" sz="2400" dirty="0">
                <a:solidFill>
                  <a:schemeClr val="tx1"/>
                </a:solidFill>
              </a:rPr>
              <a:t>возвращает </a:t>
            </a:r>
            <a:r>
              <a:rPr lang="en-US" sz="2400" dirty="0">
                <a:solidFill>
                  <a:schemeClr val="tx1"/>
                </a:solidFill>
              </a:rPr>
              <a:t>true, </a:t>
            </a:r>
            <a:r>
              <a:rPr lang="ru-RU" sz="2400" dirty="0">
                <a:solidFill>
                  <a:schemeClr val="tx1"/>
                </a:solidFill>
              </a:rPr>
              <a:t>если вызывающая </a:t>
            </a:r>
            <a:r>
              <a:rPr lang="ru-RU" sz="2400" dirty="0" smtClean="0">
                <a:solidFill>
                  <a:schemeClr val="tx1"/>
                </a:solidFill>
              </a:rPr>
              <a:t>коллекция </a:t>
            </a:r>
            <a:r>
              <a:rPr lang="ru-RU" sz="2400" dirty="0">
                <a:solidFill>
                  <a:schemeClr val="tx1"/>
                </a:solidFill>
              </a:rPr>
              <a:t>содержит элемент </a:t>
            </a:r>
            <a:r>
              <a:rPr lang="en-US" sz="2400" dirty="0" err="1">
                <a:solidFill>
                  <a:schemeClr val="tx1"/>
                </a:solidFill>
              </a:rPr>
              <a:t>obj</a:t>
            </a:r>
            <a:r>
              <a:rPr lang="en-US" sz="2400" dirty="0">
                <a:solidFill>
                  <a:schemeClr val="tx1"/>
                </a:solidFill>
              </a:rPr>
              <a:t>;</a:t>
            </a:r>
          </a:p>
          <a:p>
            <a:pPr>
              <a:buFont typeface="Wingdings" panose="05000000000000000000" pitchFamily="2" charset="2"/>
              <a:buChar char="Ø"/>
            </a:pPr>
            <a:r>
              <a:rPr lang="en-US" sz="2400" dirty="0" err="1">
                <a:solidFill>
                  <a:schemeClr val="tx1"/>
                </a:solidFill>
              </a:rPr>
              <a:t>boolean</a:t>
            </a:r>
            <a:r>
              <a:rPr lang="en-US" sz="2400" dirty="0">
                <a:solidFill>
                  <a:schemeClr val="tx1"/>
                </a:solidFill>
              </a:rPr>
              <a:t> equals(Object </a:t>
            </a:r>
            <a:r>
              <a:rPr lang="en-US" sz="2400" dirty="0" err="1">
                <a:solidFill>
                  <a:schemeClr val="tx1"/>
                </a:solidFill>
              </a:rPr>
              <a:t>obj</a:t>
            </a:r>
            <a:r>
              <a:rPr lang="en-US" sz="2400" dirty="0">
                <a:solidFill>
                  <a:schemeClr val="tx1"/>
                </a:solidFill>
              </a:rPr>
              <a:t>) — </a:t>
            </a:r>
            <a:r>
              <a:rPr lang="ru-RU" sz="2400" dirty="0">
                <a:solidFill>
                  <a:schemeClr val="tx1"/>
                </a:solidFill>
              </a:rPr>
              <a:t>возвращает </a:t>
            </a:r>
            <a:r>
              <a:rPr lang="en-US" sz="2400" dirty="0">
                <a:solidFill>
                  <a:schemeClr val="tx1"/>
                </a:solidFill>
              </a:rPr>
              <a:t>true, </a:t>
            </a:r>
            <a:r>
              <a:rPr lang="ru-RU" sz="2400" dirty="0">
                <a:solidFill>
                  <a:schemeClr val="tx1"/>
                </a:solidFill>
              </a:rPr>
              <a:t>если </a:t>
            </a:r>
            <a:r>
              <a:rPr lang="ru-RU" sz="2400" dirty="0" smtClean="0">
                <a:solidFill>
                  <a:schemeClr val="tx1"/>
                </a:solidFill>
              </a:rPr>
              <a:t>коллекции эквивалентны;</a:t>
            </a:r>
            <a:endParaRPr lang="ru-RU" sz="2400" dirty="0">
              <a:solidFill>
                <a:schemeClr val="tx1"/>
              </a:solidFill>
            </a:endParaRPr>
          </a:p>
        </p:txBody>
      </p:sp>
    </p:spTree>
    <p:extLst>
      <p:ext uri="{BB962C8B-B14F-4D97-AF65-F5344CB8AC3E}">
        <p14:creationId xmlns:p14="http://schemas.microsoft.com/office/powerpoint/2010/main" val="4062491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ru-RU" sz="3200" dirty="0" err="1"/>
              <a:t>Collection</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027134"/>
            <a:ext cx="9979572" cy="5547088"/>
          </a:xfrm>
        </p:spPr>
        <p:txBody>
          <a:bodyPr>
            <a:normAutofit/>
          </a:bodyPr>
          <a:lstStyle/>
          <a:p>
            <a:pPr>
              <a:buFont typeface="Wingdings" panose="05000000000000000000" pitchFamily="2" charset="2"/>
              <a:buChar char="Ø"/>
            </a:pPr>
            <a:r>
              <a:rPr lang="en-US" sz="2400" dirty="0" err="1">
                <a:solidFill>
                  <a:schemeClr val="tx1"/>
                </a:solidFill>
              </a:rPr>
              <a:t>boolean</a:t>
            </a:r>
            <a:r>
              <a:rPr lang="en-US" sz="2400" dirty="0">
                <a:solidFill>
                  <a:schemeClr val="tx1"/>
                </a:solidFill>
              </a:rPr>
              <a:t> </a:t>
            </a:r>
            <a:r>
              <a:rPr lang="en-US" sz="2400" dirty="0" err="1">
                <a:solidFill>
                  <a:schemeClr val="tx1"/>
                </a:solidFill>
              </a:rPr>
              <a:t>isEmpty</a:t>
            </a:r>
            <a:r>
              <a:rPr lang="en-US" sz="2400" dirty="0">
                <a:solidFill>
                  <a:schemeClr val="tx1"/>
                </a:solidFill>
              </a:rPr>
              <a:t>() — </a:t>
            </a:r>
            <a:r>
              <a:rPr lang="ru-RU" sz="2400" dirty="0">
                <a:solidFill>
                  <a:schemeClr val="tx1"/>
                </a:solidFill>
              </a:rPr>
              <a:t>возвращает </a:t>
            </a:r>
            <a:r>
              <a:rPr lang="en-US" sz="2400" dirty="0">
                <a:solidFill>
                  <a:schemeClr val="tx1"/>
                </a:solidFill>
              </a:rPr>
              <a:t>true, </a:t>
            </a:r>
            <a:r>
              <a:rPr lang="ru-RU" sz="2400" dirty="0">
                <a:solidFill>
                  <a:schemeClr val="tx1"/>
                </a:solidFill>
              </a:rPr>
              <a:t>если коллекция пуста;</a:t>
            </a:r>
          </a:p>
          <a:p>
            <a:pPr>
              <a:buFont typeface="Wingdings" panose="05000000000000000000" pitchFamily="2" charset="2"/>
              <a:buChar char="Ø"/>
            </a:pPr>
            <a:r>
              <a:rPr lang="en-US" sz="2400" dirty="0">
                <a:solidFill>
                  <a:schemeClr val="tx1"/>
                </a:solidFill>
              </a:rPr>
              <a:t>Iterator&lt;E&gt; iterator() — </a:t>
            </a:r>
            <a:r>
              <a:rPr lang="ru-RU" sz="2400" dirty="0">
                <a:solidFill>
                  <a:schemeClr val="tx1"/>
                </a:solidFill>
              </a:rPr>
              <a:t>извлекает итератор; </a:t>
            </a:r>
            <a:endParaRPr lang="ru-RU" sz="2400" dirty="0" smtClean="0">
              <a:solidFill>
                <a:schemeClr val="tx1"/>
              </a:solidFill>
            </a:endParaRPr>
          </a:p>
          <a:p>
            <a:pPr>
              <a:buFont typeface="Wingdings" panose="05000000000000000000" pitchFamily="2" charset="2"/>
              <a:buChar char="Ø"/>
            </a:pPr>
            <a:r>
              <a:rPr lang="ru-RU" sz="2400" dirty="0" err="1" smtClean="0">
                <a:solidFill>
                  <a:schemeClr val="tx1"/>
                </a:solidFill>
              </a:rPr>
              <a:t>int</a:t>
            </a:r>
            <a:r>
              <a:rPr lang="ru-RU" sz="2400" dirty="0">
                <a:solidFill>
                  <a:schemeClr val="tx1"/>
                </a:solidFill>
              </a:rPr>
              <a:t> </a:t>
            </a:r>
            <a:r>
              <a:rPr lang="ru-RU" sz="2400" dirty="0" err="1">
                <a:solidFill>
                  <a:schemeClr val="tx1"/>
                </a:solidFill>
              </a:rPr>
              <a:t>size</a:t>
            </a:r>
            <a:r>
              <a:rPr lang="ru-RU" sz="2400" dirty="0">
                <a:solidFill>
                  <a:schemeClr val="tx1"/>
                </a:solidFill>
              </a:rPr>
              <a:t>() — возвращает количество элементов в коллекции;</a:t>
            </a:r>
          </a:p>
          <a:p>
            <a:pPr>
              <a:buFont typeface="Wingdings" panose="05000000000000000000" pitchFamily="2" charset="2"/>
              <a:buChar char="Ø"/>
            </a:pPr>
            <a:r>
              <a:rPr lang="ru-RU" sz="2400" dirty="0" err="1">
                <a:solidFill>
                  <a:schemeClr val="tx1"/>
                </a:solidFill>
              </a:rPr>
              <a:t>Object</a:t>
            </a:r>
            <a:r>
              <a:rPr lang="ru-RU" sz="2400" dirty="0">
                <a:solidFill>
                  <a:schemeClr val="tx1"/>
                </a:solidFill>
              </a:rPr>
              <a:t>[] </a:t>
            </a:r>
            <a:r>
              <a:rPr lang="ru-RU" sz="2400" dirty="0" err="1">
                <a:solidFill>
                  <a:schemeClr val="tx1"/>
                </a:solidFill>
              </a:rPr>
              <a:t>toArray</a:t>
            </a:r>
            <a:r>
              <a:rPr lang="ru-RU" sz="2400" dirty="0">
                <a:solidFill>
                  <a:schemeClr val="tx1"/>
                </a:solidFill>
              </a:rPr>
              <a:t>() — копирует элементы коллекции в массив объектов;</a:t>
            </a:r>
          </a:p>
          <a:p>
            <a:pPr>
              <a:buFont typeface="Wingdings" panose="05000000000000000000" pitchFamily="2" charset="2"/>
              <a:buChar char="Ø"/>
            </a:pPr>
            <a:r>
              <a:rPr lang="ru-RU" sz="2400" dirty="0">
                <a:solidFill>
                  <a:schemeClr val="tx1"/>
                </a:solidFill>
              </a:rPr>
              <a:t>&lt;T&gt; T[] </a:t>
            </a:r>
            <a:r>
              <a:rPr lang="ru-RU" sz="2400" dirty="0" err="1">
                <a:solidFill>
                  <a:schemeClr val="tx1"/>
                </a:solidFill>
              </a:rPr>
              <a:t>toArray</a:t>
            </a:r>
            <a:r>
              <a:rPr lang="ru-RU" sz="2400" dirty="0">
                <a:solidFill>
                  <a:schemeClr val="tx1"/>
                </a:solidFill>
              </a:rPr>
              <a:t>(T a[]) — копирует элементы коллекции в массив объектов </a:t>
            </a:r>
            <a:r>
              <a:rPr lang="ru-RU" sz="2400" dirty="0" smtClean="0">
                <a:solidFill>
                  <a:schemeClr val="tx1"/>
                </a:solidFill>
              </a:rPr>
              <a:t>определенного </a:t>
            </a:r>
            <a:r>
              <a:rPr lang="ru-RU" sz="2400" dirty="0">
                <a:solidFill>
                  <a:schemeClr val="tx1"/>
                </a:solidFill>
              </a:rPr>
              <a:t>типа.</a:t>
            </a:r>
          </a:p>
        </p:txBody>
      </p:sp>
    </p:spTree>
    <p:extLst>
      <p:ext uri="{BB962C8B-B14F-4D97-AF65-F5344CB8AC3E}">
        <p14:creationId xmlns:p14="http://schemas.microsoft.com/office/powerpoint/2010/main" val="4207034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ru-RU" sz="3200" dirty="0" err="1"/>
              <a:t>Collection</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027134"/>
            <a:ext cx="9979572" cy="5547088"/>
          </a:xfrm>
        </p:spPr>
        <p:txBody>
          <a:bodyPr>
            <a:normAutofit/>
          </a:bodyPr>
          <a:lstStyle/>
          <a:p>
            <a:pPr>
              <a:buFont typeface="Wingdings" panose="05000000000000000000" pitchFamily="2" charset="2"/>
              <a:buChar char="Ø"/>
            </a:pPr>
            <a:r>
              <a:rPr lang="ru-RU" sz="2400" dirty="0" smtClean="0">
                <a:solidFill>
                  <a:schemeClr val="tx1"/>
                </a:solidFill>
              </a:rPr>
              <a:t>Все </a:t>
            </a:r>
            <a:r>
              <a:rPr lang="ru-RU" sz="2400" dirty="0">
                <a:solidFill>
                  <a:schemeClr val="tx1"/>
                </a:solidFill>
              </a:rPr>
              <a:t>эти и остальные методы, которые имеются в интерфейсе </a:t>
            </a:r>
            <a:r>
              <a:rPr lang="ru-RU" sz="2400" dirty="0" err="1">
                <a:solidFill>
                  <a:schemeClr val="tx1"/>
                </a:solidFill>
              </a:rPr>
              <a:t>Collection</a:t>
            </a:r>
            <a:r>
              <a:rPr lang="ru-RU" sz="2400" dirty="0">
                <a:solidFill>
                  <a:schemeClr val="tx1"/>
                </a:solidFill>
              </a:rPr>
              <a:t>, реализуются всеми коллекциями, поэтому в целом общие принципы работы с коллекциями будут одни и те же. Единообразный интерфейс упрощает понимание и работу с различными типами коллекций. </a:t>
            </a:r>
            <a:endParaRPr lang="ru-RU" sz="2400" dirty="0" smtClean="0">
              <a:solidFill>
                <a:schemeClr val="tx1"/>
              </a:solidFill>
            </a:endParaRPr>
          </a:p>
          <a:p>
            <a:pPr>
              <a:buFont typeface="Wingdings" panose="05000000000000000000" pitchFamily="2" charset="2"/>
              <a:buChar char="Ø"/>
            </a:pPr>
            <a:r>
              <a:rPr lang="ru-RU" sz="2400" dirty="0" smtClean="0">
                <a:solidFill>
                  <a:schemeClr val="tx1"/>
                </a:solidFill>
              </a:rPr>
              <a:t>Так</a:t>
            </a:r>
            <a:r>
              <a:rPr lang="ru-RU" sz="2400" dirty="0">
                <a:solidFill>
                  <a:schemeClr val="tx1"/>
                </a:solidFill>
              </a:rPr>
              <a:t>, добавление элемента будет производиться с помощью метода </a:t>
            </a:r>
            <a:r>
              <a:rPr lang="ru-RU" sz="2400" dirty="0" err="1">
                <a:solidFill>
                  <a:schemeClr val="tx1"/>
                </a:solidFill>
              </a:rPr>
              <a:t>add</a:t>
            </a:r>
            <a:r>
              <a:rPr lang="ru-RU" sz="2400" dirty="0">
                <a:solidFill>
                  <a:schemeClr val="tx1"/>
                </a:solidFill>
              </a:rPr>
              <a:t>, который принимает добавляемый элемент в качестве параметра. Для удаления вызывается метод </a:t>
            </a:r>
            <a:r>
              <a:rPr lang="ru-RU" sz="2400" dirty="0" err="1">
                <a:solidFill>
                  <a:schemeClr val="tx1"/>
                </a:solidFill>
              </a:rPr>
              <a:t>remove</a:t>
            </a:r>
            <a:r>
              <a:rPr lang="ru-RU" sz="2400" dirty="0">
                <a:solidFill>
                  <a:schemeClr val="tx1"/>
                </a:solidFill>
              </a:rPr>
              <a:t>(). Метод </a:t>
            </a:r>
            <a:r>
              <a:rPr lang="ru-RU" sz="2400" dirty="0" err="1">
                <a:solidFill>
                  <a:schemeClr val="tx1"/>
                </a:solidFill>
              </a:rPr>
              <a:t>clear</a:t>
            </a:r>
            <a:r>
              <a:rPr lang="ru-RU" sz="2400" dirty="0">
                <a:solidFill>
                  <a:schemeClr val="tx1"/>
                </a:solidFill>
              </a:rPr>
              <a:t> будет очищать коллекцию, а метод </a:t>
            </a:r>
            <a:r>
              <a:rPr lang="ru-RU" sz="2400" dirty="0" err="1">
                <a:solidFill>
                  <a:schemeClr val="tx1"/>
                </a:solidFill>
              </a:rPr>
              <a:t>size</a:t>
            </a:r>
            <a:r>
              <a:rPr lang="ru-RU" sz="2400" dirty="0">
                <a:solidFill>
                  <a:schemeClr val="tx1"/>
                </a:solidFill>
              </a:rPr>
              <a:t> возвращать количество элементов в коллекции.</a:t>
            </a:r>
          </a:p>
        </p:txBody>
      </p:sp>
    </p:spTree>
    <p:extLst>
      <p:ext uri="{BB962C8B-B14F-4D97-AF65-F5344CB8AC3E}">
        <p14:creationId xmlns:p14="http://schemas.microsoft.com/office/powerpoint/2010/main" val="542664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en-US" sz="3200" dirty="0" smtClean="0"/>
              <a:t>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027134"/>
            <a:ext cx="9979572" cy="5547088"/>
          </a:xfrm>
        </p:spPr>
        <p:txBody>
          <a:bodyPr>
            <a:normAutofit/>
          </a:bodyPr>
          <a:lstStyle/>
          <a:p>
            <a:pPr marL="0" indent="0">
              <a:buNone/>
            </a:pPr>
            <a:r>
              <a:rPr lang="ru-RU" sz="2400" dirty="0">
                <a:solidFill>
                  <a:schemeClr val="tx1"/>
                </a:solidFill>
              </a:rPr>
              <a:t>Интерфейс  </a:t>
            </a:r>
            <a:r>
              <a:rPr lang="ru-RU" sz="2400" dirty="0" err="1">
                <a:solidFill>
                  <a:schemeClr val="tx1"/>
                </a:solidFill>
              </a:rPr>
              <a:t>List</a:t>
            </a:r>
            <a:r>
              <a:rPr lang="ru-RU" sz="2400" dirty="0">
                <a:solidFill>
                  <a:schemeClr val="tx1"/>
                </a:solidFill>
              </a:rPr>
              <a:t>  расширяет  </a:t>
            </a:r>
            <a:r>
              <a:rPr lang="ru-RU" sz="2400" dirty="0" err="1">
                <a:solidFill>
                  <a:schemeClr val="tx1"/>
                </a:solidFill>
              </a:rPr>
              <a:t>Collection</a:t>
            </a:r>
            <a:r>
              <a:rPr lang="ru-RU" sz="2400" dirty="0">
                <a:solidFill>
                  <a:schemeClr val="tx1"/>
                </a:solidFill>
              </a:rPr>
              <a:t>  и  объявляет  поведение  коллекции, </a:t>
            </a:r>
            <a:r>
              <a:rPr lang="ru-RU" sz="2400" dirty="0" smtClean="0">
                <a:solidFill>
                  <a:schemeClr val="tx1"/>
                </a:solidFill>
              </a:rPr>
              <a:t>которая  </a:t>
            </a:r>
            <a:r>
              <a:rPr lang="ru-RU" sz="2400" dirty="0">
                <a:solidFill>
                  <a:schemeClr val="tx1"/>
                </a:solidFill>
              </a:rPr>
              <a:t>хранит  последовательность  элементов.  Элементы  могут  быть </a:t>
            </a:r>
            <a:r>
              <a:rPr lang="ru-RU" sz="2400" dirty="0" smtClean="0">
                <a:solidFill>
                  <a:schemeClr val="tx1"/>
                </a:solidFill>
              </a:rPr>
              <a:t>вставлены  </a:t>
            </a:r>
            <a:r>
              <a:rPr lang="ru-RU" sz="2400" dirty="0">
                <a:solidFill>
                  <a:schemeClr val="tx1"/>
                </a:solidFill>
              </a:rPr>
              <a:t>или  извлечены  с  помощью  их  позиций  в  списке  через </a:t>
            </a:r>
            <a:r>
              <a:rPr lang="ru-RU" sz="2400" dirty="0" smtClean="0">
                <a:solidFill>
                  <a:schemeClr val="tx1"/>
                </a:solidFill>
              </a:rPr>
              <a:t>отсчитываемый  </a:t>
            </a:r>
            <a:r>
              <a:rPr lang="ru-RU" sz="2400" dirty="0">
                <a:solidFill>
                  <a:schemeClr val="tx1"/>
                </a:solidFill>
              </a:rPr>
              <a:t>от  нуля  индекс.  Список  может  содержать  дублированные </a:t>
            </a:r>
            <a:r>
              <a:rPr lang="ru-RU" sz="2400" dirty="0" smtClean="0">
                <a:solidFill>
                  <a:schemeClr val="tx1"/>
                </a:solidFill>
              </a:rPr>
              <a:t>элементы.</a:t>
            </a:r>
          </a:p>
          <a:p>
            <a:pPr>
              <a:buFont typeface="Wingdings" panose="05000000000000000000" pitchFamily="2" charset="2"/>
              <a:buChar char="Ø"/>
            </a:pPr>
            <a:r>
              <a:rPr lang="en-US" sz="2400" dirty="0">
                <a:solidFill>
                  <a:schemeClr val="tx1"/>
                </a:solidFill>
              </a:rPr>
              <a:t>void add(</a:t>
            </a:r>
            <a:r>
              <a:rPr lang="en-US" sz="2400" dirty="0" err="1">
                <a:solidFill>
                  <a:schemeClr val="tx1"/>
                </a:solidFill>
              </a:rPr>
              <a:t>int</a:t>
            </a:r>
            <a:r>
              <a:rPr lang="en-US" sz="2400" dirty="0">
                <a:solidFill>
                  <a:schemeClr val="tx1"/>
                </a:solidFill>
              </a:rPr>
              <a:t> </a:t>
            </a:r>
            <a:r>
              <a:rPr lang="en-US" sz="2400" dirty="0" smtClean="0">
                <a:solidFill>
                  <a:schemeClr val="tx1"/>
                </a:solidFill>
              </a:rPr>
              <a:t>index,</a:t>
            </a:r>
            <a:r>
              <a:rPr lang="ru-RU" sz="2400" dirty="0" smtClean="0">
                <a:solidFill>
                  <a:schemeClr val="tx1"/>
                </a:solidFill>
              </a:rPr>
              <a:t> </a:t>
            </a:r>
            <a:r>
              <a:rPr lang="en-US" sz="2400" dirty="0" smtClean="0">
                <a:solidFill>
                  <a:schemeClr val="tx1"/>
                </a:solidFill>
              </a:rPr>
              <a:t>Object </a:t>
            </a:r>
            <a:r>
              <a:rPr lang="en-US" sz="2400" dirty="0" err="1">
                <a:solidFill>
                  <a:schemeClr val="tx1"/>
                </a:solidFill>
              </a:rPr>
              <a:t>obj</a:t>
            </a:r>
            <a:r>
              <a:rPr lang="en-US" sz="2400" dirty="0" smtClean="0">
                <a:solidFill>
                  <a:schemeClr val="tx1"/>
                </a:solidFill>
              </a:rPr>
              <a:t>)</a:t>
            </a:r>
            <a:r>
              <a:rPr lang="ru-RU" sz="2400" dirty="0">
                <a:solidFill>
                  <a:schemeClr val="tx1"/>
                </a:solidFill>
              </a:rPr>
              <a:t> - Вставляет </a:t>
            </a:r>
            <a:r>
              <a:rPr lang="ru-RU" sz="2400" dirty="0" err="1">
                <a:solidFill>
                  <a:schemeClr val="tx1"/>
                </a:solidFill>
              </a:rPr>
              <a:t>obj</a:t>
            </a:r>
            <a:r>
              <a:rPr lang="ru-RU" sz="2400" dirty="0">
                <a:solidFill>
                  <a:schemeClr val="tx1"/>
                </a:solidFill>
              </a:rPr>
              <a:t> в вызывающий список в </a:t>
            </a:r>
            <a:r>
              <a:rPr lang="ru-RU" sz="2400" dirty="0" smtClean="0">
                <a:solidFill>
                  <a:schemeClr val="tx1"/>
                </a:solidFill>
              </a:rPr>
              <a:t>позицию </a:t>
            </a:r>
            <a:r>
              <a:rPr lang="ru-RU" sz="2400" dirty="0">
                <a:solidFill>
                  <a:schemeClr val="tx1"/>
                </a:solidFill>
              </a:rPr>
              <a:t>с индексом </a:t>
            </a:r>
            <a:r>
              <a:rPr lang="ru-RU" sz="2400" dirty="0" err="1">
                <a:solidFill>
                  <a:schemeClr val="tx1"/>
                </a:solidFill>
              </a:rPr>
              <a:t>index</a:t>
            </a:r>
            <a:r>
              <a:rPr lang="ru-RU" sz="2400" dirty="0">
                <a:solidFill>
                  <a:schemeClr val="tx1"/>
                </a:solidFill>
              </a:rPr>
              <a:t>. Любые элементы, </a:t>
            </a:r>
            <a:r>
              <a:rPr lang="ru-RU" sz="2400" dirty="0" smtClean="0">
                <a:solidFill>
                  <a:schemeClr val="tx1"/>
                </a:solidFill>
              </a:rPr>
              <a:t>существовавшие </a:t>
            </a:r>
            <a:r>
              <a:rPr lang="ru-RU" sz="2400" dirty="0">
                <a:solidFill>
                  <a:schemeClr val="tx1"/>
                </a:solidFill>
              </a:rPr>
              <a:t>ранее в точке вставки или за ней, </a:t>
            </a:r>
            <a:r>
              <a:rPr lang="ru-RU" sz="2400" dirty="0" smtClean="0">
                <a:solidFill>
                  <a:schemeClr val="tx1"/>
                </a:solidFill>
              </a:rPr>
              <a:t>сдвигаются </a:t>
            </a:r>
            <a:r>
              <a:rPr lang="ru-RU" sz="2400" dirty="0">
                <a:solidFill>
                  <a:schemeClr val="tx1"/>
                </a:solidFill>
              </a:rPr>
              <a:t>(т. е. никакие элементы не </a:t>
            </a:r>
            <a:r>
              <a:rPr lang="ru-RU" sz="2400" dirty="0" smtClean="0">
                <a:solidFill>
                  <a:schemeClr val="tx1"/>
                </a:solidFill>
              </a:rPr>
              <a:t>перезаписываются </a:t>
            </a:r>
            <a:r>
              <a:rPr lang="ru-RU" sz="2400" dirty="0">
                <a:solidFill>
                  <a:schemeClr val="tx1"/>
                </a:solidFill>
              </a:rPr>
              <a:t>поверх уже существующих)</a:t>
            </a:r>
          </a:p>
        </p:txBody>
      </p:sp>
    </p:spTree>
    <p:extLst>
      <p:ext uri="{BB962C8B-B14F-4D97-AF65-F5344CB8AC3E}">
        <p14:creationId xmlns:p14="http://schemas.microsoft.com/office/powerpoint/2010/main" val="3718778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en-US" sz="3200" dirty="0" smtClean="0"/>
              <a:t>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10200290" cy="5547088"/>
          </a:xfrm>
        </p:spPr>
        <p:txBody>
          <a:bodyPr>
            <a:normAutofit lnSpcReduction="10000"/>
          </a:bodyPr>
          <a:lstStyle/>
          <a:p>
            <a:pPr>
              <a:buFont typeface="Wingdings" panose="05000000000000000000" pitchFamily="2" charset="2"/>
              <a:buChar char="Ø"/>
            </a:pPr>
            <a:r>
              <a:rPr lang="en-US" sz="2400" dirty="0" err="1" smtClean="0">
                <a:solidFill>
                  <a:schemeClr val="tx1"/>
                </a:solidFill>
              </a:rPr>
              <a:t>boolean</a:t>
            </a:r>
            <a:r>
              <a:rPr lang="en-US" sz="2400" dirty="0" smtClean="0">
                <a:solidFill>
                  <a:schemeClr val="tx1"/>
                </a:solidFill>
              </a:rPr>
              <a:t> </a:t>
            </a:r>
            <a:r>
              <a:rPr lang="en-US" sz="2400" dirty="0" err="1">
                <a:solidFill>
                  <a:schemeClr val="tx1"/>
                </a:solidFill>
              </a:rPr>
              <a:t>addAll</a:t>
            </a:r>
            <a:r>
              <a:rPr lang="en-US" sz="2400" dirty="0">
                <a:solidFill>
                  <a:schemeClr val="tx1"/>
                </a:solidFill>
              </a:rPr>
              <a:t> (</a:t>
            </a:r>
            <a:r>
              <a:rPr lang="en-US" sz="2400" dirty="0" err="1">
                <a:solidFill>
                  <a:schemeClr val="tx1"/>
                </a:solidFill>
              </a:rPr>
              <a:t>int</a:t>
            </a:r>
            <a:r>
              <a:rPr lang="en-US" sz="2400" dirty="0">
                <a:solidFill>
                  <a:schemeClr val="tx1"/>
                </a:solidFill>
              </a:rPr>
              <a:t> </a:t>
            </a:r>
            <a:r>
              <a:rPr lang="en-US" sz="2400" dirty="0" smtClean="0">
                <a:solidFill>
                  <a:schemeClr val="tx1"/>
                </a:solidFill>
              </a:rPr>
              <a:t>index</a:t>
            </a:r>
            <a:r>
              <a:rPr lang="en-US" sz="2400" dirty="0">
                <a:solidFill>
                  <a:schemeClr val="tx1"/>
                </a:solidFill>
              </a:rPr>
              <a:t>,  Collection c</a:t>
            </a:r>
            <a:r>
              <a:rPr lang="en-US" sz="2400" dirty="0" smtClean="0">
                <a:solidFill>
                  <a:schemeClr val="tx1"/>
                </a:solidFill>
              </a:rPr>
              <a:t>)</a:t>
            </a:r>
            <a:r>
              <a:rPr lang="ru-RU" sz="2400" dirty="0">
                <a:solidFill>
                  <a:schemeClr val="tx1"/>
                </a:solidFill>
              </a:rPr>
              <a:t> - Вставляет все элементы с в вызывающий </a:t>
            </a:r>
            <a:r>
              <a:rPr lang="ru-RU" sz="2400" dirty="0" smtClean="0">
                <a:solidFill>
                  <a:schemeClr val="tx1"/>
                </a:solidFill>
              </a:rPr>
              <a:t>список </a:t>
            </a:r>
            <a:r>
              <a:rPr lang="ru-RU" sz="2400" dirty="0">
                <a:solidFill>
                  <a:schemeClr val="tx1"/>
                </a:solidFill>
              </a:rPr>
              <a:t>с </a:t>
            </a:r>
            <a:r>
              <a:rPr lang="ru-RU" sz="2400" dirty="0" smtClean="0">
                <a:solidFill>
                  <a:schemeClr val="tx1"/>
                </a:solidFill>
              </a:rPr>
              <a:t>позиции </a:t>
            </a:r>
            <a:r>
              <a:rPr lang="ru-RU" sz="2400" dirty="0" err="1">
                <a:solidFill>
                  <a:schemeClr val="tx1"/>
                </a:solidFill>
              </a:rPr>
              <a:t>index</a:t>
            </a:r>
            <a:r>
              <a:rPr lang="ru-RU" sz="2400" dirty="0">
                <a:solidFill>
                  <a:schemeClr val="tx1"/>
                </a:solidFill>
              </a:rPr>
              <a:t>. Любые </a:t>
            </a:r>
            <a:r>
              <a:rPr lang="ru-RU" sz="2400" dirty="0" smtClean="0">
                <a:solidFill>
                  <a:schemeClr val="tx1"/>
                </a:solidFill>
              </a:rPr>
              <a:t>элементы</a:t>
            </a:r>
            <a:r>
              <a:rPr lang="ru-RU" sz="2400" dirty="0">
                <a:solidFill>
                  <a:schemeClr val="tx1"/>
                </a:solidFill>
              </a:rPr>
              <a:t>, существовавшие ранее в точке вставки </a:t>
            </a:r>
            <a:r>
              <a:rPr lang="ru-RU" sz="2400" dirty="0" smtClean="0">
                <a:solidFill>
                  <a:schemeClr val="tx1"/>
                </a:solidFill>
              </a:rPr>
              <a:t>или </a:t>
            </a:r>
            <a:r>
              <a:rPr lang="ru-RU" sz="2400" dirty="0">
                <a:solidFill>
                  <a:schemeClr val="tx1"/>
                </a:solidFill>
              </a:rPr>
              <a:t>за ней, сдвигаются (т. е. никакие элементы не </a:t>
            </a:r>
            <a:r>
              <a:rPr lang="ru-RU" sz="2400" dirty="0" smtClean="0">
                <a:solidFill>
                  <a:schemeClr val="tx1"/>
                </a:solidFill>
              </a:rPr>
              <a:t>перезаписываются </a:t>
            </a:r>
            <a:r>
              <a:rPr lang="ru-RU" sz="2400" dirty="0">
                <a:solidFill>
                  <a:schemeClr val="tx1"/>
                </a:solidFill>
              </a:rPr>
              <a:t>поверх уже существующих). </a:t>
            </a:r>
            <a:r>
              <a:rPr lang="ru-RU" sz="2400" dirty="0" smtClean="0">
                <a:solidFill>
                  <a:schemeClr val="tx1"/>
                </a:solidFill>
              </a:rPr>
              <a:t>Возвращает </a:t>
            </a:r>
            <a:r>
              <a:rPr lang="ru-RU" sz="2400" dirty="0" err="1">
                <a:solidFill>
                  <a:schemeClr val="tx1"/>
                </a:solidFill>
              </a:rPr>
              <a:t>true</a:t>
            </a:r>
            <a:r>
              <a:rPr lang="ru-RU" sz="2400" dirty="0">
                <a:solidFill>
                  <a:schemeClr val="tx1"/>
                </a:solidFill>
              </a:rPr>
              <a:t>, если вызывающий список </a:t>
            </a:r>
            <a:r>
              <a:rPr lang="ru-RU" sz="2400" dirty="0" smtClean="0">
                <a:solidFill>
                  <a:schemeClr val="tx1"/>
                </a:solidFill>
              </a:rPr>
              <a:t>изменяется</a:t>
            </a:r>
            <a:r>
              <a:rPr lang="ru-RU" sz="2400" dirty="0">
                <a:solidFill>
                  <a:schemeClr val="tx1"/>
                </a:solidFill>
              </a:rPr>
              <a:t>, </a:t>
            </a:r>
            <a:r>
              <a:rPr lang="ru-RU" sz="2400" dirty="0" smtClean="0">
                <a:solidFill>
                  <a:schemeClr val="tx1"/>
                </a:solidFill>
              </a:rPr>
              <a:t>иначе - </a:t>
            </a:r>
            <a:r>
              <a:rPr lang="ru-RU" sz="2400" dirty="0" err="1">
                <a:solidFill>
                  <a:schemeClr val="tx1"/>
                </a:solidFill>
              </a:rPr>
              <a:t>false</a:t>
            </a:r>
            <a:r>
              <a:rPr lang="ru-RU" sz="2400" dirty="0" smtClean="0">
                <a:solidFill>
                  <a:schemeClr val="tx1"/>
                </a:solidFill>
              </a:rPr>
              <a:t>. </a:t>
            </a:r>
          </a:p>
          <a:p>
            <a:pPr>
              <a:buFont typeface="Wingdings" panose="05000000000000000000" pitchFamily="2" charset="2"/>
              <a:buChar char="Ø"/>
            </a:pPr>
            <a:r>
              <a:rPr lang="en-US" sz="2400" dirty="0">
                <a:solidFill>
                  <a:schemeClr val="tx1"/>
                </a:solidFill>
              </a:rPr>
              <a:t>Object get(</a:t>
            </a:r>
            <a:r>
              <a:rPr lang="en-US" sz="2400" dirty="0" err="1">
                <a:solidFill>
                  <a:schemeClr val="tx1"/>
                </a:solidFill>
              </a:rPr>
              <a:t>int</a:t>
            </a:r>
            <a:r>
              <a:rPr lang="en-US" sz="2400" dirty="0">
                <a:solidFill>
                  <a:schemeClr val="tx1"/>
                </a:solidFill>
              </a:rPr>
              <a:t> index</a:t>
            </a:r>
            <a:r>
              <a:rPr lang="en-US" sz="2400" dirty="0" smtClean="0">
                <a:solidFill>
                  <a:schemeClr val="tx1"/>
                </a:solidFill>
              </a:rPr>
              <a:t>)</a:t>
            </a:r>
            <a:r>
              <a:rPr lang="ru-RU" sz="2400" dirty="0">
                <a:solidFill>
                  <a:schemeClr val="tx1"/>
                </a:solidFill>
              </a:rPr>
              <a:t> - Возвращает объект, хранящийся в индексной </a:t>
            </a:r>
            <a:r>
              <a:rPr lang="ru-RU" sz="2400" dirty="0" smtClean="0">
                <a:solidFill>
                  <a:schemeClr val="tx1"/>
                </a:solidFill>
              </a:rPr>
              <a:t>позиции </a:t>
            </a:r>
            <a:r>
              <a:rPr lang="ru-RU" sz="2400" dirty="0" err="1">
                <a:solidFill>
                  <a:schemeClr val="tx1"/>
                </a:solidFill>
              </a:rPr>
              <a:t>index</a:t>
            </a:r>
            <a:r>
              <a:rPr lang="ru-RU" sz="2400" dirty="0">
                <a:solidFill>
                  <a:schemeClr val="tx1"/>
                </a:solidFill>
              </a:rPr>
              <a:t> вызывающей коллекции </a:t>
            </a:r>
            <a:endParaRPr lang="ru-RU" sz="2400" dirty="0" smtClean="0">
              <a:solidFill>
                <a:schemeClr val="tx1"/>
              </a:solidFill>
            </a:endParaRPr>
          </a:p>
          <a:p>
            <a:pPr>
              <a:buFont typeface="Wingdings" panose="05000000000000000000" pitchFamily="2" charset="2"/>
              <a:buChar char="Ø"/>
            </a:pPr>
            <a:r>
              <a:rPr lang="en-US" sz="2400" dirty="0" err="1">
                <a:solidFill>
                  <a:schemeClr val="tx1"/>
                </a:solidFill>
              </a:rPr>
              <a:t>indexOf</a:t>
            </a:r>
            <a:r>
              <a:rPr lang="en-US" sz="2400" dirty="0">
                <a:solidFill>
                  <a:schemeClr val="tx1"/>
                </a:solidFill>
              </a:rPr>
              <a:t> (Object </a:t>
            </a:r>
            <a:r>
              <a:rPr lang="en-US" sz="2400" dirty="0" err="1">
                <a:solidFill>
                  <a:schemeClr val="tx1"/>
                </a:solidFill>
              </a:rPr>
              <a:t>obj</a:t>
            </a:r>
            <a:r>
              <a:rPr lang="en-US" sz="2400" dirty="0" smtClean="0">
                <a:solidFill>
                  <a:schemeClr val="tx1"/>
                </a:solidFill>
              </a:rPr>
              <a:t>)</a:t>
            </a:r>
            <a:r>
              <a:rPr lang="ru-RU" sz="2400" dirty="0">
                <a:solidFill>
                  <a:schemeClr val="tx1"/>
                </a:solidFill>
              </a:rPr>
              <a:t> - Возвращает индекс (номер) первого </a:t>
            </a:r>
            <a:r>
              <a:rPr lang="ru-RU" sz="2400" dirty="0" smtClean="0">
                <a:solidFill>
                  <a:schemeClr val="tx1"/>
                </a:solidFill>
              </a:rPr>
              <a:t>экземпляра </a:t>
            </a:r>
            <a:r>
              <a:rPr lang="ru-RU" sz="2400" dirty="0">
                <a:solidFill>
                  <a:schemeClr val="tx1"/>
                </a:solidFill>
              </a:rPr>
              <a:t>объекта </a:t>
            </a:r>
            <a:r>
              <a:rPr lang="ru-RU" sz="2400" dirty="0" err="1">
                <a:solidFill>
                  <a:schemeClr val="tx1"/>
                </a:solidFill>
              </a:rPr>
              <a:t>obj</a:t>
            </a:r>
            <a:r>
              <a:rPr lang="ru-RU" sz="2400" dirty="0">
                <a:solidFill>
                  <a:schemeClr val="tx1"/>
                </a:solidFill>
              </a:rPr>
              <a:t> в вызывающем списке. </a:t>
            </a:r>
            <a:r>
              <a:rPr lang="ru-RU" sz="2400" dirty="0" smtClean="0">
                <a:solidFill>
                  <a:schemeClr val="tx1"/>
                </a:solidFill>
              </a:rPr>
              <a:t>Если </a:t>
            </a:r>
            <a:r>
              <a:rPr lang="ru-RU" sz="2400" dirty="0" err="1">
                <a:solidFill>
                  <a:schemeClr val="tx1"/>
                </a:solidFill>
              </a:rPr>
              <a:t>obj</a:t>
            </a:r>
            <a:r>
              <a:rPr lang="ru-RU" sz="2400" dirty="0">
                <a:solidFill>
                  <a:schemeClr val="tx1"/>
                </a:solidFill>
              </a:rPr>
              <a:t> – не элемент списка, то возвращается -1 </a:t>
            </a:r>
            <a:endParaRPr lang="ru-RU" sz="2400" dirty="0" smtClean="0">
              <a:solidFill>
                <a:schemeClr val="tx1"/>
              </a:solidFill>
            </a:endParaRPr>
          </a:p>
          <a:p>
            <a:pPr>
              <a:buFont typeface="Wingdings" panose="05000000000000000000" pitchFamily="2" charset="2"/>
              <a:buChar char="Ø"/>
            </a:pPr>
            <a:r>
              <a:rPr lang="en-US" sz="2400" dirty="0" err="1">
                <a:solidFill>
                  <a:schemeClr val="tx1"/>
                </a:solidFill>
              </a:rPr>
              <a:t>int</a:t>
            </a:r>
            <a:r>
              <a:rPr lang="en-US" sz="2400" dirty="0">
                <a:solidFill>
                  <a:schemeClr val="tx1"/>
                </a:solidFill>
              </a:rPr>
              <a:t> </a:t>
            </a:r>
            <a:r>
              <a:rPr lang="en-US" sz="2400" dirty="0" err="1">
                <a:solidFill>
                  <a:schemeClr val="tx1"/>
                </a:solidFill>
              </a:rPr>
              <a:t>lastlndexOf</a:t>
            </a:r>
            <a:r>
              <a:rPr lang="en-US" sz="2400" dirty="0">
                <a:solidFill>
                  <a:schemeClr val="tx1"/>
                </a:solidFill>
              </a:rPr>
              <a:t> (Object </a:t>
            </a:r>
            <a:r>
              <a:rPr lang="en-US" sz="2400" dirty="0" smtClean="0">
                <a:solidFill>
                  <a:schemeClr val="tx1"/>
                </a:solidFill>
              </a:rPr>
              <a:t>obi)</a:t>
            </a:r>
            <a:r>
              <a:rPr lang="ru-RU" sz="2400" dirty="0">
                <a:solidFill>
                  <a:schemeClr val="tx1"/>
                </a:solidFill>
              </a:rPr>
              <a:t> - Возвращает индекс последнего экземпляра </a:t>
            </a:r>
            <a:r>
              <a:rPr lang="ru-RU" sz="2400" dirty="0" err="1" smtClean="0">
                <a:solidFill>
                  <a:schemeClr val="tx1"/>
                </a:solidFill>
              </a:rPr>
              <a:t>obj</a:t>
            </a:r>
            <a:r>
              <a:rPr lang="ru-RU" sz="2400" dirty="0" smtClean="0">
                <a:solidFill>
                  <a:schemeClr val="tx1"/>
                </a:solidFill>
              </a:rPr>
              <a:t> </a:t>
            </a:r>
            <a:r>
              <a:rPr lang="ru-RU" sz="2400" dirty="0">
                <a:solidFill>
                  <a:schemeClr val="tx1"/>
                </a:solidFill>
              </a:rPr>
              <a:t>в вызывающем списке. Если </a:t>
            </a:r>
            <a:r>
              <a:rPr lang="ru-RU" sz="2400" dirty="0" err="1">
                <a:solidFill>
                  <a:schemeClr val="tx1"/>
                </a:solidFill>
              </a:rPr>
              <a:t>obj</a:t>
            </a:r>
            <a:r>
              <a:rPr lang="ru-RU" sz="2400" dirty="0">
                <a:solidFill>
                  <a:schemeClr val="tx1"/>
                </a:solidFill>
              </a:rPr>
              <a:t> - не элемент </a:t>
            </a:r>
            <a:r>
              <a:rPr lang="ru-RU" sz="2400" dirty="0" smtClean="0">
                <a:solidFill>
                  <a:schemeClr val="tx1"/>
                </a:solidFill>
              </a:rPr>
              <a:t>списка</a:t>
            </a:r>
            <a:r>
              <a:rPr lang="ru-RU" sz="2400" dirty="0">
                <a:solidFill>
                  <a:schemeClr val="tx1"/>
                </a:solidFill>
              </a:rPr>
              <a:t>, то возвращается -1 </a:t>
            </a:r>
          </a:p>
          <a:p>
            <a:pPr>
              <a:buFont typeface="Wingdings" panose="05000000000000000000" pitchFamily="2" charset="2"/>
              <a:buChar char="Ø"/>
            </a:pPr>
            <a:endParaRPr lang="ru-RU" sz="2400" dirty="0">
              <a:solidFill>
                <a:schemeClr val="tx1"/>
              </a:solidFill>
            </a:endParaRPr>
          </a:p>
          <a:p>
            <a:pPr>
              <a:buFont typeface="Wingdings" panose="05000000000000000000" pitchFamily="2" charset="2"/>
              <a:buChar char="Ø"/>
            </a:pPr>
            <a:endParaRPr lang="ru-RU" sz="2400" dirty="0">
              <a:solidFill>
                <a:schemeClr val="tx1"/>
              </a:solidFill>
            </a:endParaRPr>
          </a:p>
          <a:p>
            <a:pPr>
              <a:buFont typeface="Wingdings" panose="05000000000000000000" pitchFamily="2" charset="2"/>
              <a:buChar char="Ø"/>
            </a:pPr>
            <a:endParaRPr lang="ru-RU" sz="2400" dirty="0">
              <a:solidFill>
                <a:schemeClr val="tx1"/>
              </a:solidFill>
            </a:endParaRPr>
          </a:p>
        </p:txBody>
      </p:sp>
    </p:spTree>
    <p:extLst>
      <p:ext uri="{BB962C8B-B14F-4D97-AF65-F5344CB8AC3E}">
        <p14:creationId xmlns:p14="http://schemas.microsoft.com/office/powerpoint/2010/main" val="2349609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en-US" sz="3200" dirty="0" smtClean="0"/>
              <a:t>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10200290" cy="5547088"/>
          </a:xfrm>
        </p:spPr>
        <p:txBody>
          <a:bodyPr>
            <a:normAutofit lnSpcReduction="10000"/>
          </a:bodyPr>
          <a:lstStyle/>
          <a:p>
            <a:pPr>
              <a:buFont typeface="Wingdings" panose="05000000000000000000" pitchFamily="2" charset="2"/>
              <a:buChar char="Ø"/>
            </a:pPr>
            <a:r>
              <a:rPr lang="en-US" sz="2400" dirty="0" err="1">
                <a:solidFill>
                  <a:schemeClr val="tx1"/>
                </a:solidFill>
              </a:rPr>
              <a:t>ListIterator</a:t>
            </a:r>
            <a:r>
              <a:rPr lang="en-US" sz="2400" dirty="0">
                <a:solidFill>
                  <a:schemeClr val="tx1"/>
                </a:solidFill>
              </a:rPr>
              <a:t> </a:t>
            </a:r>
            <a:r>
              <a:rPr lang="en-US" sz="2400" dirty="0" err="1">
                <a:solidFill>
                  <a:schemeClr val="tx1"/>
                </a:solidFill>
              </a:rPr>
              <a:t>listIterator</a:t>
            </a:r>
            <a:r>
              <a:rPr lang="en-US" sz="2400" dirty="0" smtClean="0">
                <a:solidFill>
                  <a:schemeClr val="tx1"/>
                </a:solidFill>
              </a:rPr>
              <a:t>()</a:t>
            </a:r>
            <a:r>
              <a:rPr lang="ru-RU" sz="2400" dirty="0">
                <a:solidFill>
                  <a:schemeClr val="tx1"/>
                </a:solidFill>
              </a:rPr>
              <a:t> - Возвращает итератор, установленный к </a:t>
            </a:r>
            <a:r>
              <a:rPr lang="ru-RU" sz="2400" dirty="0" smtClean="0">
                <a:solidFill>
                  <a:schemeClr val="tx1"/>
                </a:solidFill>
              </a:rPr>
              <a:t>началу </a:t>
            </a:r>
            <a:r>
              <a:rPr lang="ru-RU" sz="2400" dirty="0">
                <a:solidFill>
                  <a:schemeClr val="tx1"/>
                </a:solidFill>
              </a:rPr>
              <a:t>вызывающего списка </a:t>
            </a:r>
          </a:p>
          <a:p>
            <a:pPr>
              <a:buFont typeface="Wingdings" panose="05000000000000000000" pitchFamily="2" charset="2"/>
              <a:buChar char="Ø"/>
            </a:pPr>
            <a:r>
              <a:rPr lang="en-US" sz="2400" dirty="0" err="1">
                <a:solidFill>
                  <a:schemeClr val="tx1"/>
                </a:solidFill>
              </a:rPr>
              <a:t>ListIterator</a:t>
            </a:r>
            <a:r>
              <a:rPr lang="en-US" sz="2400" dirty="0">
                <a:solidFill>
                  <a:schemeClr val="tx1"/>
                </a:solidFill>
              </a:rPr>
              <a:t> </a:t>
            </a:r>
            <a:r>
              <a:rPr lang="en-US" sz="2400" dirty="0" err="1">
                <a:solidFill>
                  <a:schemeClr val="tx1"/>
                </a:solidFill>
              </a:rPr>
              <a:t>listIterator</a:t>
            </a:r>
            <a:r>
              <a:rPr lang="en-US" sz="2400" dirty="0">
                <a:solidFill>
                  <a:schemeClr val="tx1"/>
                </a:solidFill>
              </a:rPr>
              <a:t> </a:t>
            </a:r>
            <a:r>
              <a:rPr lang="en-US" sz="2400" dirty="0" smtClean="0">
                <a:solidFill>
                  <a:schemeClr val="tx1"/>
                </a:solidFill>
              </a:rPr>
              <a:t>(</a:t>
            </a:r>
            <a:r>
              <a:rPr lang="en-US" sz="2400" dirty="0" err="1">
                <a:solidFill>
                  <a:schemeClr val="tx1"/>
                </a:solidFill>
              </a:rPr>
              <a:t>int</a:t>
            </a:r>
            <a:r>
              <a:rPr lang="en-US" sz="2400" dirty="0">
                <a:solidFill>
                  <a:schemeClr val="tx1"/>
                </a:solidFill>
              </a:rPr>
              <a:t> index</a:t>
            </a:r>
            <a:r>
              <a:rPr lang="en-US" sz="2400" dirty="0" smtClean="0">
                <a:solidFill>
                  <a:schemeClr val="tx1"/>
                </a:solidFill>
              </a:rPr>
              <a:t>)</a:t>
            </a:r>
            <a:r>
              <a:rPr lang="ru-RU" sz="2400" dirty="0">
                <a:solidFill>
                  <a:schemeClr val="tx1"/>
                </a:solidFill>
              </a:rPr>
              <a:t> - Возвращает итератор, установленный к </a:t>
            </a:r>
            <a:r>
              <a:rPr lang="ru-RU" sz="2400" dirty="0" smtClean="0">
                <a:solidFill>
                  <a:schemeClr val="tx1"/>
                </a:solidFill>
              </a:rPr>
              <a:t>позиции </a:t>
            </a:r>
            <a:r>
              <a:rPr lang="ru-RU" sz="2400" dirty="0" err="1">
                <a:solidFill>
                  <a:schemeClr val="tx1"/>
                </a:solidFill>
              </a:rPr>
              <a:t>index</a:t>
            </a:r>
            <a:r>
              <a:rPr lang="ru-RU" sz="2400" dirty="0">
                <a:solidFill>
                  <a:schemeClr val="tx1"/>
                </a:solidFill>
              </a:rPr>
              <a:t> вызывающего списка </a:t>
            </a:r>
            <a:endParaRPr lang="ru-RU" sz="2400" dirty="0" smtClean="0">
              <a:solidFill>
                <a:schemeClr val="tx1"/>
              </a:solidFill>
            </a:endParaRPr>
          </a:p>
          <a:p>
            <a:pPr>
              <a:buFont typeface="Wingdings" panose="05000000000000000000" pitchFamily="2" charset="2"/>
              <a:buChar char="Ø"/>
            </a:pPr>
            <a:r>
              <a:rPr lang="en-US" sz="2400" dirty="0">
                <a:solidFill>
                  <a:schemeClr val="tx1"/>
                </a:solidFill>
              </a:rPr>
              <a:t>Object remove(</a:t>
            </a:r>
            <a:r>
              <a:rPr lang="en-US" sz="2400" dirty="0" err="1">
                <a:solidFill>
                  <a:schemeClr val="tx1"/>
                </a:solidFill>
              </a:rPr>
              <a:t>int</a:t>
            </a:r>
            <a:r>
              <a:rPr lang="en-US" sz="2400" dirty="0">
                <a:solidFill>
                  <a:schemeClr val="tx1"/>
                </a:solidFill>
              </a:rPr>
              <a:t> index</a:t>
            </a:r>
            <a:r>
              <a:rPr lang="en-US" sz="2400" dirty="0" smtClean="0">
                <a:solidFill>
                  <a:schemeClr val="tx1"/>
                </a:solidFill>
              </a:rPr>
              <a:t>)</a:t>
            </a:r>
            <a:r>
              <a:rPr lang="ru-RU" sz="2400" dirty="0">
                <a:solidFill>
                  <a:schemeClr val="tx1"/>
                </a:solidFill>
              </a:rPr>
              <a:t> - Удаляет элемент в позиции </a:t>
            </a:r>
            <a:r>
              <a:rPr lang="ru-RU" sz="2400" dirty="0" err="1">
                <a:solidFill>
                  <a:schemeClr val="tx1"/>
                </a:solidFill>
              </a:rPr>
              <a:t>index</a:t>
            </a:r>
            <a:r>
              <a:rPr lang="ru-RU" sz="2400" dirty="0">
                <a:solidFill>
                  <a:schemeClr val="tx1"/>
                </a:solidFill>
              </a:rPr>
              <a:t> из </a:t>
            </a:r>
            <a:r>
              <a:rPr lang="ru-RU" sz="2400" dirty="0" smtClean="0">
                <a:solidFill>
                  <a:schemeClr val="tx1"/>
                </a:solidFill>
              </a:rPr>
              <a:t>вызывающего </a:t>
            </a:r>
            <a:r>
              <a:rPr lang="ru-RU" sz="2400" dirty="0">
                <a:solidFill>
                  <a:schemeClr val="tx1"/>
                </a:solidFill>
              </a:rPr>
              <a:t>списка и возвращает удаленный </a:t>
            </a:r>
            <a:r>
              <a:rPr lang="ru-RU" sz="2400" dirty="0" smtClean="0">
                <a:solidFill>
                  <a:schemeClr val="tx1"/>
                </a:solidFill>
              </a:rPr>
              <a:t>элемент</a:t>
            </a:r>
            <a:r>
              <a:rPr lang="ru-RU" sz="2400" dirty="0">
                <a:solidFill>
                  <a:schemeClr val="tx1"/>
                </a:solidFill>
              </a:rPr>
              <a:t>. Результирующий список уплотняется (</a:t>
            </a:r>
            <a:r>
              <a:rPr lang="ru-RU" sz="2400" dirty="0" smtClean="0">
                <a:solidFill>
                  <a:schemeClr val="tx1"/>
                </a:solidFill>
              </a:rPr>
              <a:t>т.е</a:t>
            </a:r>
            <a:r>
              <a:rPr lang="ru-RU" sz="2400" dirty="0">
                <a:solidFill>
                  <a:schemeClr val="tx1"/>
                </a:solidFill>
              </a:rPr>
              <a:t>. индексы последующих элементов уменьшаются </a:t>
            </a:r>
            <a:r>
              <a:rPr lang="ru-RU" sz="2400" dirty="0" smtClean="0">
                <a:solidFill>
                  <a:schemeClr val="tx1"/>
                </a:solidFill>
              </a:rPr>
              <a:t>на </a:t>
            </a:r>
            <a:r>
              <a:rPr lang="ru-RU" sz="2400" dirty="0">
                <a:solidFill>
                  <a:schemeClr val="tx1"/>
                </a:solidFill>
              </a:rPr>
              <a:t>1</a:t>
            </a:r>
            <a:r>
              <a:rPr lang="ru-RU" sz="2400" dirty="0" smtClean="0">
                <a:solidFill>
                  <a:schemeClr val="tx1"/>
                </a:solidFill>
              </a:rPr>
              <a:t>)</a:t>
            </a:r>
          </a:p>
          <a:p>
            <a:pPr>
              <a:buFont typeface="Wingdings" panose="05000000000000000000" pitchFamily="2" charset="2"/>
              <a:buChar char="Ø"/>
            </a:pPr>
            <a:r>
              <a:rPr lang="en-US" sz="2400" dirty="0">
                <a:solidFill>
                  <a:schemeClr val="tx1"/>
                </a:solidFill>
              </a:rPr>
              <a:t>Object set(</a:t>
            </a:r>
            <a:r>
              <a:rPr lang="en-US" sz="2400" dirty="0" err="1">
                <a:solidFill>
                  <a:schemeClr val="tx1"/>
                </a:solidFill>
              </a:rPr>
              <a:t>int</a:t>
            </a:r>
            <a:r>
              <a:rPr lang="en-US" sz="2400" dirty="0">
                <a:solidFill>
                  <a:schemeClr val="tx1"/>
                </a:solidFill>
              </a:rPr>
              <a:t> </a:t>
            </a:r>
            <a:r>
              <a:rPr lang="en-US" sz="2400" dirty="0" smtClean="0">
                <a:solidFill>
                  <a:schemeClr val="tx1"/>
                </a:solidFill>
              </a:rPr>
              <a:t>index,</a:t>
            </a:r>
            <a:r>
              <a:rPr lang="ru-RU" sz="2400" dirty="0" smtClean="0">
                <a:solidFill>
                  <a:schemeClr val="tx1"/>
                </a:solidFill>
              </a:rPr>
              <a:t> </a:t>
            </a:r>
            <a:r>
              <a:rPr lang="en-US" sz="2400" dirty="0" smtClean="0">
                <a:solidFill>
                  <a:schemeClr val="tx1"/>
                </a:solidFill>
              </a:rPr>
              <a:t>Object </a:t>
            </a:r>
            <a:r>
              <a:rPr lang="en-US" sz="2400" dirty="0" err="1">
                <a:solidFill>
                  <a:schemeClr val="tx1"/>
                </a:solidFill>
              </a:rPr>
              <a:t>obj</a:t>
            </a:r>
            <a:r>
              <a:rPr lang="en-US" sz="2400" dirty="0" smtClean="0">
                <a:solidFill>
                  <a:schemeClr val="tx1"/>
                </a:solidFill>
              </a:rPr>
              <a:t>)</a:t>
            </a:r>
            <a:r>
              <a:rPr lang="ru-RU" sz="2400" dirty="0">
                <a:solidFill>
                  <a:schemeClr val="tx1"/>
                </a:solidFill>
              </a:rPr>
              <a:t> - Устанавливает объект </a:t>
            </a:r>
            <a:r>
              <a:rPr lang="ru-RU" sz="2400" dirty="0" err="1">
                <a:solidFill>
                  <a:schemeClr val="tx1"/>
                </a:solidFill>
              </a:rPr>
              <a:t>obj</a:t>
            </a:r>
            <a:r>
              <a:rPr lang="ru-RU" sz="2400" dirty="0">
                <a:solidFill>
                  <a:schemeClr val="tx1"/>
                </a:solidFill>
              </a:rPr>
              <a:t> S позицию, </a:t>
            </a:r>
            <a:r>
              <a:rPr lang="ru-RU" sz="2400" dirty="0" smtClean="0">
                <a:solidFill>
                  <a:schemeClr val="tx1"/>
                </a:solidFill>
              </a:rPr>
              <a:t>указанную </a:t>
            </a:r>
            <a:r>
              <a:rPr lang="ru-RU" sz="2400" dirty="0">
                <a:solidFill>
                  <a:schemeClr val="tx1"/>
                </a:solidFill>
              </a:rPr>
              <a:t>в </a:t>
            </a:r>
            <a:r>
              <a:rPr lang="ru-RU" sz="2400" dirty="0" err="1">
                <a:solidFill>
                  <a:schemeClr val="tx1"/>
                </a:solidFill>
              </a:rPr>
              <a:t>index</a:t>
            </a:r>
            <a:r>
              <a:rPr lang="ru-RU" sz="2400" dirty="0">
                <a:solidFill>
                  <a:schemeClr val="tx1"/>
                </a:solidFill>
              </a:rPr>
              <a:t>, в вызывающем </a:t>
            </a:r>
            <a:r>
              <a:rPr lang="ru-RU" sz="2400" dirty="0" smtClean="0">
                <a:solidFill>
                  <a:schemeClr val="tx1"/>
                </a:solidFill>
              </a:rPr>
              <a:t>списке</a:t>
            </a:r>
          </a:p>
          <a:p>
            <a:pPr>
              <a:buFont typeface="Wingdings" panose="05000000000000000000" pitchFamily="2" charset="2"/>
              <a:buChar char="Ø"/>
            </a:pPr>
            <a:r>
              <a:rPr lang="en-US" sz="2400" dirty="0">
                <a:solidFill>
                  <a:schemeClr val="tx1"/>
                </a:solidFill>
              </a:rPr>
              <a:t>List </a:t>
            </a:r>
            <a:r>
              <a:rPr lang="en-US" sz="2400" dirty="0" err="1">
                <a:solidFill>
                  <a:schemeClr val="tx1"/>
                </a:solidFill>
              </a:rPr>
              <a:t>subList</a:t>
            </a:r>
            <a:r>
              <a:rPr lang="en-US" sz="2400" dirty="0">
                <a:solidFill>
                  <a:schemeClr val="tx1"/>
                </a:solidFill>
              </a:rPr>
              <a:t>(</a:t>
            </a:r>
            <a:r>
              <a:rPr lang="en-US" sz="2400" dirty="0" err="1">
                <a:solidFill>
                  <a:schemeClr val="tx1"/>
                </a:solidFill>
              </a:rPr>
              <a:t>int</a:t>
            </a:r>
            <a:r>
              <a:rPr lang="en-US" sz="2400" dirty="0">
                <a:solidFill>
                  <a:schemeClr val="tx1"/>
                </a:solidFill>
              </a:rPr>
              <a:t> start,  </a:t>
            </a:r>
            <a:r>
              <a:rPr lang="en-US" sz="2400" dirty="0" err="1">
                <a:solidFill>
                  <a:schemeClr val="tx1"/>
                </a:solidFill>
              </a:rPr>
              <a:t>int</a:t>
            </a:r>
            <a:r>
              <a:rPr lang="en-US" sz="2400" dirty="0">
                <a:solidFill>
                  <a:schemeClr val="tx1"/>
                </a:solidFill>
              </a:rPr>
              <a:t> </a:t>
            </a:r>
            <a:r>
              <a:rPr lang="en-US" sz="2400" dirty="0" smtClean="0">
                <a:solidFill>
                  <a:schemeClr val="tx1"/>
                </a:solidFill>
              </a:rPr>
              <a:t>end)</a:t>
            </a:r>
            <a:r>
              <a:rPr lang="ru-RU" sz="2400" dirty="0">
                <a:solidFill>
                  <a:schemeClr val="tx1"/>
                </a:solidFill>
              </a:rPr>
              <a:t> - Возвращает список, который включает </a:t>
            </a:r>
            <a:r>
              <a:rPr lang="ru-RU" sz="2400" dirty="0" smtClean="0">
                <a:solidFill>
                  <a:schemeClr val="tx1"/>
                </a:solidFill>
              </a:rPr>
              <a:t>элементы </a:t>
            </a:r>
            <a:r>
              <a:rPr lang="ru-RU" sz="2400" dirty="0">
                <a:solidFill>
                  <a:schemeClr val="tx1"/>
                </a:solidFill>
              </a:rPr>
              <a:t>от номера </a:t>
            </a:r>
            <a:r>
              <a:rPr lang="ru-RU" sz="2400" dirty="0" err="1">
                <a:solidFill>
                  <a:schemeClr val="tx1"/>
                </a:solidFill>
              </a:rPr>
              <a:t>start</a:t>
            </a:r>
            <a:r>
              <a:rPr lang="ru-RU" sz="2400" dirty="0">
                <a:solidFill>
                  <a:schemeClr val="tx1"/>
                </a:solidFill>
              </a:rPr>
              <a:t> до </a:t>
            </a:r>
            <a:r>
              <a:rPr lang="ru-RU" sz="2400" dirty="0" err="1" smtClean="0">
                <a:solidFill>
                  <a:schemeClr val="tx1"/>
                </a:solidFill>
              </a:rPr>
              <a:t>end</a:t>
            </a:r>
            <a:r>
              <a:rPr lang="ru-RU" sz="2400" dirty="0" smtClean="0">
                <a:solidFill>
                  <a:schemeClr val="tx1"/>
                </a:solidFill>
              </a:rPr>
              <a:t> </a:t>
            </a:r>
            <a:r>
              <a:rPr lang="ru-RU" sz="2400" dirty="0">
                <a:solidFill>
                  <a:schemeClr val="tx1"/>
                </a:solidFill>
              </a:rPr>
              <a:t>вызывающего </a:t>
            </a:r>
            <a:r>
              <a:rPr lang="ru-RU" sz="2400" dirty="0" smtClean="0">
                <a:solidFill>
                  <a:schemeClr val="tx1"/>
                </a:solidFill>
              </a:rPr>
              <a:t>списка</a:t>
            </a:r>
            <a:r>
              <a:rPr lang="ru-RU" sz="2400" dirty="0">
                <a:solidFill>
                  <a:schemeClr val="tx1"/>
                </a:solidFill>
              </a:rPr>
              <a:t>. После этого вызывающий </a:t>
            </a:r>
            <a:r>
              <a:rPr lang="ru-RU" sz="2400" dirty="0" err="1">
                <a:solidFill>
                  <a:schemeClr val="tx1"/>
                </a:solidFill>
              </a:rPr>
              <a:t>обьект</a:t>
            </a:r>
            <a:r>
              <a:rPr lang="ru-RU" sz="2400" dirty="0">
                <a:solidFill>
                  <a:schemeClr val="tx1"/>
                </a:solidFill>
              </a:rPr>
              <a:t> будет </a:t>
            </a:r>
            <a:r>
              <a:rPr lang="ru-RU" sz="2400" dirty="0" smtClean="0">
                <a:solidFill>
                  <a:schemeClr val="tx1"/>
                </a:solidFill>
              </a:rPr>
              <a:t>ссылаться </a:t>
            </a:r>
            <a:r>
              <a:rPr lang="ru-RU" sz="2400" dirty="0">
                <a:solidFill>
                  <a:schemeClr val="tx1"/>
                </a:solidFill>
              </a:rPr>
              <a:t>на элементы возвращенного (а не </a:t>
            </a:r>
            <a:r>
              <a:rPr lang="ru-RU" sz="2400" dirty="0" smtClean="0">
                <a:solidFill>
                  <a:schemeClr val="tx1"/>
                </a:solidFill>
              </a:rPr>
              <a:t>исходного)списка</a:t>
            </a:r>
            <a:endParaRPr lang="ru-RU" sz="2400" dirty="0">
              <a:solidFill>
                <a:schemeClr val="tx1"/>
              </a:solidFill>
            </a:endParaRPr>
          </a:p>
          <a:p>
            <a:pPr>
              <a:buFont typeface="Wingdings" panose="05000000000000000000" pitchFamily="2" charset="2"/>
              <a:buChar char="Ø"/>
            </a:pPr>
            <a:endParaRPr lang="ru-RU" sz="2400" dirty="0">
              <a:solidFill>
                <a:schemeClr val="tx1"/>
              </a:solidFill>
            </a:endParaRPr>
          </a:p>
          <a:p>
            <a:pPr>
              <a:buFont typeface="Wingdings" panose="05000000000000000000" pitchFamily="2" charset="2"/>
              <a:buChar char="Ø"/>
            </a:pPr>
            <a:endParaRPr lang="ru-RU" sz="2400" dirty="0">
              <a:solidFill>
                <a:schemeClr val="tx1"/>
              </a:solidFill>
            </a:endParaRPr>
          </a:p>
        </p:txBody>
      </p:sp>
    </p:spTree>
    <p:extLst>
      <p:ext uri="{BB962C8B-B14F-4D97-AF65-F5344CB8AC3E}">
        <p14:creationId xmlns:p14="http://schemas.microsoft.com/office/powerpoint/2010/main" val="127925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en-US" sz="3200" dirty="0" smtClean="0"/>
              <a:t>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121434"/>
            <a:ext cx="10200290" cy="5452788"/>
          </a:xfrm>
        </p:spPr>
        <p:txBody>
          <a:bodyPr>
            <a:normAutofit/>
          </a:bodyPr>
          <a:lstStyle/>
          <a:p>
            <a:pPr marL="0" indent="0">
              <a:buNone/>
            </a:pPr>
            <a:r>
              <a:rPr lang="ru-RU" sz="2400" dirty="0">
                <a:solidFill>
                  <a:schemeClr val="tx1"/>
                </a:solidFill>
              </a:rPr>
              <a:t>Интерфейс  </a:t>
            </a:r>
            <a:r>
              <a:rPr lang="ru-RU" sz="2400" dirty="0" err="1">
                <a:solidFill>
                  <a:schemeClr val="tx1"/>
                </a:solidFill>
              </a:rPr>
              <a:t>List</a:t>
            </a:r>
            <a:r>
              <a:rPr lang="ru-RU" sz="2400" dirty="0">
                <a:solidFill>
                  <a:schemeClr val="tx1"/>
                </a:solidFill>
              </a:rPr>
              <a:t>&lt;E&gt;  был  дополнен  в  </a:t>
            </a:r>
            <a:r>
              <a:rPr lang="ru-RU" sz="2400" dirty="0" err="1">
                <a:solidFill>
                  <a:schemeClr val="tx1"/>
                </a:solidFill>
              </a:rPr>
              <a:t>Java</a:t>
            </a:r>
            <a:r>
              <a:rPr lang="ru-RU" sz="2400" dirty="0">
                <a:solidFill>
                  <a:schemeClr val="tx1"/>
                </a:solidFill>
              </a:rPr>
              <a:t>  8  несколькими  методами:  </a:t>
            </a:r>
            <a:r>
              <a:rPr lang="ru-RU" sz="2400" dirty="0" err="1">
                <a:solidFill>
                  <a:schemeClr val="tx1"/>
                </a:solidFill>
              </a:rPr>
              <a:t>void</a:t>
            </a:r>
            <a:r>
              <a:rPr lang="ru-RU" sz="2400" dirty="0">
                <a:solidFill>
                  <a:schemeClr val="tx1"/>
                </a:solidFill>
              </a:rPr>
              <a:t> </a:t>
            </a:r>
            <a:r>
              <a:rPr lang="ru-RU" sz="2400" dirty="0" err="1" smtClean="0">
                <a:solidFill>
                  <a:schemeClr val="tx1"/>
                </a:solidFill>
              </a:rPr>
              <a:t>sort</a:t>
            </a:r>
            <a:r>
              <a:rPr lang="ru-RU" sz="2400" dirty="0" smtClean="0">
                <a:solidFill>
                  <a:schemeClr val="tx1"/>
                </a:solidFill>
              </a:rPr>
              <a:t>(</a:t>
            </a:r>
            <a:r>
              <a:rPr lang="ru-RU" sz="2400" dirty="0" err="1" smtClean="0">
                <a:solidFill>
                  <a:schemeClr val="tx1"/>
                </a:solidFill>
              </a:rPr>
              <a:t>Comparator</a:t>
            </a:r>
            <a:r>
              <a:rPr lang="ru-RU" sz="2400" dirty="0">
                <a:solidFill>
                  <a:schemeClr val="tx1"/>
                </a:solidFill>
              </a:rPr>
              <a:t>&lt;? </a:t>
            </a:r>
            <a:r>
              <a:rPr lang="ru-RU" sz="2400" dirty="0" err="1">
                <a:solidFill>
                  <a:schemeClr val="tx1"/>
                </a:solidFill>
              </a:rPr>
              <a:t>super</a:t>
            </a:r>
            <a:r>
              <a:rPr lang="ru-RU" sz="2400" dirty="0">
                <a:solidFill>
                  <a:schemeClr val="tx1"/>
                </a:solidFill>
              </a:rPr>
              <a:t> E&gt; c), методом </a:t>
            </a:r>
            <a:r>
              <a:rPr lang="ru-RU" sz="2400" dirty="0" err="1">
                <a:solidFill>
                  <a:schemeClr val="tx1"/>
                </a:solidFill>
              </a:rPr>
              <a:t>copyOf</a:t>
            </a:r>
            <a:r>
              <a:rPr lang="ru-RU" sz="2400" dirty="0">
                <a:solidFill>
                  <a:schemeClr val="tx1"/>
                </a:solidFill>
              </a:rPr>
              <a:t>(), серией статических </a:t>
            </a:r>
            <a:r>
              <a:rPr lang="ru-RU" sz="2400" dirty="0" smtClean="0">
                <a:solidFill>
                  <a:schemeClr val="tx1"/>
                </a:solidFill>
              </a:rPr>
              <a:t>перегруженных </a:t>
            </a:r>
            <a:r>
              <a:rPr lang="ru-RU" sz="2400" dirty="0">
                <a:solidFill>
                  <a:schemeClr val="tx1"/>
                </a:solidFill>
              </a:rPr>
              <a:t>методов </a:t>
            </a:r>
            <a:r>
              <a:rPr lang="ru-RU" sz="2400" dirty="0" err="1">
                <a:solidFill>
                  <a:schemeClr val="tx1"/>
                </a:solidFill>
              </a:rPr>
              <a:t>of</a:t>
            </a:r>
            <a:r>
              <a:rPr lang="ru-RU" sz="2400" dirty="0">
                <a:solidFill>
                  <a:schemeClr val="tx1"/>
                </a:solidFill>
              </a:rPr>
              <a:t>() с параметрами и </a:t>
            </a:r>
            <a:r>
              <a:rPr lang="ru-RU" sz="2400" dirty="0" smtClean="0">
                <a:solidFill>
                  <a:schemeClr val="tx1"/>
                </a:solidFill>
              </a:rPr>
              <a:t>без.</a:t>
            </a:r>
          </a:p>
          <a:p>
            <a:pPr marL="0" indent="0">
              <a:buNone/>
            </a:pPr>
            <a:r>
              <a:rPr lang="ru-RU" sz="2400" dirty="0" smtClean="0">
                <a:solidFill>
                  <a:schemeClr val="tx1"/>
                </a:solidFill>
              </a:rPr>
              <a:t>Метод </a:t>
            </a:r>
            <a:r>
              <a:rPr lang="ru-RU" sz="2400" dirty="0" err="1">
                <a:solidFill>
                  <a:schemeClr val="tx1"/>
                </a:solidFill>
              </a:rPr>
              <a:t>of</a:t>
            </a:r>
            <a:r>
              <a:rPr lang="ru-RU" sz="2400" dirty="0">
                <a:solidFill>
                  <a:schemeClr val="tx1"/>
                </a:solidFill>
              </a:rPr>
              <a:t>() выполняет задачу </a:t>
            </a:r>
            <a:r>
              <a:rPr lang="ru-RU" sz="2400" dirty="0" smtClean="0">
                <a:solidFill>
                  <a:schemeClr val="tx1"/>
                </a:solidFill>
              </a:rPr>
              <a:t>создания </a:t>
            </a:r>
            <a:r>
              <a:rPr lang="ru-RU" sz="2400" dirty="0">
                <a:solidFill>
                  <a:schemeClr val="tx1"/>
                </a:solidFill>
              </a:rPr>
              <a:t>коллекции, с которой нельзя выполнить операции по </a:t>
            </a:r>
            <a:r>
              <a:rPr lang="ru-RU" sz="2400" dirty="0" smtClean="0">
                <a:solidFill>
                  <a:schemeClr val="tx1"/>
                </a:solidFill>
              </a:rPr>
              <a:t>добавлению\удалению  </a:t>
            </a:r>
            <a:r>
              <a:rPr lang="ru-RU" sz="2400" dirty="0">
                <a:solidFill>
                  <a:schemeClr val="tx1"/>
                </a:solidFill>
              </a:rPr>
              <a:t>элементов.  Этот  метод  добавляет  еще  один  способ  создания </a:t>
            </a:r>
            <a:r>
              <a:rPr lang="ru-RU" sz="2400" dirty="0" err="1" smtClean="0">
                <a:solidFill>
                  <a:schemeClr val="tx1"/>
                </a:solidFill>
              </a:rPr>
              <a:t>немодифицируемой</a:t>
            </a:r>
            <a:r>
              <a:rPr lang="ru-RU" sz="2400" dirty="0" smtClean="0">
                <a:solidFill>
                  <a:schemeClr val="tx1"/>
                </a:solidFill>
              </a:rPr>
              <a:t> </a:t>
            </a:r>
            <a:r>
              <a:rPr lang="ru-RU" sz="2400" dirty="0">
                <a:solidFill>
                  <a:schemeClr val="tx1"/>
                </a:solidFill>
              </a:rPr>
              <a:t>коллекции, в частности, для поддержки принципа </a:t>
            </a:r>
            <a:r>
              <a:rPr lang="ru-RU" sz="2400" dirty="0" smtClean="0">
                <a:solidFill>
                  <a:schemeClr val="tx1"/>
                </a:solidFill>
              </a:rPr>
              <a:t>инкапсуляции</a:t>
            </a:r>
            <a:r>
              <a:rPr lang="ru-RU" sz="2400" dirty="0">
                <a:solidFill>
                  <a:schemeClr val="tx1"/>
                </a:solidFill>
              </a:rPr>
              <a:t>. </a:t>
            </a:r>
            <a:endParaRPr lang="ru-RU" sz="2400" dirty="0" smtClean="0">
              <a:solidFill>
                <a:schemeClr val="tx1"/>
              </a:solidFill>
            </a:endParaRPr>
          </a:p>
          <a:p>
            <a:pPr marL="0" indent="0">
              <a:buNone/>
            </a:pPr>
            <a:r>
              <a:rPr lang="ru-RU" sz="2400" dirty="0" smtClean="0">
                <a:solidFill>
                  <a:schemeClr val="tx1"/>
                </a:solidFill>
              </a:rPr>
              <a:t>Метод  </a:t>
            </a:r>
            <a:r>
              <a:rPr lang="ru-RU" sz="2400" dirty="0" err="1">
                <a:solidFill>
                  <a:schemeClr val="tx1"/>
                </a:solidFill>
              </a:rPr>
              <a:t>copyOf</a:t>
            </a:r>
            <a:r>
              <a:rPr lang="ru-RU" sz="2400" dirty="0">
                <a:solidFill>
                  <a:schemeClr val="tx1"/>
                </a:solidFill>
              </a:rPr>
              <a:t>()  создает  </a:t>
            </a:r>
            <a:r>
              <a:rPr lang="ru-RU" sz="2400" dirty="0" err="1">
                <a:solidFill>
                  <a:schemeClr val="tx1"/>
                </a:solidFill>
              </a:rPr>
              <a:t>немодифицируемую</a:t>
            </a:r>
            <a:r>
              <a:rPr lang="ru-RU" sz="2400" dirty="0">
                <a:solidFill>
                  <a:schemeClr val="tx1"/>
                </a:solidFill>
              </a:rPr>
              <a:t>  коллекцию  на  </a:t>
            </a:r>
            <a:r>
              <a:rPr lang="ru-RU" sz="2400" dirty="0" smtClean="0">
                <a:solidFill>
                  <a:schemeClr val="tx1"/>
                </a:solidFill>
              </a:rPr>
              <a:t>основе модифицируемой </a:t>
            </a:r>
            <a:r>
              <a:rPr lang="ru-RU" sz="2400" dirty="0">
                <a:solidFill>
                  <a:schemeClr val="tx1"/>
                </a:solidFill>
              </a:rPr>
              <a:t>исходной</a:t>
            </a:r>
          </a:p>
          <a:p>
            <a:pPr>
              <a:buFont typeface="Wingdings" panose="05000000000000000000" pitchFamily="2" charset="2"/>
              <a:buChar char="Ø"/>
            </a:pPr>
            <a:endParaRPr lang="ru-RU" sz="2400" dirty="0">
              <a:solidFill>
                <a:schemeClr val="tx1"/>
              </a:solidFill>
            </a:endParaRPr>
          </a:p>
        </p:txBody>
      </p:sp>
    </p:spTree>
    <p:extLst>
      <p:ext uri="{BB962C8B-B14F-4D97-AF65-F5344CB8AC3E}">
        <p14:creationId xmlns:p14="http://schemas.microsoft.com/office/powerpoint/2010/main" val="3239043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Класс  </a:t>
            </a:r>
            <a:r>
              <a:rPr lang="en-US" sz="3200" dirty="0" err="1"/>
              <a:t>ArrayList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10200290" cy="5547088"/>
          </a:xfrm>
        </p:spPr>
        <p:txBody>
          <a:bodyPr>
            <a:normAutofit/>
          </a:bodyPr>
          <a:lstStyle/>
          <a:p>
            <a:pPr>
              <a:buFont typeface="Wingdings" panose="05000000000000000000" pitchFamily="2" charset="2"/>
              <a:buChar char="Ø"/>
            </a:pPr>
            <a:r>
              <a:rPr lang="ru-RU" sz="2600" dirty="0"/>
              <a:t>По умолчанию в </a:t>
            </a:r>
            <a:r>
              <a:rPr lang="ru-RU" sz="2600" dirty="0" err="1"/>
              <a:t>Java</a:t>
            </a:r>
            <a:r>
              <a:rPr lang="ru-RU" sz="2600" dirty="0"/>
              <a:t> есть встроенная реализация этого интерфейса - класс </a:t>
            </a:r>
            <a:r>
              <a:rPr lang="ru-RU" sz="2600" dirty="0" err="1"/>
              <a:t>ArrayList</a:t>
            </a:r>
            <a:r>
              <a:rPr lang="ru-RU" sz="2600" dirty="0"/>
              <a:t>. Класс </a:t>
            </a:r>
            <a:r>
              <a:rPr lang="ru-RU" sz="2600" dirty="0" err="1"/>
              <a:t>ArrayList</a:t>
            </a:r>
            <a:r>
              <a:rPr lang="ru-RU" sz="2600" dirty="0"/>
              <a:t> представляет обобщенную коллекцию, которая наследует свою функциональность от класса </a:t>
            </a:r>
            <a:r>
              <a:rPr lang="ru-RU" sz="2600" dirty="0" err="1"/>
              <a:t>AbstractList</a:t>
            </a:r>
            <a:r>
              <a:rPr lang="ru-RU" sz="2600" dirty="0"/>
              <a:t> и применяет интерфейс </a:t>
            </a:r>
            <a:r>
              <a:rPr lang="ru-RU" sz="2600" dirty="0" err="1"/>
              <a:t>List</a:t>
            </a:r>
            <a:r>
              <a:rPr lang="ru-RU" sz="2600" dirty="0"/>
              <a:t>. Проще говоря, </a:t>
            </a:r>
            <a:r>
              <a:rPr lang="ru-RU" sz="2600" dirty="0" err="1"/>
              <a:t>ArrayList</a:t>
            </a:r>
            <a:r>
              <a:rPr lang="ru-RU" sz="2600" dirty="0"/>
              <a:t> представляет простой список, аналогичный массиву, за тем исключением, что количество элементов в нем не фиксировано.</a:t>
            </a:r>
          </a:p>
          <a:p>
            <a:pPr>
              <a:buFont typeface="Wingdings" panose="05000000000000000000" pitchFamily="2" charset="2"/>
              <a:buChar char="Ø"/>
            </a:pPr>
            <a:endParaRPr lang="ru-RU" sz="2400" dirty="0">
              <a:solidFill>
                <a:schemeClr val="tx1"/>
              </a:solidFill>
            </a:endParaRPr>
          </a:p>
        </p:txBody>
      </p:sp>
    </p:spTree>
    <p:extLst>
      <p:ext uri="{BB962C8B-B14F-4D97-AF65-F5344CB8AC3E}">
        <p14:creationId xmlns:p14="http://schemas.microsoft.com/office/powerpoint/2010/main" val="905955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Класс  </a:t>
            </a:r>
            <a:r>
              <a:rPr lang="en-US" sz="3200" dirty="0" err="1"/>
              <a:t>ArrayList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10200290" cy="5547088"/>
          </a:xfrm>
        </p:spPr>
        <p:txBody>
          <a:bodyPr>
            <a:normAutofit/>
          </a:bodyPr>
          <a:lstStyle/>
          <a:p>
            <a:pPr>
              <a:buFont typeface="Wingdings" panose="05000000000000000000" pitchFamily="2" charset="2"/>
              <a:buChar char="Ø"/>
            </a:pPr>
            <a:r>
              <a:rPr lang="ru-RU" sz="2200" dirty="0" smtClean="0"/>
              <a:t>В  </a:t>
            </a:r>
            <a:r>
              <a:rPr lang="ru-RU" sz="2200" dirty="0" err="1"/>
              <a:t>Java</a:t>
            </a:r>
            <a:r>
              <a:rPr lang="ru-RU" sz="2200" dirty="0"/>
              <a:t>  стандартные  массивы  имеют  фиксированную  длину. После того как массивы созданы, они не могут расширяться или сжиматься, что означает, что вы должны знать заранее, сколько элементов массив будет содержать. Но, иногда, вы не можете знать до момента выполнения точного размера массива. Для обработки подобных ситуаций в структуре коллекцией определен  класс  </a:t>
            </a:r>
            <a:r>
              <a:rPr lang="ru-RU" sz="2200" dirty="0" err="1"/>
              <a:t>ArrayList</a:t>
            </a:r>
            <a:r>
              <a:rPr lang="ru-RU" sz="2200" dirty="0"/>
              <a:t>.  По  существу,  он  является  массивом  объектных ссылок переменной длины. </a:t>
            </a:r>
            <a:r>
              <a:rPr lang="ru-RU" sz="2200" dirty="0" err="1"/>
              <a:t>To</a:t>
            </a:r>
            <a:r>
              <a:rPr lang="ru-RU" sz="2200" dirty="0"/>
              <a:t> есть </a:t>
            </a:r>
            <a:r>
              <a:rPr lang="ru-RU" sz="2200" dirty="0" err="1"/>
              <a:t>ArrayList</a:t>
            </a:r>
            <a:r>
              <a:rPr lang="ru-RU" sz="2200" dirty="0"/>
              <a:t> можно динамически увеличивать или уменьшать в размере. Списки массивов создаются с некоторым начальным размером.  Когда  этот  размер  превышается,  коллекция  автоматически расширяется. Когда объекты удаляются, массив может быть сокращен. </a:t>
            </a:r>
          </a:p>
          <a:p>
            <a:pPr>
              <a:buFont typeface="Wingdings" panose="05000000000000000000" pitchFamily="2" charset="2"/>
              <a:buChar char="Ø"/>
            </a:pPr>
            <a:endParaRPr lang="ru-RU" sz="2400" dirty="0">
              <a:solidFill>
                <a:schemeClr val="tx1"/>
              </a:solidFill>
            </a:endParaRPr>
          </a:p>
        </p:txBody>
      </p:sp>
    </p:spTree>
    <p:extLst>
      <p:ext uri="{BB962C8B-B14F-4D97-AF65-F5344CB8AC3E}">
        <p14:creationId xmlns:p14="http://schemas.microsoft.com/office/powerpoint/2010/main" val="2074488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Класс  </a:t>
            </a:r>
            <a:r>
              <a:rPr lang="en-US" sz="3200" dirty="0" err="1"/>
              <a:t>ArrayList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9937243" cy="5547088"/>
          </a:xfrm>
        </p:spPr>
        <p:txBody>
          <a:bodyPr>
            <a:normAutofit fontScale="92500" lnSpcReduction="20000"/>
          </a:bodyPr>
          <a:lstStyle/>
          <a:p>
            <a:pPr marL="0" indent="0">
              <a:buNone/>
            </a:pPr>
            <a:r>
              <a:rPr lang="ru-RU" sz="2400" dirty="0" err="1"/>
              <a:t>ArrayList</a:t>
            </a:r>
            <a:r>
              <a:rPr lang="ru-RU" sz="2400" dirty="0"/>
              <a:t> имеет следующие конструкторы: </a:t>
            </a:r>
          </a:p>
          <a:p>
            <a:pPr lvl="1">
              <a:buFont typeface="Wingdings" panose="05000000000000000000" pitchFamily="2" charset="2"/>
              <a:buChar char="Ø"/>
            </a:pPr>
            <a:r>
              <a:rPr lang="ru-RU" sz="2200" dirty="0" err="1"/>
              <a:t>ArrayList</a:t>
            </a:r>
            <a:r>
              <a:rPr lang="ru-RU" sz="2200" dirty="0"/>
              <a:t>() </a:t>
            </a:r>
          </a:p>
          <a:p>
            <a:pPr lvl="1">
              <a:buFont typeface="Wingdings" panose="05000000000000000000" pitchFamily="2" charset="2"/>
              <a:buChar char="Ø"/>
            </a:pPr>
            <a:r>
              <a:rPr lang="ru-RU" sz="2200" dirty="0" err="1"/>
              <a:t>ArrayList</a:t>
            </a:r>
            <a:r>
              <a:rPr lang="ru-RU" sz="2200" dirty="0"/>
              <a:t> (</a:t>
            </a:r>
            <a:r>
              <a:rPr lang="ru-RU" sz="2200" dirty="0" err="1"/>
              <a:t>Collection</a:t>
            </a:r>
            <a:r>
              <a:rPr lang="ru-RU" sz="2200" dirty="0"/>
              <a:t> с) </a:t>
            </a:r>
          </a:p>
          <a:p>
            <a:pPr lvl="1">
              <a:buFont typeface="Wingdings" panose="05000000000000000000" pitchFamily="2" charset="2"/>
              <a:buChar char="Ø"/>
            </a:pPr>
            <a:r>
              <a:rPr lang="ru-RU" sz="2200" dirty="0" err="1"/>
              <a:t>ArrayList</a:t>
            </a:r>
            <a:r>
              <a:rPr lang="ru-RU" sz="2200" dirty="0"/>
              <a:t> (</a:t>
            </a:r>
            <a:r>
              <a:rPr lang="ru-RU" sz="2200" dirty="0" err="1"/>
              <a:t>int</a:t>
            </a:r>
            <a:r>
              <a:rPr lang="ru-RU" sz="2200" dirty="0"/>
              <a:t> </a:t>
            </a:r>
            <a:r>
              <a:rPr lang="ru-RU" sz="2200" dirty="0" err="1"/>
              <a:t>capacity</a:t>
            </a:r>
            <a:r>
              <a:rPr lang="ru-RU" sz="2200" dirty="0"/>
              <a:t>) </a:t>
            </a:r>
          </a:p>
          <a:p>
            <a:pPr marL="0" indent="0">
              <a:buNone/>
            </a:pPr>
            <a:r>
              <a:rPr lang="ru-RU" sz="2400" dirty="0"/>
              <a:t>Первый  конструктор  </a:t>
            </a:r>
            <a:r>
              <a:rPr lang="ru-RU" sz="2400" dirty="0" smtClean="0"/>
              <a:t>создает  </a:t>
            </a:r>
            <a:r>
              <a:rPr lang="ru-RU" sz="2400" dirty="0"/>
              <a:t>пустой  </a:t>
            </a:r>
            <a:r>
              <a:rPr lang="ru-RU" sz="2400" dirty="0" smtClean="0"/>
              <a:t>список. </a:t>
            </a:r>
          </a:p>
          <a:p>
            <a:pPr marL="0" indent="0">
              <a:buNone/>
            </a:pPr>
            <a:r>
              <a:rPr lang="ru-RU" sz="2400" dirty="0" smtClean="0"/>
              <a:t>Второй  </a:t>
            </a:r>
            <a:r>
              <a:rPr lang="ru-RU" sz="2400" dirty="0"/>
              <a:t>–  </a:t>
            </a:r>
            <a:r>
              <a:rPr lang="ru-RU" sz="2400" dirty="0" smtClean="0"/>
              <a:t>список,  </a:t>
            </a:r>
            <a:r>
              <a:rPr lang="ru-RU" sz="2400" dirty="0"/>
              <a:t>который  инициализирован  элементами  коллекции  с.  </a:t>
            </a:r>
          </a:p>
          <a:p>
            <a:pPr marL="0" indent="0">
              <a:buNone/>
            </a:pPr>
            <a:r>
              <a:rPr lang="ru-RU" sz="2400" dirty="0"/>
              <a:t>Третий формирует список с указанной начальной емкостью (</a:t>
            </a:r>
            <a:r>
              <a:rPr lang="ru-RU" sz="2400" dirty="0" err="1"/>
              <a:t>capacity</a:t>
            </a:r>
            <a:r>
              <a:rPr lang="ru-RU" sz="2400" dirty="0"/>
              <a:t>). </a:t>
            </a:r>
          </a:p>
          <a:p>
            <a:pPr marL="0" indent="0">
              <a:buNone/>
            </a:pPr>
            <a:r>
              <a:rPr lang="ru-RU" altLang="ru-RU" sz="2400" dirty="0" smtClean="0"/>
              <a:t>	Емкость </a:t>
            </a:r>
            <a:r>
              <a:rPr lang="ru-RU" altLang="ru-RU" sz="2400" dirty="0"/>
              <a:t>в </a:t>
            </a:r>
            <a:r>
              <a:rPr lang="ru-RU" altLang="ru-RU" sz="2400" dirty="0" err="1"/>
              <a:t>ArrayList</a:t>
            </a:r>
            <a:r>
              <a:rPr lang="ru-RU" altLang="ru-RU" sz="2400" dirty="0"/>
              <a:t> представляет размер массива, который будет </a:t>
            </a:r>
            <a:r>
              <a:rPr lang="ru-RU" altLang="ru-RU" sz="2400" dirty="0" smtClean="0"/>
              <a:t>	использоваться </a:t>
            </a:r>
            <a:r>
              <a:rPr lang="ru-RU" altLang="ru-RU" sz="2400" dirty="0"/>
              <a:t>для хранения объектов. При добавлении </a:t>
            </a:r>
            <a:r>
              <a:rPr lang="ru-RU" altLang="ru-RU" sz="2400" dirty="0" smtClean="0"/>
              <a:t>	элементов 	фактически </a:t>
            </a:r>
            <a:r>
              <a:rPr lang="ru-RU" altLang="ru-RU" sz="2400" dirty="0"/>
              <a:t>происходит перераспределение </a:t>
            </a:r>
            <a:r>
              <a:rPr lang="ru-RU" altLang="ru-RU" sz="2400" dirty="0" smtClean="0"/>
              <a:t>	памяти </a:t>
            </a:r>
            <a:r>
              <a:rPr lang="ru-RU" altLang="ru-RU" sz="2400" dirty="0"/>
              <a:t>- создание </a:t>
            </a:r>
            <a:r>
              <a:rPr lang="ru-RU" altLang="ru-RU" sz="2400" dirty="0" smtClean="0"/>
              <a:t>	нового </a:t>
            </a:r>
            <a:r>
              <a:rPr lang="ru-RU" altLang="ru-RU" sz="2400" dirty="0"/>
              <a:t>массива и копирование в него </a:t>
            </a:r>
            <a:r>
              <a:rPr lang="ru-RU" altLang="ru-RU" sz="2400" dirty="0" smtClean="0"/>
              <a:t>	элементов </a:t>
            </a:r>
            <a:r>
              <a:rPr lang="ru-RU" altLang="ru-RU" sz="2400" dirty="0"/>
              <a:t>из старого </a:t>
            </a:r>
            <a:r>
              <a:rPr lang="ru-RU" altLang="ru-RU" sz="2400" dirty="0" smtClean="0"/>
              <a:t>	массива</a:t>
            </a:r>
            <a:r>
              <a:rPr lang="ru-RU" altLang="ru-RU" sz="2400" dirty="0"/>
              <a:t>. Изначальное задание емкости </a:t>
            </a:r>
            <a:r>
              <a:rPr lang="ru-RU" altLang="ru-RU" sz="2400" dirty="0" smtClean="0"/>
              <a:t>	</a:t>
            </a:r>
            <a:r>
              <a:rPr lang="ru-RU" altLang="ru-RU" sz="2400" dirty="0" err="1" smtClean="0"/>
              <a:t>ArrayList</a:t>
            </a:r>
            <a:r>
              <a:rPr lang="ru-RU" altLang="ru-RU" sz="2400" dirty="0" smtClean="0"/>
              <a:t> </a:t>
            </a:r>
            <a:r>
              <a:rPr lang="ru-RU" altLang="ru-RU" sz="2400" dirty="0"/>
              <a:t>позволяет снизить </a:t>
            </a:r>
            <a:r>
              <a:rPr lang="ru-RU" altLang="ru-RU" sz="2400" dirty="0" smtClean="0"/>
              <a:t>подобные </a:t>
            </a:r>
            <a:r>
              <a:rPr lang="ru-RU" altLang="ru-RU" sz="2400" dirty="0"/>
              <a:t>перераспределения </a:t>
            </a:r>
            <a:r>
              <a:rPr lang="ru-RU" altLang="ru-RU" sz="2400" dirty="0" smtClean="0"/>
              <a:t>	памяти</a:t>
            </a:r>
            <a:r>
              <a:rPr lang="ru-RU" altLang="ru-RU" sz="2400" dirty="0"/>
              <a:t>, тем самым повышая </a:t>
            </a:r>
            <a:r>
              <a:rPr lang="ru-RU" altLang="ru-RU" sz="2400" dirty="0" smtClean="0"/>
              <a:t>производительность</a:t>
            </a:r>
            <a:r>
              <a:rPr lang="ru-RU" altLang="ru-RU" sz="2400" dirty="0"/>
              <a:t>.</a:t>
            </a:r>
          </a:p>
        </p:txBody>
      </p:sp>
    </p:spTree>
    <p:extLst>
      <p:ext uri="{BB962C8B-B14F-4D97-AF65-F5344CB8AC3E}">
        <p14:creationId xmlns:p14="http://schemas.microsoft.com/office/powerpoint/2010/main" val="2846397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Общие </a:t>
            </a:r>
            <a:r>
              <a:rPr lang="ru-RU" sz="3200" dirty="0" smtClean="0">
                <a:effectLst>
                  <a:outerShdw blurRad="38100" dist="38100" dir="2700000" algn="tl">
                    <a:srgbClr val="C0C0C0"/>
                  </a:outerShdw>
                </a:effectLst>
              </a:rPr>
              <a:t>сведения</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315234"/>
            <a:ext cx="9979572" cy="5258988"/>
          </a:xfrm>
        </p:spPr>
        <p:txBody>
          <a:bodyPr>
            <a:normAutofit/>
          </a:bodyPr>
          <a:lstStyle/>
          <a:p>
            <a:pPr marL="0" indent="0">
              <a:buNone/>
            </a:pPr>
            <a:r>
              <a:rPr lang="ru-RU" sz="2400" dirty="0"/>
              <a:t>Коллекции — это хранилища или контейнеры, поддерживающие различные </a:t>
            </a:r>
            <a:r>
              <a:rPr lang="ru-RU" sz="2400" dirty="0" smtClean="0"/>
              <a:t>способы </a:t>
            </a:r>
            <a:r>
              <a:rPr lang="ru-RU" sz="2400" dirty="0"/>
              <a:t>накопления и упорядочения объектов с целью обеспечения </a:t>
            </a:r>
            <a:r>
              <a:rPr lang="ru-RU" sz="2400" dirty="0" smtClean="0"/>
              <a:t>возможностей  </a:t>
            </a:r>
            <a:r>
              <a:rPr lang="ru-RU" sz="2400" dirty="0"/>
              <a:t>эффективного  доступа  к  ним.  Они  представляют  собой  реализацию  </a:t>
            </a:r>
            <a:r>
              <a:rPr lang="ru-RU" sz="2400" dirty="0" smtClean="0"/>
              <a:t>абстрактных </a:t>
            </a:r>
            <a:r>
              <a:rPr lang="ru-RU" sz="2400" dirty="0"/>
              <a:t>структур данных, </a:t>
            </a:r>
            <a:r>
              <a:rPr lang="ru-RU" sz="2400" dirty="0" smtClean="0"/>
              <a:t>поддерживающих </a:t>
            </a:r>
            <a:r>
              <a:rPr lang="ru-RU" sz="2400" dirty="0"/>
              <a:t>три основные операции:</a:t>
            </a:r>
          </a:p>
          <a:p>
            <a:pPr>
              <a:buFont typeface="Wingdings" panose="05000000000000000000" pitchFamily="2" charset="2"/>
              <a:buChar char="Ø"/>
            </a:pPr>
            <a:r>
              <a:rPr lang="ru-RU" sz="2400" dirty="0" smtClean="0"/>
              <a:t>добавление </a:t>
            </a:r>
            <a:r>
              <a:rPr lang="ru-RU" sz="2400" dirty="0"/>
              <a:t>нового элемента в коллекцию;</a:t>
            </a:r>
          </a:p>
          <a:p>
            <a:pPr>
              <a:buFont typeface="Wingdings" panose="05000000000000000000" pitchFamily="2" charset="2"/>
              <a:buChar char="Ø"/>
            </a:pPr>
            <a:r>
              <a:rPr lang="ru-RU" sz="2400" dirty="0" smtClean="0"/>
              <a:t>удаление </a:t>
            </a:r>
            <a:r>
              <a:rPr lang="ru-RU" sz="2400" dirty="0"/>
              <a:t>элемента из коллекции;</a:t>
            </a:r>
          </a:p>
          <a:p>
            <a:pPr>
              <a:buFont typeface="Wingdings" panose="05000000000000000000" pitchFamily="2" charset="2"/>
              <a:buChar char="Ø"/>
            </a:pPr>
            <a:r>
              <a:rPr lang="ru-RU" sz="2400" dirty="0" smtClean="0"/>
              <a:t>изменение </a:t>
            </a:r>
            <a:r>
              <a:rPr lang="ru-RU" sz="2400" dirty="0"/>
              <a:t>элемента в коллекции</a:t>
            </a:r>
            <a:r>
              <a:rPr lang="ru-RU" sz="2400" dirty="0" smtClean="0"/>
              <a:t>.</a:t>
            </a:r>
            <a:endParaRPr lang="ru-RU" sz="2400" dirty="0"/>
          </a:p>
        </p:txBody>
      </p:sp>
    </p:spTree>
    <p:extLst>
      <p:ext uri="{BB962C8B-B14F-4D97-AF65-F5344CB8AC3E}">
        <p14:creationId xmlns:p14="http://schemas.microsoft.com/office/powerpoint/2010/main" val="24881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111104"/>
            <a:ext cx="9096704" cy="633412"/>
          </a:xfrm>
        </p:spPr>
        <p:txBody>
          <a:bodyPr rtlCol="0">
            <a:normAutofit/>
          </a:bodyPr>
          <a:lstStyle/>
          <a:p>
            <a:pPr>
              <a:defRPr/>
            </a:pPr>
            <a:r>
              <a:rPr lang="ru-RU" sz="3200" dirty="0"/>
              <a:t>Класс  </a:t>
            </a:r>
            <a:r>
              <a:rPr lang="en-US" sz="3200" dirty="0" err="1"/>
              <a:t>ArrayList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569928" y="724944"/>
            <a:ext cx="10622072" cy="6000749"/>
          </a:xfrm>
        </p:spPr>
        <p:txBody>
          <a:bodyPr>
            <a:normAutofit/>
          </a:bodyPr>
          <a:lstStyle/>
          <a:p>
            <a:pPr marL="0" indent="0">
              <a:buNone/>
            </a:pPr>
            <a:r>
              <a:rPr lang="en-US" dirty="0"/>
              <a:t>import </a:t>
            </a:r>
            <a:r>
              <a:rPr lang="en-US" dirty="0" err="1"/>
              <a:t>java.util.ArrayList</a:t>
            </a:r>
            <a:r>
              <a:rPr lang="en-US" dirty="0"/>
              <a:t>;</a:t>
            </a:r>
          </a:p>
          <a:p>
            <a:pPr marL="0" indent="0">
              <a:buNone/>
            </a:pPr>
            <a:r>
              <a:rPr lang="en-US" dirty="0"/>
              <a:t>public class </a:t>
            </a:r>
            <a:r>
              <a:rPr lang="en-US" dirty="0" err="1"/>
              <a:t>DemoGeneric</a:t>
            </a:r>
            <a:r>
              <a:rPr lang="en-US" dirty="0"/>
              <a:t> {</a:t>
            </a:r>
          </a:p>
          <a:p>
            <a:pPr marL="0" indent="0">
              <a:buNone/>
            </a:pPr>
            <a:r>
              <a:rPr lang="ru-RU" dirty="0" smtClean="0"/>
              <a:t>	</a:t>
            </a:r>
            <a:r>
              <a:rPr lang="en-US" dirty="0" smtClean="0"/>
              <a:t>public </a:t>
            </a:r>
            <a:r>
              <a:rPr lang="en-US" dirty="0"/>
              <a:t>static void main(String </a:t>
            </a:r>
            <a:r>
              <a:rPr lang="en-US" dirty="0" err="1"/>
              <a:t>args</a:t>
            </a:r>
            <a:r>
              <a:rPr lang="en-US" dirty="0"/>
              <a:t>[ ]) {</a:t>
            </a:r>
          </a:p>
          <a:p>
            <a:pPr marL="0" indent="0">
              <a:buNone/>
            </a:pPr>
            <a:r>
              <a:rPr lang="ru-RU" dirty="0" smtClean="0"/>
              <a:t>		</a:t>
            </a:r>
            <a:r>
              <a:rPr lang="en-US" dirty="0" err="1" smtClean="0"/>
              <a:t>ArrayList</a:t>
            </a:r>
            <a:r>
              <a:rPr lang="en-US" dirty="0" smtClean="0"/>
              <a:t>&lt;String</a:t>
            </a:r>
            <a:r>
              <a:rPr lang="en-US" dirty="0"/>
              <a:t>&gt; list = new </a:t>
            </a:r>
            <a:r>
              <a:rPr lang="en-US" dirty="0" err="1"/>
              <a:t>ArrayList</a:t>
            </a:r>
            <a:r>
              <a:rPr lang="en-US" dirty="0"/>
              <a:t>&lt;&gt;();</a:t>
            </a:r>
          </a:p>
          <a:p>
            <a:pPr marL="0" indent="0">
              <a:buNone/>
            </a:pPr>
            <a:r>
              <a:rPr lang="ru-RU" dirty="0" smtClean="0"/>
              <a:t>		</a:t>
            </a:r>
            <a:r>
              <a:rPr lang="en-US" dirty="0" smtClean="0"/>
              <a:t>//</a:t>
            </a:r>
            <a:r>
              <a:rPr lang="ru-RU" dirty="0" smtClean="0"/>
              <a:t> </a:t>
            </a:r>
            <a:r>
              <a:rPr lang="en-US" dirty="0" err="1" smtClean="0"/>
              <a:t>ArrayList</a:t>
            </a:r>
            <a:r>
              <a:rPr lang="en-US" dirty="0" smtClean="0"/>
              <a:t>&lt;</a:t>
            </a:r>
            <a:r>
              <a:rPr lang="en-US" dirty="0" err="1" smtClean="0"/>
              <a:t>int</a:t>
            </a:r>
            <a:r>
              <a:rPr lang="en-US" dirty="0"/>
              <a:t>&gt; b = new </a:t>
            </a:r>
            <a:r>
              <a:rPr lang="en-US" dirty="0" err="1"/>
              <a:t>ArrayList</a:t>
            </a:r>
            <a:r>
              <a:rPr lang="en-US" dirty="0"/>
              <a:t>&lt;</a:t>
            </a:r>
            <a:r>
              <a:rPr lang="en-US" dirty="0" err="1"/>
              <a:t>int</a:t>
            </a:r>
            <a:r>
              <a:rPr lang="en-US" dirty="0"/>
              <a:t>&gt;(); // </a:t>
            </a:r>
            <a:r>
              <a:rPr lang="ru-RU" dirty="0"/>
              <a:t>ошибка компиляции</a:t>
            </a:r>
          </a:p>
          <a:p>
            <a:pPr marL="0" indent="0">
              <a:buNone/>
            </a:pPr>
            <a:r>
              <a:rPr lang="ru-RU" dirty="0" smtClean="0"/>
              <a:t>		</a:t>
            </a:r>
            <a:r>
              <a:rPr lang="en-US" dirty="0" err="1" smtClean="0"/>
              <a:t>list.add</a:t>
            </a:r>
            <a:r>
              <a:rPr lang="en-US" dirty="0"/>
              <a:t>("Java"); </a:t>
            </a:r>
            <a:r>
              <a:rPr lang="en-US" dirty="0" smtClean="0"/>
              <a:t>/</a:t>
            </a:r>
            <a:r>
              <a:rPr lang="ru-RU" dirty="0" smtClean="0"/>
              <a:t>/</a:t>
            </a:r>
            <a:r>
              <a:rPr lang="en-US" dirty="0" smtClean="0"/>
              <a:t> </a:t>
            </a:r>
            <a:r>
              <a:rPr lang="ru-RU" dirty="0" smtClean="0"/>
              <a:t>компилятор </a:t>
            </a:r>
            <a:r>
              <a:rPr lang="ru-RU" dirty="0"/>
              <a:t>"знает" </a:t>
            </a:r>
            <a:r>
              <a:rPr lang="ru-RU" dirty="0" smtClean="0"/>
              <a:t>допустимый </a:t>
            </a:r>
            <a:r>
              <a:rPr lang="ru-RU" dirty="0"/>
              <a:t>тип передаваемого </a:t>
            </a:r>
            <a:r>
              <a:rPr lang="ru-RU" dirty="0" smtClean="0"/>
              <a:t>значения</a:t>
            </a:r>
          </a:p>
          <a:p>
            <a:pPr marL="0" indent="0">
              <a:buNone/>
            </a:pPr>
            <a:r>
              <a:rPr lang="ru-RU" dirty="0"/>
              <a:t>	</a:t>
            </a:r>
            <a:r>
              <a:rPr lang="ru-RU" dirty="0" smtClean="0"/>
              <a:t>	</a:t>
            </a:r>
            <a:r>
              <a:rPr lang="en-US" dirty="0" err="1" smtClean="0"/>
              <a:t>list.add</a:t>
            </a:r>
            <a:r>
              <a:rPr lang="en-US" dirty="0"/>
              <a:t>("JavaFX 2");</a:t>
            </a:r>
          </a:p>
          <a:p>
            <a:pPr marL="0" indent="0">
              <a:buNone/>
            </a:pPr>
            <a:r>
              <a:rPr lang="ru-RU" dirty="0" smtClean="0"/>
              <a:t>		</a:t>
            </a:r>
            <a:r>
              <a:rPr lang="en-US" dirty="0" smtClean="0"/>
              <a:t>String </a:t>
            </a:r>
            <a:r>
              <a:rPr lang="en-US" dirty="0"/>
              <a:t>res = </a:t>
            </a:r>
            <a:r>
              <a:rPr lang="en-US" dirty="0" err="1"/>
              <a:t>list.get</a:t>
            </a:r>
            <a:r>
              <a:rPr lang="en-US" dirty="0"/>
              <a:t>(0); </a:t>
            </a:r>
            <a:endParaRPr lang="ru-RU" dirty="0" smtClean="0"/>
          </a:p>
          <a:p>
            <a:pPr marL="0" indent="0">
              <a:buNone/>
            </a:pPr>
            <a:r>
              <a:rPr lang="ru-RU" dirty="0" smtClean="0"/>
              <a:t>		// </a:t>
            </a:r>
            <a:r>
              <a:rPr lang="en-US" dirty="0" err="1" smtClean="0"/>
              <a:t>list.add</a:t>
            </a:r>
            <a:r>
              <a:rPr lang="en-US" dirty="0" smtClean="0"/>
              <a:t>(new </a:t>
            </a:r>
            <a:r>
              <a:rPr lang="en-US" dirty="0" err="1"/>
              <a:t>StringBuilder</a:t>
            </a:r>
            <a:r>
              <a:rPr lang="en-US" dirty="0"/>
              <a:t>("C#")); // </a:t>
            </a:r>
            <a:r>
              <a:rPr lang="ru-RU" dirty="0"/>
              <a:t>ошибка </a:t>
            </a:r>
            <a:r>
              <a:rPr lang="ru-RU" dirty="0" smtClean="0"/>
              <a:t>компиляции</a:t>
            </a:r>
          </a:p>
          <a:p>
            <a:pPr marL="0" indent="0">
              <a:buNone/>
            </a:pPr>
            <a:r>
              <a:rPr lang="ru-RU" dirty="0"/>
              <a:t>	</a:t>
            </a:r>
            <a:r>
              <a:rPr lang="ru-RU" dirty="0" smtClean="0"/>
              <a:t>	// компилятор </a:t>
            </a:r>
            <a:r>
              <a:rPr lang="ru-RU" dirty="0"/>
              <a:t>не позволит добавить "посторонний" тип</a:t>
            </a:r>
          </a:p>
          <a:p>
            <a:pPr marL="0" indent="0">
              <a:buNone/>
            </a:pPr>
            <a:r>
              <a:rPr lang="ru-RU" dirty="0" smtClean="0"/>
              <a:t>		</a:t>
            </a:r>
            <a:r>
              <a:rPr lang="en-US" dirty="0" err="1" smtClean="0"/>
              <a:t>System.out.print</a:t>
            </a:r>
            <a:r>
              <a:rPr lang="en-US" dirty="0" smtClean="0"/>
              <a:t>(list</a:t>
            </a:r>
            <a:r>
              <a:rPr lang="en-US" dirty="0"/>
              <a:t>); // </a:t>
            </a:r>
            <a:r>
              <a:rPr lang="ru-RU" dirty="0" smtClean="0"/>
              <a:t>вывод</a:t>
            </a:r>
            <a:endParaRPr lang="ru-RU" dirty="0"/>
          </a:p>
          <a:p>
            <a:pPr marL="0" indent="0">
              <a:buNone/>
            </a:pPr>
            <a:r>
              <a:rPr lang="ru-RU" dirty="0" smtClean="0"/>
              <a:t>	}</a:t>
            </a:r>
            <a:endParaRPr lang="ru-RU" dirty="0"/>
          </a:p>
          <a:p>
            <a:pPr marL="0" indent="0">
              <a:buNone/>
            </a:pPr>
            <a:r>
              <a:rPr lang="ru-RU" dirty="0" smtClean="0"/>
              <a:t>}</a:t>
            </a:r>
          </a:p>
          <a:p>
            <a:pPr marL="0" indent="0">
              <a:buNone/>
            </a:pPr>
            <a:endParaRPr lang="ru-RU" dirty="0"/>
          </a:p>
          <a:p>
            <a:pPr marL="0" indent="0">
              <a:buNone/>
            </a:pPr>
            <a:r>
              <a:rPr lang="ru-RU" dirty="0" smtClean="0"/>
              <a:t>				В </a:t>
            </a:r>
            <a:r>
              <a:rPr lang="ru-RU" dirty="0"/>
              <a:t>результате будет выведено</a:t>
            </a:r>
            <a:r>
              <a:rPr lang="ru-RU" dirty="0" smtClean="0"/>
              <a:t>:  [</a:t>
            </a:r>
            <a:r>
              <a:rPr lang="ru-RU" dirty="0" err="1"/>
              <a:t>Java</a:t>
            </a:r>
            <a:r>
              <a:rPr lang="ru-RU" dirty="0"/>
              <a:t>, </a:t>
            </a:r>
            <a:r>
              <a:rPr lang="ru-RU" dirty="0" err="1"/>
              <a:t>JavaFX</a:t>
            </a:r>
            <a:r>
              <a:rPr lang="ru-RU" dirty="0"/>
              <a:t> 2]</a:t>
            </a:r>
          </a:p>
          <a:p>
            <a:pPr marL="0" indent="0">
              <a:buNone/>
            </a:pPr>
            <a:endParaRPr lang="ru-RU" dirty="0"/>
          </a:p>
        </p:txBody>
      </p:sp>
    </p:spTree>
    <p:extLst>
      <p:ext uri="{BB962C8B-B14F-4D97-AF65-F5344CB8AC3E}">
        <p14:creationId xmlns:p14="http://schemas.microsoft.com/office/powerpoint/2010/main" val="2083950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Класс  </a:t>
            </a:r>
            <a:r>
              <a:rPr lang="en-US" sz="3200" dirty="0" err="1"/>
              <a:t>ArrayList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791222" y="1027134"/>
            <a:ext cx="9832931" cy="5547088"/>
          </a:xfrm>
        </p:spPr>
        <p:txBody>
          <a:bodyPr>
            <a:normAutofit/>
          </a:bodyPr>
          <a:lstStyle/>
          <a:p>
            <a:r>
              <a:rPr lang="ru-RU" sz="2400" dirty="0">
                <a:solidFill>
                  <a:schemeClr val="tx1"/>
                </a:solidFill>
              </a:rPr>
              <a:t>Здесь объект </a:t>
            </a:r>
            <a:r>
              <a:rPr lang="ru-RU" sz="2400" dirty="0" err="1">
                <a:solidFill>
                  <a:schemeClr val="tx1"/>
                </a:solidFill>
              </a:rPr>
              <a:t>ArrayList</a:t>
            </a:r>
            <a:r>
              <a:rPr lang="ru-RU" sz="2400" dirty="0">
                <a:solidFill>
                  <a:schemeClr val="tx1"/>
                </a:solidFill>
              </a:rPr>
              <a:t> типизируется классом </a:t>
            </a:r>
            <a:r>
              <a:rPr lang="ru-RU" sz="2400" dirty="0" err="1">
                <a:solidFill>
                  <a:schemeClr val="tx1"/>
                </a:solidFill>
              </a:rPr>
              <a:t>String</a:t>
            </a:r>
            <a:r>
              <a:rPr lang="ru-RU" sz="2400" dirty="0">
                <a:solidFill>
                  <a:schemeClr val="tx1"/>
                </a:solidFill>
              </a:rPr>
              <a:t>, поэтому список будет хранить только строки. </a:t>
            </a:r>
          </a:p>
          <a:p>
            <a:r>
              <a:rPr lang="ru-RU" sz="2400" dirty="0">
                <a:solidFill>
                  <a:schemeClr val="tx1"/>
                </a:solidFill>
              </a:rPr>
              <a:t>У</a:t>
            </a:r>
            <a:r>
              <a:rPr lang="ru-RU" altLang="ru-RU" sz="2400" dirty="0">
                <a:solidFill>
                  <a:schemeClr val="tx1"/>
                </a:solidFill>
              </a:rPr>
              <a:t>казывать тип следует при создании ссылки, иначе будет позволено добавлять объекты всех типов. На этом основан принцип </a:t>
            </a:r>
            <a:r>
              <a:rPr lang="ru-RU" altLang="ru-RU" sz="2400" dirty="0" err="1">
                <a:solidFill>
                  <a:schemeClr val="tx1"/>
                </a:solidFill>
              </a:rPr>
              <a:t>типобезопасности</a:t>
            </a:r>
            <a:r>
              <a:rPr lang="ru-RU" altLang="ru-RU" sz="2400" dirty="0">
                <a:solidFill>
                  <a:schemeClr val="tx1"/>
                </a:solidFill>
              </a:rPr>
              <a:t>, обеспечиваемый параметризацией коллекций.</a:t>
            </a:r>
            <a:endParaRPr lang="en-US" altLang="ru-RU" sz="2400" dirty="0">
              <a:solidFill>
                <a:schemeClr val="tx1"/>
              </a:solidFill>
            </a:endParaRPr>
          </a:p>
          <a:p>
            <a:r>
              <a:rPr lang="ru-RU" altLang="ru-RU" sz="2400" dirty="0">
                <a:solidFill>
                  <a:schemeClr val="tx1"/>
                </a:solidFill>
              </a:rPr>
              <a:t>Чтобы параметризация коллекции была полной, необходимо указывать параметр и при объявлении ссылки, и при создании объекта.</a:t>
            </a:r>
          </a:p>
        </p:txBody>
      </p:sp>
    </p:spTree>
    <p:extLst>
      <p:ext uri="{BB962C8B-B14F-4D97-AF65-F5344CB8AC3E}">
        <p14:creationId xmlns:p14="http://schemas.microsoft.com/office/powerpoint/2010/main" val="3378941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Класс  </a:t>
            </a:r>
            <a:r>
              <a:rPr lang="en-US" sz="3200" dirty="0" err="1"/>
              <a:t>ArrayList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753644" y="964504"/>
            <a:ext cx="9832931" cy="5547088"/>
          </a:xfrm>
        </p:spPr>
        <p:txBody>
          <a:bodyPr>
            <a:normAutofit fontScale="92500"/>
          </a:bodyPr>
          <a:lstStyle/>
          <a:p>
            <a:r>
              <a:rPr lang="ru-RU" altLang="ru-RU" sz="2400" dirty="0" smtClean="0">
                <a:solidFill>
                  <a:schemeClr val="tx1"/>
                </a:solidFill>
              </a:rPr>
              <a:t>Для добавления элементов вызывается метод </a:t>
            </a:r>
            <a:r>
              <a:rPr lang="ru-RU" altLang="ru-RU" sz="2400" dirty="0" err="1" smtClean="0">
                <a:solidFill>
                  <a:schemeClr val="tx1"/>
                </a:solidFill>
              </a:rPr>
              <a:t>add</a:t>
            </a:r>
            <a:r>
              <a:rPr lang="ru-RU" altLang="ru-RU" sz="2400" dirty="0" smtClean="0">
                <a:solidFill>
                  <a:schemeClr val="tx1"/>
                </a:solidFill>
              </a:rPr>
              <a:t>. С его помощью можно добавлять объект в конец списка - </a:t>
            </a:r>
            <a:r>
              <a:rPr lang="en-US" altLang="ru-RU" sz="2400" dirty="0" smtClean="0">
                <a:solidFill>
                  <a:schemeClr val="tx1"/>
                </a:solidFill>
              </a:rPr>
              <a:t>list</a:t>
            </a:r>
            <a:r>
              <a:rPr lang="ru-RU" altLang="ru-RU" sz="2400" dirty="0" smtClean="0">
                <a:solidFill>
                  <a:schemeClr val="tx1"/>
                </a:solidFill>
              </a:rPr>
              <a:t>.</a:t>
            </a:r>
            <a:r>
              <a:rPr lang="ru-RU" altLang="ru-RU" sz="2400" dirty="0" err="1" smtClean="0">
                <a:solidFill>
                  <a:schemeClr val="tx1"/>
                </a:solidFill>
              </a:rPr>
              <a:t>add</a:t>
            </a:r>
            <a:r>
              <a:rPr lang="ru-RU" altLang="ru-RU" sz="2400" dirty="0" smtClean="0">
                <a:solidFill>
                  <a:schemeClr val="tx1"/>
                </a:solidFill>
              </a:rPr>
              <a:t>(“</a:t>
            </a:r>
            <a:r>
              <a:rPr lang="en-US" altLang="ru-RU" sz="2400" dirty="0" err="1" smtClean="0">
                <a:solidFill>
                  <a:schemeClr val="tx1"/>
                </a:solidFill>
              </a:rPr>
              <a:t>aaa</a:t>
            </a:r>
            <a:r>
              <a:rPr lang="ru-RU" altLang="ru-RU" sz="2400" dirty="0" smtClean="0">
                <a:solidFill>
                  <a:schemeClr val="tx1"/>
                </a:solidFill>
              </a:rPr>
              <a:t>"). Также можно добавить объект на определенное место в списке, например, добавить объект на второе место (то есть по индексу 1, так как нумерация начинается с нуля): </a:t>
            </a:r>
            <a:r>
              <a:rPr lang="en-US" altLang="ru-RU" sz="2400" dirty="0" smtClean="0">
                <a:solidFill>
                  <a:schemeClr val="tx1"/>
                </a:solidFill>
              </a:rPr>
              <a:t>list</a:t>
            </a:r>
            <a:r>
              <a:rPr lang="ru-RU" altLang="ru-RU" sz="2400" dirty="0" smtClean="0">
                <a:solidFill>
                  <a:schemeClr val="tx1"/>
                </a:solidFill>
              </a:rPr>
              <a:t>.</a:t>
            </a:r>
            <a:r>
              <a:rPr lang="ru-RU" altLang="ru-RU" sz="2400" dirty="0" err="1" smtClean="0">
                <a:solidFill>
                  <a:schemeClr val="tx1"/>
                </a:solidFill>
              </a:rPr>
              <a:t>add</a:t>
            </a:r>
            <a:r>
              <a:rPr lang="ru-RU" altLang="ru-RU" sz="2400" dirty="0" smtClean="0">
                <a:solidFill>
                  <a:schemeClr val="tx1"/>
                </a:solidFill>
              </a:rPr>
              <a:t>(1, “</a:t>
            </a:r>
            <a:r>
              <a:rPr lang="en-US" altLang="ru-RU" sz="2400" dirty="0" err="1" smtClean="0">
                <a:solidFill>
                  <a:schemeClr val="tx1"/>
                </a:solidFill>
              </a:rPr>
              <a:t>bbb</a:t>
            </a:r>
            <a:r>
              <a:rPr lang="ru-RU" altLang="ru-RU" sz="2400" dirty="0" smtClean="0">
                <a:solidFill>
                  <a:schemeClr val="tx1"/>
                </a:solidFill>
              </a:rPr>
              <a:t>")</a:t>
            </a:r>
            <a:r>
              <a:rPr lang="en-US" altLang="ru-RU" sz="2400" dirty="0" smtClean="0">
                <a:solidFill>
                  <a:schemeClr val="tx1"/>
                </a:solidFill>
              </a:rPr>
              <a:t>.</a:t>
            </a:r>
          </a:p>
          <a:p>
            <a:r>
              <a:rPr lang="ru-RU" altLang="ru-RU" sz="2400" dirty="0">
                <a:solidFill>
                  <a:schemeClr val="tx1"/>
                </a:solidFill>
              </a:rPr>
              <a:t>Метод </a:t>
            </a:r>
            <a:r>
              <a:rPr lang="ru-RU" altLang="ru-RU" sz="2400" dirty="0" err="1">
                <a:solidFill>
                  <a:schemeClr val="tx1"/>
                </a:solidFill>
              </a:rPr>
              <a:t>size</a:t>
            </a:r>
            <a:r>
              <a:rPr lang="ru-RU" altLang="ru-RU" sz="2400" dirty="0">
                <a:solidFill>
                  <a:schemeClr val="tx1"/>
                </a:solidFill>
              </a:rPr>
              <a:t>() позволяет узнать количество объектов в коллекции.</a:t>
            </a:r>
          </a:p>
          <a:p>
            <a:r>
              <a:rPr lang="ru-RU" altLang="ru-RU" sz="2400" dirty="0" smtClean="0">
                <a:solidFill>
                  <a:schemeClr val="tx1"/>
                </a:solidFill>
              </a:rPr>
              <a:t>Проверку </a:t>
            </a:r>
            <a:r>
              <a:rPr lang="ru-RU" altLang="ru-RU" sz="2400" dirty="0">
                <a:solidFill>
                  <a:schemeClr val="tx1"/>
                </a:solidFill>
              </a:rPr>
              <a:t>на наличие элемента в коллекции производится с помощью метода </a:t>
            </a:r>
            <a:r>
              <a:rPr lang="ru-RU" altLang="ru-RU" sz="2400" dirty="0" err="1">
                <a:solidFill>
                  <a:schemeClr val="tx1"/>
                </a:solidFill>
              </a:rPr>
              <a:t>contains</a:t>
            </a:r>
            <a:r>
              <a:rPr lang="ru-RU" altLang="ru-RU" sz="2400" dirty="0">
                <a:solidFill>
                  <a:schemeClr val="tx1"/>
                </a:solidFill>
              </a:rPr>
              <a:t>. </a:t>
            </a:r>
            <a:endParaRPr lang="en-US" altLang="ru-RU" sz="2400" dirty="0" smtClean="0">
              <a:solidFill>
                <a:schemeClr val="tx1"/>
              </a:solidFill>
            </a:endParaRPr>
          </a:p>
          <a:p>
            <a:r>
              <a:rPr lang="ru-RU" altLang="ru-RU" sz="2400" dirty="0" smtClean="0">
                <a:solidFill>
                  <a:schemeClr val="tx1"/>
                </a:solidFill>
              </a:rPr>
              <a:t>Удаление элементов производится с </a:t>
            </a:r>
            <a:r>
              <a:rPr lang="ru-RU" altLang="ru-RU" sz="2400" dirty="0">
                <a:solidFill>
                  <a:schemeClr val="tx1"/>
                </a:solidFill>
              </a:rPr>
              <a:t>помощью метода </a:t>
            </a:r>
            <a:r>
              <a:rPr lang="ru-RU" altLang="ru-RU" sz="2400" dirty="0" err="1">
                <a:solidFill>
                  <a:schemeClr val="tx1"/>
                </a:solidFill>
              </a:rPr>
              <a:t>remove</a:t>
            </a:r>
            <a:r>
              <a:rPr lang="ru-RU" altLang="ru-RU" sz="2400" dirty="0">
                <a:solidFill>
                  <a:schemeClr val="tx1"/>
                </a:solidFill>
              </a:rPr>
              <a:t>. И так же, как и с добавлением, </a:t>
            </a:r>
            <a:r>
              <a:rPr lang="ru-RU" altLang="ru-RU" sz="2400" dirty="0" smtClean="0">
                <a:solidFill>
                  <a:schemeClr val="tx1"/>
                </a:solidFill>
              </a:rPr>
              <a:t>можно удалить </a:t>
            </a:r>
            <a:endParaRPr lang="en-US" altLang="ru-RU" sz="2400" dirty="0">
              <a:solidFill>
                <a:schemeClr val="tx1"/>
              </a:solidFill>
            </a:endParaRPr>
          </a:p>
          <a:p>
            <a:pPr lvl="1"/>
            <a:r>
              <a:rPr lang="ru-RU" altLang="ru-RU" sz="2200" dirty="0" smtClean="0">
                <a:solidFill>
                  <a:schemeClr val="tx1"/>
                </a:solidFill>
              </a:rPr>
              <a:t>конкретный элемент</a:t>
            </a:r>
            <a:r>
              <a:rPr lang="en-US" altLang="ru-RU" sz="2200" dirty="0" smtClean="0">
                <a:solidFill>
                  <a:schemeClr val="tx1"/>
                </a:solidFill>
              </a:rPr>
              <a:t> - list</a:t>
            </a:r>
            <a:r>
              <a:rPr lang="ru-RU" altLang="ru-RU" sz="2200" dirty="0" smtClean="0">
                <a:solidFill>
                  <a:schemeClr val="tx1"/>
                </a:solidFill>
              </a:rPr>
              <a:t>.</a:t>
            </a:r>
            <a:r>
              <a:rPr lang="en-US" altLang="ru-RU" sz="2200" dirty="0" smtClean="0">
                <a:solidFill>
                  <a:schemeClr val="tx1"/>
                </a:solidFill>
              </a:rPr>
              <a:t>remove</a:t>
            </a:r>
            <a:r>
              <a:rPr lang="ru-RU" altLang="ru-RU" sz="2200" dirty="0" smtClean="0">
                <a:solidFill>
                  <a:schemeClr val="tx1"/>
                </a:solidFill>
              </a:rPr>
              <a:t>(“</a:t>
            </a:r>
            <a:r>
              <a:rPr lang="en-US" altLang="ru-RU" sz="2200" dirty="0" err="1" smtClean="0">
                <a:solidFill>
                  <a:schemeClr val="tx1"/>
                </a:solidFill>
              </a:rPr>
              <a:t>aaa</a:t>
            </a:r>
            <a:r>
              <a:rPr lang="ru-RU" altLang="ru-RU" sz="2200" dirty="0" smtClean="0">
                <a:solidFill>
                  <a:schemeClr val="tx1"/>
                </a:solidFill>
              </a:rPr>
              <a:t>");</a:t>
            </a:r>
            <a:endParaRPr lang="en-US" altLang="ru-RU" sz="2200" dirty="0" smtClean="0">
              <a:solidFill>
                <a:schemeClr val="tx1"/>
              </a:solidFill>
            </a:endParaRPr>
          </a:p>
          <a:p>
            <a:pPr lvl="1"/>
            <a:r>
              <a:rPr lang="ru-RU" altLang="ru-RU" sz="2200" dirty="0" smtClean="0">
                <a:solidFill>
                  <a:schemeClr val="tx1"/>
                </a:solidFill>
              </a:rPr>
              <a:t> </a:t>
            </a:r>
            <a:r>
              <a:rPr lang="ru-RU" altLang="ru-RU" sz="2200" dirty="0">
                <a:solidFill>
                  <a:schemeClr val="tx1"/>
                </a:solidFill>
              </a:rPr>
              <a:t>элемент по индексу </a:t>
            </a:r>
            <a:r>
              <a:rPr lang="en-US" altLang="ru-RU" sz="2200" dirty="0" smtClean="0">
                <a:solidFill>
                  <a:schemeClr val="tx1"/>
                </a:solidFill>
              </a:rPr>
              <a:t>list</a:t>
            </a:r>
            <a:r>
              <a:rPr lang="ru-RU" altLang="ru-RU" sz="2200" dirty="0" smtClean="0">
                <a:solidFill>
                  <a:schemeClr val="tx1"/>
                </a:solidFill>
              </a:rPr>
              <a:t>.</a:t>
            </a:r>
            <a:r>
              <a:rPr lang="ru-RU" altLang="ru-RU" sz="2200" dirty="0" err="1" smtClean="0">
                <a:solidFill>
                  <a:schemeClr val="tx1"/>
                </a:solidFill>
              </a:rPr>
              <a:t>remove</a:t>
            </a:r>
            <a:r>
              <a:rPr lang="ru-RU" altLang="ru-RU" sz="2200" dirty="0" smtClean="0">
                <a:solidFill>
                  <a:schemeClr val="tx1"/>
                </a:solidFill>
              </a:rPr>
              <a:t>(0</a:t>
            </a:r>
            <a:r>
              <a:rPr lang="ru-RU" altLang="ru-RU" sz="2200" dirty="0">
                <a:solidFill>
                  <a:schemeClr val="tx1"/>
                </a:solidFill>
              </a:rPr>
              <a:t>); - удаление первого элемента.</a:t>
            </a:r>
            <a:endParaRPr lang="en-US" altLang="ru-RU" sz="2200" dirty="0" smtClean="0">
              <a:solidFill>
                <a:schemeClr val="tx1"/>
              </a:solidFill>
            </a:endParaRPr>
          </a:p>
          <a:p>
            <a:endParaRPr lang="en-US" altLang="ru-RU" sz="2400" dirty="0" smtClean="0">
              <a:solidFill>
                <a:schemeClr val="tx1"/>
              </a:solidFill>
            </a:endParaRPr>
          </a:p>
        </p:txBody>
      </p:sp>
    </p:spTree>
    <p:extLst>
      <p:ext uri="{BB962C8B-B14F-4D97-AF65-F5344CB8AC3E}">
        <p14:creationId xmlns:p14="http://schemas.microsoft.com/office/powerpoint/2010/main" val="3104647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a:t>LinkedList</a:t>
            </a:r>
          </a:p>
        </p:txBody>
      </p:sp>
      <p:sp>
        <p:nvSpPr>
          <p:cNvPr id="17411" name="Содержимое 2"/>
          <p:cNvSpPr>
            <a:spLocks noGrp="1"/>
          </p:cNvSpPr>
          <p:nvPr>
            <p:ph idx="1"/>
          </p:nvPr>
        </p:nvSpPr>
        <p:spPr>
          <a:xfrm>
            <a:off x="1753644" y="964504"/>
            <a:ext cx="9832931" cy="5547088"/>
          </a:xfrm>
        </p:spPr>
        <p:txBody>
          <a:bodyPr>
            <a:noAutofit/>
          </a:bodyPr>
          <a:lstStyle/>
          <a:p>
            <a:pPr marL="0" indent="0">
              <a:buNone/>
            </a:pPr>
            <a:r>
              <a:rPr lang="ru-RU" altLang="ru-RU" sz="2200" dirty="0" smtClean="0">
                <a:solidFill>
                  <a:schemeClr val="tx1"/>
                </a:solidFill>
              </a:rPr>
              <a:t>Класс </a:t>
            </a:r>
            <a:r>
              <a:rPr lang="ru-RU" altLang="ru-RU" sz="2200" dirty="0" err="1">
                <a:solidFill>
                  <a:schemeClr val="tx1"/>
                </a:solidFill>
              </a:rPr>
              <a:t>LinkedList</a:t>
            </a:r>
            <a:r>
              <a:rPr lang="ru-RU" altLang="ru-RU" sz="2200" dirty="0">
                <a:solidFill>
                  <a:schemeClr val="tx1"/>
                </a:solidFill>
              </a:rPr>
              <a:t>&lt;E&gt; представляет структуру данных в виде связанного списка. Он наследуется от класса </a:t>
            </a:r>
            <a:r>
              <a:rPr lang="ru-RU" altLang="ru-RU" sz="2200" dirty="0" err="1">
                <a:solidFill>
                  <a:schemeClr val="tx1"/>
                </a:solidFill>
              </a:rPr>
              <a:t>AbstractSequentialList</a:t>
            </a:r>
            <a:r>
              <a:rPr lang="ru-RU" altLang="ru-RU" sz="2200" dirty="0">
                <a:solidFill>
                  <a:schemeClr val="tx1"/>
                </a:solidFill>
              </a:rPr>
              <a:t> и реализует интерфейсы </a:t>
            </a:r>
            <a:r>
              <a:rPr lang="ru-RU" altLang="ru-RU" sz="2200" dirty="0" err="1">
                <a:solidFill>
                  <a:schemeClr val="tx1"/>
                </a:solidFill>
              </a:rPr>
              <a:t>List</a:t>
            </a:r>
            <a:r>
              <a:rPr lang="ru-RU" altLang="ru-RU" sz="2200" dirty="0">
                <a:solidFill>
                  <a:schemeClr val="tx1"/>
                </a:solidFill>
              </a:rPr>
              <a:t>, </a:t>
            </a:r>
            <a:r>
              <a:rPr lang="ru-RU" altLang="ru-RU" sz="2200" dirty="0" err="1">
                <a:solidFill>
                  <a:schemeClr val="tx1"/>
                </a:solidFill>
              </a:rPr>
              <a:t>Dequeue</a:t>
            </a:r>
            <a:r>
              <a:rPr lang="ru-RU" altLang="ru-RU" sz="2200" dirty="0">
                <a:solidFill>
                  <a:schemeClr val="tx1"/>
                </a:solidFill>
              </a:rPr>
              <a:t> и </a:t>
            </a:r>
            <a:r>
              <a:rPr lang="ru-RU" altLang="ru-RU" sz="2200" dirty="0" err="1">
                <a:solidFill>
                  <a:schemeClr val="tx1"/>
                </a:solidFill>
              </a:rPr>
              <a:t>Queue</a:t>
            </a:r>
            <a:r>
              <a:rPr lang="ru-RU" altLang="ru-RU" sz="2200" dirty="0">
                <a:solidFill>
                  <a:schemeClr val="tx1"/>
                </a:solidFill>
              </a:rPr>
              <a:t>. То есть он соединяет функциональность работы со списком и </a:t>
            </a:r>
            <a:r>
              <a:rPr lang="ru-RU" altLang="ru-RU" sz="2200" dirty="0" smtClean="0">
                <a:solidFill>
                  <a:schemeClr val="tx1"/>
                </a:solidFill>
              </a:rPr>
              <a:t>функциональность </a:t>
            </a:r>
            <a:r>
              <a:rPr lang="ru-RU" altLang="ru-RU" sz="2200" dirty="0">
                <a:solidFill>
                  <a:schemeClr val="tx1"/>
                </a:solidFill>
              </a:rPr>
              <a:t>очереди</a:t>
            </a:r>
            <a:r>
              <a:rPr lang="ru-RU" altLang="ru-RU" sz="2200" dirty="0" smtClean="0">
                <a:solidFill>
                  <a:schemeClr val="tx1"/>
                </a:solidFill>
              </a:rPr>
              <a:t>.</a:t>
            </a:r>
          </a:p>
          <a:p>
            <a:pPr marL="0" indent="0">
              <a:buNone/>
            </a:pPr>
            <a:r>
              <a:rPr lang="ru-RU" altLang="ru-RU" sz="2200" dirty="0">
                <a:solidFill>
                  <a:schemeClr val="tx1"/>
                </a:solidFill>
              </a:rPr>
              <a:t>Связанный список хранит ссылки на объекты отдельно вместе со ссылками </a:t>
            </a:r>
            <a:r>
              <a:rPr lang="ru-RU" altLang="ru-RU" sz="2200" dirty="0" smtClean="0">
                <a:solidFill>
                  <a:schemeClr val="tx1"/>
                </a:solidFill>
              </a:rPr>
              <a:t>на </a:t>
            </a:r>
            <a:r>
              <a:rPr lang="ru-RU" altLang="ru-RU" sz="2200" dirty="0">
                <a:solidFill>
                  <a:schemeClr val="tx1"/>
                </a:solidFill>
              </a:rPr>
              <a:t>следующее и предыдущее звенья последовательности, поэтому часто </a:t>
            </a:r>
            <a:r>
              <a:rPr lang="ru-RU" altLang="ru-RU" sz="2200" dirty="0" smtClean="0">
                <a:solidFill>
                  <a:schemeClr val="tx1"/>
                </a:solidFill>
              </a:rPr>
              <a:t>называется </a:t>
            </a:r>
            <a:r>
              <a:rPr lang="ru-RU" altLang="ru-RU" sz="2200" dirty="0">
                <a:solidFill>
                  <a:schemeClr val="tx1"/>
                </a:solidFill>
              </a:rPr>
              <a:t>двунаправленным списком. Операции добавления и удаления </a:t>
            </a:r>
            <a:r>
              <a:rPr lang="ru-RU" altLang="ru-RU" sz="2200" dirty="0" smtClean="0">
                <a:solidFill>
                  <a:schemeClr val="tx1"/>
                </a:solidFill>
              </a:rPr>
              <a:t>выполняются </a:t>
            </a:r>
            <a:r>
              <a:rPr lang="ru-RU" altLang="ru-RU" sz="2200" dirty="0">
                <a:solidFill>
                  <a:schemeClr val="tx1"/>
                </a:solidFill>
              </a:rPr>
              <a:t>достаточно быстро, в отличие от операций поиска и навигации.</a:t>
            </a:r>
          </a:p>
          <a:p>
            <a:pPr marL="0" indent="0">
              <a:buNone/>
            </a:pPr>
            <a:r>
              <a:rPr lang="ru-RU" altLang="ru-RU" sz="2200" dirty="0" smtClean="0">
                <a:solidFill>
                  <a:schemeClr val="tx1"/>
                </a:solidFill>
              </a:rPr>
              <a:t>Класс </a:t>
            </a:r>
            <a:r>
              <a:rPr lang="ru-RU" altLang="ru-RU" sz="2200" dirty="0" err="1">
                <a:solidFill>
                  <a:schemeClr val="tx1"/>
                </a:solidFill>
              </a:rPr>
              <a:t>LinkedList</a:t>
            </a:r>
            <a:r>
              <a:rPr lang="ru-RU" altLang="ru-RU" sz="2200" dirty="0">
                <a:solidFill>
                  <a:schemeClr val="tx1"/>
                </a:solidFill>
              </a:rPr>
              <a:t> имеет следующие конструкторы:</a:t>
            </a:r>
          </a:p>
          <a:p>
            <a:r>
              <a:rPr lang="ru-RU" altLang="ru-RU" sz="2200" dirty="0" err="1" smtClean="0">
                <a:solidFill>
                  <a:schemeClr val="tx1"/>
                </a:solidFill>
              </a:rPr>
              <a:t>LinkedList</a:t>
            </a:r>
            <a:r>
              <a:rPr lang="ru-RU" altLang="ru-RU" sz="2200" dirty="0">
                <a:solidFill>
                  <a:schemeClr val="tx1"/>
                </a:solidFill>
              </a:rPr>
              <a:t>(): создает пустой список</a:t>
            </a:r>
          </a:p>
          <a:p>
            <a:r>
              <a:rPr lang="ru-RU" altLang="ru-RU" sz="2200" dirty="0" err="1" smtClean="0">
                <a:solidFill>
                  <a:schemeClr val="tx1"/>
                </a:solidFill>
              </a:rPr>
              <a:t>LinkedList</a:t>
            </a:r>
            <a:r>
              <a:rPr lang="ru-RU" altLang="ru-RU" sz="2200" dirty="0" smtClean="0">
                <a:solidFill>
                  <a:schemeClr val="tx1"/>
                </a:solidFill>
              </a:rPr>
              <a:t>(</a:t>
            </a:r>
            <a:r>
              <a:rPr lang="ru-RU" altLang="ru-RU" sz="2200" dirty="0" err="1" smtClean="0">
                <a:solidFill>
                  <a:schemeClr val="tx1"/>
                </a:solidFill>
              </a:rPr>
              <a:t>Collection</a:t>
            </a:r>
            <a:r>
              <a:rPr lang="ru-RU" altLang="ru-RU" sz="2200" dirty="0">
                <a:solidFill>
                  <a:schemeClr val="tx1"/>
                </a:solidFill>
              </a:rPr>
              <a:t>&lt;? </a:t>
            </a:r>
            <a:r>
              <a:rPr lang="ru-RU" altLang="ru-RU" sz="2200" dirty="0" err="1">
                <a:solidFill>
                  <a:schemeClr val="tx1"/>
                </a:solidFill>
              </a:rPr>
              <a:t>extends</a:t>
            </a:r>
            <a:r>
              <a:rPr lang="ru-RU" altLang="ru-RU" sz="2200" dirty="0">
                <a:solidFill>
                  <a:schemeClr val="tx1"/>
                </a:solidFill>
              </a:rPr>
              <a:t> E&gt; </a:t>
            </a:r>
            <a:r>
              <a:rPr lang="ru-RU" altLang="ru-RU" sz="2200" dirty="0" err="1">
                <a:solidFill>
                  <a:schemeClr val="tx1"/>
                </a:solidFill>
              </a:rPr>
              <a:t>col</a:t>
            </a:r>
            <a:r>
              <a:rPr lang="ru-RU" altLang="ru-RU" sz="2200" dirty="0">
                <a:solidFill>
                  <a:schemeClr val="tx1"/>
                </a:solidFill>
              </a:rPr>
              <a:t>): создает список, в который добавляет все элементы коллекции </a:t>
            </a:r>
            <a:r>
              <a:rPr lang="ru-RU" altLang="ru-RU" sz="2200" dirty="0" err="1">
                <a:solidFill>
                  <a:schemeClr val="tx1"/>
                </a:solidFill>
              </a:rPr>
              <a:t>col</a:t>
            </a:r>
            <a:endParaRPr lang="en-US" altLang="ru-RU" sz="2200" dirty="0" smtClean="0">
              <a:solidFill>
                <a:schemeClr val="tx1"/>
              </a:solidFill>
            </a:endParaRPr>
          </a:p>
        </p:txBody>
      </p:sp>
    </p:spTree>
    <p:extLst>
      <p:ext uri="{BB962C8B-B14F-4D97-AF65-F5344CB8AC3E}">
        <p14:creationId xmlns:p14="http://schemas.microsoft.com/office/powerpoint/2010/main" val="4005636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a:t>LinkedList</a:t>
            </a:r>
          </a:p>
        </p:txBody>
      </p:sp>
      <p:sp>
        <p:nvSpPr>
          <p:cNvPr id="17411" name="Содержимое 2"/>
          <p:cNvSpPr>
            <a:spLocks noGrp="1"/>
          </p:cNvSpPr>
          <p:nvPr>
            <p:ph idx="1"/>
          </p:nvPr>
        </p:nvSpPr>
        <p:spPr>
          <a:xfrm>
            <a:off x="1753644" y="964504"/>
            <a:ext cx="10021261" cy="5547088"/>
          </a:xfrm>
        </p:spPr>
        <p:txBody>
          <a:bodyPr>
            <a:noAutofit/>
          </a:bodyPr>
          <a:lstStyle/>
          <a:p>
            <a:pPr marL="0" indent="0">
              <a:buNone/>
            </a:pPr>
            <a:r>
              <a:rPr lang="ru-RU" altLang="ru-RU" sz="2200" dirty="0">
                <a:solidFill>
                  <a:schemeClr val="tx1"/>
                </a:solidFill>
              </a:rPr>
              <a:t>В  этом  классе  объявлены  методы,  позволяющие  манипулировать  им  как </a:t>
            </a:r>
            <a:r>
              <a:rPr lang="ru-RU" altLang="ru-RU" sz="2200" dirty="0" smtClean="0">
                <a:solidFill>
                  <a:schemeClr val="tx1"/>
                </a:solidFill>
              </a:rPr>
              <a:t>очередью</a:t>
            </a:r>
            <a:r>
              <a:rPr lang="ru-RU" altLang="ru-RU" sz="2200" dirty="0">
                <a:solidFill>
                  <a:schemeClr val="tx1"/>
                </a:solidFill>
              </a:rPr>
              <a:t>, двунаправленной очередью и т. д. </a:t>
            </a:r>
            <a:endParaRPr lang="ru-RU" altLang="ru-RU" sz="2200" dirty="0" smtClean="0">
              <a:solidFill>
                <a:schemeClr val="tx1"/>
              </a:solidFill>
            </a:endParaRPr>
          </a:p>
          <a:p>
            <a:pPr marL="0" indent="0">
              <a:buNone/>
            </a:pPr>
            <a:r>
              <a:rPr lang="ru-RU" altLang="ru-RU" sz="2200" dirty="0">
                <a:solidFill>
                  <a:schemeClr val="tx1"/>
                </a:solidFill>
              </a:rPr>
              <a:t>Для манипуляций с первым и последним элементами списка в </a:t>
            </a:r>
            <a:r>
              <a:rPr lang="en-US" altLang="ru-RU" sz="2200" dirty="0" err="1">
                <a:solidFill>
                  <a:schemeClr val="tx1"/>
                </a:solidFill>
              </a:rPr>
              <a:t>LinkedList</a:t>
            </a:r>
            <a:r>
              <a:rPr lang="en-US" altLang="ru-RU" sz="2200" dirty="0">
                <a:solidFill>
                  <a:schemeClr val="tx1"/>
                </a:solidFill>
              </a:rPr>
              <a:t>&lt;E&gt; </a:t>
            </a:r>
            <a:r>
              <a:rPr lang="ru-RU" altLang="ru-RU" sz="2200" dirty="0" smtClean="0">
                <a:solidFill>
                  <a:schemeClr val="tx1"/>
                </a:solidFill>
              </a:rPr>
              <a:t>реализованы </a:t>
            </a:r>
            <a:r>
              <a:rPr lang="ru-RU" altLang="ru-RU" sz="2200" dirty="0">
                <a:solidFill>
                  <a:schemeClr val="tx1"/>
                </a:solidFill>
              </a:rPr>
              <a:t>методы:</a:t>
            </a:r>
          </a:p>
          <a:p>
            <a:pPr>
              <a:buFont typeface="Wingdings" panose="05000000000000000000" pitchFamily="2" charset="2"/>
              <a:buChar char="Ø"/>
            </a:pPr>
            <a:r>
              <a:rPr lang="en-US" altLang="ru-RU" sz="2200" dirty="0">
                <a:solidFill>
                  <a:schemeClr val="tx1"/>
                </a:solidFill>
              </a:rPr>
              <a:t>void </a:t>
            </a:r>
            <a:r>
              <a:rPr lang="en-US" altLang="ru-RU" sz="2200" dirty="0" err="1">
                <a:solidFill>
                  <a:schemeClr val="tx1"/>
                </a:solidFill>
              </a:rPr>
              <a:t>addFirst</a:t>
            </a:r>
            <a:r>
              <a:rPr lang="en-US" altLang="ru-RU" sz="2200" dirty="0">
                <a:solidFill>
                  <a:schemeClr val="tx1"/>
                </a:solidFill>
              </a:rPr>
              <a:t>(E </a:t>
            </a:r>
            <a:r>
              <a:rPr lang="en-US" altLang="ru-RU" sz="2200" dirty="0" err="1">
                <a:solidFill>
                  <a:schemeClr val="tx1"/>
                </a:solidFill>
              </a:rPr>
              <a:t>ob</a:t>
            </a:r>
            <a:r>
              <a:rPr lang="en-US" altLang="ru-RU" sz="2200" dirty="0">
                <a:solidFill>
                  <a:schemeClr val="tx1"/>
                </a:solidFill>
              </a:rPr>
              <a:t>), void </a:t>
            </a:r>
            <a:r>
              <a:rPr lang="en-US" altLang="ru-RU" sz="2200" dirty="0" err="1">
                <a:solidFill>
                  <a:schemeClr val="tx1"/>
                </a:solidFill>
              </a:rPr>
              <a:t>addLast</a:t>
            </a:r>
            <a:r>
              <a:rPr lang="en-US" altLang="ru-RU" sz="2200" dirty="0">
                <a:solidFill>
                  <a:schemeClr val="tx1"/>
                </a:solidFill>
              </a:rPr>
              <a:t>(E </a:t>
            </a:r>
            <a:r>
              <a:rPr lang="en-US" altLang="ru-RU" sz="2200" dirty="0" err="1">
                <a:solidFill>
                  <a:schemeClr val="tx1"/>
                </a:solidFill>
              </a:rPr>
              <a:t>ob</a:t>
            </a:r>
            <a:r>
              <a:rPr lang="en-US" altLang="ru-RU" sz="2200" dirty="0">
                <a:solidFill>
                  <a:schemeClr val="tx1"/>
                </a:solidFill>
              </a:rPr>
              <a:t>) — </a:t>
            </a:r>
            <a:r>
              <a:rPr lang="ru-RU" altLang="ru-RU" sz="2200" dirty="0">
                <a:solidFill>
                  <a:schemeClr val="tx1"/>
                </a:solidFill>
              </a:rPr>
              <a:t>добавляющие элементы в </a:t>
            </a:r>
            <a:r>
              <a:rPr lang="ru-RU" altLang="ru-RU" sz="2200" dirty="0" smtClean="0">
                <a:solidFill>
                  <a:schemeClr val="tx1"/>
                </a:solidFill>
              </a:rPr>
              <a:t>начало </a:t>
            </a:r>
            <a:r>
              <a:rPr lang="ru-RU" altLang="ru-RU" sz="2200" dirty="0">
                <a:solidFill>
                  <a:schemeClr val="tx1"/>
                </a:solidFill>
              </a:rPr>
              <a:t>и конец списка;</a:t>
            </a:r>
          </a:p>
          <a:p>
            <a:pPr>
              <a:buFont typeface="Wingdings" panose="05000000000000000000" pitchFamily="2" charset="2"/>
              <a:buChar char="Ø"/>
            </a:pPr>
            <a:r>
              <a:rPr lang="en-US" altLang="ru-RU" sz="2200" dirty="0">
                <a:solidFill>
                  <a:schemeClr val="tx1"/>
                </a:solidFill>
              </a:rPr>
              <a:t>E </a:t>
            </a:r>
            <a:r>
              <a:rPr lang="en-US" altLang="ru-RU" sz="2200" dirty="0" err="1">
                <a:solidFill>
                  <a:schemeClr val="tx1"/>
                </a:solidFill>
              </a:rPr>
              <a:t>getFirst</a:t>
            </a:r>
            <a:r>
              <a:rPr lang="en-US" altLang="ru-RU" sz="2200" dirty="0">
                <a:solidFill>
                  <a:schemeClr val="tx1"/>
                </a:solidFill>
              </a:rPr>
              <a:t>(), E </a:t>
            </a:r>
            <a:r>
              <a:rPr lang="en-US" altLang="ru-RU" sz="2200" dirty="0" err="1">
                <a:solidFill>
                  <a:schemeClr val="tx1"/>
                </a:solidFill>
              </a:rPr>
              <a:t>getLast</a:t>
            </a:r>
            <a:r>
              <a:rPr lang="en-US" altLang="ru-RU" sz="2200" dirty="0">
                <a:solidFill>
                  <a:schemeClr val="tx1"/>
                </a:solidFill>
              </a:rPr>
              <a:t>() — </a:t>
            </a:r>
            <a:r>
              <a:rPr lang="ru-RU" altLang="ru-RU" sz="2200" dirty="0">
                <a:solidFill>
                  <a:schemeClr val="tx1"/>
                </a:solidFill>
              </a:rPr>
              <a:t>извлекающие элементы;</a:t>
            </a:r>
          </a:p>
          <a:p>
            <a:pPr>
              <a:buFont typeface="Wingdings" panose="05000000000000000000" pitchFamily="2" charset="2"/>
              <a:buChar char="Ø"/>
            </a:pPr>
            <a:r>
              <a:rPr lang="en-US" altLang="ru-RU" sz="2200" dirty="0">
                <a:solidFill>
                  <a:schemeClr val="tx1"/>
                </a:solidFill>
              </a:rPr>
              <a:t>E </a:t>
            </a:r>
            <a:r>
              <a:rPr lang="en-US" altLang="ru-RU" sz="2200" dirty="0" err="1">
                <a:solidFill>
                  <a:schemeClr val="tx1"/>
                </a:solidFill>
              </a:rPr>
              <a:t>removeFirst</a:t>
            </a:r>
            <a:r>
              <a:rPr lang="en-US" altLang="ru-RU" sz="2200" dirty="0">
                <a:solidFill>
                  <a:schemeClr val="tx1"/>
                </a:solidFill>
              </a:rPr>
              <a:t>(), E </a:t>
            </a:r>
            <a:r>
              <a:rPr lang="en-US" altLang="ru-RU" sz="2200" dirty="0" err="1">
                <a:solidFill>
                  <a:schemeClr val="tx1"/>
                </a:solidFill>
              </a:rPr>
              <a:t>removeLast</a:t>
            </a:r>
            <a:r>
              <a:rPr lang="en-US" altLang="ru-RU" sz="2200" dirty="0">
                <a:solidFill>
                  <a:schemeClr val="tx1"/>
                </a:solidFill>
              </a:rPr>
              <a:t>() — </a:t>
            </a:r>
            <a:r>
              <a:rPr lang="ru-RU" altLang="ru-RU" sz="2200" dirty="0">
                <a:solidFill>
                  <a:schemeClr val="tx1"/>
                </a:solidFill>
              </a:rPr>
              <a:t>удаляющие и извлекающие элементы;</a:t>
            </a:r>
          </a:p>
          <a:p>
            <a:pPr>
              <a:buFont typeface="Wingdings" panose="05000000000000000000" pitchFamily="2" charset="2"/>
              <a:buChar char="Ø"/>
            </a:pPr>
            <a:r>
              <a:rPr lang="en-US" altLang="ru-RU" sz="2200" dirty="0">
                <a:solidFill>
                  <a:schemeClr val="tx1"/>
                </a:solidFill>
              </a:rPr>
              <a:t>E  </a:t>
            </a:r>
            <a:r>
              <a:rPr lang="en-US" altLang="ru-RU" sz="2200" dirty="0" err="1">
                <a:solidFill>
                  <a:schemeClr val="tx1"/>
                </a:solidFill>
              </a:rPr>
              <a:t>removeLastOccurrence</a:t>
            </a:r>
            <a:r>
              <a:rPr lang="en-US" altLang="ru-RU" sz="2200" dirty="0">
                <a:solidFill>
                  <a:schemeClr val="tx1"/>
                </a:solidFill>
              </a:rPr>
              <a:t>(E  </a:t>
            </a:r>
            <a:r>
              <a:rPr lang="en-US" altLang="ru-RU" sz="2200" dirty="0" err="1">
                <a:solidFill>
                  <a:schemeClr val="tx1"/>
                </a:solidFill>
              </a:rPr>
              <a:t>elem</a:t>
            </a:r>
            <a:r>
              <a:rPr lang="en-US" altLang="ru-RU" sz="2200" dirty="0">
                <a:solidFill>
                  <a:schemeClr val="tx1"/>
                </a:solidFill>
              </a:rPr>
              <a:t>),    </a:t>
            </a:r>
            <a:r>
              <a:rPr lang="en-US" altLang="ru-RU" sz="2200" dirty="0" err="1">
                <a:solidFill>
                  <a:schemeClr val="tx1"/>
                </a:solidFill>
              </a:rPr>
              <a:t>removeFirstOccurrence</a:t>
            </a:r>
            <a:r>
              <a:rPr lang="en-US" altLang="ru-RU" sz="2200" dirty="0">
                <a:solidFill>
                  <a:schemeClr val="tx1"/>
                </a:solidFill>
              </a:rPr>
              <a:t>(E  </a:t>
            </a:r>
            <a:r>
              <a:rPr lang="en-US" altLang="ru-RU" sz="2200" dirty="0" err="1">
                <a:solidFill>
                  <a:schemeClr val="tx1"/>
                </a:solidFill>
              </a:rPr>
              <a:t>elem</a:t>
            </a:r>
            <a:r>
              <a:rPr lang="en-US" altLang="ru-RU" sz="2200" dirty="0">
                <a:solidFill>
                  <a:schemeClr val="tx1"/>
                </a:solidFill>
              </a:rPr>
              <a:t>)  — </a:t>
            </a:r>
            <a:r>
              <a:rPr lang="ru-RU" altLang="ru-RU" sz="2200" dirty="0" smtClean="0">
                <a:solidFill>
                  <a:schemeClr val="tx1"/>
                </a:solidFill>
              </a:rPr>
              <a:t>удаляющие </a:t>
            </a:r>
            <a:r>
              <a:rPr lang="ru-RU" altLang="ru-RU" sz="2200" dirty="0">
                <a:solidFill>
                  <a:schemeClr val="tx1"/>
                </a:solidFill>
              </a:rPr>
              <a:t>и извлекающие элемент, первый или последний раз встречаемый </a:t>
            </a:r>
            <a:r>
              <a:rPr lang="ru-RU" altLang="ru-RU" sz="2200" dirty="0" smtClean="0">
                <a:solidFill>
                  <a:schemeClr val="tx1"/>
                </a:solidFill>
              </a:rPr>
              <a:t>в </a:t>
            </a:r>
            <a:r>
              <a:rPr lang="ru-RU" altLang="ru-RU" sz="2200" dirty="0">
                <a:solidFill>
                  <a:schemeClr val="tx1"/>
                </a:solidFill>
              </a:rPr>
              <a:t>списке.</a:t>
            </a:r>
          </a:p>
          <a:p>
            <a:pPr marL="0" indent="0">
              <a:buNone/>
            </a:pPr>
            <a:endParaRPr lang="ru-RU" altLang="ru-RU" sz="2200" dirty="0" smtClean="0">
              <a:solidFill>
                <a:schemeClr val="tx1"/>
              </a:solidFill>
            </a:endParaRPr>
          </a:p>
          <a:p>
            <a:pPr marL="0" indent="0">
              <a:buNone/>
            </a:pPr>
            <a:endParaRPr lang="en-US" altLang="ru-RU" sz="2200" dirty="0" smtClean="0">
              <a:solidFill>
                <a:schemeClr val="tx1"/>
              </a:solidFill>
            </a:endParaRPr>
          </a:p>
        </p:txBody>
      </p:sp>
    </p:spTree>
    <p:extLst>
      <p:ext uri="{BB962C8B-B14F-4D97-AF65-F5344CB8AC3E}">
        <p14:creationId xmlns:p14="http://schemas.microsoft.com/office/powerpoint/2010/main" val="3433388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a:t>LinkedList</a:t>
            </a:r>
          </a:p>
        </p:txBody>
      </p:sp>
      <p:sp>
        <p:nvSpPr>
          <p:cNvPr id="17411" name="Содержимое 2"/>
          <p:cNvSpPr>
            <a:spLocks noGrp="1"/>
          </p:cNvSpPr>
          <p:nvPr>
            <p:ph idx="1"/>
          </p:nvPr>
        </p:nvSpPr>
        <p:spPr>
          <a:xfrm>
            <a:off x="1753644" y="964504"/>
            <a:ext cx="10021261" cy="5547088"/>
          </a:xfrm>
        </p:spPr>
        <p:txBody>
          <a:bodyPr>
            <a:noAutofit/>
          </a:bodyPr>
          <a:lstStyle/>
          <a:p>
            <a:pPr marL="0" indent="0">
              <a:buNone/>
            </a:pPr>
            <a:r>
              <a:rPr lang="ru-RU" altLang="ru-RU" sz="2200" dirty="0">
                <a:solidFill>
                  <a:schemeClr val="tx1"/>
                </a:solidFill>
              </a:rPr>
              <a:t>Класс </a:t>
            </a:r>
            <a:r>
              <a:rPr lang="ru-RU" altLang="ru-RU" sz="2200" dirty="0" err="1">
                <a:solidFill>
                  <a:schemeClr val="tx1"/>
                </a:solidFill>
              </a:rPr>
              <a:t>LinkedList</a:t>
            </a:r>
            <a:r>
              <a:rPr lang="ru-RU" altLang="ru-RU" sz="2200" dirty="0">
                <a:solidFill>
                  <a:schemeClr val="tx1"/>
                </a:solidFill>
              </a:rPr>
              <a:t>&lt;E&gt; реализует интерфейс </a:t>
            </a:r>
            <a:r>
              <a:rPr lang="ru-RU" altLang="ru-RU" sz="2200" dirty="0" err="1">
                <a:solidFill>
                  <a:schemeClr val="tx1"/>
                </a:solidFill>
              </a:rPr>
              <a:t>Queue</a:t>
            </a:r>
            <a:r>
              <a:rPr lang="ru-RU" altLang="ru-RU" sz="2200" dirty="0">
                <a:solidFill>
                  <a:schemeClr val="tx1"/>
                </a:solidFill>
              </a:rPr>
              <a:t>&lt;E&gt;, что позволяет </a:t>
            </a:r>
            <a:r>
              <a:rPr lang="ru-RU" altLang="ru-RU" sz="2200" dirty="0" smtClean="0">
                <a:solidFill>
                  <a:schemeClr val="tx1"/>
                </a:solidFill>
              </a:rPr>
              <a:t>списку </a:t>
            </a:r>
            <a:r>
              <a:rPr lang="ru-RU" altLang="ru-RU" sz="2200" dirty="0">
                <a:solidFill>
                  <a:schemeClr val="tx1"/>
                </a:solidFill>
              </a:rPr>
              <a:t>придать свойства очереди. </a:t>
            </a:r>
            <a:endParaRPr lang="ru-RU" altLang="ru-RU" sz="2200" dirty="0" smtClean="0">
              <a:solidFill>
                <a:schemeClr val="tx1"/>
              </a:solidFill>
            </a:endParaRPr>
          </a:p>
          <a:p>
            <a:pPr marL="0" indent="0">
              <a:buNone/>
            </a:pPr>
            <a:r>
              <a:rPr lang="ru-RU" altLang="ru-RU" sz="2200" dirty="0" smtClean="0">
                <a:solidFill>
                  <a:schemeClr val="tx1"/>
                </a:solidFill>
              </a:rPr>
              <a:t>Очередь </a:t>
            </a:r>
            <a:r>
              <a:rPr lang="ru-RU" altLang="ru-RU" sz="2200" dirty="0">
                <a:solidFill>
                  <a:schemeClr val="tx1"/>
                </a:solidFill>
              </a:rPr>
              <a:t>— структура </a:t>
            </a:r>
            <a:r>
              <a:rPr lang="ru-RU" altLang="ru-RU" sz="2200" dirty="0" smtClean="0">
                <a:solidFill>
                  <a:schemeClr val="tx1"/>
                </a:solidFill>
              </a:rPr>
              <a:t>данных</a:t>
            </a:r>
            <a:r>
              <a:rPr lang="ru-RU" altLang="ru-RU" sz="2200" dirty="0">
                <a:solidFill>
                  <a:schemeClr val="tx1"/>
                </a:solidFill>
              </a:rPr>
              <a:t>, в основе которой лежит принцип FIFO (</a:t>
            </a:r>
            <a:r>
              <a:rPr lang="ru-RU" altLang="ru-RU" sz="2200" dirty="0" err="1">
                <a:solidFill>
                  <a:schemeClr val="tx1"/>
                </a:solidFill>
              </a:rPr>
              <a:t>first</a:t>
            </a:r>
            <a:r>
              <a:rPr lang="ru-RU" altLang="ru-RU" sz="2200" dirty="0">
                <a:solidFill>
                  <a:schemeClr val="tx1"/>
                </a:solidFill>
              </a:rPr>
              <a:t> </a:t>
            </a:r>
            <a:r>
              <a:rPr lang="ru-RU" altLang="ru-RU" sz="2200" dirty="0" err="1">
                <a:solidFill>
                  <a:schemeClr val="tx1"/>
                </a:solidFill>
              </a:rPr>
              <a:t>in</a:t>
            </a:r>
            <a:r>
              <a:rPr lang="ru-RU" altLang="ru-RU" sz="2200" dirty="0">
                <a:solidFill>
                  <a:schemeClr val="tx1"/>
                </a:solidFill>
              </a:rPr>
              <a:t>, </a:t>
            </a:r>
            <a:r>
              <a:rPr lang="ru-RU" altLang="ru-RU" sz="2200" dirty="0" err="1">
                <a:solidFill>
                  <a:schemeClr val="tx1"/>
                </a:solidFill>
              </a:rPr>
              <a:t>first</a:t>
            </a:r>
            <a:r>
              <a:rPr lang="ru-RU" altLang="ru-RU" sz="2200" dirty="0">
                <a:solidFill>
                  <a:schemeClr val="tx1"/>
                </a:solidFill>
              </a:rPr>
              <a:t> </a:t>
            </a:r>
            <a:r>
              <a:rPr lang="ru-RU" altLang="ru-RU" sz="2200" dirty="0" err="1">
                <a:solidFill>
                  <a:schemeClr val="tx1"/>
                </a:solidFill>
              </a:rPr>
              <a:t>out</a:t>
            </a:r>
            <a:r>
              <a:rPr lang="ru-RU" altLang="ru-RU" sz="2200" dirty="0">
                <a:solidFill>
                  <a:schemeClr val="tx1"/>
                </a:solidFill>
              </a:rPr>
              <a:t>). Элементы </a:t>
            </a:r>
            <a:r>
              <a:rPr lang="ru-RU" altLang="ru-RU" sz="2200" dirty="0" smtClean="0">
                <a:solidFill>
                  <a:schemeClr val="tx1"/>
                </a:solidFill>
              </a:rPr>
              <a:t>добавляются </a:t>
            </a:r>
            <a:r>
              <a:rPr lang="ru-RU" altLang="ru-RU" sz="2200" dirty="0">
                <a:solidFill>
                  <a:schemeClr val="tx1"/>
                </a:solidFill>
              </a:rPr>
              <a:t>в конец и вынимаются из начала очереди. Но существует возможность не только добавлять и удалять элементы, также можно просмотреть, что </a:t>
            </a:r>
            <a:r>
              <a:rPr lang="ru-RU" altLang="ru-RU" sz="2200" dirty="0" smtClean="0">
                <a:solidFill>
                  <a:schemeClr val="tx1"/>
                </a:solidFill>
              </a:rPr>
              <a:t>находится </a:t>
            </a:r>
            <a:r>
              <a:rPr lang="ru-RU" altLang="ru-RU" sz="2200" dirty="0">
                <a:solidFill>
                  <a:schemeClr val="tx1"/>
                </a:solidFill>
              </a:rPr>
              <a:t>в очереди</a:t>
            </a:r>
            <a:r>
              <a:rPr lang="ru-RU" altLang="ru-RU" sz="2200" dirty="0" smtClean="0">
                <a:solidFill>
                  <a:schemeClr val="tx1"/>
                </a:solidFill>
              </a:rPr>
              <a:t>.</a:t>
            </a:r>
          </a:p>
          <a:p>
            <a:pPr marL="0" indent="0">
              <a:buNone/>
            </a:pPr>
            <a:r>
              <a:rPr lang="ru-RU" altLang="ru-RU" sz="2200" dirty="0" smtClean="0">
                <a:solidFill>
                  <a:schemeClr val="tx1"/>
                </a:solidFill>
              </a:rPr>
              <a:t>Специализированные </a:t>
            </a:r>
            <a:r>
              <a:rPr lang="ru-RU" altLang="ru-RU" sz="2200" dirty="0">
                <a:solidFill>
                  <a:schemeClr val="tx1"/>
                </a:solidFill>
              </a:rPr>
              <a:t>методы интерфейса </a:t>
            </a:r>
            <a:r>
              <a:rPr lang="ru-RU" altLang="ru-RU" sz="2200" dirty="0" err="1">
                <a:solidFill>
                  <a:schemeClr val="tx1"/>
                </a:solidFill>
              </a:rPr>
              <a:t>Queue</a:t>
            </a:r>
            <a:r>
              <a:rPr lang="ru-RU" altLang="ru-RU" sz="2200" dirty="0">
                <a:solidFill>
                  <a:schemeClr val="tx1"/>
                </a:solidFill>
              </a:rPr>
              <a:t>&lt;E&gt; </a:t>
            </a:r>
            <a:r>
              <a:rPr lang="ru-RU" altLang="ru-RU" sz="2200" dirty="0" smtClean="0">
                <a:solidFill>
                  <a:schemeClr val="tx1"/>
                </a:solidFill>
              </a:rPr>
              <a:t>по </a:t>
            </a:r>
            <a:r>
              <a:rPr lang="ru-RU" altLang="ru-RU" sz="2200" dirty="0">
                <a:solidFill>
                  <a:schemeClr val="tx1"/>
                </a:solidFill>
              </a:rPr>
              <a:t>манипуляции первым и последним элементами такого списка E </a:t>
            </a:r>
            <a:r>
              <a:rPr lang="ru-RU" altLang="ru-RU" sz="2200" dirty="0" err="1">
                <a:solidFill>
                  <a:schemeClr val="tx1"/>
                </a:solidFill>
              </a:rPr>
              <a:t>element</a:t>
            </a:r>
            <a:r>
              <a:rPr lang="ru-RU" altLang="ru-RU" sz="2200" dirty="0">
                <a:solidFill>
                  <a:schemeClr val="tx1"/>
                </a:solidFill>
              </a:rPr>
              <a:t>(), </a:t>
            </a:r>
            <a:r>
              <a:rPr lang="ru-RU" altLang="ru-RU" sz="2200" dirty="0" err="1" smtClean="0">
                <a:solidFill>
                  <a:schemeClr val="tx1"/>
                </a:solidFill>
              </a:rPr>
              <a:t>boolean</a:t>
            </a:r>
            <a:r>
              <a:rPr lang="ru-RU" altLang="ru-RU" sz="2200" dirty="0">
                <a:solidFill>
                  <a:schemeClr val="tx1"/>
                </a:solidFill>
              </a:rPr>
              <a:t> </a:t>
            </a:r>
            <a:r>
              <a:rPr lang="ru-RU" altLang="ru-RU" sz="2200" dirty="0" err="1">
                <a:solidFill>
                  <a:schemeClr val="tx1"/>
                </a:solidFill>
              </a:rPr>
              <a:t>offer</a:t>
            </a:r>
            <a:r>
              <a:rPr lang="ru-RU" altLang="ru-RU" sz="2200" dirty="0">
                <a:solidFill>
                  <a:schemeClr val="tx1"/>
                </a:solidFill>
              </a:rPr>
              <a:t>(E o), E </a:t>
            </a:r>
            <a:r>
              <a:rPr lang="ru-RU" altLang="ru-RU" sz="2200" dirty="0" err="1">
                <a:solidFill>
                  <a:schemeClr val="tx1"/>
                </a:solidFill>
              </a:rPr>
              <a:t>peek</a:t>
            </a:r>
            <a:r>
              <a:rPr lang="ru-RU" altLang="ru-RU" sz="2200" dirty="0">
                <a:solidFill>
                  <a:schemeClr val="tx1"/>
                </a:solidFill>
              </a:rPr>
              <a:t>(), E </a:t>
            </a:r>
            <a:r>
              <a:rPr lang="ru-RU" altLang="ru-RU" sz="2200" dirty="0" err="1">
                <a:solidFill>
                  <a:schemeClr val="tx1"/>
                </a:solidFill>
              </a:rPr>
              <a:t>poll</a:t>
            </a:r>
            <a:r>
              <a:rPr lang="ru-RU" altLang="ru-RU" sz="2200" dirty="0">
                <a:solidFill>
                  <a:schemeClr val="tx1"/>
                </a:solidFill>
              </a:rPr>
              <a:t>(), E </a:t>
            </a:r>
            <a:r>
              <a:rPr lang="ru-RU" altLang="ru-RU" sz="2200" dirty="0" err="1">
                <a:solidFill>
                  <a:schemeClr val="tx1"/>
                </a:solidFill>
              </a:rPr>
              <a:t>remove</a:t>
            </a:r>
            <a:r>
              <a:rPr lang="ru-RU" altLang="ru-RU" sz="2200" dirty="0">
                <a:solidFill>
                  <a:schemeClr val="tx1"/>
                </a:solidFill>
              </a:rPr>
              <a:t>() работают немного быстрее, </a:t>
            </a:r>
            <a:r>
              <a:rPr lang="ru-RU" altLang="ru-RU" sz="2200" dirty="0" smtClean="0">
                <a:solidFill>
                  <a:schemeClr val="tx1"/>
                </a:solidFill>
              </a:rPr>
              <a:t>чем </a:t>
            </a:r>
            <a:r>
              <a:rPr lang="ru-RU" altLang="ru-RU" sz="2200" dirty="0">
                <a:solidFill>
                  <a:schemeClr val="tx1"/>
                </a:solidFill>
              </a:rPr>
              <a:t>соответствующие методы класса </a:t>
            </a:r>
            <a:r>
              <a:rPr lang="ru-RU" altLang="ru-RU" sz="2200" dirty="0" err="1">
                <a:solidFill>
                  <a:schemeClr val="tx1"/>
                </a:solidFill>
              </a:rPr>
              <a:t>LinkedList</a:t>
            </a:r>
            <a:r>
              <a:rPr lang="ru-RU" altLang="ru-RU" sz="2200" dirty="0">
                <a:solidFill>
                  <a:schemeClr val="tx1"/>
                </a:solidFill>
              </a:rPr>
              <a:t>&lt;E&gt;</a:t>
            </a:r>
          </a:p>
          <a:p>
            <a:pPr marL="0" indent="0">
              <a:buNone/>
            </a:pPr>
            <a:endParaRPr lang="ru-RU" altLang="ru-RU" sz="2200" dirty="0" smtClean="0">
              <a:solidFill>
                <a:schemeClr val="tx1"/>
              </a:solidFill>
            </a:endParaRPr>
          </a:p>
          <a:p>
            <a:pPr marL="0" indent="0">
              <a:buNone/>
            </a:pPr>
            <a:endParaRPr lang="en-US" altLang="ru-RU" sz="2200" dirty="0" smtClean="0">
              <a:solidFill>
                <a:schemeClr val="tx1"/>
              </a:solidFill>
            </a:endParaRPr>
          </a:p>
        </p:txBody>
      </p:sp>
    </p:spTree>
    <p:extLst>
      <p:ext uri="{BB962C8B-B14F-4D97-AF65-F5344CB8AC3E}">
        <p14:creationId xmlns:p14="http://schemas.microsoft.com/office/powerpoint/2010/main" val="3660529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a:t>LinkedList</a:t>
            </a:r>
          </a:p>
        </p:txBody>
      </p:sp>
      <p:sp>
        <p:nvSpPr>
          <p:cNvPr id="17411" name="Содержимое 2"/>
          <p:cNvSpPr>
            <a:spLocks noGrp="1"/>
          </p:cNvSpPr>
          <p:nvPr>
            <p:ph idx="1"/>
          </p:nvPr>
        </p:nvSpPr>
        <p:spPr>
          <a:xfrm>
            <a:off x="1443790" y="857251"/>
            <a:ext cx="10331116" cy="5848349"/>
          </a:xfrm>
        </p:spPr>
        <p:txBody>
          <a:bodyPr>
            <a:noAutofit/>
          </a:bodyPr>
          <a:lstStyle/>
          <a:p>
            <a:pPr marL="0" indent="0">
              <a:buNone/>
            </a:pPr>
            <a:r>
              <a:rPr lang="ru-RU" altLang="ru-RU" sz="2000" dirty="0">
                <a:solidFill>
                  <a:schemeClr val="tx1"/>
                </a:solidFill>
              </a:rPr>
              <a:t>Методы интерфейса </a:t>
            </a:r>
            <a:r>
              <a:rPr lang="ru-RU" altLang="ru-RU" sz="2000" dirty="0" err="1">
                <a:solidFill>
                  <a:schemeClr val="tx1"/>
                </a:solidFill>
              </a:rPr>
              <a:t>Queue</a:t>
            </a:r>
            <a:r>
              <a:rPr lang="ru-RU" altLang="ru-RU" sz="2000" dirty="0">
                <a:solidFill>
                  <a:schemeClr val="tx1"/>
                </a:solidFill>
              </a:rPr>
              <a:t>&lt;E&gt;:</a:t>
            </a:r>
          </a:p>
          <a:p>
            <a:pPr>
              <a:buFont typeface="Wingdings" panose="05000000000000000000" pitchFamily="2" charset="2"/>
              <a:buChar char="Ø"/>
            </a:pPr>
            <a:r>
              <a:rPr lang="ru-RU" altLang="ru-RU" sz="2000" dirty="0" err="1">
                <a:solidFill>
                  <a:schemeClr val="tx1"/>
                </a:solidFill>
              </a:rPr>
              <a:t>boolean</a:t>
            </a:r>
            <a:r>
              <a:rPr lang="ru-RU" altLang="ru-RU" sz="2000" dirty="0">
                <a:solidFill>
                  <a:schemeClr val="tx1"/>
                </a:solidFill>
              </a:rPr>
              <a:t> </a:t>
            </a:r>
            <a:r>
              <a:rPr lang="ru-RU" altLang="ru-RU" sz="2000" dirty="0" err="1">
                <a:solidFill>
                  <a:schemeClr val="tx1"/>
                </a:solidFill>
              </a:rPr>
              <a:t>add</a:t>
            </a:r>
            <a:r>
              <a:rPr lang="ru-RU" altLang="ru-RU" sz="2000" dirty="0">
                <a:solidFill>
                  <a:schemeClr val="tx1"/>
                </a:solidFill>
              </a:rPr>
              <a:t>(E o) — вставляет элемент в очередь, если же очередь </a:t>
            </a:r>
            <a:r>
              <a:rPr lang="ru-RU" altLang="ru-RU" sz="2000" dirty="0" smtClean="0">
                <a:solidFill>
                  <a:schemeClr val="tx1"/>
                </a:solidFill>
              </a:rPr>
              <a:t>полностью </a:t>
            </a:r>
            <a:r>
              <a:rPr lang="ru-RU" altLang="ru-RU" sz="2000" dirty="0">
                <a:solidFill>
                  <a:schemeClr val="tx1"/>
                </a:solidFill>
              </a:rPr>
              <a:t>заполнена, то генерирует исключение </a:t>
            </a:r>
            <a:r>
              <a:rPr lang="ru-RU" altLang="ru-RU" sz="2000" dirty="0" err="1">
                <a:solidFill>
                  <a:schemeClr val="tx1"/>
                </a:solidFill>
              </a:rPr>
              <a:t>IllegalStateException</a:t>
            </a:r>
            <a:r>
              <a:rPr lang="ru-RU" altLang="ru-RU" sz="2000" dirty="0">
                <a:solidFill>
                  <a:schemeClr val="tx1"/>
                </a:solidFill>
              </a:rPr>
              <a:t>;</a:t>
            </a:r>
          </a:p>
          <a:p>
            <a:pPr>
              <a:buFont typeface="Wingdings" panose="05000000000000000000" pitchFamily="2" charset="2"/>
              <a:buChar char="Ø"/>
            </a:pPr>
            <a:r>
              <a:rPr lang="ru-RU" altLang="ru-RU" sz="2000" dirty="0" err="1">
                <a:solidFill>
                  <a:schemeClr val="tx1"/>
                </a:solidFill>
              </a:rPr>
              <a:t>boolean</a:t>
            </a:r>
            <a:r>
              <a:rPr lang="ru-RU" altLang="ru-RU" sz="2000" dirty="0">
                <a:solidFill>
                  <a:schemeClr val="tx1"/>
                </a:solidFill>
              </a:rPr>
              <a:t> </a:t>
            </a:r>
            <a:r>
              <a:rPr lang="ru-RU" altLang="ru-RU" sz="2000" dirty="0" err="1">
                <a:solidFill>
                  <a:schemeClr val="tx1"/>
                </a:solidFill>
              </a:rPr>
              <a:t>offer</a:t>
            </a:r>
            <a:r>
              <a:rPr lang="ru-RU" altLang="ru-RU" sz="2000" dirty="0">
                <a:solidFill>
                  <a:schemeClr val="tx1"/>
                </a:solidFill>
              </a:rPr>
              <a:t>(E o) — вставляет элемент в очередь, если возможно;</a:t>
            </a:r>
          </a:p>
          <a:p>
            <a:pPr>
              <a:buFont typeface="Wingdings" panose="05000000000000000000" pitchFamily="2" charset="2"/>
              <a:buChar char="Ø"/>
            </a:pPr>
            <a:r>
              <a:rPr lang="ru-RU" altLang="ru-RU" sz="2000" dirty="0">
                <a:solidFill>
                  <a:schemeClr val="tx1"/>
                </a:solidFill>
              </a:rPr>
              <a:t>E </a:t>
            </a:r>
            <a:r>
              <a:rPr lang="ru-RU" altLang="ru-RU" sz="2000" dirty="0" err="1">
                <a:solidFill>
                  <a:schemeClr val="tx1"/>
                </a:solidFill>
              </a:rPr>
              <a:t>element</a:t>
            </a:r>
            <a:r>
              <a:rPr lang="ru-RU" altLang="ru-RU" sz="2000" dirty="0">
                <a:solidFill>
                  <a:schemeClr val="tx1"/>
                </a:solidFill>
              </a:rPr>
              <a:t>() — возвращает, но не удаляет головной элемент очереди;</a:t>
            </a:r>
          </a:p>
          <a:p>
            <a:pPr>
              <a:buFont typeface="Wingdings" panose="05000000000000000000" pitchFamily="2" charset="2"/>
              <a:buChar char="Ø"/>
            </a:pPr>
            <a:r>
              <a:rPr lang="ru-RU" altLang="ru-RU" sz="2000" dirty="0">
                <a:solidFill>
                  <a:schemeClr val="tx1"/>
                </a:solidFill>
              </a:rPr>
              <a:t>E </a:t>
            </a:r>
            <a:r>
              <a:rPr lang="ru-RU" altLang="ru-RU" sz="2000" dirty="0" err="1">
                <a:solidFill>
                  <a:schemeClr val="tx1"/>
                </a:solidFill>
              </a:rPr>
              <a:t>peek</a:t>
            </a:r>
            <a:r>
              <a:rPr lang="ru-RU" altLang="ru-RU" sz="2000" dirty="0">
                <a:solidFill>
                  <a:schemeClr val="tx1"/>
                </a:solidFill>
              </a:rPr>
              <a:t>() — возвращает, но не удаляет головной элемент очереди, </a:t>
            </a:r>
            <a:r>
              <a:rPr lang="ru-RU" altLang="ru-RU" sz="2000" dirty="0" smtClean="0">
                <a:solidFill>
                  <a:schemeClr val="tx1"/>
                </a:solidFill>
              </a:rPr>
              <a:t>возвращает </a:t>
            </a:r>
            <a:r>
              <a:rPr lang="ru-RU" altLang="ru-RU" sz="2000" dirty="0" err="1">
                <a:solidFill>
                  <a:schemeClr val="tx1"/>
                </a:solidFill>
              </a:rPr>
              <a:t>null</a:t>
            </a:r>
            <a:r>
              <a:rPr lang="ru-RU" altLang="ru-RU" sz="2000" dirty="0">
                <a:solidFill>
                  <a:schemeClr val="tx1"/>
                </a:solidFill>
              </a:rPr>
              <a:t>, если очередь пуста;</a:t>
            </a:r>
          </a:p>
          <a:p>
            <a:pPr>
              <a:buFont typeface="Wingdings" panose="05000000000000000000" pitchFamily="2" charset="2"/>
              <a:buChar char="Ø"/>
            </a:pPr>
            <a:r>
              <a:rPr lang="ru-RU" altLang="ru-RU" sz="2000" dirty="0">
                <a:solidFill>
                  <a:schemeClr val="tx1"/>
                </a:solidFill>
              </a:rPr>
              <a:t>E  </a:t>
            </a:r>
            <a:r>
              <a:rPr lang="ru-RU" altLang="ru-RU" sz="2000" dirty="0" err="1">
                <a:solidFill>
                  <a:schemeClr val="tx1"/>
                </a:solidFill>
              </a:rPr>
              <a:t>poll</a:t>
            </a:r>
            <a:r>
              <a:rPr lang="ru-RU" altLang="ru-RU" sz="2000" dirty="0">
                <a:solidFill>
                  <a:schemeClr val="tx1"/>
                </a:solidFill>
              </a:rPr>
              <a:t>()  —  возвращает  и  удаляет  головной  элемент  очереди,  возвращает </a:t>
            </a:r>
            <a:r>
              <a:rPr lang="ru-RU" altLang="ru-RU" sz="2000" dirty="0" err="1" smtClean="0">
                <a:solidFill>
                  <a:schemeClr val="tx1"/>
                </a:solidFill>
              </a:rPr>
              <a:t>null</a:t>
            </a:r>
            <a:r>
              <a:rPr lang="ru-RU" altLang="ru-RU" sz="2000" dirty="0">
                <a:solidFill>
                  <a:schemeClr val="tx1"/>
                </a:solidFill>
              </a:rPr>
              <a:t>, если очередь пуста;</a:t>
            </a:r>
          </a:p>
          <a:p>
            <a:pPr>
              <a:buFont typeface="Wingdings" panose="05000000000000000000" pitchFamily="2" charset="2"/>
              <a:buChar char="Ø"/>
            </a:pPr>
            <a:r>
              <a:rPr lang="ru-RU" altLang="ru-RU" sz="2000" dirty="0">
                <a:solidFill>
                  <a:schemeClr val="tx1"/>
                </a:solidFill>
              </a:rPr>
              <a:t>E </a:t>
            </a:r>
            <a:r>
              <a:rPr lang="ru-RU" altLang="ru-RU" sz="2000" dirty="0" err="1">
                <a:solidFill>
                  <a:schemeClr val="tx1"/>
                </a:solidFill>
              </a:rPr>
              <a:t>remove</a:t>
            </a:r>
            <a:r>
              <a:rPr lang="ru-RU" altLang="ru-RU" sz="2000" dirty="0">
                <a:solidFill>
                  <a:schemeClr val="tx1"/>
                </a:solidFill>
              </a:rPr>
              <a:t>() — возвращает и удаляет головной элемент очереди.</a:t>
            </a:r>
          </a:p>
          <a:p>
            <a:pPr>
              <a:buFont typeface="Wingdings" panose="05000000000000000000" pitchFamily="2" charset="2"/>
              <a:buChar char="Ø"/>
            </a:pPr>
            <a:r>
              <a:rPr lang="ru-RU" altLang="ru-RU" sz="2000" dirty="0">
                <a:solidFill>
                  <a:schemeClr val="tx1"/>
                </a:solidFill>
              </a:rPr>
              <a:t>Методы </a:t>
            </a:r>
            <a:r>
              <a:rPr lang="ru-RU" altLang="ru-RU" sz="2000" dirty="0" err="1">
                <a:solidFill>
                  <a:schemeClr val="tx1"/>
                </a:solidFill>
              </a:rPr>
              <a:t>element</a:t>
            </a:r>
            <a:r>
              <a:rPr lang="ru-RU" altLang="ru-RU" sz="2000" dirty="0">
                <a:solidFill>
                  <a:schemeClr val="tx1"/>
                </a:solidFill>
              </a:rPr>
              <a:t>() и </a:t>
            </a:r>
            <a:r>
              <a:rPr lang="ru-RU" altLang="ru-RU" sz="2000" dirty="0" err="1">
                <a:solidFill>
                  <a:schemeClr val="tx1"/>
                </a:solidFill>
              </a:rPr>
              <a:t>remove</a:t>
            </a:r>
            <a:r>
              <a:rPr lang="ru-RU" altLang="ru-RU" sz="2000" dirty="0">
                <a:solidFill>
                  <a:schemeClr val="tx1"/>
                </a:solidFill>
              </a:rPr>
              <a:t>() отличаются от методов </a:t>
            </a:r>
            <a:r>
              <a:rPr lang="ru-RU" altLang="ru-RU" sz="2000" dirty="0" err="1">
                <a:solidFill>
                  <a:schemeClr val="tx1"/>
                </a:solidFill>
              </a:rPr>
              <a:t>peek</a:t>
            </a:r>
            <a:r>
              <a:rPr lang="ru-RU" altLang="ru-RU" sz="2000" dirty="0">
                <a:solidFill>
                  <a:schemeClr val="tx1"/>
                </a:solidFill>
              </a:rPr>
              <a:t>() и </a:t>
            </a:r>
            <a:r>
              <a:rPr lang="ru-RU" altLang="ru-RU" sz="2000" dirty="0" err="1">
                <a:solidFill>
                  <a:schemeClr val="tx1"/>
                </a:solidFill>
              </a:rPr>
              <a:t>poll</a:t>
            </a:r>
            <a:r>
              <a:rPr lang="ru-RU" altLang="ru-RU" sz="2000" dirty="0">
                <a:solidFill>
                  <a:schemeClr val="tx1"/>
                </a:solidFill>
              </a:rPr>
              <a:t>() тем, что </a:t>
            </a:r>
            <a:r>
              <a:rPr lang="ru-RU" altLang="ru-RU" sz="2000" dirty="0" smtClean="0">
                <a:solidFill>
                  <a:schemeClr val="tx1"/>
                </a:solidFill>
              </a:rPr>
              <a:t>генерируют </a:t>
            </a:r>
            <a:r>
              <a:rPr lang="ru-RU" altLang="ru-RU" sz="2000" dirty="0">
                <a:solidFill>
                  <a:schemeClr val="tx1"/>
                </a:solidFill>
              </a:rPr>
              <a:t>исключение </a:t>
            </a:r>
            <a:r>
              <a:rPr lang="ru-RU" altLang="ru-RU" sz="2000" dirty="0" err="1">
                <a:solidFill>
                  <a:schemeClr val="tx1"/>
                </a:solidFill>
              </a:rPr>
              <a:t>NoSuchElementException</a:t>
            </a:r>
            <a:r>
              <a:rPr lang="ru-RU" altLang="ru-RU" sz="2000" dirty="0">
                <a:solidFill>
                  <a:schemeClr val="tx1"/>
                </a:solidFill>
              </a:rPr>
              <a:t>, если очередь пуста</a:t>
            </a:r>
            <a:r>
              <a:rPr lang="ru-RU" altLang="ru-RU" sz="2000" dirty="0" smtClean="0">
                <a:solidFill>
                  <a:schemeClr val="tx1"/>
                </a:solidFill>
              </a:rPr>
              <a:t>.</a:t>
            </a:r>
          </a:p>
          <a:p>
            <a:pPr marL="0" indent="0">
              <a:buNone/>
            </a:pPr>
            <a:r>
              <a:rPr lang="ru-RU" altLang="ru-RU" sz="2000" dirty="0" smtClean="0">
                <a:solidFill>
                  <a:schemeClr val="tx1"/>
                </a:solidFill>
              </a:rPr>
              <a:t>					</a:t>
            </a:r>
            <a:r>
              <a:rPr lang="ru-RU" altLang="ru-RU" sz="2000" dirty="0" err="1" smtClean="0">
                <a:solidFill>
                  <a:schemeClr val="tx1"/>
                </a:solidFill>
              </a:rPr>
              <a:t>Queue</a:t>
            </a:r>
            <a:r>
              <a:rPr lang="ru-RU" altLang="ru-RU" sz="2000" dirty="0" smtClean="0">
                <a:solidFill>
                  <a:schemeClr val="tx1"/>
                </a:solidFill>
              </a:rPr>
              <a:t>&lt;</a:t>
            </a:r>
            <a:r>
              <a:rPr lang="ru-RU" altLang="ru-RU" sz="2000" dirty="0" err="1" smtClean="0">
                <a:solidFill>
                  <a:schemeClr val="tx1"/>
                </a:solidFill>
              </a:rPr>
              <a:t>Item</a:t>
            </a:r>
            <a:r>
              <a:rPr lang="ru-RU" altLang="ru-RU" sz="2000" dirty="0">
                <a:solidFill>
                  <a:schemeClr val="tx1"/>
                </a:solidFill>
              </a:rPr>
              <a:t>&gt; </a:t>
            </a:r>
            <a:r>
              <a:rPr lang="ru-RU" altLang="ru-RU" sz="2000" dirty="0" err="1">
                <a:solidFill>
                  <a:schemeClr val="tx1"/>
                </a:solidFill>
              </a:rPr>
              <a:t>queue</a:t>
            </a:r>
            <a:r>
              <a:rPr lang="ru-RU" altLang="ru-RU" sz="2000" dirty="0">
                <a:solidFill>
                  <a:schemeClr val="tx1"/>
                </a:solidFill>
              </a:rPr>
              <a:t> = </a:t>
            </a:r>
            <a:r>
              <a:rPr lang="ru-RU" altLang="ru-RU" sz="2000" dirty="0" err="1">
                <a:solidFill>
                  <a:schemeClr val="tx1"/>
                </a:solidFill>
              </a:rPr>
              <a:t>new</a:t>
            </a:r>
            <a:r>
              <a:rPr lang="ru-RU" altLang="ru-RU" sz="2000" dirty="0">
                <a:solidFill>
                  <a:schemeClr val="tx1"/>
                </a:solidFill>
              </a:rPr>
              <a:t> </a:t>
            </a:r>
            <a:r>
              <a:rPr lang="ru-RU" altLang="ru-RU" sz="2000" dirty="0" err="1">
                <a:solidFill>
                  <a:schemeClr val="tx1"/>
                </a:solidFill>
              </a:rPr>
              <a:t>LinkedList</a:t>
            </a:r>
            <a:r>
              <a:rPr lang="ru-RU" altLang="ru-RU" sz="2000" dirty="0">
                <a:solidFill>
                  <a:schemeClr val="tx1"/>
                </a:solidFill>
              </a:rPr>
              <a:t>&lt;&gt;();</a:t>
            </a:r>
          </a:p>
          <a:p>
            <a:pPr marL="0" indent="0">
              <a:buNone/>
            </a:pPr>
            <a:r>
              <a:rPr lang="ru-RU" altLang="ru-RU" sz="2000" dirty="0">
                <a:solidFill>
                  <a:schemeClr val="tx1"/>
                </a:solidFill>
              </a:rPr>
              <a:t>Создается очередь простым присваиванием связанного списка ссылке типа </a:t>
            </a:r>
            <a:r>
              <a:rPr lang="ru-RU" altLang="ru-RU" sz="2000" dirty="0" err="1" smtClean="0">
                <a:solidFill>
                  <a:schemeClr val="tx1"/>
                </a:solidFill>
              </a:rPr>
              <a:t>Queue</a:t>
            </a:r>
            <a:endParaRPr lang="en-US" altLang="ru-RU" sz="2000" dirty="0" smtClean="0">
              <a:solidFill>
                <a:schemeClr val="tx1"/>
              </a:solidFill>
            </a:endParaRPr>
          </a:p>
        </p:txBody>
      </p:sp>
    </p:spTree>
    <p:extLst>
      <p:ext uri="{BB962C8B-B14F-4D97-AF65-F5344CB8AC3E}">
        <p14:creationId xmlns:p14="http://schemas.microsoft.com/office/powerpoint/2010/main" val="4067231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111104"/>
            <a:ext cx="9096704" cy="633412"/>
          </a:xfrm>
        </p:spPr>
        <p:txBody>
          <a:bodyPr rtlCol="0">
            <a:normAutofit/>
          </a:bodyPr>
          <a:lstStyle/>
          <a:p>
            <a:pPr>
              <a:defRPr/>
            </a:pPr>
            <a:r>
              <a:rPr lang="ru-RU" sz="3200" dirty="0"/>
              <a:t>Класс  </a:t>
            </a:r>
            <a:r>
              <a:rPr lang="en-US" sz="3200" dirty="0"/>
              <a:t>LinkedList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719958" y="744516"/>
            <a:ext cx="5626332" cy="6000749"/>
          </a:xfrm>
        </p:spPr>
        <p:txBody>
          <a:bodyPr>
            <a:noAutofit/>
          </a:bodyPr>
          <a:lstStyle/>
          <a:p>
            <a:pPr marL="0" indent="0">
              <a:buNone/>
            </a:pPr>
            <a:r>
              <a:rPr lang="en-US" sz="1600" dirty="0"/>
              <a:t>import </a:t>
            </a:r>
            <a:r>
              <a:rPr lang="en-US" sz="1600" dirty="0" err="1"/>
              <a:t>java.util.LinkedList</a:t>
            </a:r>
            <a:r>
              <a:rPr lang="en-US" sz="1600" dirty="0"/>
              <a:t>;</a:t>
            </a:r>
          </a:p>
          <a:p>
            <a:pPr marL="0" indent="0">
              <a:buNone/>
            </a:pPr>
            <a:r>
              <a:rPr lang="en-US" sz="1600" dirty="0" smtClean="0"/>
              <a:t>public </a:t>
            </a:r>
            <a:r>
              <a:rPr lang="en-US" sz="1600" dirty="0"/>
              <a:t>class Program{</a:t>
            </a:r>
          </a:p>
          <a:p>
            <a:pPr marL="0" indent="0">
              <a:buNone/>
            </a:pPr>
            <a:r>
              <a:rPr lang="ru-RU" sz="1600" dirty="0" smtClean="0"/>
              <a:t>	</a:t>
            </a:r>
            <a:r>
              <a:rPr lang="en-US" sz="1600" dirty="0" smtClean="0"/>
              <a:t>public </a:t>
            </a:r>
            <a:r>
              <a:rPr lang="en-US" sz="1600" dirty="0"/>
              <a:t>static void main(String[] </a:t>
            </a:r>
            <a:r>
              <a:rPr lang="en-US" sz="1600" dirty="0" err="1"/>
              <a:t>args</a:t>
            </a:r>
            <a:r>
              <a:rPr lang="en-US" sz="1600" dirty="0"/>
              <a:t>) {</a:t>
            </a:r>
          </a:p>
          <a:p>
            <a:pPr marL="0" indent="0">
              <a:buNone/>
            </a:pPr>
            <a:r>
              <a:rPr lang="ru-RU" sz="1600" dirty="0" smtClean="0"/>
              <a:t>	</a:t>
            </a:r>
            <a:r>
              <a:rPr lang="en-US" sz="1600" dirty="0" err="1" smtClean="0"/>
              <a:t>LinkedList</a:t>
            </a:r>
            <a:r>
              <a:rPr lang="en-US" sz="1600" dirty="0" smtClean="0"/>
              <a:t>&lt;String</a:t>
            </a:r>
            <a:r>
              <a:rPr lang="en-US" sz="1600" dirty="0"/>
              <a:t>&gt; states = new </a:t>
            </a:r>
            <a:r>
              <a:rPr lang="en-US" sz="1600" dirty="0" err="1"/>
              <a:t>LinkedList</a:t>
            </a:r>
            <a:r>
              <a:rPr lang="en-US" sz="1600" dirty="0"/>
              <a:t>&lt;String&gt;();</a:t>
            </a:r>
          </a:p>
          <a:p>
            <a:pPr marL="0" indent="0">
              <a:buNone/>
            </a:pPr>
            <a:r>
              <a:rPr lang="ru-RU" sz="1600" dirty="0" smtClean="0"/>
              <a:t>	</a:t>
            </a:r>
            <a:r>
              <a:rPr lang="en-US" sz="1600" dirty="0" smtClean="0"/>
              <a:t>// </a:t>
            </a:r>
            <a:r>
              <a:rPr lang="ru-RU" sz="1600" dirty="0" smtClean="0"/>
              <a:t>добавление </a:t>
            </a:r>
            <a:r>
              <a:rPr lang="ru-RU" sz="1600" dirty="0"/>
              <a:t>в список </a:t>
            </a:r>
            <a:r>
              <a:rPr lang="ru-RU" sz="1600" dirty="0" smtClean="0"/>
              <a:t>элементов</a:t>
            </a:r>
            <a:endParaRPr lang="ru-RU" sz="1600" dirty="0"/>
          </a:p>
          <a:p>
            <a:pPr marL="0" indent="0">
              <a:buNone/>
            </a:pPr>
            <a:r>
              <a:rPr lang="ru-RU" sz="1600" dirty="0" smtClean="0"/>
              <a:t>	</a:t>
            </a:r>
            <a:r>
              <a:rPr lang="en-US" sz="1600" dirty="0" err="1" smtClean="0"/>
              <a:t>states.add</a:t>
            </a:r>
            <a:r>
              <a:rPr lang="en-US" sz="1600" dirty="0"/>
              <a:t>("Germany");</a:t>
            </a:r>
          </a:p>
          <a:p>
            <a:pPr marL="0" indent="0">
              <a:buNone/>
            </a:pPr>
            <a:r>
              <a:rPr lang="ru-RU" sz="1600" dirty="0" smtClean="0"/>
              <a:t>	</a:t>
            </a:r>
            <a:r>
              <a:rPr lang="en-US" sz="1600" dirty="0" err="1" smtClean="0"/>
              <a:t>states.add</a:t>
            </a:r>
            <a:r>
              <a:rPr lang="en-US" sz="1600" dirty="0"/>
              <a:t>("France</a:t>
            </a:r>
            <a:r>
              <a:rPr lang="en-US" sz="1600" dirty="0" smtClean="0"/>
              <a:t>");</a:t>
            </a:r>
            <a:endParaRPr lang="ru-RU" sz="1600" dirty="0" smtClean="0"/>
          </a:p>
          <a:p>
            <a:pPr marL="0" indent="0">
              <a:buNone/>
            </a:pPr>
            <a:r>
              <a:rPr lang="ru-RU" sz="1600" dirty="0"/>
              <a:t>	</a:t>
            </a:r>
            <a:r>
              <a:rPr lang="en-US" sz="1600" dirty="0" smtClean="0"/>
              <a:t>// </a:t>
            </a:r>
            <a:r>
              <a:rPr lang="ru-RU" sz="1600" dirty="0"/>
              <a:t>добавление</a:t>
            </a:r>
            <a:r>
              <a:rPr lang="ru-RU" sz="1600" dirty="0" smtClean="0"/>
              <a:t> </a:t>
            </a:r>
            <a:r>
              <a:rPr lang="ru-RU" sz="1600" dirty="0"/>
              <a:t>на последнее место</a:t>
            </a:r>
          </a:p>
          <a:p>
            <a:pPr marL="0" indent="0">
              <a:buNone/>
            </a:pPr>
            <a:r>
              <a:rPr lang="ru-RU" sz="1600" dirty="0" smtClean="0"/>
              <a:t>	</a:t>
            </a:r>
            <a:r>
              <a:rPr lang="en-US" sz="1600" dirty="0" err="1" smtClean="0"/>
              <a:t>states.addLast</a:t>
            </a:r>
            <a:r>
              <a:rPr lang="en-US" sz="1600" dirty="0"/>
              <a:t>("Great Britain"); </a:t>
            </a:r>
            <a:endParaRPr lang="ru-RU" sz="1600" dirty="0" smtClean="0"/>
          </a:p>
          <a:p>
            <a:pPr marL="0" indent="0">
              <a:buNone/>
            </a:pPr>
            <a:r>
              <a:rPr lang="ru-RU" sz="1600" dirty="0" smtClean="0"/>
              <a:t>	</a:t>
            </a:r>
            <a:r>
              <a:rPr lang="en-US" sz="1600" dirty="0" smtClean="0"/>
              <a:t>// </a:t>
            </a:r>
            <a:r>
              <a:rPr lang="ru-RU" sz="1600" dirty="0"/>
              <a:t>добавление</a:t>
            </a:r>
            <a:r>
              <a:rPr lang="ru-RU" sz="1600" dirty="0" smtClean="0"/>
              <a:t> </a:t>
            </a:r>
            <a:r>
              <a:rPr lang="ru-RU" sz="1600" dirty="0"/>
              <a:t>на первое место</a:t>
            </a:r>
            <a:endParaRPr lang="ru-RU" sz="1600" dirty="0" smtClean="0"/>
          </a:p>
          <a:p>
            <a:pPr marL="0" indent="0">
              <a:buNone/>
            </a:pPr>
            <a:r>
              <a:rPr lang="ru-RU" sz="1600" dirty="0" smtClean="0"/>
              <a:t>	</a:t>
            </a:r>
            <a:r>
              <a:rPr lang="en-US" sz="1600" dirty="0" err="1" smtClean="0"/>
              <a:t>states.addFirst</a:t>
            </a:r>
            <a:r>
              <a:rPr lang="en-US" sz="1600" dirty="0"/>
              <a:t>("Spain"); </a:t>
            </a:r>
            <a:endParaRPr lang="ru-RU" sz="1600" dirty="0" smtClean="0"/>
          </a:p>
          <a:p>
            <a:pPr marL="0" indent="0">
              <a:buNone/>
            </a:pPr>
            <a:r>
              <a:rPr lang="ru-RU" sz="1600" dirty="0" smtClean="0"/>
              <a:t>	</a:t>
            </a:r>
            <a:r>
              <a:rPr lang="en-US" sz="1600" dirty="0" smtClean="0"/>
              <a:t>// </a:t>
            </a:r>
            <a:r>
              <a:rPr lang="ru-RU" sz="1600" dirty="0"/>
              <a:t>добавление</a:t>
            </a:r>
            <a:r>
              <a:rPr lang="ru-RU" sz="1600" dirty="0" smtClean="0"/>
              <a:t> элемента </a:t>
            </a:r>
            <a:r>
              <a:rPr lang="ru-RU" sz="1600" dirty="0"/>
              <a:t>по индексу 1</a:t>
            </a:r>
          </a:p>
          <a:p>
            <a:pPr marL="0" indent="0">
              <a:buNone/>
            </a:pPr>
            <a:r>
              <a:rPr lang="ru-RU" sz="1600" dirty="0" smtClean="0"/>
              <a:t>	</a:t>
            </a:r>
            <a:r>
              <a:rPr lang="en-US" sz="1600" dirty="0" err="1" smtClean="0"/>
              <a:t>states.add</a:t>
            </a:r>
            <a:r>
              <a:rPr lang="en-US" sz="1600" dirty="0" smtClean="0"/>
              <a:t>(1</a:t>
            </a:r>
            <a:r>
              <a:rPr lang="en-US" sz="1600" dirty="0"/>
              <a:t>, "Italy</a:t>
            </a:r>
            <a:r>
              <a:rPr lang="en-US" sz="1600" dirty="0" smtClean="0"/>
              <a:t>");</a:t>
            </a:r>
            <a:endParaRPr lang="ru-RU" sz="1600" dirty="0" smtClean="0"/>
          </a:p>
          <a:p>
            <a:pPr marL="0" indent="0">
              <a:buNone/>
            </a:pPr>
            <a:r>
              <a:rPr lang="ru-RU" sz="1600" dirty="0"/>
              <a:t>	</a:t>
            </a:r>
            <a:endParaRPr lang="en-US" sz="1600" dirty="0"/>
          </a:p>
        </p:txBody>
      </p:sp>
      <p:sp>
        <p:nvSpPr>
          <p:cNvPr id="3" name="Прямоугольник 2"/>
          <p:cNvSpPr/>
          <p:nvPr/>
        </p:nvSpPr>
        <p:spPr>
          <a:xfrm>
            <a:off x="6304549" y="744516"/>
            <a:ext cx="5887451" cy="5581015"/>
          </a:xfrm>
          <a:prstGeom prst="rect">
            <a:avLst/>
          </a:prstGeom>
        </p:spPr>
        <p:txBody>
          <a:bodyPr wrap="square">
            <a:spAutoFit/>
          </a:bodyPr>
          <a:lstStyle/>
          <a:p>
            <a:pPr defTabSz="457200">
              <a:spcBef>
                <a:spcPts val="1000"/>
              </a:spcBef>
              <a:buClr>
                <a:schemeClr val="accent1"/>
              </a:buClr>
            </a:pPr>
            <a:r>
              <a:rPr lang="en-US" sz="1600" dirty="0" err="1" smtClean="0">
                <a:solidFill>
                  <a:schemeClr val="tx1">
                    <a:lumMod val="75000"/>
                    <a:lumOff val="25000"/>
                  </a:schemeClr>
                </a:solidFill>
              </a:rPr>
              <a:t>System.out.printf</a:t>
            </a:r>
            <a:r>
              <a:rPr lang="en-US" sz="1600" dirty="0">
                <a:solidFill>
                  <a:schemeClr val="tx1">
                    <a:lumMod val="75000"/>
                    <a:lumOff val="25000"/>
                  </a:schemeClr>
                </a:solidFill>
              </a:rPr>
              <a:t>("List has %d elements \n", </a:t>
            </a:r>
            <a:r>
              <a:rPr lang="en-US" sz="1600" dirty="0" err="1">
                <a:solidFill>
                  <a:schemeClr val="tx1">
                    <a:lumMod val="75000"/>
                    <a:lumOff val="25000"/>
                  </a:schemeClr>
                </a:solidFill>
              </a:rPr>
              <a:t>states.size</a:t>
            </a:r>
            <a:r>
              <a:rPr lang="en-US" sz="1600" dirty="0">
                <a:solidFill>
                  <a:schemeClr val="tx1">
                    <a:lumMod val="75000"/>
                    <a:lumOff val="25000"/>
                  </a:schemeClr>
                </a:solidFill>
              </a:rPr>
              <a:t>());</a:t>
            </a:r>
          </a:p>
          <a:p>
            <a:pPr defTabSz="457200">
              <a:spcBef>
                <a:spcPts val="1000"/>
              </a:spcBef>
              <a:buClr>
                <a:schemeClr val="accent1"/>
              </a:buClr>
            </a:pPr>
            <a:r>
              <a:rPr lang="en-US" sz="1600" dirty="0" err="1" smtClean="0">
                <a:solidFill>
                  <a:schemeClr val="tx1">
                    <a:lumMod val="75000"/>
                    <a:lumOff val="25000"/>
                  </a:schemeClr>
                </a:solidFill>
              </a:rPr>
              <a:t>System.out.println</a:t>
            </a:r>
            <a:r>
              <a:rPr lang="en-US" sz="1600" dirty="0" smtClean="0">
                <a:solidFill>
                  <a:schemeClr val="tx1">
                    <a:lumMod val="75000"/>
                    <a:lumOff val="25000"/>
                  </a:schemeClr>
                </a:solidFill>
              </a:rPr>
              <a:t>(</a:t>
            </a:r>
            <a:r>
              <a:rPr lang="en-US" sz="1600" dirty="0" err="1" smtClean="0">
                <a:solidFill>
                  <a:schemeClr val="tx1">
                    <a:lumMod val="75000"/>
                    <a:lumOff val="25000"/>
                  </a:schemeClr>
                </a:solidFill>
              </a:rPr>
              <a:t>states.get</a:t>
            </a:r>
            <a:r>
              <a:rPr lang="en-US" sz="1600" dirty="0" smtClean="0">
                <a:solidFill>
                  <a:schemeClr val="tx1">
                    <a:lumMod val="75000"/>
                    <a:lumOff val="25000"/>
                  </a:schemeClr>
                </a:solidFill>
              </a:rPr>
              <a:t>(1</a:t>
            </a:r>
            <a:r>
              <a:rPr lang="en-US" sz="1600" dirty="0">
                <a:solidFill>
                  <a:schemeClr val="tx1">
                    <a:lumMod val="75000"/>
                    <a:lumOff val="25000"/>
                  </a:schemeClr>
                </a:solidFill>
              </a:rPr>
              <a:t>));</a:t>
            </a:r>
          </a:p>
          <a:p>
            <a:pPr defTabSz="457200">
              <a:spcBef>
                <a:spcPts val="1000"/>
              </a:spcBef>
              <a:buClr>
                <a:schemeClr val="accent1"/>
              </a:buClr>
            </a:pPr>
            <a:r>
              <a:rPr lang="en-US" sz="1600" dirty="0" err="1" smtClean="0">
                <a:solidFill>
                  <a:schemeClr val="tx1">
                    <a:lumMod val="75000"/>
                    <a:lumOff val="25000"/>
                  </a:schemeClr>
                </a:solidFill>
              </a:rPr>
              <a:t>states.set</a:t>
            </a:r>
            <a:r>
              <a:rPr lang="en-US" sz="1600" dirty="0" smtClean="0">
                <a:solidFill>
                  <a:schemeClr val="tx1">
                    <a:lumMod val="75000"/>
                    <a:lumOff val="25000"/>
                  </a:schemeClr>
                </a:solidFill>
              </a:rPr>
              <a:t>(1</a:t>
            </a:r>
            <a:r>
              <a:rPr lang="en-US" sz="1600" dirty="0">
                <a:solidFill>
                  <a:schemeClr val="tx1">
                    <a:lumMod val="75000"/>
                    <a:lumOff val="25000"/>
                  </a:schemeClr>
                </a:solidFill>
              </a:rPr>
              <a:t>, "Portugal");</a:t>
            </a:r>
          </a:p>
          <a:p>
            <a:pPr defTabSz="457200">
              <a:spcBef>
                <a:spcPts val="1000"/>
              </a:spcBef>
              <a:buClr>
                <a:schemeClr val="accent1"/>
              </a:buClr>
            </a:pPr>
            <a:r>
              <a:rPr lang="en-US" sz="1600" dirty="0" smtClean="0">
                <a:solidFill>
                  <a:schemeClr val="tx1">
                    <a:lumMod val="75000"/>
                    <a:lumOff val="25000"/>
                  </a:schemeClr>
                </a:solidFill>
              </a:rPr>
              <a:t>for(String </a:t>
            </a:r>
            <a:r>
              <a:rPr lang="en-US" sz="1600" dirty="0">
                <a:solidFill>
                  <a:schemeClr val="tx1">
                    <a:lumMod val="75000"/>
                    <a:lumOff val="25000"/>
                  </a:schemeClr>
                </a:solidFill>
              </a:rPr>
              <a:t>state : states){</a:t>
            </a:r>
          </a:p>
          <a:p>
            <a:pPr defTabSz="457200">
              <a:spcBef>
                <a:spcPts val="1000"/>
              </a:spcBef>
              <a:buClr>
                <a:schemeClr val="accent1"/>
              </a:buClr>
            </a:pPr>
            <a:r>
              <a:rPr lang="en-US" sz="1600" dirty="0" smtClean="0">
                <a:solidFill>
                  <a:schemeClr val="tx1">
                    <a:lumMod val="75000"/>
                    <a:lumOff val="25000"/>
                  </a:schemeClr>
                </a:solidFill>
              </a:rPr>
              <a:t>	</a:t>
            </a:r>
            <a:r>
              <a:rPr lang="en-US" sz="1600" dirty="0" err="1" smtClean="0">
                <a:solidFill>
                  <a:schemeClr val="tx1">
                    <a:lumMod val="75000"/>
                    <a:lumOff val="25000"/>
                  </a:schemeClr>
                </a:solidFill>
              </a:rPr>
              <a:t>System.out.println</a:t>
            </a:r>
            <a:r>
              <a:rPr lang="en-US" sz="1600" dirty="0" smtClean="0">
                <a:solidFill>
                  <a:schemeClr val="tx1">
                    <a:lumMod val="75000"/>
                    <a:lumOff val="25000"/>
                  </a:schemeClr>
                </a:solidFill>
              </a:rPr>
              <a:t>(state</a:t>
            </a:r>
            <a:r>
              <a:rPr lang="en-US" sz="1600" dirty="0">
                <a:solidFill>
                  <a:schemeClr val="tx1">
                    <a:lumMod val="75000"/>
                    <a:lumOff val="25000"/>
                  </a:schemeClr>
                </a:solidFill>
              </a:rPr>
              <a:t>);</a:t>
            </a:r>
          </a:p>
          <a:p>
            <a:pPr defTabSz="457200">
              <a:spcBef>
                <a:spcPts val="1000"/>
              </a:spcBef>
              <a:buClr>
                <a:schemeClr val="accent1"/>
              </a:buClr>
            </a:pPr>
            <a:r>
              <a:rPr lang="en-US" sz="1600" dirty="0" smtClean="0">
                <a:solidFill>
                  <a:schemeClr val="tx1">
                    <a:lumMod val="75000"/>
                    <a:lumOff val="25000"/>
                  </a:schemeClr>
                </a:solidFill>
              </a:rPr>
              <a:t>}</a:t>
            </a:r>
            <a:endParaRPr lang="en-US" sz="1600" dirty="0">
              <a:solidFill>
                <a:schemeClr val="tx1">
                  <a:lumMod val="75000"/>
                  <a:lumOff val="25000"/>
                </a:schemeClr>
              </a:solidFill>
            </a:endParaRPr>
          </a:p>
          <a:p>
            <a:pPr defTabSz="457200">
              <a:spcBef>
                <a:spcPts val="1000"/>
              </a:spcBef>
              <a:buClr>
                <a:schemeClr val="accent1"/>
              </a:buClr>
            </a:pPr>
            <a:r>
              <a:rPr lang="en-US" sz="1600" dirty="0">
                <a:solidFill>
                  <a:schemeClr val="tx1">
                    <a:lumMod val="75000"/>
                    <a:lumOff val="25000"/>
                  </a:schemeClr>
                </a:solidFill>
              </a:rPr>
              <a:t>// </a:t>
            </a:r>
            <a:r>
              <a:rPr lang="ru-RU" sz="1600" dirty="0">
                <a:solidFill>
                  <a:schemeClr val="tx1">
                    <a:lumMod val="75000"/>
                    <a:lumOff val="25000"/>
                  </a:schemeClr>
                </a:solidFill>
              </a:rPr>
              <a:t>проверка на наличие элемента в списке</a:t>
            </a:r>
          </a:p>
          <a:p>
            <a:pPr defTabSz="457200">
              <a:spcBef>
                <a:spcPts val="1000"/>
              </a:spcBef>
              <a:buClr>
                <a:schemeClr val="accent1"/>
              </a:buClr>
            </a:pPr>
            <a:r>
              <a:rPr lang="en-US" sz="1600" dirty="0" smtClean="0">
                <a:solidFill>
                  <a:schemeClr val="tx1">
                    <a:lumMod val="75000"/>
                    <a:lumOff val="25000"/>
                  </a:schemeClr>
                </a:solidFill>
              </a:rPr>
              <a:t>if(</a:t>
            </a:r>
            <a:r>
              <a:rPr lang="en-US" sz="1600" dirty="0" err="1" smtClean="0">
                <a:solidFill>
                  <a:schemeClr val="tx1">
                    <a:lumMod val="75000"/>
                    <a:lumOff val="25000"/>
                  </a:schemeClr>
                </a:solidFill>
              </a:rPr>
              <a:t>states.contains</a:t>
            </a:r>
            <a:r>
              <a:rPr lang="en-US" sz="1600" dirty="0">
                <a:solidFill>
                  <a:schemeClr val="tx1">
                    <a:lumMod val="75000"/>
                    <a:lumOff val="25000"/>
                  </a:schemeClr>
                </a:solidFill>
              </a:rPr>
              <a:t>("Germany")){</a:t>
            </a:r>
          </a:p>
          <a:p>
            <a:pPr defTabSz="457200">
              <a:spcBef>
                <a:spcPts val="1000"/>
              </a:spcBef>
              <a:buClr>
                <a:schemeClr val="accent1"/>
              </a:buClr>
            </a:pPr>
            <a:r>
              <a:rPr lang="en-US" sz="1600" dirty="0" smtClean="0">
                <a:solidFill>
                  <a:schemeClr val="tx1">
                    <a:lumMod val="75000"/>
                    <a:lumOff val="25000"/>
                  </a:schemeClr>
                </a:solidFill>
              </a:rPr>
              <a:t>	</a:t>
            </a:r>
            <a:r>
              <a:rPr lang="en-US" sz="1600" dirty="0" err="1" smtClean="0">
                <a:solidFill>
                  <a:schemeClr val="tx1">
                    <a:lumMod val="75000"/>
                    <a:lumOff val="25000"/>
                  </a:schemeClr>
                </a:solidFill>
              </a:rPr>
              <a:t>System.out.println</a:t>
            </a:r>
            <a:r>
              <a:rPr lang="en-US" sz="1600" dirty="0">
                <a:solidFill>
                  <a:schemeClr val="tx1">
                    <a:lumMod val="75000"/>
                    <a:lumOff val="25000"/>
                  </a:schemeClr>
                </a:solidFill>
              </a:rPr>
              <a:t>("List contains Germany");</a:t>
            </a:r>
          </a:p>
          <a:p>
            <a:pPr defTabSz="457200">
              <a:spcBef>
                <a:spcPts val="1000"/>
              </a:spcBef>
              <a:buClr>
                <a:schemeClr val="accent1"/>
              </a:buClr>
            </a:pPr>
            <a:r>
              <a:rPr lang="en-US" sz="1600" dirty="0" smtClean="0">
                <a:solidFill>
                  <a:schemeClr val="tx1">
                    <a:lumMod val="75000"/>
                    <a:lumOff val="25000"/>
                  </a:schemeClr>
                </a:solidFill>
              </a:rPr>
              <a:t>} </a:t>
            </a:r>
            <a:endParaRPr lang="ru-RU" sz="1600" dirty="0">
              <a:solidFill>
                <a:schemeClr val="tx1">
                  <a:lumMod val="75000"/>
                  <a:lumOff val="25000"/>
                </a:schemeClr>
              </a:solidFill>
            </a:endParaRPr>
          </a:p>
          <a:p>
            <a:pPr defTabSz="457200">
              <a:spcBef>
                <a:spcPts val="1000"/>
              </a:spcBef>
              <a:buClr>
                <a:schemeClr val="accent1"/>
              </a:buClr>
            </a:pPr>
            <a:r>
              <a:rPr lang="en-US" sz="1600" dirty="0" err="1">
                <a:solidFill>
                  <a:schemeClr val="tx1">
                    <a:lumMod val="75000"/>
                    <a:lumOff val="25000"/>
                  </a:schemeClr>
                </a:solidFill>
              </a:rPr>
              <a:t>states.remove</a:t>
            </a:r>
            <a:r>
              <a:rPr lang="en-US" sz="1600" dirty="0">
                <a:solidFill>
                  <a:schemeClr val="tx1">
                    <a:lumMod val="75000"/>
                    <a:lumOff val="25000"/>
                  </a:schemeClr>
                </a:solidFill>
              </a:rPr>
              <a:t>("Germany");</a:t>
            </a:r>
          </a:p>
          <a:p>
            <a:pPr defTabSz="457200">
              <a:spcBef>
                <a:spcPts val="1000"/>
              </a:spcBef>
              <a:buClr>
                <a:schemeClr val="accent1"/>
              </a:buClr>
            </a:pPr>
            <a:r>
              <a:rPr lang="en-US" sz="1600" dirty="0">
                <a:solidFill>
                  <a:schemeClr val="tx1">
                    <a:lumMod val="75000"/>
                    <a:lumOff val="25000"/>
                  </a:schemeClr>
                </a:solidFill>
              </a:rPr>
              <a:t>// </a:t>
            </a:r>
            <a:r>
              <a:rPr lang="ru-RU" sz="1600" dirty="0">
                <a:solidFill>
                  <a:schemeClr val="tx1">
                    <a:lumMod val="75000"/>
                    <a:lumOff val="25000"/>
                  </a:schemeClr>
                </a:solidFill>
              </a:rPr>
              <a:t>удаление первого элемента</a:t>
            </a:r>
          </a:p>
          <a:p>
            <a:pPr defTabSz="457200">
              <a:spcBef>
                <a:spcPts val="1000"/>
              </a:spcBef>
              <a:buClr>
                <a:schemeClr val="accent1"/>
              </a:buClr>
            </a:pPr>
            <a:r>
              <a:rPr lang="en-US" sz="1600" dirty="0" err="1">
                <a:solidFill>
                  <a:schemeClr val="tx1">
                    <a:lumMod val="75000"/>
                    <a:lumOff val="25000"/>
                  </a:schemeClr>
                </a:solidFill>
              </a:rPr>
              <a:t>states.removeFirst</a:t>
            </a:r>
            <a:r>
              <a:rPr lang="en-US" sz="1600" dirty="0">
                <a:solidFill>
                  <a:schemeClr val="tx1">
                    <a:lumMod val="75000"/>
                    <a:lumOff val="25000"/>
                  </a:schemeClr>
                </a:solidFill>
              </a:rPr>
              <a:t>(); </a:t>
            </a:r>
            <a:endParaRPr lang="ru-RU" sz="1600" dirty="0">
              <a:solidFill>
                <a:schemeClr val="tx1">
                  <a:lumMod val="75000"/>
                  <a:lumOff val="25000"/>
                </a:schemeClr>
              </a:solidFill>
            </a:endParaRPr>
          </a:p>
          <a:p>
            <a:pPr defTabSz="457200">
              <a:spcBef>
                <a:spcPts val="1000"/>
              </a:spcBef>
              <a:buClr>
                <a:schemeClr val="accent1"/>
              </a:buClr>
            </a:pPr>
            <a:r>
              <a:rPr lang="en-US" sz="1600" dirty="0">
                <a:solidFill>
                  <a:schemeClr val="tx1">
                    <a:lumMod val="75000"/>
                    <a:lumOff val="25000"/>
                  </a:schemeClr>
                </a:solidFill>
              </a:rPr>
              <a:t>// </a:t>
            </a:r>
            <a:r>
              <a:rPr lang="ru-RU" sz="1600" dirty="0">
                <a:solidFill>
                  <a:schemeClr val="tx1">
                    <a:lumMod val="75000"/>
                    <a:lumOff val="25000"/>
                  </a:schemeClr>
                </a:solidFill>
              </a:rPr>
              <a:t>удаление последнего элемента</a:t>
            </a:r>
          </a:p>
          <a:p>
            <a:pPr defTabSz="457200">
              <a:spcBef>
                <a:spcPts val="1000"/>
              </a:spcBef>
              <a:buClr>
                <a:schemeClr val="accent1"/>
              </a:buClr>
            </a:pPr>
            <a:r>
              <a:rPr lang="en-US" sz="1600" dirty="0" err="1">
                <a:solidFill>
                  <a:schemeClr val="tx1">
                    <a:lumMod val="75000"/>
                    <a:lumOff val="25000"/>
                  </a:schemeClr>
                </a:solidFill>
              </a:rPr>
              <a:t>states.removeLast</a:t>
            </a:r>
            <a:r>
              <a:rPr lang="en-US" sz="1600" dirty="0">
                <a:solidFill>
                  <a:schemeClr val="tx1">
                    <a:lumMod val="75000"/>
                    <a:lumOff val="25000"/>
                  </a:schemeClr>
                </a:solidFill>
              </a:rPr>
              <a:t>(); </a:t>
            </a:r>
            <a:endParaRPr lang="ru-RU" sz="1600" dirty="0">
              <a:solidFill>
                <a:schemeClr val="tx1">
                  <a:lumMod val="75000"/>
                  <a:lumOff val="25000"/>
                </a:schemeClr>
              </a:solidFill>
            </a:endParaRPr>
          </a:p>
        </p:txBody>
      </p:sp>
    </p:spTree>
    <p:extLst>
      <p:ext uri="{BB962C8B-B14F-4D97-AF65-F5344CB8AC3E}">
        <p14:creationId xmlns:p14="http://schemas.microsoft.com/office/powerpoint/2010/main" val="4019164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a:t>LinkedList</a:t>
            </a:r>
          </a:p>
        </p:txBody>
      </p:sp>
      <p:sp>
        <p:nvSpPr>
          <p:cNvPr id="17411" name="Содержимое 2"/>
          <p:cNvSpPr>
            <a:spLocks noGrp="1"/>
          </p:cNvSpPr>
          <p:nvPr>
            <p:ph idx="1"/>
          </p:nvPr>
        </p:nvSpPr>
        <p:spPr>
          <a:xfrm>
            <a:off x="1443790" y="857251"/>
            <a:ext cx="10331116" cy="5848349"/>
          </a:xfrm>
        </p:spPr>
        <p:txBody>
          <a:bodyPr>
            <a:noAutofit/>
          </a:bodyPr>
          <a:lstStyle/>
          <a:p>
            <a:pPr marL="0" indent="0">
              <a:buNone/>
            </a:pPr>
            <a:r>
              <a:rPr lang="ru-RU" altLang="ru-RU" sz="2400" dirty="0">
                <a:solidFill>
                  <a:schemeClr val="tx1"/>
                </a:solidFill>
              </a:rPr>
              <a:t>При всей схожести списков </a:t>
            </a:r>
            <a:r>
              <a:rPr lang="ru-RU" altLang="ru-RU" sz="2400" dirty="0" err="1">
                <a:solidFill>
                  <a:schemeClr val="tx1"/>
                </a:solidFill>
              </a:rPr>
              <a:t>ArrayList</a:t>
            </a:r>
            <a:r>
              <a:rPr lang="ru-RU" altLang="ru-RU" sz="2400" dirty="0">
                <a:solidFill>
                  <a:schemeClr val="tx1"/>
                </a:solidFill>
              </a:rPr>
              <a:t> и </a:t>
            </a:r>
            <a:r>
              <a:rPr lang="ru-RU" altLang="ru-RU" sz="2400" dirty="0" err="1">
                <a:solidFill>
                  <a:schemeClr val="tx1"/>
                </a:solidFill>
              </a:rPr>
              <a:t>LinkedList</a:t>
            </a:r>
            <a:r>
              <a:rPr lang="ru-RU" altLang="ru-RU" sz="2400" dirty="0">
                <a:solidFill>
                  <a:schemeClr val="tx1"/>
                </a:solidFill>
              </a:rPr>
              <a:t> существуют серьезные </a:t>
            </a:r>
            <a:r>
              <a:rPr lang="ru-RU" altLang="ru-RU" sz="2400" dirty="0" smtClean="0">
                <a:solidFill>
                  <a:schemeClr val="tx1"/>
                </a:solidFill>
              </a:rPr>
              <a:t>отличия</a:t>
            </a:r>
            <a:r>
              <a:rPr lang="ru-RU" altLang="ru-RU" sz="2400" dirty="0">
                <a:solidFill>
                  <a:schemeClr val="tx1"/>
                </a:solidFill>
              </a:rPr>
              <a:t>, которые необходимо учитывать при использовании коллекций в </a:t>
            </a:r>
            <a:r>
              <a:rPr lang="ru-RU" altLang="ru-RU" sz="2400" dirty="0" smtClean="0">
                <a:solidFill>
                  <a:schemeClr val="tx1"/>
                </a:solidFill>
              </a:rPr>
              <a:t>конкретных </a:t>
            </a:r>
            <a:r>
              <a:rPr lang="ru-RU" altLang="ru-RU" sz="2400" dirty="0">
                <a:solidFill>
                  <a:schemeClr val="tx1"/>
                </a:solidFill>
              </a:rPr>
              <a:t>задачах. </a:t>
            </a:r>
            <a:endParaRPr lang="en-US" altLang="ru-RU" sz="2400" dirty="0" smtClean="0">
              <a:solidFill>
                <a:schemeClr val="tx1"/>
              </a:solidFill>
            </a:endParaRPr>
          </a:p>
          <a:p>
            <a:pPr marL="0" indent="0">
              <a:buNone/>
            </a:pPr>
            <a:r>
              <a:rPr lang="ru-RU" altLang="ru-RU" sz="2400" dirty="0" smtClean="0">
                <a:solidFill>
                  <a:schemeClr val="tx1"/>
                </a:solidFill>
              </a:rPr>
              <a:t>Если </a:t>
            </a:r>
            <a:r>
              <a:rPr lang="ru-RU" altLang="ru-RU" sz="2400" dirty="0">
                <a:solidFill>
                  <a:schemeClr val="tx1"/>
                </a:solidFill>
              </a:rPr>
              <a:t>необходимо осуществлять быструю навигацию по </a:t>
            </a:r>
            <a:r>
              <a:rPr lang="ru-RU" altLang="ru-RU" sz="2400" dirty="0" smtClean="0">
                <a:solidFill>
                  <a:schemeClr val="tx1"/>
                </a:solidFill>
              </a:rPr>
              <a:t>списку</a:t>
            </a:r>
            <a:r>
              <a:rPr lang="ru-RU" altLang="ru-RU" sz="2400" dirty="0">
                <a:solidFill>
                  <a:schemeClr val="tx1"/>
                </a:solidFill>
              </a:rPr>
              <a:t>, то следует применять </a:t>
            </a:r>
            <a:r>
              <a:rPr lang="ru-RU" altLang="ru-RU" sz="2400" dirty="0" err="1">
                <a:solidFill>
                  <a:schemeClr val="tx1"/>
                </a:solidFill>
              </a:rPr>
              <a:t>ArrayList</a:t>
            </a:r>
            <a:r>
              <a:rPr lang="ru-RU" altLang="ru-RU" sz="2400" dirty="0">
                <a:solidFill>
                  <a:schemeClr val="tx1"/>
                </a:solidFill>
              </a:rPr>
              <a:t>, так как перебор элементов в </a:t>
            </a:r>
            <a:r>
              <a:rPr lang="ru-RU" altLang="ru-RU" sz="2400" dirty="0" err="1">
                <a:solidFill>
                  <a:schemeClr val="tx1"/>
                </a:solidFill>
              </a:rPr>
              <a:t>LinkedList</a:t>
            </a:r>
            <a:r>
              <a:rPr lang="ru-RU" altLang="ru-RU" sz="2400" dirty="0">
                <a:solidFill>
                  <a:schemeClr val="tx1"/>
                </a:solidFill>
              </a:rPr>
              <a:t> </a:t>
            </a:r>
            <a:r>
              <a:rPr lang="ru-RU" altLang="ru-RU" sz="2400" dirty="0" smtClean="0">
                <a:solidFill>
                  <a:schemeClr val="tx1"/>
                </a:solidFill>
              </a:rPr>
              <a:t>осуществляется </a:t>
            </a:r>
            <a:r>
              <a:rPr lang="ru-RU" altLang="ru-RU" sz="2400" dirty="0">
                <a:solidFill>
                  <a:schemeClr val="tx1"/>
                </a:solidFill>
              </a:rPr>
              <a:t>на порядок медленнее. </a:t>
            </a:r>
            <a:endParaRPr lang="en-US" altLang="ru-RU" sz="2400" dirty="0" smtClean="0">
              <a:solidFill>
                <a:schemeClr val="tx1"/>
              </a:solidFill>
            </a:endParaRPr>
          </a:p>
          <a:p>
            <a:pPr marL="0" indent="0">
              <a:buNone/>
            </a:pPr>
            <a:r>
              <a:rPr lang="ru-RU" altLang="ru-RU" sz="2400" dirty="0">
                <a:solidFill>
                  <a:schemeClr val="tx1"/>
                </a:solidFill>
              </a:rPr>
              <a:t>Е</a:t>
            </a:r>
            <a:r>
              <a:rPr lang="ru-RU" altLang="ru-RU" sz="2400" dirty="0" smtClean="0">
                <a:solidFill>
                  <a:schemeClr val="tx1"/>
                </a:solidFill>
              </a:rPr>
              <a:t>сли </a:t>
            </a:r>
            <a:r>
              <a:rPr lang="ru-RU" altLang="ru-RU" sz="2400" dirty="0">
                <a:solidFill>
                  <a:schemeClr val="tx1"/>
                </a:solidFill>
              </a:rPr>
              <a:t>требуется </a:t>
            </a:r>
            <a:r>
              <a:rPr lang="ru-RU" altLang="ru-RU" sz="2400" dirty="0" smtClean="0">
                <a:solidFill>
                  <a:schemeClr val="tx1"/>
                </a:solidFill>
              </a:rPr>
              <a:t>часто </a:t>
            </a:r>
            <a:r>
              <a:rPr lang="ru-RU" altLang="ru-RU" sz="2400" dirty="0">
                <a:solidFill>
                  <a:schemeClr val="tx1"/>
                </a:solidFill>
              </a:rPr>
              <a:t>добавлять и удалять элементы из списка, то уже класс </a:t>
            </a:r>
            <a:r>
              <a:rPr lang="ru-RU" altLang="ru-RU" sz="2400" dirty="0" err="1">
                <a:solidFill>
                  <a:schemeClr val="tx1"/>
                </a:solidFill>
              </a:rPr>
              <a:t>LinkedList</a:t>
            </a:r>
            <a:r>
              <a:rPr lang="ru-RU" altLang="ru-RU" sz="2400" dirty="0">
                <a:solidFill>
                  <a:schemeClr val="tx1"/>
                </a:solidFill>
              </a:rPr>
              <a:t> </a:t>
            </a:r>
            <a:r>
              <a:rPr lang="ru-RU" altLang="ru-RU" sz="2400" dirty="0" smtClean="0">
                <a:solidFill>
                  <a:schemeClr val="tx1"/>
                </a:solidFill>
              </a:rPr>
              <a:t>обеспечивает </a:t>
            </a:r>
            <a:r>
              <a:rPr lang="ru-RU" altLang="ru-RU" sz="2400" dirty="0">
                <a:solidFill>
                  <a:schemeClr val="tx1"/>
                </a:solidFill>
              </a:rPr>
              <a:t>значительно более высокую скорость переиндексации. </a:t>
            </a:r>
            <a:endParaRPr lang="ru-RU" altLang="ru-RU" sz="2400" dirty="0" smtClean="0">
              <a:solidFill>
                <a:schemeClr val="tx1"/>
              </a:solidFill>
            </a:endParaRPr>
          </a:p>
          <a:p>
            <a:pPr marL="0" indent="0">
              <a:buNone/>
            </a:pPr>
            <a:r>
              <a:rPr lang="ru-RU" altLang="ru-RU" sz="2400" dirty="0" smtClean="0">
                <a:solidFill>
                  <a:schemeClr val="tx1"/>
                </a:solidFill>
              </a:rPr>
              <a:t>То </a:t>
            </a:r>
            <a:r>
              <a:rPr lang="ru-RU" altLang="ru-RU" sz="2400" dirty="0">
                <a:solidFill>
                  <a:schemeClr val="tx1"/>
                </a:solidFill>
              </a:rPr>
              <a:t>есть если </a:t>
            </a:r>
            <a:r>
              <a:rPr lang="ru-RU" altLang="ru-RU" sz="2400" dirty="0" smtClean="0">
                <a:solidFill>
                  <a:schemeClr val="tx1"/>
                </a:solidFill>
              </a:rPr>
              <a:t>коллекция </a:t>
            </a:r>
            <a:r>
              <a:rPr lang="ru-RU" altLang="ru-RU" sz="2400" dirty="0">
                <a:solidFill>
                  <a:schemeClr val="tx1"/>
                </a:solidFill>
              </a:rPr>
              <a:t>формируется в начале процесса и в дальнейшем используется только </a:t>
            </a:r>
            <a:r>
              <a:rPr lang="ru-RU" altLang="ru-RU" sz="2400" dirty="0" smtClean="0">
                <a:solidFill>
                  <a:schemeClr val="tx1"/>
                </a:solidFill>
              </a:rPr>
              <a:t>для </a:t>
            </a:r>
            <a:r>
              <a:rPr lang="ru-RU" altLang="ru-RU" sz="2400" dirty="0">
                <a:solidFill>
                  <a:schemeClr val="tx1"/>
                </a:solidFill>
              </a:rPr>
              <a:t>доступа к информации, то применяется </a:t>
            </a:r>
            <a:r>
              <a:rPr lang="ru-RU" altLang="ru-RU" sz="2400" dirty="0" err="1">
                <a:solidFill>
                  <a:schemeClr val="tx1"/>
                </a:solidFill>
              </a:rPr>
              <a:t>ArrayList</a:t>
            </a:r>
            <a:r>
              <a:rPr lang="ru-RU" altLang="ru-RU" sz="2400" dirty="0">
                <a:solidFill>
                  <a:schemeClr val="tx1"/>
                </a:solidFill>
              </a:rPr>
              <a:t>, если же коллекция </a:t>
            </a:r>
            <a:r>
              <a:rPr lang="ru-RU" altLang="ru-RU" sz="2400" dirty="0" smtClean="0">
                <a:solidFill>
                  <a:schemeClr val="tx1"/>
                </a:solidFill>
              </a:rPr>
              <a:t>подвергается  </a:t>
            </a:r>
            <a:r>
              <a:rPr lang="ru-RU" altLang="ru-RU" sz="2400" dirty="0">
                <a:solidFill>
                  <a:schemeClr val="tx1"/>
                </a:solidFill>
              </a:rPr>
              <a:t>изменениям  на  всем  протяжении  функционирования  приложения, </a:t>
            </a:r>
            <a:r>
              <a:rPr lang="ru-RU" altLang="ru-RU" sz="2400" dirty="0" smtClean="0">
                <a:solidFill>
                  <a:schemeClr val="tx1"/>
                </a:solidFill>
              </a:rPr>
              <a:t>то </a:t>
            </a:r>
            <a:r>
              <a:rPr lang="ru-RU" altLang="ru-RU" sz="2400" dirty="0">
                <a:solidFill>
                  <a:schemeClr val="tx1"/>
                </a:solidFill>
              </a:rPr>
              <a:t>выгоднее </a:t>
            </a:r>
            <a:r>
              <a:rPr lang="ru-RU" altLang="ru-RU" sz="2400" dirty="0" err="1">
                <a:solidFill>
                  <a:schemeClr val="tx1"/>
                </a:solidFill>
              </a:rPr>
              <a:t>LinkedList</a:t>
            </a:r>
            <a:r>
              <a:rPr lang="ru-RU" altLang="ru-RU" sz="2400" dirty="0">
                <a:solidFill>
                  <a:schemeClr val="tx1"/>
                </a:solidFill>
              </a:rPr>
              <a:t>.</a:t>
            </a:r>
            <a:endParaRPr lang="en-US" altLang="ru-RU" sz="2400" dirty="0" smtClean="0">
              <a:solidFill>
                <a:schemeClr val="tx1"/>
              </a:solidFill>
            </a:endParaRPr>
          </a:p>
        </p:txBody>
      </p:sp>
    </p:spTree>
    <p:extLst>
      <p:ext uri="{BB962C8B-B14F-4D97-AF65-F5344CB8AC3E}">
        <p14:creationId xmlns:p14="http://schemas.microsoft.com/office/powerpoint/2010/main" val="638118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en-US" sz="3200" dirty="0" smtClean="0"/>
              <a:t>Set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10200290" cy="5547088"/>
          </a:xfrm>
        </p:spPr>
        <p:txBody>
          <a:bodyPr>
            <a:normAutofit/>
          </a:bodyPr>
          <a:lstStyle/>
          <a:p>
            <a:pPr>
              <a:buFont typeface="Wingdings" panose="05000000000000000000" pitchFamily="2" charset="2"/>
              <a:buChar char="Ø"/>
            </a:pPr>
            <a:r>
              <a:rPr lang="ru-RU" sz="2400" dirty="0">
                <a:solidFill>
                  <a:schemeClr val="tx1"/>
                </a:solidFill>
              </a:rPr>
              <a:t>Интерфейс  </a:t>
            </a:r>
            <a:r>
              <a:rPr lang="ru-RU" sz="2400" dirty="0" err="1">
                <a:solidFill>
                  <a:schemeClr val="tx1"/>
                </a:solidFill>
              </a:rPr>
              <a:t>Set</a:t>
            </a:r>
            <a:r>
              <a:rPr lang="ru-RU" sz="2400" dirty="0">
                <a:solidFill>
                  <a:schemeClr val="tx1"/>
                </a:solidFill>
              </a:rPr>
              <a:t>  расширяет  интерфейс  </a:t>
            </a:r>
            <a:r>
              <a:rPr lang="ru-RU" sz="2400" dirty="0" err="1">
                <a:solidFill>
                  <a:schemeClr val="tx1"/>
                </a:solidFill>
              </a:rPr>
              <a:t>Collection</a:t>
            </a:r>
            <a:r>
              <a:rPr lang="ru-RU" sz="2400" dirty="0">
                <a:solidFill>
                  <a:schemeClr val="tx1"/>
                </a:solidFill>
              </a:rPr>
              <a:t>  и  объявляет  поведение </a:t>
            </a:r>
            <a:r>
              <a:rPr lang="ru-RU" sz="2400" dirty="0" smtClean="0">
                <a:solidFill>
                  <a:schemeClr val="tx1"/>
                </a:solidFill>
              </a:rPr>
              <a:t>коллекции</a:t>
            </a:r>
            <a:r>
              <a:rPr lang="ru-RU" sz="2400" dirty="0">
                <a:solidFill>
                  <a:schemeClr val="tx1"/>
                </a:solidFill>
              </a:rPr>
              <a:t>,  не  допускающей  дублирования  элементов.  Поэтому  </a:t>
            </a:r>
            <a:r>
              <a:rPr lang="ru-RU" sz="2400" dirty="0" smtClean="0">
                <a:solidFill>
                  <a:schemeClr val="tx1"/>
                </a:solidFill>
              </a:rPr>
              <a:t>мето</a:t>
            </a:r>
            <a:r>
              <a:rPr lang="ru-RU" sz="2400" dirty="0">
                <a:solidFill>
                  <a:schemeClr val="tx1"/>
                </a:solidFill>
              </a:rPr>
              <a:t>д</a:t>
            </a:r>
            <a:r>
              <a:rPr lang="ru-RU" sz="2400" dirty="0" smtClean="0">
                <a:solidFill>
                  <a:schemeClr val="tx1"/>
                </a:solidFill>
              </a:rPr>
              <a:t>  </a:t>
            </a:r>
            <a:r>
              <a:rPr lang="ru-RU" sz="2400" dirty="0" err="1">
                <a:solidFill>
                  <a:schemeClr val="tx1"/>
                </a:solidFill>
              </a:rPr>
              <a:t>add</a:t>
            </a:r>
            <a:r>
              <a:rPr lang="ru-RU" sz="2400" dirty="0">
                <a:solidFill>
                  <a:schemeClr val="tx1"/>
                </a:solidFill>
              </a:rPr>
              <a:t>() </a:t>
            </a:r>
            <a:r>
              <a:rPr lang="ru-RU" sz="2400" dirty="0" smtClean="0">
                <a:solidFill>
                  <a:schemeClr val="tx1"/>
                </a:solidFill>
              </a:rPr>
              <a:t>возвращает  </a:t>
            </a:r>
            <a:r>
              <a:rPr lang="ru-RU" sz="2400" dirty="0" err="1">
                <a:solidFill>
                  <a:schemeClr val="tx1"/>
                </a:solidFill>
              </a:rPr>
              <a:t>false</a:t>
            </a:r>
            <a:r>
              <a:rPr lang="ru-RU" sz="2400" dirty="0">
                <a:solidFill>
                  <a:schemeClr val="tx1"/>
                </a:solidFill>
              </a:rPr>
              <a:t>,  если  осуществляется  </a:t>
            </a:r>
            <a:r>
              <a:rPr lang="ru-RU" sz="2400" dirty="0" smtClean="0">
                <a:solidFill>
                  <a:schemeClr val="tx1"/>
                </a:solidFill>
              </a:rPr>
              <a:t>попытка  </a:t>
            </a:r>
            <a:r>
              <a:rPr lang="ru-RU" sz="2400" dirty="0">
                <a:solidFill>
                  <a:schemeClr val="tx1"/>
                </a:solidFill>
              </a:rPr>
              <a:t>добавить  в  набор </a:t>
            </a:r>
            <a:r>
              <a:rPr lang="ru-RU" sz="2400" dirty="0" smtClean="0">
                <a:solidFill>
                  <a:schemeClr val="tx1"/>
                </a:solidFill>
              </a:rPr>
              <a:t>дублирующие  </a:t>
            </a:r>
            <a:r>
              <a:rPr lang="ru-RU" sz="2400" dirty="0">
                <a:solidFill>
                  <a:schemeClr val="tx1"/>
                </a:solidFill>
              </a:rPr>
              <a:t>элементы.  В  </a:t>
            </a:r>
            <a:r>
              <a:rPr lang="ru-RU" sz="2400" dirty="0" err="1">
                <a:solidFill>
                  <a:schemeClr val="tx1"/>
                </a:solidFill>
              </a:rPr>
              <a:t>Set</a:t>
            </a:r>
            <a:r>
              <a:rPr lang="ru-RU" sz="2400" dirty="0">
                <a:solidFill>
                  <a:schemeClr val="tx1"/>
                </a:solidFill>
              </a:rPr>
              <a:t>  не  определяется  никаких  дополнительных </a:t>
            </a:r>
            <a:r>
              <a:rPr lang="ru-RU" sz="2400" dirty="0" smtClean="0">
                <a:solidFill>
                  <a:schemeClr val="tx1"/>
                </a:solidFill>
              </a:rPr>
              <a:t>собственных </a:t>
            </a:r>
            <a:r>
              <a:rPr lang="ru-RU" sz="2400" dirty="0">
                <a:solidFill>
                  <a:schemeClr val="tx1"/>
                </a:solidFill>
              </a:rPr>
              <a:t>методов</a:t>
            </a:r>
            <a:r>
              <a:rPr lang="ru-RU" sz="2400" dirty="0" smtClean="0">
                <a:solidFill>
                  <a:schemeClr val="tx1"/>
                </a:solidFill>
              </a:rPr>
              <a:t>.</a:t>
            </a:r>
          </a:p>
          <a:p>
            <a:pPr>
              <a:buFont typeface="Wingdings" panose="05000000000000000000" pitchFamily="2" charset="2"/>
              <a:buChar char="Ø"/>
            </a:pPr>
            <a:r>
              <a:rPr lang="ru-RU" sz="2400" dirty="0">
                <a:solidFill>
                  <a:schemeClr val="tx1"/>
                </a:solidFill>
              </a:rPr>
              <a:t>Интерфейс  SortedSet  расширяет  </a:t>
            </a:r>
            <a:r>
              <a:rPr lang="ru-RU" sz="2400" dirty="0" err="1">
                <a:solidFill>
                  <a:schemeClr val="tx1"/>
                </a:solidFill>
              </a:rPr>
              <a:t>Set</a:t>
            </a:r>
            <a:r>
              <a:rPr lang="ru-RU" sz="2400" dirty="0">
                <a:solidFill>
                  <a:schemeClr val="tx1"/>
                </a:solidFill>
              </a:rPr>
              <a:t>  и  объявляет  поведение  набора, </a:t>
            </a:r>
            <a:r>
              <a:rPr lang="ru-RU" sz="2400" dirty="0" smtClean="0">
                <a:solidFill>
                  <a:schemeClr val="tx1"/>
                </a:solidFill>
              </a:rPr>
              <a:t>отсортированного  </a:t>
            </a:r>
            <a:r>
              <a:rPr lang="ru-RU" sz="2400" dirty="0">
                <a:solidFill>
                  <a:schemeClr val="tx1"/>
                </a:solidFill>
              </a:rPr>
              <a:t>в  возрастающем  порядке.  В  дополнение  к  методам, </a:t>
            </a:r>
            <a:r>
              <a:rPr lang="ru-RU" sz="2400" dirty="0" smtClean="0">
                <a:solidFill>
                  <a:schemeClr val="tx1"/>
                </a:solidFill>
              </a:rPr>
              <a:t>определенным </a:t>
            </a:r>
            <a:r>
              <a:rPr lang="ru-RU" sz="2400" dirty="0">
                <a:solidFill>
                  <a:schemeClr val="tx1"/>
                </a:solidFill>
              </a:rPr>
              <a:t>в </a:t>
            </a:r>
            <a:r>
              <a:rPr lang="ru-RU" sz="2400" dirty="0" err="1">
                <a:solidFill>
                  <a:schemeClr val="tx1"/>
                </a:solidFill>
              </a:rPr>
              <a:t>Set</a:t>
            </a:r>
            <a:r>
              <a:rPr lang="ru-RU" sz="2400" dirty="0">
                <a:solidFill>
                  <a:schemeClr val="tx1"/>
                </a:solidFill>
              </a:rPr>
              <a:t>, интерфейс SortedSet объявляет </a:t>
            </a:r>
            <a:r>
              <a:rPr lang="ru-RU" sz="2400" dirty="0" smtClean="0">
                <a:solidFill>
                  <a:schemeClr val="tx1"/>
                </a:solidFill>
              </a:rPr>
              <a:t>методы, представленные на следующем слайде</a:t>
            </a:r>
            <a:endParaRPr lang="ru-RU" sz="2400" dirty="0">
              <a:solidFill>
                <a:schemeClr val="tx1"/>
              </a:solidFill>
            </a:endParaRPr>
          </a:p>
          <a:p>
            <a:pPr>
              <a:buFont typeface="Wingdings" panose="05000000000000000000" pitchFamily="2" charset="2"/>
              <a:buChar char="Ø"/>
            </a:pPr>
            <a:endParaRPr lang="ru-RU" sz="2400" dirty="0">
              <a:solidFill>
                <a:schemeClr val="tx1"/>
              </a:solidFill>
            </a:endParaRPr>
          </a:p>
        </p:txBody>
      </p:sp>
    </p:spTree>
    <p:extLst>
      <p:ext uri="{BB962C8B-B14F-4D97-AF65-F5344CB8AC3E}">
        <p14:creationId xmlns:p14="http://schemas.microsoft.com/office/powerpoint/2010/main" val="1859147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Общие </a:t>
            </a:r>
            <a:r>
              <a:rPr lang="ru-RU" sz="3200" dirty="0" smtClean="0">
                <a:effectLst>
                  <a:outerShdw blurRad="38100" dist="38100" dir="2700000" algn="tl">
                    <a:srgbClr val="C0C0C0"/>
                  </a:outerShdw>
                </a:effectLst>
              </a:rPr>
              <a:t>сведения</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315234"/>
            <a:ext cx="9979572" cy="5258988"/>
          </a:xfrm>
        </p:spPr>
        <p:txBody>
          <a:bodyPr>
            <a:normAutofit/>
          </a:bodyPr>
          <a:lstStyle/>
          <a:p>
            <a:pPr marL="0" indent="0">
              <a:buNone/>
            </a:pPr>
            <a:r>
              <a:rPr lang="ru-RU" sz="2400" dirty="0"/>
              <a:t>Коллекции в языке </a:t>
            </a:r>
            <a:r>
              <a:rPr lang="ru-RU" sz="2400" dirty="0" err="1"/>
              <a:t>Java</a:t>
            </a:r>
            <a:r>
              <a:rPr lang="ru-RU" sz="2400" dirty="0"/>
              <a:t> объединены в библиотеке классов </a:t>
            </a:r>
            <a:r>
              <a:rPr lang="ru-RU" sz="2400" dirty="0" err="1"/>
              <a:t>java.util</a:t>
            </a:r>
            <a:r>
              <a:rPr lang="ru-RU" sz="2400" dirty="0"/>
              <a:t> и </a:t>
            </a:r>
            <a:r>
              <a:rPr lang="ru-RU" sz="2400" dirty="0" smtClean="0"/>
              <a:t>представляют  </a:t>
            </a:r>
            <a:r>
              <a:rPr lang="ru-RU" sz="2400" dirty="0"/>
              <a:t>собой  контейнеры  для  хранения  и  манипулирования  объектами. </a:t>
            </a:r>
          </a:p>
          <a:p>
            <a:pPr marL="0" indent="0">
              <a:buNone/>
            </a:pPr>
            <a:r>
              <a:rPr lang="ru-RU" sz="2400" dirty="0"/>
              <a:t>До появления </a:t>
            </a:r>
            <a:r>
              <a:rPr lang="ru-RU" sz="2400" dirty="0" err="1"/>
              <a:t>Java</a:t>
            </a:r>
            <a:r>
              <a:rPr lang="ru-RU" sz="2400" dirty="0"/>
              <a:t> 2 эта библиотека содержала классы только для работы </a:t>
            </a:r>
            <a:r>
              <a:rPr lang="ru-RU" sz="2400" dirty="0" smtClean="0"/>
              <a:t>с </a:t>
            </a:r>
            <a:r>
              <a:rPr lang="ru-RU" sz="2400" dirty="0"/>
              <a:t>простейшими структурами данных: </a:t>
            </a:r>
            <a:r>
              <a:rPr lang="ru-RU" sz="2400" dirty="0" err="1"/>
              <a:t>Vector</a:t>
            </a:r>
            <a:r>
              <a:rPr lang="ru-RU" sz="2400" dirty="0"/>
              <a:t>, </a:t>
            </a:r>
            <a:r>
              <a:rPr lang="ru-RU" sz="2400" dirty="0" err="1"/>
              <a:t>Stack</a:t>
            </a:r>
            <a:r>
              <a:rPr lang="ru-RU" sz="2400" dirty="0"/>
              <a:t>, </a:t>
            </a:r>
            <a:r>
              <a:rPr lang="ru-RU" sz="2400" dirty="0" err="1"/>
              <a:t>Hashtable</a:t>
            </a:r>
            <a:r>
              <a:rPr lang="ru-RU" sz="2400" dirty="0"/>
              <a:t>, </a:t>
            </a:r>
            <a:r>
              <a:rPr lang="ru-RU" sz="2400" dirty="0" err="1"/>
              <a:t>BitSet</a:t>
            </a:r>
            <a:r>
              <a:rPr lang="ru-RU" sz="2400" dirty="0"/>
              <a:t>, а также </a:t>
            </a:r>
            <a:r>
              <a:rPr lang="ru-RU" sz="2400" dirty="0" smtClean="0"/>
              <a:t>интерфейс </a:t>
            </a:r>
            <a:r>
              <a:rPr lang="ru-RU" sz="2400" dirty="0" err="1"/>
              <a:t>Enumeration</a:t>
            </a:r>
            <a:r>
              <a:rPr lang="ru-RU" sz="2400" dirty="0"/>
              <a:t> для работы с элементами этих классов. </a:t>
            </a:r>
            <a:endParaRPr lang="ru-RU" sz="2400" dirty="0" smtClean="0"/>
          </a:p>
          <a:p>
            <a:pPr marL="0" indent="0">
              <a:buNone/>
            </a:pPr>
            <a:r>
              <a:rPr lang="ru-RU" sz="2400" dirty="0" smtClean="0"/>
              <a:t>Коллекции</a:t>
            </a:r>
            <a:r>
              <a:rPr lang="ru-RU" sz="2400" dirty="0"/>
              <a:t>, </a:t>
            </a:r>
            <a:r>
              <a:rPr lang="ru-RU" sz="2400" dirty="0" smtClean="0"/>
              <a:t>появившиеся </a:t>
            </a:r>
            <a:r>
              <a:rPr lang="ru-RU" sz="2400" dirty="0"/>
              <a:t>в </a:t>
            </a:r>
            <a:r>
              <a:rPr lang="ru-RU" sz="2400" dirty="0" err="1"/>
              <a:t>Java</a:t>
            </a:r>
            <a:r>
              <a:rPr lang="ru-RU" sz="2400" dirty="0"/>
              <a:t> 2, представляют собой общую технологию хранения и доступа </a:t>
            </a:r>
            <a:r>
              <a:rPr lang="ru-RU" sz="2400" dirty="0" smtClean="0"/>
              <a:t>к </a:t>
            </a:r>
            <a:r>
              <a:rPr lang="ru-RU" sz="2400" dirty="0"/>
              <a:t>объектам. </a:t>
            </a:r>
          </a:p>
        </p:txBody>
      </p:sp>
    </p:spTree>
    <p:extLst>
      <p:ext uri="{BB962C8B-B14F-4D97-AF65-F5344CB8AC3E}">
        <p14:creationId xmlns:p14="http://schemas.microsoft.com/office/powerpoint/2010/main" val="913411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en-US" sz="3200" dirty="0" err="1" smtClean="0"/>
              <a:t>SortedSet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10200290" cy="5547088"/>
          </a:xfrm>
        </p:spPr>
        <p:txBody>
          <a:bodyPr>
            <a:normAutofit/>
          </a:bodyPr>
          <a:lstStyle/>
          <a:p>
            <a:pPr>
              <a:buFont typeface="Wingdings" panose="05000000000000000000" pitchFamily="2" charset="2"/>
              <a:buChar char="Ø"/>
            </a:pPr>
            <a:r>
              <a:rPr lang="en-US" sz="2400" dirty="0">
                <a:solidFill>
                  <a:schemeClr val="tx1"/>
                </a:solidFill>
              </a:rPr>
              <a:t>Comparator comparator</a:t>
            </a:r>
            <a:r>
              <a:rPr lang="en-US" sz="2400" dirty="0" smtClean="0">
                <a:solidFill>
                  <a:schemeClr val="tx1"/>
                </a:solidFill>
              </a:rPr>
              <a:t>()</a:t>
            </a:r>
            <a:r>
              <a:rPr lang="ru-RU" sz="2400" dirty="0">
                <a:solidFill>
                  <a:schemeClr val="tx1"/>
                </a:solidFill>
              </a:rPr>
              <a:t> - Возвращает компаратор вызывающего </a:t>
            </a:r>
            <a:r>
              <a:rPr lang="ru-RU" sz="2400" dirty="0" smtClean="0">
                <a:solidFill>
                  <a:schemeClr val="tx1"/>
                </a:solidFill>
              </a:rPr>
              <a:t>сортированного </a:t>
            </a:r>
            <a:r>
              <a:rPr lang="ru-RU" sz="2400" dirty="0">
                <a:solidFill>
                  <a:schemeClr val="tx1"/>
                </a:solidFill>
              </a:rPr>
              <a:t>набора. Если для этого </a:t>
            </a:r>
            <a:r>
              <a:rPr lang="ru-RU" sz="2400" dirty="0" smtClean="0">
                <a:solidFill>
                  <a:schemeClr val="tx1"/>
                </a:solidFill>
              </a:rPr>
              <a:t>набора </a:t>
            </a:r>
            <a:r>
              <a:rPr lang="ru-RU" sz="2400" dirty="0">
                <a:solidFill>
                  <a:schemeClr val="tx1"/>
                </a:solidFill>
              </a:rPr>
              <a:t>используется естественное </a:t>
            </a:r>
            <a:r>
              <a:rPr lang="ru-RU" sz="2400" dirty="0" smtClean="0">
                <a:solidFill>
                  <a:schemeClr val="tx1"/>
                </a:solidFill>
              </a:rPr>
              <a:t>упорядочение</a:t>
            </a:r>
            <a:r>
              <a:rPr lang="ru-RU" sz="2400" dirty="0">
                <a:solidFill>
                  <a:schemeClr val="tx1"/>
                </a:solidFill>
              </a:rPr>
              <a:t>, то возвращается </a:t>
            </a:r>
            <a:r>
              <a:rPr lang="ru-RU" sz="2400" dirty="0" err="1">
                <a:solidFill>
                  <a:schemeClr val="tx1"/>
                </a:solidFill>
              </a:rPr>
              <a:t>null</a:t>
            </a:r>
            <a:r>
              <a:rPr lang="ru-RU" sz="2400" dirty="0">
                <a:solidFill>
                  <a:schemeClr val="tx1"/>
                </a:solidFill>
              </a:rPr>
              <a:t> (пустая </a:t>
            </a:r>
            <a:r>
              <a:rPr lang="ru-RU" sz="2400" dirty="0" smtClean="0">
                <a:solidFill>
                  <a:schemeClr val="tx1"/>
                </a:solidFill>
              </a:rPr>
              <a:t>ссылка</a:t>
            </a:r>
            <a:r>
              <a:rPr lang="ru-RU" sz="2400" dirty="0">
                <a:solidFill>
                  <a:schemeClr val="tx1"/>
                </a:solidFill>
              </a:rPr>
              <a:t>) </a:t>
            </a:r>
            <a:endParaRPr lang="ru-RU" sz="2400" dirty="0" smtClean="0">
              <a:solidFill>
                <a:schemeClr val="tx1"/>
              </a:solidFill>
            </a:endParaRPr>
          </a:p>
          <a:p>
            <a:pPr>
              <a:buFont typeface="Wingdings" panose="05000000000000000000" pitchFamily="2" charset="2"/>
              <a:buChar char="Ø"/>
            </a:pPr>
            <a:r>
              <a:rPr lang="en-US" sz="2400" dirty="0">
                <a:solidFill>
                  <a:schemeClr val="tx1"/>
                </a:solidFill>
              </a:rPr>
              <a:t>Object first </a:t>
            </a:r>
            <a:r>
              <a:rPr lang="en-US" sz="2400" dirty="0" smtClean="0">
                <a:solidFill>
                  <a:schemeClr val="tx1"/>
                </a:solidFill>
              </a:rPr>
              <a:t>()</a:t>
            </a:r>
            <a:r>
              <a:rPr lang="ru-RU" sz="2400" dirty="0">
                <a:solidFill>
                  <a:schemeClr val="tx1"/>
                </a:solidFill>
              </a:rPr>
              <a:t> - Возвращает первый элемент </a:t>
            </a:r>
            <a:r>
              <a:rPr lang="ru-RU" sz="2400" dirty="0" smtClean="0">
                <a:solidFill>
                  <a:schemeClr val="tx1"/>
                </a:solidFill>
              </a:rPr>
              <a:t>вызывающего </a:t>
            </a:r>
            <a:r>
              <a:rPr lang="ru-RU" sz="2400" dirty="0">
                <a:solidFill>
                  <a:schemeClr val="tx1"/>
                </a:solidFill>
              </a:rPr>
              <a:t>сортированного набора </a:t>
            </a:r>
          </a:p>
          <a:p>
            <a:pPr>
              <a:buFont typeface="Wingdings" panose="05000000000000000000" pitchFamily="2" charset="2"/>
              <a:buChar char="Ø"/>
            </a:pPr>
            <a:r>
              <a:rPr lang="en-US" sz="2400" dirty="0" err="1">
                <a:solidFill>
                  <a:schemeClr val="tx1"/>
                </a:solidFill>
              </a:rPr>
              <a:t>SortedSet</a:t>
            </a:r>
            <a:r>
              <a:rPr lang="en-US" sz="2400" dirty="0">
                <a:solidFill>
                  <a:schemeClr val="tx1"/>
                </a:solidFill>
              </a:rPr>
              <a:t> </a:t>
            </a:r>
            <a:r>
              <a:rPr lang="en-US" sz="2400" dirty="0" err="1">
                <a:solidFill>
                  <a:schemeClr val="tx1"/>
                </a:solidFill>
              </a:rPr>
              <a:t>headSet</a:t>
            </a:r>
            <a:r>
              <a:rPr lang="en-US" sz="2400" dirty="0">
                <a:solidFill>
                  <a:schemeClr val="tx1"/>
                </a:solidFill>
              </a:rPr>
              <a:t>(Object end</a:t>
            </a:r>
            <a:r>
              <a:rPr lang="en-US" sz="2400" dirty="0" smtClean="0">
                <a:solidFill>
                  <a:schemeClr val="tx1"/>
                </a:solidFill>
              </a:rPr>
              <a:t>)</a:t>
            </a:r>
            <a:r>
              <a:rPr lang="ru-RU" sz="2400" dirty="0">
                <a:solidFill>
                  <a:schemeClr val="tx1"/>
                </a:solidFill>
              </a:rPr>
              <a:t> - Возвращает </a:t>
            </a:r>
            <a:r>
              <a:rPr lang="ru-RU" sz="2400" dirty="0" err="1">
                <a:solidFill>
                  <a:schemeClr val="tx1"/>
                </a:solidFill>
              </a:rPr>
              <a:t>SortedSet</a:t>
            </a:r>
            <a:r>
              <a:rPr lang="ru-RU" sz="2400" dirty="0">
                <a:solidFill>
                  <a:schemeClr val="tx1"/>
                </a:solidFill>
              </a:rPr>
              <a:t>-объект, </a:t>
            </a:r>
            <a:r>
              <a:rPr lang="ru-RU" sz="2400" dirty="0" smtClean="0">
                <a:solidFill>
                  <a:schemeClr val="tx1"/>
                </a:solidFill>
              </a:rPr>
              <a:t>содержащий </a:t>
            </a:r>
            <a:r>
              <a:rPr lang="ru-RU" sz="2400" dirty="0">
                <a:solidFill>
                  <a:schemeClr val="tx1"/>
                </a:solidFill>
              </a:rPr>
              <a:t>те элементы вызывающего </a:t>
            </a:r>
            <a:r>
              <a:rPr lang="ru-RU" sz="2400" dirty="0" smtClean="0">
                <a:solidFill>
                  <a:schemeClr val="tx1"/>
                </a:solidFill>
              </a:rPr>
              <a:t>сортированного </a:t>
            </a:r>
            <a:r>
              <a:rPr lang="ru-RU" sz="2400" dirty="0">
                <a:solidFill>
                  <a:schemeClr val="tx1"/>
                </a:solidFill>
              </a:rPr>
              <a:t>набора, которые меньше, </a:t>
            </a:r>
            <a:r>
              <a:rPr lang="ru-RU" sz="2400" dirty="0" smtClean="0">
                <a:solidFill>
                  <a:schemeClr val="tx1"/>
                </a:solidFill>
              </a:rPr>
              <a:t>чем </a:t>
            </a:r>
            <a:r>
              <a:rPr lang="ru-RU" sz="2400" dirty="0" err="1">
                <a:solidFill>
                  <a:schemeClr val="tx1"/>
                </a:solidFill>
              </a:rPr>
              <a:t>end</a:t>
            </a:r>
            <a:r>
              <a:rPr lang="ru-RU" sz="2400" dirty="0">
                <a:solidFill>
                  <a:schemeClr val="tx1"/>
                </a:solidFill>
              </a:rPr>
              <a:t>.  На эти элементы ссылается также и вызывающий объект </a:t>
            </a:r>
            <a:endParaRPr lang="ru-RU" sz="2400" dirty="0" smtClean="0">
              <a:solidFill>
                <a:schemeClr val="tx1"/>
              </a:solidFill>
            </a:endParaRPr>
          </a:p>
          <a:p>
            <a:pPr>
              <a:buFont typeface="Wingdings" panose="05000000000000000000" pitchFamily="2" charset="2"/>
              <a:buChar char="Ø"/>
            </a:pPr>
            <a:r>
              <a:rPr lang="en-US" sz="2400" dirty="0">
                <a:solidFill>
                  <a:schemeClr val="tx1"/>
                </a:solidFill>
              </a:rPr>
              <a:t>Object last</a:t>
            </a:r>
            <a:r>
              <a:rPr lang="en-US" sz="2400" dirty="0" smtClean="0">
                <a:solidFill>
                  <a:schemeClr val="tx1"/>
                </a:solidFill>
              </a:rPr>
              <a:t>()</a:t>
            </a:r>
            <a:r>
              <a:rPr lang="ru-RU" sz="2400" dirty="0">
                <a:solidFill>
                  <a:schemeClr val="tx1"/>
                </a:solidFill>
              </a:rPr>
              <a:t> - Возвращает последний элемент </a:t>
            </a:r>
            <a:r>
              <a:rPr lang="ru-RU" sz="2400" dirty="0" smtClean="0">
                <a:solidFill>
                  <a:schemeClr val="tx1"/>
                </a:solidFill>
              </a:rPr>
              <a:t>вызывающего </a:t>
            </a:r>
            <a:r>
              <a:rPr lang="ru-RU" sz="2400" dirty="0">
                <a:solidFill>
                  <a:schemeClr val="tx1"/>
                </a:solidFill>
              </a:rPr>
              <a:t>отсортированного набора </a:t>
            </a:r>
          </a:p>
          <a:p>
            <a:pPr>
              <a:buFont typeface="Wingdings" panose="05000000000000000000" pitchFamily="2" charset="2"/>
              <a:buChar char="Ø"/>
            </a:pPr>
            <a:endParaRPr lang="ru-RU" sz="2400" dirty="0">
              <a:solidFill>
                <a:schemeClr val="tx1"/>
              </a:solidFill>
            </a:endParaRPr>
          </a:p>
        </p:txBody>
      </p:sp>
    </p:spTree>
    <p:extLst>
      <p:ext uri="{BB962C8B-B14F-4D97-AF65-F5344CB8AC3E}">
        <p14:creationId xmlns:p14="http://schemas.microsoft.com/office/powerpoint/2010/main" val="1400150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en-US" sz="3200" dirty="0" err="1"/>
              <a:t>SortedSet</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686910" y="1027134"/>
            <a:ext cx="10200290" cy="5547088"/>
          </a:xfrm>
        </p:spPr>
        <p:txBody>
          <a:bodyPr>
            <a:normAutofit/>
          </a:bodyPr>
          <a:lstStyle/>
          <a:p>
            <a:pPr>
              <a:buFont typeface="Wingdings" panose="05000000000000000000" pitchFamily="2" charset="2"/>
              <a:buChar char="Ø"/>
            </a:pPr>
            <a:r>
              <a:rPr lang="en-US" sz="2400" dirty="0" err="1">
                <a:solidFill>
                  <a:schemeClr val="tx1"/>
                </a:solidFill>
              </a:rPr>
              <a:t>SortedSet</a:t>
            </a:r>
            <a:r>
              <a:rPr lang="en-US" sz="2400" dirty="0">
                <a:solidFill>
                  <a:schemeClr val="tx1"/>
                </a:solidFill>
              </a:rPr>
              <a:t> subset(Object start, </a:t>
            </a:r>
            <a:r>
              <a:rPr lang="en-US" sz="2400" dirty="0" smtClean="0">
                <a:solidFill>
                  <a:schemeClr val="tx1"/>
                </a:solidFill>
              </a:rPr>
              <a:t>Object </a:t>
            </a:r>
            <a:r>
              <a:rPr lang="en-US" sz="2400" dirty="0">
                <a:solidFill>
                  <a:schemeClr val="tx1"/>
                </a:solidFill>
              </a:rPr>
              <a:t>end</a:t>
            </a:r>
            <a:r>
              <a:rPr lang="en-US" sz="2400" dirty="0" smtClean="0">
                <a:solidFill>
                  <a:schemeClr val="tx1"/>
                </a:solidFill>
              </a:rPr>
              <a:t>)</a:t>
            </a:r>
            <a:r>
              <a:rPr lang="ru-RU" sz="2400" dirty="0">
                <a:solidFill>
                  <a:schemeClr val="tx1"/>
                </a:solidFill>
              </a:rPr>
              <a:t> - Возвращает объект SortedSet, который </a:t>
            </a:r>
            <a:r>
              <a:rPr lang="ru-RU" sz="2400" dirty="0" smtClean="0">
                <a:solidFill>
                  <a:schemeClr val="tx1"/>
                </a:solidFill>
              </a:rPr>
              <a:t>содержит </a:t>
            </a:r>
            <a:r>
              <a:rPr lang="ru-RU" sz="2400" dirty="0">
                <a:solidFill>
                  <a:schemeClr val="tx1"/>
                </a:solidFill>
              </a:rPr>
              <a:t>элементы, находящиеся между </a:t>
            </a:r>
            <a:r>
              <a:rPr lang="ru-RU" sz="2400" dirty="0" smtClean="0">
                <a:solidFill>
                  <a:schemeClr val="tx1"/>
                </a:solidFill>
              </a:rPr>
              <a:t>объектами </a:t>
            </a:r>
            <a:r>
              <a:rPr lang="ru-RU" sz="2400" dirty="0" err="1">
                <a:solidFill>
                  <a:schemeClr val="tx1"/>
                </a:solidFill>
              </a:rPr>
              <a:t>start</a:t>
            </a:r>
            <a:r>
              <a:rPr lang="ru-RU" sz="2400" dirty="0">
                <a:solidFill>
                  <a:schemeClr val="tx1"/>
                </a:solidFill>
              </a:rPr>
              <a:t> и </a:t>
            </a:r>
            <a:r>
              <a:rPr lang="ru-RU" sz="2400" dirty="0" err="1" smtClean="0">
                <a:solidFill>
                  <a:schemeClr val="tx1"/>
                </a:solidFill>
              </a:rPr>
              <a:t>end</a:t>
            </a:r>
            <a:r>
              <a:rPr lang="ru-RU" sz="2400" dirty="0" smtClean="0">
                <a:solidFill>
                  <a:schemeClr val="tx1"/>
                </a:solidFill>
              </a:rPr>
              <a:t> </a:t>
            </a:r>
            <a:r>
              <a:rPr lang="ru-RU" sz="2400" dirty="0">
                <a:solidFill>
                  <a:schemeClr val="tx1"/>
                </a:solidFill>
              </a:rPr>
              <a:t>вызывающего </a:t>
            </a:r>
            <a:r>
              <a:rPr lang="ru-RU" sz="2400" dirty="0" smtClean="0">
                <a:solidFill>
                  <a:schemeClr val="tx1"/>
                </a:solidFill>
              </a:rPr>
              <a:t>отсортированного </a:t>
            </a:r>
            <a:r>
              <a:rPr lang="ru-RU" sz="2400" dirty="0">
                <a:solidFill>
                  <a:schemeClr val="tx1"/>
                </a:solidFill>
              </a:rPr>
              <a:t>списка. На эти элементы </a:t>
            </a:r>
            <a:r>
              <a:rPr lang="ru-RU" sz="2400" dirty="0" smtClean="0">
                <a:solidFill>
                  <a:schemeClr val="tx1"/>
                </a:solidFill>
              </a:rPr>
              <a:t>ссылается </a:t>
            </a:r>
            <a:r>
              <a:rPr lang="ru-RU" sz="2400" dirty="0">
                <a:solidFill>
                  <a:schemeClr val="tx1"/>
                </a:solidFill>
              </a:rPr>
              <a:t>также и вызывающий объект </a:t>
            </a:r>
          </a:p>
          <a:p>
            <a:pPr>
              <a:buFont typeface="Wingdings" panose="05000000000000000000" pitchFamily="2" charset="2"/>
              <a:buChar char="Ø"/>
            </a:pPr>
            <a:r>
              <a:rPr lang="en-US" sz="2400" dirty="0" err="1">
                <a:solidFill>
                  <a:schemeClr val="tx1"/>
                </a:solidFill>
              </a:rPr>
              <a:t>SortedSet</a:t>
            </a:r>
            <a:r>
              <a:rPr lang="en-US" sz="2400" dirty="0">
                <a:solidFill>
                  <a:schemeClr val="tx1"/>
                </a:solidFill>
              </a:rPr>
              <a:t> </a:t>
            </a:r>
            <a:r>
              <a:rPr lang="en-US" sz="2400" dirty="0" err="1">
                <a:solidFill>
                  <a:schemeClr val="tx1"/>
                </a:solidFill>
              </a:rPr>
              <a:t>tailSet</a:t>
            </a:r>
            <a:r>
              <a:rPr lang="en-US" sz="2400" dirty="0">
                <a:solidFill>
                  <a:schemeClr val="tx1"/>
                </a:solidFill>
              </a:rPr>
              <a:t>(Object start</a:t>
            </a:r>
            <a:r>
              <a:rPr lang="en-US" sz="2400" dirty="0" smtClean="0">
                <a:solidFill>
                  <a:schemeClr val="tx1"/>
                </a:solidFill>
              </a:rPr>
              <a:t>)</a:t>
            </a:r>
            <a:r>
              <a:rPr lang="ru-RU" sz="2400" dirty="0">
                <a:solidFill>
                  <a:schemeClr val="tx1"/>
                </a:solidFill>
              </a:rPr>
              <a:t> - Возвращает объект SortedSet, который </a:t>
            </a:r>
            <a:r>
              <a:rPr lang="ru-RU" sz="2400" dirty="0" smtClean="0">
                <a:solidFill>
                  <a:schemeClr val="tx1"/>
                </a:solidFill>
              </a:rPr>
              <a:t>содержит </a:t>
            </a:r>
            <a:r>
              <a:rPr lang="ru-RU" sz="2400" dirty="0">
                <a:solidFill>
                  <a:schemeClr val="tx1"/>
                </a:solidFill>
              </a:rPr>
              <a:t>элементы сортированного </a:t>
            </a:r>
            <a:r>
              <a:rPr lang="ru-RU" sz="2400" dirty="0" smtClean="0">
                <a:solidFill>
                  <a:schemeClr val="tx1"/>
                </a:solidFill>
              </a:rPr>
              <a:t>набора</a:t>
            </a:r>
            <a:r>
              <a:rPr lang="ru-RU" sz="2400" dirty="0">
                <a:solidFill>
                  <a:schemeClr val="tx1"/>
                </a:solidFill>
              </a:rPr>
              <a:t>, больше чем или равные </a:t>
            </a:r>
            <a:r>
              <a:rPr lang="ru-RU" sz="2400" dirty="0" err="1" smtClean="0">
                <a:solidFill>
                  <a:schemeClr val="tx1"/>
                </a:solidFill>
              </a:rPr>
              <a:t>start</a:t>
            </a:r>
            <a:r>
              <a:rPr lang="ru-RU" sz="2400" dirty="0" smtClean="0">
                <a:solidFill>
                  <a:schemeClr val="tx1"/>
                </a:solidFill>
              </a:rPr>
              <a:t> объекту</a:t>
            </a:r>
            <a:r>
              <a:rPr lang="ru-RU" sz="2400" dirty="0">
                <a:solidFill>
                  <a:schemeClr val="tx1"/>
                </a:solidFill>
              </a:rPr>
              <a:t>. На элементы возвращенного </a:t>
            </a:r>
            <a:r>
              <a:rPr lang="ru-RU" sz="2400" dirty="0" smtClean="0">
                <a:solidFill>
                  <a:schemeClr val="tx1"/>
                </a:solidFill>
              </a:rPr>
              <a:t>набора </a:t>
            </a:r>
            <a:r>
              <a:rPr lang="ru-RU" sz="2400" dirty="0">
                <a:solidFill>
                  <a:schemeClr val="tx1"/>
                </a:solidFill>
              </a:rPr>
              <a:t>ссылается также и вызывающий </a:t>
            </a:r>
            <a:r>
              <a:rPr lang="ru-RU" sz="2400" dirty="0" smtClean="0">
                <a:solidFill>
                  <a:schemeClr val="tx1"/>
                </a:solidFill>
              </a:rPr>
              <a:t>объект</a:t>
            </a:r>
            <a:endParaRPr lang="ru-RU" sz="2400" dirty="0">
              <a:solidFill>
                <a:schemeClr val="tx1"/>
              </a:solidFill>
            </a:endParaRPr>
          </a:p>
        </p:txBody>
      </p:sp>
    </p:spTree>
    <p:extLst>
      <p:ext uri="{BB962C8B-B14F-4D97-AF65-F5344CB8AC3E}">
        <p14:creationId xmlns:p14="http://schemas.microsoft.com/office/powerpoint/2010/main" val="1274374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err="1"/>
              <a:t>NavigableSet</a:t>
            </a:r>
            <a:endParaRPr lang="en-US" sz="3200" dirty="0"/>
          </a:p>
        </p:txBody>
      </p:sp>
      <p:sp>
        <p:nvSpPr>
          <p:cNvPr id="17411" name="Содержимое 2"/>
          <p:cNvSpPr>
            <a:spLocks noGrp="1"/>
          </p:cNvSpPr>
          <p:nvPr>
            <p:ph idx="1"/>
          </p:nvPr>
        </p:nvSpPr>
        <p:spPr>
          <a:xfrm>
            <a:off x="1686910" y="1027134"/>
            <a:ext cx="10505090" cy="5830866"/>
          </a:xfrm>
        </p:spPr>
        <p:txBody>
          <a:bodyPr>
            <a:normAutofit fontScale="92500" lnSpcReduction="20000"/>
          </a:bodyPr>
          <a:lstStyle/>
          <a:p>
            <a:pPr marL="0" indent="0">
              <a:buNone/>
            </a:pPr>
            <a:r>
              <a:rPr lang="ru-RU" sz="2400" dirty="0"/>
              <a:t>Интерфейс </a:t>
            </a:r>
            <a:r>
              <a:rPr lang="en-US" sz="2400" dirty="0" err="1"/>
              <a:t>NavigableSet</a:t>
            </a:r>
            <a:r>
              <a:rPr lang="en-US" sz="2400" dirty="0"/>
              <a:t> </a:t>
            </a:r>
            <a:r>
              <a:rPr lang="ru-RU" sz="2400" dirty="0"/>
              <a:t>расширяет интерфейс </a:t>
            </a:r>
            <a:r>
              <a:rPr lang="en-US" sz="2400" dirty="0" err="1"/>
              <a:t>SortedSet</a:t>
            </a:r>
            <a:r>
              <a:rPr lang="en-US" sz="2400" dirty="0"/>
              <a:t> </a:t>
            </a:r>
            <a:r>
              <a:rPr lang="ru-RU" sz="2400" dirty="0"/>
              <a:t>и позволяет извлекать элементы на основании их значений. </a:t>
            </a:r>
            <a:r>
              <a:rPr lang="en-US" sz="2400" dirty="0" err="1"/>
              <a:t>NavigableSet</a:t>
            </a:r>
            <a:r>
              <a:rPr lang="en-US" sz="2400" dirty="0"/>
              <a:t> </a:t>
            </a:r>
            <a:r>
              <a:rPr lang="ru-RU" sz="2400" dirty="0"/>
              <a:t>определяет следующие методы:</a:t>
            </a:r>
          </a:p>
          <a:p>
            <a:r>
              <a:rPr lang="en-US" sz="2400" dirty="0"/>
              <a:t>E ceiling(E </a:t>
            </a:r>
            <a:r>
              <a:rPr lang="en-US" sz="2400" dirty="0" err="1"/>
              <a:t>obj</a:t>
            </a:r>
            <a:r>
              <a:rPr lang="en-US" sz="2400" dirty="0" smtClean="0"/>
              <a:t>) - </a:t>
            </a:r>
            <a:r>
              <a:rPr lang="ru-RU" sz="2400" dirty="0"/>
              <a:t>ищет в наборе наименьший элемент </a:t>
            </a:r>
            <a:r>
              <a:rPr lang="en-US" sz="2400" dirty="0"/>
              <a:t>e, </a:t>
            </a:r>
            <a:r>
              <a:rPr lang="ru-RU" sz="2400" dirty="0"/>
              <a:t>который больше </a:t>
            </a:r>
            <a:r>
              <a:rPr lang="en-US" sz="2400" dirty="0" err="1"/>
              <a:t>obj</a:t>
            </a:r>
            <a:r>
              <a:rPr lang="en-US" sz="2400" dirty="0"/>
              <a:t> (e &gt;=</a:t>
            </a:r>
            <a:r>
              <a:rPr lang="en-US" sz="2400" dirty="0" err="1"/>
              <a:t>obj</a:t>
            </a:r>
            <a:r>
              <a:rPr lang="en-US" sz="2400" dirty="0"/>
              <a:t>). </a:t>
            </a:r>
            <a:r>
              <a:rPr lang="ru-RU" sz="2400" dirty="0"/>
              <a:t>Если такой элемент найден, то он возвращается в качестве результата. Иначе возвращается </a:t>
            </a:r>
            <a:r>
              <a:rPr lang="en-US" sz="2400" dirty="0"/>
              <a:t>null.</a:t>
            </a:r>
          </a:p>
          <a:p>
            <a:r>
              <a:rPr lang="en-US" sz="2400" dirty="0"/>
              <a:t>E floor(E </a:t>
            </a:r>
            <a:r>
              <a:rPr lang="en-US" sz="2400" dirty="0" err="1"/>
              <a:t>obj</a:t>
            </a:r>
            <a:r>
              <a:rPr lang="en-US" sz="2400" dirty="0" smtClean="0"/>
              <a:t>) - </a:t>
            </a:r>
            <a:r>
              <a:rPr lang="ru-RU" sz="2400" dirty="0"/>
              <a:t>ищет в наборе наибольший элемент </a:t>
            </a:r>
            <a:r>
              <a:rPr lang="en-US" sz="2400" dirty="0"/>
              <a:t>e, </a:t>
            </a:r>
            <a:r>
              <a:rPr lang="ru-RU" sz="2400" dirty="0"/>
              <a:t>который меньше элемента </a:t>
            </a:r>
            <a:r>
              <a:rPr lang="en-US" sz="2400" dirty="0" err="1"/>
              <a:t>obj</a:t>
            </a:r>
            <a:r>
              <a:rPr lang="en-US" sz="2400" dirty="0"/>
              <a:t> (e &lt;=</a:t>
            </a:r>
            <a:r>
              <a:rPr lang="en-US" sz="2400" dirty="0" err="1"/>
              <a:t>obj</a:t>
            </a:r>
            <a:r>
              <a:rPr lang="en-US" sz="2400" dirty="0"/>
              <a:t>). </a:t>
            </a:r>
            <a:r>
              <a:rPr lang="ru-RU" sz="2400" dirty="0"/>
              <a:t>Если такой элемент найден, то он возвращается в качестве результата. Иначе возвращается </a:t>
            </a:r>
            <a:r>
              <a:rPr lang="en-US" sz="2400" dirty="0"/>
              <a:t>null.</a:t>
            </a:r>
          </a:p>
          <a:p>
            <a:r>
              <a:rPr lang="en-US" sz="2400" dirty="0"/>
              <a:t>E higher(E </a:t>
            </a:r>
            <a:r>
              <a:rPr lang="en-US" sz="2400" dirty="0" err="1"/>
              <a:t>obj</a:t>
            </a:r>
            <a:r>
              <a:rPr lang="en-US" sz="2400" dirty="0" smtClean="0"/>
              <a:t>) - </a:t>
            </a:r>
            <a:r>
              <a:rPr lang="ru-RU" sz="2400" dirty="0"/>
              <a:t>ищет в наборе наименьший элемент </a:t>
            </a:r>
            <a:r>
              <a:rPr lang="en-US" sz="2400" dirty="0"/>
              <a:t>e, </a:t>
            </a:r>
            <a:r>
              <a:rPr lang="ru-RU" sz="2400" dirty="0"/>
              <a:t>который больше элемента </a:t>
            </a:r>
            <a:r>
              <a:rPr lang="en-US" sz="2400" dirty="0" err="1"/>
              <a:t>obj</a:t>
            </a:r>
            <a:r>
              <a:rPr lang="en-US" sz="2400" dirty="0"/>
              <a:t> (e &gt;</a:t>
            </a:r>
            <a:r>
              <a:rPr lang="en-US" sz="2400" dirty="0" err="1"/>
              <a:t>obj</a:t>
            </a:r>
            <a:r>
              <a:rPr lang="en-US" sz="2400" dirty="0"/>
              <a:t>). </a:t>
            </a:r>
            <a:r>
              <a:rPr lang="ru-RU" sz="2400" dirty="0"/>
              <a:t>Если такой элемент найден, то он возвращается в качестве результата. Иначе возвращается </a:t>
            </a:r>
            <a:r>
              <a:rPr lang="en-US" sz="2400" dirty="0"/>
              <a:t>null.</a:t>
            </a:r>
          </a:p>
          <a:p>
            <a:r>
              <a:rPr lang="en-US" sz="2400" dirty="0"/>
              <a:t>E lower(E </a:t>
            </a:r>
            <a:r>
              <a:rPr lang="en-US" sz="2400" dirty="0" err="1"/>
              <a:t>obj</a:t>
            </a:r>
            <a:r>
              <a:rPr lang="en-US" sz="2400" dirty="0" smtClean="0"/>
              <a:t>) - </a:t>
            </a:r>
            <a:r>
              <a:rPr lang="ru-RU" sz="2400" dirty="0"/>
              <a:t>ищет в наборе наибольший элемент </a:t>
            </a:r>
            <a:r>
              <a:rPr lang="en-US" sz="2400" dirty="0"/>
              <a:t>e, </a:t>
            </a:r>
            <a:r>
              <a:rPr lang="ru-RU" sz="2400" dirty="0"/>
              <a:t>который меньше элемента </a:t>
            </a:r>
            <a:r>
              <a:rPr lang="en-US" sz="2400" dirty="0" err="1"/>
              <a:t>obj</a:t>
            </a:r>
            <a:r>
              <a:rPr lang="en-US" sz="2400" dirty="0"/>
              <a:t> (e &lt;</a:t>
            </a:r>
            <a:r>
              <a:rPr lang="en-US" sz="2400" dirty="0" err="1"/>
              <a:t>obj</a:t>
            </a:r>
            <a:r>
              <a:rPr lang="en-US" sz="2400" dirty="0"/>
              <a:t>). </a:t>
            </a:r>
            <a:r>
              <a:rPr lang="ru-RU" sz="2400" dirty="0"/>
              <a:t>Если такой элемент найден, то он возвращается в качестве результата. Иначе возвращается </a:t>
            </a:r>
            <a:r>
              <a:rPr lang="en-US" sz="2400" dirty="0"/>
              <a:t>null.</a:t>
            </a:r>
          </a:p>
          <a:p>
            <a:r>
              <a:rPr lang="en-US" sz="2400" dirty="0"/>
              <a:t>E </a:t>
            </a:r>
            <a:r>
              <a:rPr lang="en-US" sz="2400" dirty="0" err="1"/>
              <a:t>pollFirst</a:t>
            </a:r>
            <a:r>
              <a:rPr lang="en-US" sz="2400" dirty="0" smtClean="0"/>
              <a:t>() - </a:t>
            </a:r>
            <a:r>
              <a:rPr lang="ru-RU" sz="2400" dirty="0"/>
              <a:t>возвращает первый элемент и удаляет его из набора</a:t>
            </a:r>
          </a:p>
          <a:p>
            <a:r>
              <a:rPr lang="en-US" sz="2400" dirty="0"/>
              <a:t>E </a:t>
            </a:r>
            <a:r>
              <a:rPr lang="en-US" sz="2400" dirty="0" err="1"/>
              <a:t>pollLast</a:t>
            </a:r>
            <a:r>
              <a:rPr lang="en-US" sz="2400" dirty="0" smtClean="0"/>
              <a:t>() - </a:t>
            </a:r>
            <a:r>
              <a:rPr lang="ru-RU" sz="2400" dirty="0"/>
              <a:t>возвращает последний элемент и удаляет его из </a:t>
            </a:r>
            <a:r>
              <a:rPr lang="ru-RU" sz="2400" dirty="0" smtClean="0"/>
              <a:t>набора</a:t>
            </a:r>
            <a:endParaRPr lang="ru-RU" sz="2400" dirty="0"/>
          </a:p>
        </p:txBody>
      </p:sp>
    </p:spTree>
    <p:extLst>
      <p:ext uri="{BB962C8B-B14F-4D97-AF65-F5344CB8AC3E}">
        <p14:creationId xmlns:p14="http://schemas.microsoft.com/office/powerpoint/2010/main" val="2630279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err="1"/>
              <a:t>NavigableSet</a:t>
            </a:r>
            <a:endParaRPr lang="en-US" sz="3200" dirty="0"/>
          </a:p>
        </p:txBody>
      </p:sp>
      <p:sp>
        <p:nvSpPr>
          <p:cNvPr id="17411" name="Содержимое 2"/>
          <p:cNvSpPr>
            <a:spLocks noGrp="1"/>
          </p:cNvSpPr>
          <p:nvPr>
            <p:ph idx="1"/>
          </p:nvPr>
        </p:nvSpPr>
        <p:spPr>
          <a:xfrm>
            <a:off x="1686910" y="1027134"/>
            <a:ext cx="10200290" cy="5547088"/>
          </a:xfrm>
        </p:spPr>
        <p:txBody>
          <a:bodyPr>
            <a:normAutofit fontScale="92500" lnSpcReduction="10000"/>
          </a:bodyPr>
          <a:lstStyle/>
          <a:p>
            <a:r>
              <a:rPr lang="en-US" sz="2400" dirty="0" err="1"/>
              <a:t>NavigableSet</a:t>
            </a:r>
            <a:r>
              <a:rPr lang="en-US" sz="2400" dirty="0"/>
              <a:t>&lt;E&gt; </a:t>
            </a:r>
            <a:r>
              <a:rPr lang="en-US" sz="2400" dirty="0" err="1"/>
              <a:t>descendingSet</a:t>
            </a:r>
            <a:r>
              <a:rPr lang="en-US" sz="2400" dirty="0" smtClean="0"/>
              <a:t>() -  </a:t>
            </a:r>
            <a:r>
              <a:rPr lang="ru-RU" sz="2400" dirty="0"/>
              <a:t>возвращает объект </a:t>
            </a:r>
            <a:r>
              <a:rPr lang="en-US" sz="2400" dirty="0" err="1"/>
              <a:t>NavigableSet</a:t>
            </a:r>
            <a:r>
              <a:rPr lang="en-US" sz="2400" dirty="0"/>
              <a:t>, </a:t>
            </a:r>
            <a:r>
              <a:rPr lang="ru-RU" sz="2400" dirty="0"/>
              <a:t>который содержит все элементы первичного набора </a:t>
            </a:r>
            <a:r>
              <a:rPr lang="en-US" sz="2400" dirty="0" err="1"/>
              <a:t>NavigableSet</a:t>
            </a:r>
            <a:r>
              <a:rPr lang="en-US" sz="2400" dirty="0"/>
              <a:t> </a:t>
            </a:r>
            <a:r>
              <a:rPr lang="ru-RU" sz="2400" dirty="0"/>
              <a:t>в обратном порядке</a:t>
            </a:r>
          </a:p>
          <a:p>
            <a:r>
              <a:rPr lang="en-US" sz="2400" dirty="0" err="1"/>
              <a:t>NavigableSet</a:t>
            </a:r>
            <a:r>
              <a:rPr lang="en-US" sz="2400" dirty="0"/>
              <a:t>&lt;E&gt; </a:t>
            </a:r>
            <a:r>
              <a:rPr lang="en-US" sz="2400" dirty="0" err="1"/>
              <a:t>headSet</a:t>
            </a:r>
            <a:r>
              <a:rPr lang="en-US" sz="2400" dirty="0"/>
              <a:t>(E </a:t>
            </a:r>
            <a:r>
              <a:rPr lang="en-US" sz="2400" dirty="0" err="1"/>
              <a:t>upperBound</a:t>
            </a:r>
            <a:r>
              <a:rPr lang="en-US" sz="2400" dirty="0"/>
              <a:t>, </a:t>
            </a:r>
            <a:r>
              <a:rPr lang="en-US" sz="2400" dirty="0" err="1"/>
              <a:t>boolean</a:t>
            </a:r>
            <a:r>
              <a:rPr lang="en-US" sz="2400" dirty="0"/>
              <a:t> </a:t>
            </a:r>
            <a:r>
              <a:rPr lang="en-US" sz="2400" dirty="0" err="1"/>
              <a:t>incl</a:t>
            </a:r>
            <a:r>
              <a:rPr lang="en-US" sz="2400" dirty="0" smtClean="0"/>
              <a:t>) - </a:t>
            </a:r>
            <a:r>
              <a:rPr lang="ru-RU" sz="2400" dirty="0"/>
              <a:t>возвращает объект </a:t>
            </a:r>
            <a:r>
              <a:rPr lang="en-US" sz="2400" dirty="0" err="1"/>
              <a:t>NavigableSet</a:t>
            </a:r>
            <a:r>
              <a:rPr lang="en-US" sz="2400" dirty="0"/>
              <a:t>, </a:t>
            </a:r>
            <a:r>
              <a:rPr lang="ru-RU" sz="2400" dirty="0"/>
              <a:t>который содержит все элементы первичного набора </a:t>
            </a:r>
            <a:r>
              <a:rPr lang="en-US" sz="2400" dirty="0" err="1"/>
              <a:t>NavigableSet</a:t>
            </a:r>
            <a:r>
              <a:rPr lang="en-US" sz="2400" dirty="0"/>
              <a:t> </a:t>
            </a:r>
            <a:r>
              <a:rPr lang="ru-RU" sz="2400" dirty="0"/>
              <a:t>до </a:t>
            </a:r>
            <a:r>
              <a:rPr lang="en-US" sz="2400" dirty="0" err="1"/>
              <a:t>upperBound</a:t>
            </a:r>
            <a:r>
              <a:rPr lang="en-US" sz="2400" dirty="0"/>
              <a:t>. </a:t>
            </a:r>
            <a:r>
              <a:rPr lang="ru-RU" sz="2400" dirty="0"/>
              <a:t>Параметр </a:t>
            </a:r>
            <a:r>
              <a:rPr lang="en-US" sz="2400" dirty="0" err="1"/>
              <a:t>incl</a:t>
            </a:r>
            <a:r>
              <a:rPr lang="en-US" sz="2400" dirty="0"/>
              <a:t> </a:t>
            </a:r>
            <a:r>
              <a:rPr lang="ru-RU" sz="2400" dirty="0"/>
              <a:t>при значении </a:t>
            </a:r>
            <a:r>
              <a:rPr lang="en-US" sz="2400" dirty="0"/>
              <a:t>true, </a:t>
            </a:r>
            <a:r>
              <a:rPr lang="ru-RU" sz="2400" dirty="0"/>
              <a:t>позволяет включить в выходной набор элемент </a:t>
            </a:r>
            <a:r>
              <a:rPr lang="en-US" sz="2400" dirty="0" err="1"/>
              <a:t>upperBound</a:t>
            </a:r>
            <a:endParaRPr lang="en-US" sz="2400" dirty="0"/>
          </a:p>
          <a:p>
            <a:r>
              <a:rPr lang="en-US" sz="2400" dirty="0" err="1"/>
              <a:t>NavigableSet</a:t>
            </a:r>
            <a:r>
              <a:rPr lang="en-US" sz="2400" dirty="0"/>
              <a:t>&lt;E&gt; </a:t>
            </a:r>
            <a:r>
              <a:rPr lang="en-US" sz="2400" dirty="0" err="1"/>
              <a:t>tailSet</a:t>
            </a:r>
            <a:r>
              <a:rPr lang="en-US" sz="2400" dirty="0"/>
              <a:t>(E </a:t>
            </a:r>
            <a:r>
              <a:rPr lang="en-US" sz="2400" dirty="0" err="1"/>
              <a:t>lowerBound</a:t>
            </a:r>
            <a:r>
              <a:rPr lang="en-US" sz="2400" dirty="0"/>
              <a:t>, </a:t>
            </a:r>
            <a:r>
              <a:rPr lang="en-US" sz="2400" dirty="0" err="1"/>
              <a:t>boolean</a:t>
            </a:r>
            <a:r>
              <a:rPr lang="en-US" sz="2400" dirty="0"/>
              <a:t> </a:t>
            </a:r>
            <a:r>
              <a:rPr lang="en-US" sz="2400" dirty="0" err="1"/>
              <a:t>incl</a:t>
            </a:r>
            <a:r>
              <a:rPr lang="en-US" sz="2400" dirty="0" smtClean="0"/>
              <a:t>) - </a:t>
            </a:r>
            <a:r>
              <a:rPr lang="ru-RU" sz="2400" dirty="0"/>
              <a:t>возвращает объект </a:t>
            </a:r>
            <a:r>
              <a:rPr lang="en-US" sz="2400" dirty="0" err="1"/>
              <a:t>NavigableSet</a:t>
            </a:r>
            <a:r>
              <a:rPr lang="en-US" sz="2400" dirty="0"/>
              <a:t>, </a:t>
            </a:r>
            <a:r>
              <a:rPr lang="ru-RU" sz="2400" dirty="0"/>
              <a:t>который содержит все элементы первичного набора </a:t>
            </a:r>
            <a:r>
              <a:rPr lang="en-US" sz="2400" dirty="0" err="1"/>
              <a:t>NavigableSet</a:t>
            </a:r>
            <a:r>
              <a:rPr lang="en-US" sz="2400" dirty="0"/>
              <a:t>, </a:t>
            </a:r>
            <a:r>
              <a:rPr lang="ru-RU" sz="2400" dirty="0"/>
              <a:t>начиная с </a:t>
            </a:r>
            <a:r>
              <a:rPr lang="en-US" sz="2400" dirty="0" err="1"/>
              <a:t>lowerBound</a:t>
            </a:r>
            <a:r>
              <a:rPr lang="en-US" sz="2400" dirty="0"/>
              <a:t>. </a:t>
            </a:r>
            <a:r>
              <a:rPr lang="ru-RU" sz="2400" dirty="0"/>
              <a:t>Параметр </a:t>
            </a:r>
            <a:r>
              <a:rPr lang="en-US" sz="2400" dirty="0" err="1"/>
              <a:t>incl</a:t>
            </a:r>
            <a:r>
              <a:rPr lang="en-US" sz="2400" dirty="0"/>
              <a:t> </a:t>
            </a:r>
            <a:r>
              <a:rPr lang="ru-RU" sz="2400" dirty="0"/>
              <a:t>при значении </a:t>
            </a:r>
            <a:r>
              <a:rPr lang="en-US" sz="2400" dirty="0"/>
              <a:t>true, </a:t>
            </a:r>
            <a:r>
              <a:rPr lang="ru-RU" sz="2400" dirty="0"/>
              <a:t>позволяет включить в выходной набор элемент </a:t>
            </a:r>
            <a:r>
              <a:rPr lang="en-US" sz="2400" dirty="0" err="1"/>
              <a:t>lowerBound</a:t>
            </a:r>
            <a:endParaRPr lang="en-US" sz="2400" dirty="0"/>
          </a:p>
          <a:p>
            <a:r>
              <a:rPr lang="en-US" sz="2400" dirty="0" err="1"/>
              <a:t>NavigableSet</a:t>
            </a:r>
            <a:r>
              <a:rPr lang="en-US" sz="2400" dirty="0"/>
              <a:t>&lt;E&gt; </a:t>
            </a:r>
            <a:r>
              <a:rPr lang="en-US" sz="2400" dirty="0" err="1"/>
              <a:t>subSet</a:t>
            </a:r>
            <a:r>
              <a:rPr lang="en-US" sz="2400" dirty="0"/>
              <a:t>(E </a:t>
            </a:r>
            <a:r>
              <a:rPr lang="en-US" sz="2400" dirty="0" err="1"/>
              <a:t>lowerBound</a:t>
            </a:r>
            <a:r>
              <a:rPr lang="en-US" sz="2400" dirty="0"/>
              <a:t>, </a:t>
            </a:r>
            <a:r>
              <a:rPr lang="en-US" sz="2400" dirty="0" err="1"/>
              <a:t>boolean</a:t>
            </a:r>
            <a:r>
              <a:rPr lang="en-US" sz="2400" dirty="0"/>
              <a:t> </a:t>
            </a:r>
            <a:r>
              <a:rPr lang="en-US" sz="2400" dirty="0" err="1"/>
              <a:t>lowerIncl</a:t>
            </a:r>
            <a:r>
              <a:rPr lang="en-US" sz="2400" dirty="0"/>
              <a:t>, E </a:t>
            </a:r>
            <a:r>
              <a:rPr lang="en-US" sz="2400" dirty="0" err="1"/>
              <a:t>upperBound</a:t>
            </a:r>
            <a:r>
              <a:rPr lang="en-US" sz="2400" dirty="0"/>
              <a:t>, </a:t>
            </a:r>
            <a:r>
              <a:rPr lang="en-US" sz="2400" dirty="0" err="1"/>
              <a:t>boolean</a:t>
            </a:r>
            <a:r>
              <a:rPr lang="en-US" sz="2400" dirty="0"/>
              <a:t> </a:t>
            </a:r>
            <a:r>
              <a:rPr lang="en-US" sz="2400" dirty="0" err="1"/>
              <a:t>highIncl</a:t>
            </a:r>
            <a:r>
              <a:rPr lang="en-US" sz="2400" dirty="0" smtClean="0"/>
              <a:t>) - </a:t>
            </a:r>
            <a:r>
              <a:rPr lang="ru-RU" sz="2400" dirty="0"/>
              <a:t>возвращает объект </a:t>
            </a:r>
            <a:r>
              <a:rPr lang="en-US" sz="2400" dirty="0" err="1"/>
              <a:t>NavigableSet</a:t>
            </a:r>
            <a:r>
              <a:rPr lang="en-US" sz="2400" dirty="0"/>
              <a:t>, </a:t>
            </a:r>
            <a:r>
              <a:rPr lang="ru-RU" sz="2400" dirty="0" err="1" smtClean="0"/>
              <a:t>который</a:t>
            </a:r>
            <a:r>
              <a:rPr lang="ru-RU" sz="2400" dirty="0" err="1"/>
              <a:t>содержит</a:t>
            </a:r>
            <a:r>
              <a:rPr lang="ru-RU" sz="2400" dirty="0"/>
              <a:t> все элементы первичного набора </a:t>
            </a:r>
            <a:r>
              <a:rPr lang="en-US" sz="2400" dirty="0" err="1"/>
              <a:t>NavigableSet</a:t>
            </a:r>
            <a:r>
              <a:rPr lang="en-US" sz="2400" dirty="0"/>
              <a:t> </a:t>
            </a:r>
            <a:r>
              <a:rPr lang="ru-RU" sz="2400" dirty="0"/>
              <a:t>от </a:t>
            </a:r>
            <a:r>
              <a:rPr lang="en-US" sz="2400" dirty="0" err="1"/>
              <a:t>lowerBound</a:t>
            </a:r>
            <a:r>
              <a:rPr lang="en-US" sz="2400" dirty="0"/>
              <a:t> </a:t>
            </a:r>
            <a:r>
              <a:rPr lang="ru-RU" sz="2400" dirty="0"/>
              <a:t>до </a:t>
            </a:r>
            <a:r>
              <a:rPr lang="en-US" sz="2400" dirty="0" err="1"/>
              <a:t>upperBound</a:t>
            </a:r>
            <a:r>
              <a:rPr lang="en-US" sz="2400" dirty="0"/>
              <a:t>.</a:t>
            </a:r>
          </a:p>
          <a:p>
            <a:endParaRPr lang="en-US" sz="2400" dirty="0"/>
          </a:p>
        </p:txBody>
      </p:sp>
    </p:spTree>
    <p:extLst>
      <p:ext uri="{BB962C8B-B14F-4D97-AF65-F5344CB8AC3E}">
        <p14:creationId xmlns:p14="http://schemas.microsoft.com/office/powerpoint/2010/main" val="384874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err="1" smtClean="0"/>
              <a:t>TreeSet</a:t>
            </a:r>
            <a:endParaRPr lang="en-US" sz="3200" dirty="0"/>
          </a:p>
        </p:txBody>
      </p:sp>
      <p:sp>
        <p:nvSpPr>
          <p:cNvPr id="17411" name="Содержимое 2"/>
          <p:cNvSpPr>
            <a:spLocks noGrp="1"/>
          </p:cNvSpPr>
          <p:nvPr>
            <p:ph idx="1"/>
          </p:nvPr>
        </p:nvSpPr>
        <p:spPr>
          <a:xfrm>
            <a:off x="1686910" y="1027134"/>
            <a:ext cx="10200290" cy="5547088"/>
          </a:xfrm>
        </p:spPr>
        <p:txBody>
          <a:bodyPr>
            <a:normAutofit lnSpcReduction="10000"/>
          </a:bodyPr>
          <a:lstStyle/>
          <a:p>
            <a:pPr marL="0" indent="0">
              <a:buNone/>
            </a:pPr>
            <a:r>
              <a:rPr lang="ru-RU" sz="2400" dirty="0" smtClean="0"/>
              <a:t>Класс </a:t>
            </a:r>
            <a:r>
              <a:rPr lang="ru-RU" sz="2400" dirty="0" err="1"/>
              <a:t>TreeSet</a:t>
            </a:r>
            <a:r>
              <a:rPr lang="ru-RU" sz="2400" dirty="0"/>
              <a:t>&lt;E&gt; представляет структуру данных в виде дерева, в котором все объекты хранятся в отсортированном виде по возрастанию. </a:t>
            </a:r>
            <a:r>
              <a:rPr lang="ru-RU" sz="2400" dirty="0" err="1"/>
              <a:t>TreeSet</a:t>
            </a:r>
            <a:r>
              <a:rPr lang="ru-RU" sz="2400" dirty="0"/>
              <a:t> является наследником класса </a:t>
            </a:r>
            <a:r>
              <a:rPr lang="ru-RU" sz="2400" dirty="0" err="1"/>
              <a:t>AbstractSet</a:t>
            </a:r>
            <a:r>
              <a:rPr lang="ru-RU" sz="2400" dirty="0"/>
              <a:t> и реализует интерфейс </a:t>
            </a:r>
            <a:r>
              <a:rPr lang="ru-RU" sz="2400" dirty="0" err="1"/>
              <a:t>NavigableSet</a:t>
            </a:r>
            <a:r>
              <a:rPr lang="ru-RU" sz="2400" dirty="0"/>
              <a:t>, а следовательно, и интерфейс SortedSet.</a:t>
            </a:r>
          </a:p>
          <a:p>
            <a:pPr marL="0" indent="0">
              <a:buNone/>
            </a:pPr>
            <a:r>
              <a:rPr lang="ru-RU" sz="2400" dirty="0" smtClean="0"/>
              <a:t>В </a:t>
            </a:r>
            <a:r>
              <a:rPr lang="ru-RU" sz="2400" dirty="0"/>
              <a:t>классе </a:t>
            </a:r>
            <a:r>
              <a:rPr lang="ru-RU" sz="2400" dirty="0" err="1"/>
              <a:t>TreeSet</a:t>
            </a:r>
            <a:r>
              <a:rPr lang="ru-RU" sz="2400" dirty="0"/>
              <a:t> определены следующие конструкторы:</a:t>
            </a:r>
          </a:p>
          <a:p>
            <a:r>
              <a:rPr lang="ru-RU" sz="2400" dirty="0" err="1" smtClean="0"/>
              <a:t>TreeSet</a:t>
            </a:r>
            <a:r>
              <a:rPr lang="ru-RU" sz="2400" dirty="0"/>
              <a:t>(): создает пустое дерево</a:t>
            </a:r>
          </a:p>
          <a:p>
            <a:r>
              <a:rPr lang="ru-RU" sz="2400" dirty="0" err="1" smtClean="0"/>
              <a:t>TreeSet</a:t>
            </a:r>
            <a:r>
              <a:rPr lang="ru-RU" sz="2400" dirty="0" smtClean="0"/>
              <a:t>(</a:t>
            </a:r>
            <a:r>
              <a:rPr lang="ru-RU" sz="2400" dirty="0" err="1" smtClean="0"/>
              <a:t>Collection</a:t>
            </a:r>
            <a:r>
              <a:rPr lang="ru-RU" sz="2400" dirty="0"/>
              <a:t>&lt;? </a:t>
            </a:r>
            <a:r>
              <a:rPr lang="ru-RU" sz="2400" dirty="0" err="1"/>
              <a:t>extends</a:t>
            </a:r>
            <a:r>
              <a:rPr lang="ru-RU" sz="2400" dirty="0"/>
              <a:t> E&gt; </a:t>
            </a:r>
            <a:r>
              <a:rPr lang="ru-RU" sz="2400" dirty="0" err="1"/>
              <a:t>col</a:t>
            </a:r>
            <a:r>
              <a:rPr lang="ru-RU" sz="2400" dirty="0"/>
              <a:t>): создает дерево, в которое добавляет все элементы коллекции </a:t>
            </a:r>
            <a:r>
              <a:rPr lang="ru-RU" sz="2400" dirty="0" err="1"/>
              <a:t>col</a:t>
            </a:r>
            <a:endParaRPr lang="ru-RU" sz="2400" dirty="0"/>
          </a:p>
          <a:p>
            <a:r>
              <a:rPr lang="ru-RU" sz="2400" dirty="0" err="1" smtClean="0"/>
              <a:t>TreeSet</a:t>
            </a:r>
            <a:r>
              <a:rPr lang="ru-RU" sz="2400" dirty="0" smtClean="0"/>
              <a:t>(SortedSet </a:t>
            </a:r>
            <a:r>
              <a:rPr lang="ru-RU" sz="2400" dirty="0"/>
              <a:t>&lt;E&gt; </a:t>
            </a:r>
            <a:r>
              <a:rPr lang="ru-RU" sz="2400" dirty="0" err="1"/>
              <a:t>set</a:t>
            </a:r>
            <a:r>
              <a:rPr lang="ru-RU" sz="2400" dirty="0"/>
              <a:t>): создает дерево, в которое добавляет все элементы сортированного набора </a:t>
            </a:r>
            <a:r>
              <a:rPr lang="ru-RU" sz="2400" dirty="0" err="1"/>
              <a:t>set</a:t>
            </a:r>
            <a:endParaRPr lang="ru-RU" sz="2400" dirty="0"/>
          </a:p>
          <a:p>
            <a:r>
              <a:rPr lang="ru-RU" sz="2400" dirty="0" err="1" smtClean="0"/>
              <a:t>TreeSet</a:t>
            </a:r>
            <a:r>
              <a:rPr lang="ru-RU" sz="2400" dirty="0" smtClean="0"/>
              <a:t>(</a:t>
            </a:r>
            <a:r>
              <a:rPr lang="ru-RU" sz="2400" dirty="0" err="1" smtClean="0"/>
              <a:t>Comparator</a:t>
            </a:r>
            <a:r>
              <a:rPr lang="ru-RU" sz="2400" dirty="0"/>
              <a:t>&lt;? </a:t>
            </a:r>
            <a:r>
              <a:rPr lang="ru-RU" sz="2400" dirty="0" err="1"/>
              <a:t>super</a:t>
            </a:r>
            <a:r>
              <a:rPr lang="ru-RU" sz="2400" dirty="0"/>
              <a:t> E&gt; </a:t>
            </a:r>
            <a:r>
              <a:rPr lang="ru-RU" sz="2400" dirty="0" err="1"/>
              <a:t>comparator</a:t>
            </a:r>
            <a:r>
              <a:rPr lang="ru-RU" sz="2400" dirty="0"/>
              <a:t>): создает пустое дерево, где все добавляемые элементы впоследствии будут отсортированы компаратором.</a:t>
            </a:r>
            <a:endParaRPr lang="en-US" sz="2400" dirty="0"/>
          </a:p>
        </p:txBody>
      </p:sp>
    </p:spTree>
    <p:extLst>
      <p:ext uri="{BB962C8B-B14F-4D97-AF65-F5344CB8AC3E}">
        <p14:creationId xmlns:p14="http://schemas.microsoft.com/office/powerpoint/2010/main" val="2458897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err="1" smtClean="0"/>
              <a:t>TreeSet</a:t>
            </a:r>
            <a:endParaRPr lang="en-US" sz="3200" dirty="0"/>
          </a:p>
        </p:txBody>
      </p:sp>
      <p:sp>
        <p:nvSpPr>
          <p:cNvPr id="17411" name="Содержимое 2"/>
          <p:cNvSpPr>
            <a:spLocks noGrp="1"/>
          </p:cNvSpPr>
          <p:nvPr>
            <p:ph idx="1"/>
          </p:nvPr>
        </p:nvSpPr>
        <p:spPr>
          <a:xfrm>
            <a:off x="1686910" y="1027134"/>
            <a:ext cx="10200290" cy="5547088"/>
          </a:xfrm>
        </p:spPr>
        <p:txBody>
          <a:bodyPr>
            <a:normAutofit/>
          </a:bodyPr>
          <a:lstStyle/>
          <a:p>
            <a:pPr marL="0" indent="0">
              <a:buNone/>
            </a:pPr>
            <a:r>
              <a:rPr lang="ru-RU" sz="2400" dirty="0"/>
              <a:t>Класс </a:t>
            </a:r>
            <a:r>
              <a:rPr lang="ru-RU" sz="2400" dirty="0" err="1"/>
              <a:t>TreeSet</a:t>
            </a:r>
            <a:r>
              <a:rPr lang="ru-RU" sz="2400" dirty="0"/>
              <a:t>&lt;E&gt; содержит методы по извлечению первого и последнего </a:t>
            </a:r>
            <a:r>
              <a:rPr lang="ru-RU" sz="2400" dirty="0" smtClean="0"/>
              <a:t>(</a:t>
            </a:r>
            <a:r>
              <a:rPr lang="ru-RU" sz="2400" dirty="0"/>
              <a:t>наименьшего и наибольшего) элементов E </a:t>
            </a:r>
            <a:r>
              <a:rPr lang="ru-RU" sz="2400" dirty="0" err="1"/>
              <a:t>first</a:t>
            </a:r>
            <a:r>
              <a:rPr lang="ru-RU" sz="2400" dirty="0"/>
              <a:t>() и E </a:t>
            </a:r>
            <a:r>
              <a:rPr lang="ru-RU" sz="2400" dirty="0" err="1"/>
              <a:t>last</a:t>
            </a:r>
            <a:r>
              <a:rPr lang="ru-RU" sz="2400" dirty="0"/>
              <a:t>(). </a:t>
            </a:r>
          </a:p>
          <a:p>
            <a:pPr marL="0" indent="0">
              <a:buNone/>
            </a:pPr>
            <a:r>
              <a:rPr lang="ru-RU" sz="2400" dirty="0" smtClean="0"/>
              <a:t>Методы </a:t>
            </a:r>
            <a:r>
              <a:rPr lang="ru-RU" sz="2400" dirty="0"/>
              <a:t> </a:t>
            </a:r>
            <a:r>
              <a:rPr lang="ru-RU" sz="2400" dirty="0" err="1"/>
              <a:t>subSet</a:t>
            </a:r>
            <a:r>
              <a:rPr lang="ru-RU" sz="2400" dirty="0"/>
              <a:t>(E </a:t>
            </a:r>
            <a:r>
              <a:rPr lang="ru-RU" sz="2400" dirty="0" err="1"/>
              <a:t>from</a:t>
            </a:r>
            <a:r>
              <a:rPr lang="ru-RU" sz="2400" dirty="0"/>
              <a:t>, </a:t>
            </a:r>
            <a:r>
              <a:rPr lang="ru-RU" sz="2400" dirty="0" smtClean="0"/>
              <a:t>E</a:t>
            </a:r>
            <a:r>
              <a:rPr lang="ru-RU" sz="2400" dirty="0"/>
              <a:t> </a:t>
            </a:r>
            <a:r>
              <a:rPr lang="ru-RU" sz="2400" dirty="0" err="1"/>
              <a:t>to</a:t>
            </a:r>
            <a:r>
              <a:rPr lang="ru-RU" sz="2400" dirty="0" smtClean="0"/>
              <a:t>),</a:t>
            </a:r>
            <a:r>
              <a:rPr lang="ru-RU" sz="2400" dirty="0" err="1" smtClean="0"/>
              <a:t>tailSet</a:t>
            </a:r>
            <a:r>
              <a:rPr lang="ru-RU" sz="2400" dirty="0" smtClean="0"/>
              <a:t>(E</a:t>
            </a:r>
            <a:r>
              <a:rPr lang="ru-RU" sz="2400" dirty="0"/>
              <a:t> </a:t>
            </a:r>
            <a:r>
              <a:rPr lang="ru-RU" sz="2400" dirty="0" err="1"/>
              <a:t>from</a:t>
            </a:r>
            <a:r>
              <a:rPr lang="ru-RU" sz="2400" dirty="0"/>
              <a:t>) и </a:t>
            </a:r>
            <a:r>
              <a:rPr lang="ru-RU" sz="2400" dirty="0" err="1"/>
              <a:t>headSet</a:t>
            </a:r>
            <a:r>
              <a:rPr lang="ru-RU" sz="2400" dirty="0"/>
              <a:t>(E </a:t>
            </a:r>
            <a:r>
              <a:rPr lang="ru-RU" sz="2400" dirty="0" err="1" smtClean="0"/>
              <a:t>to</a:t>
            </a:r>
            <a:r>
              <a:rPr lang="ru-RU" sz="2400" dirty="0" smtClean="0"/>
              <a:t>)</a:t>
            </a:r>
            <a:r>
              <a:rPr lang="ru-RU" sz="2400" dirty="0"/>
              <a:t> </a:t>
            </a:r>
            <a:r>
              <a:rPr lang="ru-RU" sz="2400" dirty="0" smtClean="0"/>
              <a:t>предназначены </a:t>
            </a:r>
            <a:r>
              <a:rPr lang="ru-RU" sz="2400" dirty="0"/>
              <a:t>для извлечения определенной </a:t>
            </a:r>
            <a:r>
              <a:rPr lang="ru-RU" sz="2400" dirty="0" smtClean="0"/>
              <a:t>части </a:t>
            </a:r>
            <a:r>
              <a:rPr lang="ru-RU" sz="2400" dirty="0"/>
              <a:t>множества. </a:t>
            </a:r>
            <a:endParaRPr lang="ru-RU" sz="2400" dirty="0" smtClean="0"/>
          </a:p>
          <a:p>
            <a:pPr marL="0" indent="0">
              <a:buNone/>
            </a:pPr>
            <a:r>
              <a:rPr lang="ru-RU" sz="2400" dirty="0" smtClean="0"/>
              <a:t>Метод </a:t>
            </a:r>
            <a:r>
              <a:rPr lang="ru-RU" sz="2400" dirty="0" err="1" smtClean="0"/>
              <a:t>сomparator</a:t>
            </a:r>
            <a:r>
              <a:rPr lang="ru-RU" sz="2400" dirty="0"/>
              <a:t> &lt;? </a:t>
            </a:r>
            <a:r>
              <a:rPr lang="ru-RU" sz="2400" dirty="0" err="1"/>
              <a:t>super</a:t>
            </a:r>
            <a:r>
              <a:rPr lang="ru-RU" sz="2400" dirty="0"/>
              <a:t> E&gt; </a:t>
            </a:r>
            <a:r>
              <a:rPr lang="ru-RU" sz="2400" dirty="0" err="1"/>
              <a:t>comparator</a:t>
            </a:r>
            <a:r>
              <a:rPr lang="ru-RU" sz="2400" dirty="0"/>
              <a:t>() возвращает </a:t>
            </a:r>
            <a:r>
              <a:rPr lang="ru-RU" sz="2400" dirty="0" smtClean="0"/>
              <a:t>объект  </a:t>
            </a:r>
            <a:r>
              <a:rPr lang="ru-RU" sz="2400" dirty="0" err="1"/>
              <a:t>Comparator</a:t>
            </a:r>
            <a:r>
              <a:rPr lang="ru-RU" sz="2400" dirty="0"/>
              <a:t>,  используемый  для  сортировки  объектов  множества  или  </a:t>
            </a:r>
            <a:r>
              <a:rPr lang="ru-RU" sz="2400" dirty="0" err="1"/>
              <a:t>null</a:t>
            </a:r>
            <a:r>
              <a:rPr lang="ru-RU" sz="2400" dirty="0"/>
              <a:t>, </a:t>
            </a:r>
            <a:r>
              <a:rPr lang="ru-RU" sz="2400" dirty="0" smtClean="0"/>
              <a:t>если </a:t>
            </a:r>
            <a:r>
              <a:rPr lang="ru-RU" sz="2400" dirty="0"/>
              <a:t>выполняется обычная сортировка.</a:t>
            </a:r>
          </a:p>
        </p:txBody>
      </p:sp>
    </p:spTree>
    <p:extLst>
      <p:ext uri="{BB962C8B-B14F-4D97-AF65-F5344CB8AC3E}">
        <p14:creationId xmlns:p14="http://schemas.microsoft.com/office/powerpoint/2010/main" val="4273106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 </a:t>
            </a:r>
            <a:r>
              <a:rPr lang="en-US" sz="3200" dirty="0" err="1" smtClean="0"/>
              <a:t>TreeSet</a:t>
            </a:r>
            <a:endParaRPr lang="en-US" sz="3200" dirty="0"/>
          </a:p>
        </p:txBody>
      </p:sp>
      <p:sp>
        <p:nvSpPr>
          <p:cNvPr id="17411" name="Содержимое 2"/>
          <p:cNvSpPr>
            <a:spLocks noGrp="1"/>
          </p:cNvSpPr>
          <p:nvPr>
            <p:ph idx="1"/>
          </p:nvPr>
        </p:nvSpPr>
        <p:spPr>
          <a:xfrm>
            <a:off x="1622742" y="857251"/>
            <a:ext cx="10200290" cy="5547088"/>
          </a:xfrm>
        </p:spPr>
        <p:txBody>
          <a:bodyPr>
            <a:normAutofit fontScale="85000" lnSpcReduction="20000"/>
          </a:bodyPr>
          <a:lstStyle/>
          <a:p>
            <a:pPr marL="0" indent="0">
              <a:buNone/>
            </a:pPr>
            <a:r>
              <a:rPr lang="en-US" sz="2400" dirty="0" smtClean="0"/>
              <a:t>public </a:t>
            </a:r>
            <a:r>
              <a:rPr lang="en-US" sz="2400" dirty="0"/>
              <a:t>static void main(String[] </a:t>
            </a:r>
            <a:r>
              <a:rPr lang="en-US" sz="2400" dirty="0" err="1"/>
              <a:t>args</a:t>
            </a:r>
            <a:r>
              <a:rPr lang="en-US" sz="2400" dirty="0"/>
              <a:t>) {</a:t>
            </a:r>
          </a:p>
          <a:p>
            <a:pPr marL="0" indent="0">
              <a:buNone/>
            </a:pPr>
            <a:r>
              <a:rPr lang="ru-RU" sz="2400" dirty="0" smtClean="0"/>
              <a:t>	</a:t>
            </a:r>
            <a:r>
              <a:rPr lang="en-US" sz="2400" dirty="0" err="1" smtClean="0"/>
              <a:t>TreeSet</a:t>
            </a:r>
            <a:r>
              <a:rPr lang="en-US" sz="2400" dirty="0" smtClean="0"/>
              <a:t>&lt;String</a:t>
            </a:r>
            <a:r>
              <a:rPr lang="en-US" sz="2400" dirty="0"/>
              <a:t>&gt; states = new </a:t>
            </a:r>
            <a:r>
              <a:rPr lang="en-US" sz="2400" dirty="0" err="1"/>
              <a:t>TreeSet</a:t>
            </a:r>
            <a:r>
              <a:rPr lang="en-US" sz="2400" dirty="0"/>
              <a:t>&lt;String&gt;();</a:t>
            </a:r>
          </a:p>
          <a:p>
            <a:pPr marL="0" indent="0">
              <a:buNone/>
            </a:pPr>
            <a:r>
              <a:rPr lang="ru-RU" sz="2400" dirty="0" smtClean="0"/>
              <a:t>		</a:t>
            </a:r>
            <a:r>
              <a:rPr lang="en-US" sz="2400" dirty="0" smtClean="0"/>
              <a:t>// </a:t>
            </a:r>
            <a:r>
              <a:rPr lang="ru-RU" sz="2400" dirty="0" smtClean="0"/>
              <a:t>добавление элементов </a:t>
            </a:r>
            <a:r>
              <a:rPr lang="ru-RU" sz="2400" dirty="0"/>
              <a:t>в </a:t>
            </a:r>
            <a:r>
              <a:rPr lang="ru-RU" sz="2400" dirty="0" smtClean="0"/>
              <a:t>список</a:t>
            </a:r>
            <a:endParaRPr lang="ru-RU" sz="2400" dirty="0"/>
          </a:p>
          <a:p>
            <a:pPr marL="0" indent="0">
              <a:buNone/>
            </a:pPr>
            <a:r>
              <a:rPr lang="ru-RU" sz="2400" dirty="0" smtClean="0"/>
              <a:t>		</a:t>
            </a:r>
            <a:r>
              <a:rPr lang="en-US" sz="2400" dirty="0" err="1" smtClean="0"/>
              <a:t>states.add</a:t>
            </a:r>
            <a:r>
              <a:rPr lang="en-US" sz="2400" dirty="0"/>
              <a:t>("Germany");</a:t>
            </a:r>
          </a:p>
          <a:p>
            <a:pPr marL="0" indent="0">
              <a:buNone/>
            </a:pPr>
            <a:r>
              <a:rPr lang="ru-RU" sz="2400" dirty="0" smtClean="0"/>
              <a:t>		</a:t>
            </a:r>
            <a:r>
              <a:rPr lang="en-US" sz="2400" dirty="0" err="1" smtClean="0"/>
              <a:t>states.add</a:t>
            </a:r>
            <a:r>
              <a:rPr lang="en-US" sz="2400" dirty="0"/>
              <a:t>("France");</a:t>
            </a:r>
          </a:p>
          <a:p>
            <a:pPr marL="0" indent="0">
              <a:buNone/>
            </a:pPr>
            <a:r>
              <a:rPr lang="ru-RU" sz="2400" dirty="0" smtClean="0"/>
              <a:t>		</a:t>
            </a:r>
            <a:r>
              <a:rPr lang="en-US" sz="2400" dirty="0" err="1" smtClean="0"/>
              <a:t>states.add</a:t>
            </a:r>
            <a:r>
              <a:rPr lang="en-US" sz="2400" dirty="0"/>
              <a:t>("Italy");</a:t>
            </a:r>
          </a:p>
          <a:p>
            <a:pPr marL="0" indent="0">
              <a:buNone/>
            </a:pPr>
            <a:r>
              <a:rPr lang="ru-RU" sz="2400" dirty="0" smtClean="0"/>
              <a:t>		</a:t>
            </a:r>
            <a:r>
              <a:rPr lang="en-US" sz="2400" dirty="0" err="1" smtClean="0"/>
              <a:t>states.add</a:t>
            </a:r>
            <a:r>
              <a:rPr lang="en-US" sz="2400" dirty="0"/>
              <a:t>("Great Britain");</a:t>
            </a:r>
          </a:p>
          <a:p>
            <a:pPr marL="0" indent="0">
              <a:buNone/>
            </a:pPr>
            <a:r>
              <a:rPr lang="ru-RU" sz="2400" dirty="0" smtClean="0"/>
              <a:t>		</a:t>
            </a:r>
            <a:r>
              <a:rPr lang="en-US" sz="2400" dirty="0" err="1" smtClean="0"/>
              <a:t>System.out.printf</a:t>
            </a:r>
            <a:r>
              <a:rPr lang="en-US" sz="2400" dirty="0"/>
              <a:t>("</a:t>
            </a:r>
            <a:r>
              <a:rPr lang="en-US" sz="2400" dirty="0" err="1"/>
              <a:t>TreeSet</a:t>
            </a:r>
            <a:r>
              <a:rPr lang="en-US" sz="2400" dirty="0"/>
              <a:t> contains %d elements \n", </a:t>
            </a:r>
            <a:r>
              <a:rPr lang="en-US" sz="2400" dirty="0" err="1"/>
              <a:t>states.size</a:t>
            </a:r>
            <a:r>
              <a:rPr lang="en-US" sz="2400" dirty="0"/>
              <a:t>());</a:t>
            </a:r>
          </a:p>
          <a:p>
            <a:pPr marL="0" indent="0">
              <a:buNone/>
            </a:pPr>
            <a:r>
              <a:rPr lang="ru-RU" sz="2400" dirty="0" smtClean="0"/>
              <a:t>		</a:t>
            </a:r>
            <a:r>
              <a:rPr lang="en-US" sz="2400" dirty="0" smtClean="0"/>
              <a:t>// </a:t>
            </a:r>
            <a:r>
              <a:rPr lang="ru-RU" sz="2400" dirty="0"/>
              <a:t>удаление элемента</a:t>
            </a:r>
          </a:p>
          <a:p>
            <a:pPr marL="0" indent="0">
              <a:buNone/>
            </a:pPr>
            <a:r>
              <a:rPr lang="ru-RU" sz="2400" dirty="0" smtClean="0"/>
              <a:t>		</a:t>
            </a:r>
            <a:r>
              <a:rPr lang="en-US" sz="2400" dirty="0" err="1" smtClean="0"/>
              <a:t>states.remove</a:t>
            </a:r>
            <a:r>
              <a:rPr lang="en-US" sz="2400" dirty="0"/>
              <a:t>("Germany");</a:t>
            </a:r>
          </a:p>
          <a:p>
            <a:pPr marL="0" indent="0">
              <a:buNone/>
            </a:pPr>
            <a:r>
              <a:rPr lang="ru-RU" sz="2400" dirty="0" smtClean="0"/>
              <a:t>		</a:t>
            </a:r>
            <a:r>
              <a:rPr lang="en-US" sz="2400" dirty="0" smtClean="0"/>
              <a:t>for(String </a:t>
            </a:r>
            <a:r>
              <a:rPr lang="en-US" sz="2400" dirty="0"/>
              <a:t>state : states){</a:t>
            </a:r>
          </a:p>
          <a:p>
            <a:pPr marL="0" indent="0">
              <a:buNone/>
            </a:pPr>
            <a:r>
              <a:rPr lang="ru-RU" sz="2400" dirty="0" smtClean="0"/>
              <a:t>			</a:t>
            </a:r>
            <a:r>
              <a:rPr lang="en-US" sz="2400" dirty="0" err="1" smtClean="0"/>
              <a:t>System.out.println</a:t>
            </a:r>
            <a:r>
              <a:rPr lang="en-US" sz="2400" dirty="0" smtClean="0"/>
              <a:t>(state</a:t>
            </a:r>
            <a:r>
              <a:rPr lang="en-US" sz="2400" dirty="0"/>
              <a:t>);</a:t>
            </a:r>
          </a:p>
          <a:p>
            <a:pPr marL="0" indent="0">
              <a:buNone/>
            </a:pPr>
            <a:r>
              <a:rPr lang="ru-RU" sz="2400" dirty="0" smtClean="0"/>
              <a:t>		</a:t>
            </a:r>
            <a:r>
              <a:rPr lang="en-US" sz="2400" dirty="0" smtClean="0"/>
              <a:t>}</a:t>
            </a:r>
            <a:endParaRPr lang="en-US" sz="2400" dirty="0"/>
          </a:p>
          <a:p>
            <a:pPr marL="0" indent="0">
              <a:buNone/>
            </a:pPr>
            <a:r>
              <a:rPr lang="ru-RU" sz="2400" dirty="0" smtClean="0"/>
              <a:t>	</a:t>
            </a:r>
            <a:r>
              <a:rPr lang="en-US" sz="2400" dirty="0" smtClean="0"/>
              <a:t>}</a:t>
            </a:r>
            <a:endParaRPr lang="en-US" sz="2400" dirty="0"/>
          </a:p>
          <a:p>
            <a:pPr marL="0" indent="0">
              <a:buNone/>
            </a:pPr>
            <a:r>
              <a:rPr lang="en-US" sz="2400" dirty="0"/>
              <a:t>}</a:t>
            </a:r>
            <a:endParaRPr lang="ru-RU" sz="2400" dirty="0"/>
          </a:p>
        </p:txBody>
      </p:sp>
    </p:spTree>
    <p:extLst>
      <p:ext uri="{BB962C8B-B14F-4D97-AF65-F5344CB8AC3E}">
        <p14:creationId xmlns:p14="http://schemas.microsoft.com/office/powerpoint/2010/main" val="3124517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670453" y="12551"/>
            <a:ext cx="9096704" cy="633412"/>
          </a:xfrm>
        </p:spPr>
        <p:txBody>
          <a:bodyPr rtlCol="0">
            <a:normAutofit/>
          </a:bodyPr>
          <a:lstStyle/>
          <a:p>
            <a:r>
              <a:rPr lang="ru-RU" sz="3200" dirty="0" smtClean="0"/>
              <a:t>Класс </a:t>
            </a:r>
            <a:r>
              <a:rPr lang="en-US" sz="3200" dirty="0" err="1" smtClean="0"/>
              <a:t>TreeSet</a:t>
            </a:r>
            <a:endParaRPr lang="en-US" sz="3200" dirty="0"/>
          </a:p>
        </p:txBody>
      </p:sp>
      <p:sp>
        <p:nvSpPr>
          <p:cNvPr id="17411" name="Содержимое 2"/>
          <p:cNvSpPr>
            <a:spLocks noGrp="1"/>
          </p:cNvSpPr>
          <p:nvPr>
            <p:ph idx="1"/>
          </p:nvPr>
        </p:nvSpPr>
        <p:spPr>
          <a:xfrm>
            <a:off x="524411" y="570031"/>
            <a:ext cx="6927700" cy="6000749"/>
          </a:xfrm>
        </p:spPr>
        <p:txBody>
          <a:bodyPr>
            <a:noAutofit/>
          </a:bodyPr>
          <a:lstStyle/>
          <a:p>
            <a:pPr marL="0" indent="0">
              <a:buNone/>
            </a:pPr>
            <a:r>
              <a:rPr lang="en-US" sz="1700" dirty="0">
                <a:solidFill>
                  <a:schemeClr val="tx1"/>
                </a:solidFill>
              </a:rPr>
              <a:t>import </a:t>
            </a:r>
            <a:r>
              <a:rPr lang="en-US" sz="1700" dirty="0" err="1">
                <a:solidFill>
                  <a:schemeClr val="tx1"/>
                </a:solidFill>
              </a:rPr>
              <a:t>java.util</a:t>
            </a:r>
            <a:r>
              <a:rPr lang="en-US" sz="1700" dirty="0">
                <a:solidFill>
                  <a:schemeClr val="tx1"/>
                </a:solidFill>
              </a:rPr>
              <a:t>.*;</a:t>
            </a:r>
          </a:p>
          <a:p>
            <a:pPr marL="0" indent="0">
              <a:buNone/>
            </a:pPr>
            <a:r>
              <a:rPr lang="en-US" sz="1700" dirty="0" smtClean="0">
                <a:solidFill>
                  <a:schemeClr val="tx1"/>
                </a:solidFill>
              </a:rPr>
              <a:t>public </a:t>
            </a:r>
            <a:r>
              <a:rPr lang="en-US" sz="1700" dirty="0">
                <a:solidFill>
                  <a:schemeClr val="tx1"/>
                </a:solidFill>
              </a:rPr>
              <a:t>class Program{</a:t>
            </a:r>
          </a:p>
          <a:p>
            <a:pPr marL="0" indent="0">
              <a:buNone/>
            </a:pPr>
            <a:r>
              <a:rPr lang="ru-RU" sz="1700" dirty="0" smtClean="0">
                <a:solidFill>
                  <a:schemeClr val="tx1"/>
                </a:solidFill>
              </a:rPr>
              <a:t>	</a:t>
            </a:r>
            <a:r>
              <a:rPr lang="en-US" sz="1700" dirty="0" smtClean="0">
                <a:solidFill>
                  <a:schemeClr val="tx1"/>
                </a:solidFill>
              </a:rPr>
              <a:t>public </a:t>
            </a:r>
            <a:r>
              <a:rPr lang="en-US" sz="1700" dirty="0">
                <a:solidFill>
                  <a:schemeClr val="tx1"/>
                </a:solidFill>
              </a:rPr>
              <a:t>static void main(String[] </a:t>
            </a:r>
            <a:r>
              <a:rPr lang="en-US" sz="1700" dirty="0" err="1">
                <a:solidFill>
                  <a:schemeClr val="tx1"/>
                </a:solidFill>
              </a:rPr>
              <a:t>args</a:t>
            </a:r>
            <a:r>
              <a:rPr lang="en-US" sz="1700" dirty="0">
                <a:solidFill>
                  <a:schemeClr val="tx1"/>
                </a:solidFill>
              </a:rPr>
              <a:t>) {</a:t>
            </a:r>
          </a:p>
          <a:p>
            <a:pPr marL="0" indent="0">
              <a:buNone/>
            </a:pPr>
            <a:r>
              <a:rPr lang="ru-RU" sz="1700" dirty="0" smtClean="0">
                <a:solidFill>
                  <a:schemeClr val="tx1"/>
                </a:solidFill>
              </a:rPr>
              <a:t>		</a:t>
            </a:r>
            <a:r>
              <a:rPr lang="en-US" sz="1700" dirty="0" err="1" smtClean="0">
                <a:solidFill>
                  <a:schemeClr val="tx1"/>
                </a:solidFill>
              </a:rPr>
              <a:t>TreeSet</a:t>
            </a:r>
            <a:r>
              <a:rPr lang="en-US" sz="1700" dirty="0" smtClean="0">
                <a:solidFill>
                  <a:schemeClr val="tx1"/>
                </a:solidFill>
              </a:rPr>
              <a:t>&lt;String</a:t>
            </a:r>
            <a:r>
              <a:rPr lang="en-US" sz="1700" dirty="0">
                <a:solidFill>
                  <a:schemeClr val="tx1"/>
                </a:solidFill>
              </a:rPr>
              <a:t>&gt; states = new </a:t>
            </a:r>
            <a:r>
              <a:rPr lang="en-US" sz="1700" dirty="0" err="1">
                <a:solidFill>
                  <a:schemeClr val="tx1"/>
                </a:solidFill>
              </a:rPr>
              <a:t>TreeSet</a:t>
            </a:r>
            <a:r>
              <a:rPr lang="en-US" sz="1700" dirty="0">
                <a:solidFill>
                  <a:schemeClr val="tx1"/>
                </a:solidFill>
              </a:rPr>
              <a:t>&lt;String&gt;();</a:t>
            </a:r>
          </a:p>
          <a:p>
            <a:pPr marL="0" indent="0">
              <a:buNone/>
            </a:pPr>
            <a:r>
              <a:rPr lang="ru-RU" sz="1700" dirty="0" smtClean="0">
                <a:solidFill>
                  <a:schemeClr val="tx1"/>
                </a:solidFill>
              </a:rPr>
              <a:t>		</a:t>
            </a:r>
            <a:r>
              <a:rPr lang="en-US" sz="1700" dirty="0" smtClean="0">
                <a:solidFill>
                  <a:schemeClr val="tx1"/>
                </a:solidFill>
              </a:rPr>
              <a:t>// </a:t>
            </a:r>
            <a:r>
              <a:rPr lang="ru-RU" sz="1700" dirty="0">
                <a:solidFill>
                  <a:schemeClr val="tx1"/>
                </a:solidFill>
              </a:rPr>
              <a:t>добавим в список ряд элементов</a:t>
            </a:r>
          </a:p>
          <a:p>
            <a:pPr marL="0" indent="0">
              <a:buNone/>
            </a:pPr>
            <a:r>
              <a:rPr lang="ru-RU" sz="1700" dirty="0" smtClean="0">
                <a:solidFill>
                  <a:schemeClr val="tx1"/>
                </a:solidFill>
              </a:rPr>
              <a:t>		</a:t>
            </a:r>
            <a:r>
              <a:rPr lang="en-US" sz="1700" dirty="0" err="1" smtClean="0">
                <a:solidFill>
                  <a:schemeClr val="tx1"/>
                </a:solidFill>
              </a:rPr>
              <a:t>states.add</a:t>
            </a:r>
            <a:r>
              <a:rPr lang="en-US" sz="1700" dirty="0">
                <a:solidFill>
                  <a:schemeClr val="tx1"/>
                </a:solidFill>
              </a:rPr>
              <a:t>("Germany");</a:t>
            </a:r>
          </a:p>
          <a:p>
            <a:pPr marL="0" indent="0">
              <a:buNone/>
            </a:pPr>
            <a:r>
              <a:rPr lang="ru-RU" sz="1700" dirty="0" smtClean="0">
                <a:solidFill>
                  <a:schemeClr val="tx1"/>
                </a:solidFill>
              </a:rPr>
              <a:t>		</a:t>
            </a:r>
            <a:r>
              <a:rPr lang="en-US" sz="1700" dirty="0" err="1" smtClean="0">
                <a:solidFill>
                  <a:schemeClr val="tx1"/>
                </a:solidFill>
              </a:rPr>
              <a:t>states.add</a:t>
            </a:r>
            <a:r>
              <a:rPr lang="en-US" sz="1700" dirty="0">
                <a:solidFill>
                  <a:schemeClr val="tx1"/>
                </a:solidFill>
              </a:rPr>
              <a:t>("France");</a:t>
            </a:r>
          </a:p>
          <a:p>
            <a:pPr marL="0" indent="0">
              <a:buNone/>
            </a:pPr>
            <a:r>
              <a:rPr lang="en-US" sz="1700" dirty="0">
                <a:solidFill>
                  <a:schemeClr val="tx1"/>
                </a:solidFill>
              </a:rPr>
              <a:t>	</a:t>
            </a:r>
            <a:r>
              <a:rPr lang="en-US" sz="1700" dirty="0" smtClean="0">
                <a:solidFill>
                  <a:schemeClr val="tx1"/>
                </a:solidFill>
              </a:rPr>
              <a:t>	</a:t>
            </a:r>
            <a:r>
              <a:rPr lang="en-US" sz="1700" dirty="0" err="1" smtClean="0">
                <a:solidFill>
                  <a:schemeClr val="tx1"/>
                </a:solidFill>
              </a:rPr>
              <a:t>states.add</a:t>
            </a:r>
            <a:r>
              <a:rPr lang="en-US" sz="1700" dirty="0">
                <a:solidFill>
                  <a:schemeClr val="tx1"/>
                </a:solidFill>
              </a:rPr>
              <a:t>("Italy");</a:t>
            </a:r>
          </a:p>
          <a:p>
            <a:pPr marL="0" indent="0">
              <a:buNone/>
            </a:pPr>
            <a:r>
              <a:rPr lang="en-US" sz="1700" dirty="0" smtClean="0">
                <a:solidFill>
                  <a:schemeClr val="tx1"/>
                </a:solidFill>
              </a:rPr>
              <a:t>		</a:t>
            </a:r>
            <a:r>
              <a:rPr lang="en-US" sz="1700" dirty="0" err="1" smtClean="0">
                <a:solidFill>
                  <a:schemeClr val="tx1"/>
                </a:solidFill>
              </a:rPr>
              <a:t>states.add</a:t>
            </a:r>
            <a:r>
              <a:rPr lang="en-US" sz="1700" dirty="0" smtClean="0">
                <a:solidFill>
                  <a:schemeClr val="tx1"/>
                </a:solidFill>
              </a:rPr>
              <a:t>("</a:t>
            </a:r>
            <a:r>
              <a:rPr lang="en-US" sz="1700" dirty="0">
                <a:solidFill>
                  <a:schemeClr val="tx1"/>
                </a:solidFill>
              </a:rPr>
              <a:t>Spain");</a:t>
            </a:r>
          </a:p>
          <a:p>
            <a:pPr marL="0" indent="0">
              <a:buNone/>
            </a:pPr>
            <a:r>
              <a:rPr lang="en-US" sz="1700" dirty="0" smtClean="0">
                <a:solidFill>
                  <a:schemeClr val="tx1"/>
                </a:solidFill>
              </a:rPr>
              <a:t>		</a:t>
            </a:r>
            <a:r>
              <a:rPr lang="en-US" sz="1700" dirty="0" err="1" smtClean="0">
                <a:solidFill>
                  <a:schemeClr val="tx1"/>
                </a:solidFill>
              </a:rPr>
              <a:t>states.add</a:t>
            </a:r>
            <a:r>
              <a:rPr lang="en-US" sz="1700" dirty="0">
                <a:solidFill>
                  <a:schemeClr val="tx1"/>
                </a:solidFill>
              </a:rPr>
              <a:t>("Great Britain</a:t>
            </a:r>
            <a:r>
              <a:rPr lang="en-US" sz="1700" dirty="0" smtClean="0">
                <a:solidFill>
                  <a:schemeClr val="tx1"/>
                </a:solidFill>
              </a:rPr>
              <a:t>");</a:t>
            </a:r>
          </a:p>
          <a:p>
            <a:pPr marL="0" indent="0">
              <a:buNone/>
            </a:pPr>
            <a:r>
              <a:rPr lang="en-US" sz="1700" dirty="0" smtClean="0">
                <a:solidFill>
                  <a:schemeClr val="tx1"/>
                </a:solidFill>
              </a:rPr>
              <a:t>		// </a:t>
            </a:r>
            <a:r>
              <a:rPr lang="ru-RU" sz="1700" dirty="0">
                <a:solidFill>
                  <a:schemeClr val="tx1"/>
                </a:solidFill>
              </a:rPr>
              <a:t>получим первый - самый меньший элемент</a:t>
            </a:r>
          </a:p>
          <a:p>
            <a:pPr marL="0" indent="0">
              <a:buNone/>
            </a:pPr>
            <a:r>
              <a:rPr lang="en-US" sz="1700" dirty="0" smtClean="0">
                <a:solidFill>
                  <a:schemeClr val="tx1"/>
                </a:solidFill>
              </a:rPr>
              <a:t>		</a:t>
            </a:r>
            <a:r>
              <a:rPr lang="en-US" sz="1700" dirty="0" err="1" smtClean="0">
                <a:solidFill>
                  <a:schemeClr val="tx1"/>
                </a:solidFill>
              </a:rPr>
              <a:t>System.out.println</a:t>
            </a:r>
            <a:r>
              <a:rPr lang="en-US" sz="1700" dirty="0" smtClean="0">
                <a:solidFill>
                  <a:schemeClr val="tx1"/>
                </a:solidFill>
              </a:rPr>
              <a:t>(</a:t>
            </a:r>
            <a:r>
              <a:rPr lang="en-US" sz="1700" dirty="0" err="1" smtClean="0">
                <a:solidFill>
                  <a:schemeClr val="tx1"/>
                </a:solidFill>
              </a:rPr>
              <a:t>states.first</a:t>
            </a:r>
            <a:r>
              <a:rPr lang="en-US" sz="1700" dirty="0">
                <a:solidFill>
                  <a:schemeClr val="tx1"/>
                </a:solidFill>
              </a:rPr>
              <a:t>()); </a:t>
            </a:r>
            <a:endParaRPr lang="en-US" sz="1700" dirty="0" smtClean="0">
              <a:solidFill>
                <a:schemeClr val="tx1"/>
              </a:solidFill>
            </a:endParaRPr>
          </a:p>
          <a:p>
            <a:pPr marL="0" indent="0">
              <a:buNone/>
            </a:pPr>
            <a:r>
              <a:rPr lang="en-US" sz="1700" dirty="0" smtClean="0">
                <a:solidFill>
                  <a:schemeClr val="tx1"/>
                </a:solidFill>
              </a:rPr>
              <a:t>		// </a:t>
            </a:r>
            <a:r>
              <a:rPr lang="ru-RU" sz="1700" dirty="0">
                <a:solidFill>
                  <a:schemeClr val="tx1"/>
                </a:solidFill>
              </a:rPr>
              <a:t>получим последний - самый больший элемент </a:t>
            </a:r>
            <a:endParaRPr lang="en-US" sz="1700" dirty="0" smtClean="0">
              <a:solidFill>
                <a:schemeClr val="tx1"/>
              </a:solidFill>
            </a:endParaRPr>
          </a:p>
          <a:p>
            <a:pPr marL="0" indent="0">
              <a:buNone/>
            </a:pPr>
            <a:r>
              <a:rPr lang="en-US" sz="1700" dirty="0" smtClean="0">
                <a:solidFill>
                  <a:schemeClr val="tx1"/>
                </a:solidFill>
              </a:rPr>
              <a:t>		</a:t>
            </a:r>
            <a:r>
              <a:rPr lang="en-US" sz="1700" dirty="0" err="1" smtClean="0">
                <a:solidFill>
                  <a:schemeClr val="tx1"/>
                </a:solidFill>
              </a:rPr>
              <a:t>System.out.println</a:t>
            </a:r>
            <a:r>
              <a:rPr lang="en-US" sz="1700" dirty="0" smtClean="0">
                <a:solidFill>
                  <a:schemeClr val="tx1"/>
                </a:solidFill>
              </a:rPr>
              <a:t>(</a:t>
            </a:r>
            <a:r>
              <a:rPr lang="en-US" sz="1700" dirty="0" err="1" smtClean="0">
                <a:solidFill>
                  <a:schemeClr val="tx1"/>
                </a:solidFill>
              </a:rPr>
              <a:t>states.last</a:t>
            </a:r>
            <a:r>
              <a:rPr lang="en-US" sz="1700" dirty="0">
                <a:solidFill>
                  <a:schemeClr val="tx1"/>
                </a:solidFill>
              </a:rPr>
              <a:t>()); </a:t>
            </a:r>
            <a:endParaRPr lang="ru-RU" sz="1700" dirty="0">
              <a:solidFill>
                <a:schemeClr val="tx1"/>
              </a:solidFill>
            </a:endParaRPr>
          </a:p>
          <a:p>
            <a:pPr marL="0" indent="0">
              <a:buNone/>
            </a:pPr>
            <a:r>
              <a:rPr lang="en-US" sz="1700" dirty="0" smtClean="0">
                <a:solidFill>
                  <a:schemeClr val="tx1"/>
                </a:solidFill>
              </a:rPr>
              <a:t>		</a:t>
            </a:r>
            <a:r>
              <a:rPr lang="ru-RU" sz="1700" dirty="0" smtClean="0">
                <a:solidFill>
                  <a:schemeClr val="tx1"/>
                </a:solidFill>
              </a:rPr>
              <a:t>// </a:t>
            </a:r>
            <a:r>
              <a:rPr lang="ru-RU" sz="1700" dirty="0">
                <a:solidFill>
                  <a:schemeClr val="tx1"/>
                </a:solidFill>
              </a:rPr>
              <a:t>получим поднабор от одного элемента до другого</a:t>
            </a:r>
          </a:p>
          <a:p>
            <a:pPr marL="0" indent="0">
              <a:buNone/>
            </a:pPr>
            <a:r>
              <a:rPr lang="en-US" sz="1700" dirty="0" smtClean="0">
                <a:solidFill>
                  <a:schemeClr val="tx1"/>
                </a:solidFill>
              </a:rPr>
              <a:t>		</a:t>
            </a:r>
            <a:r>
              <a:rPr lang="en-US" sz="1700" dirty="0" err="1" smtClean="0">
                <a:solidFill>
                  <a:schemeClr val="tx1"/>
                </a:solidFill>
              </a:rPr>
              <a:t>SortedSet</a:t>
            </a:r>
            <a:r>
              <a:rPr lang="en-US" sz="1700" dirty="0" smtClean="0">
                <a:solidFill>
                  <a:schemeClr val="tx1"/>
                </a:solidFill>
              </a:rPr>
              <a:t>&lt;String</a:t>
            </a:r>
            <a:r>
              <a:rPr lang="en-US" sz="1700" dirty="0">
                <a:solidFill>
                  <a:schemeClr val="tx1"/>
                </a:solidFill>
              </a:rPr>
              <a:t>&gt; set = </a:t>
            </a:r>
            <a:r>
              <a:rPr lang="en-US" sz="1700" dirty="0" err="1">
                <a:solidFill>
                  <a:schemeClr val="tx1"/>
                </a:solidFill>
              </a:rPr>
              <a:t>states.subSet</a:t>
            </a:r>
            <a:r>
              <a:rPr lang="en-US" sz="1700" dirty="0">
                <a:solidFill>
                  <a:schemeClr val="tx1"/>
                </a:solidFill>
              </a:rPr>
              <a:t>("Germany", "Italy</a:t>
            </a:r>
            <a:r>
              <a:rPr lang="en-US" sz="1700" dirty="0" smtClean="0">
                <a:solidFill>
                  <a:schemeClr val="tx1"/>
                </a:solidFill>
              </a:rPr>
              <a:t>");</a:t>
            </a:r>
          </a:p>
          <a:p>
            <a:pPr marL="0" indent="0">
              <a:buNone/>
            </a:pPr>
            <a:r>
              <a:rPr lang="en-US" sz="1700" dirty="0">
                <a:solidFill>
                  <a:schemeClr val="tx1"/>
                </a:solidFill>
              </a:rPr>
              <a:t>	</a:t>
            </a:r>
          </a:p>
        </p:txBody>
      </p:sp>
      <p:sp>
        <p:nvSpPr>
          <p:cNvPr id="5" name="Содержимое 2"/>
          <p:cNvSpPr txBox="1">
            <a:spLocks/>
          </p:cNvSpPr>
          <p:nvPr/>
        </p:nvSpPr>
        <p:spPr>
          <a:xfrm>
            <a:off x="6218805" y="848227"/>
            <a:ext cx="6927700" cy="6000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dirty="0"/>
          </a:p>
        </p:txBody>
      </p:sp>
      <p:sp>
        <p:nvSpPr>
          <p:cNvPr id="3" name="Прямоугольник 2"/>
          <p:cNvSpPr/>
          <p:nvPr/>
        </p:nvSpPr>
        <p:spPr>
          <a:xfrm>
            <a:off x="7452111" y="400303"/>
            <a:ext cx="4739889" cy="6370975"/>
          </a:xfrm>
          <a:prstGeom prst="rect">
            <a:avLst/>
          </a:prstGeom>
        </p:spPr>
        <p:txBody>
          <a:bodyPr wrap="square">
            <a:spAutoFit/>
          </a:bodyPr>
          <a:lstStyle/>
          <a:p>
            <a:r>
              <a:rPr lang="en-US" sz="1700" dirty="0" err="1" smtClean="0"/>
              <a:t>System.out.println</a:t>
            </a:r>
            <a:r>
              <a:rPr lang="en-US" sz="1700" dirty="0" smtClean="0"/>
              <a:t>(set</a:t>
            </a:r>
            <a:r>
              <a:rPr lang="en-US" sz="1700" dirty="0"/>
              <a:t>);</a:t>
            </a:r>
          </a:p>
          <a:p>
            <a:r>
              <a:rPr lang="ru-RU" sz="1700" dirty="0" smtClean="0"/>
              <a:t>// </a:t>
            </a:r>
            <a:r>
              <a:rPr lang="ru-RU" sz="1700" dirty="0"/>
              <a:t>элемент из набора, </a:t>
            </a:r>
            <a:endParaRPr lang="en-US" sz="1700" dirty="0" smtClean="0"/>
          </a:p>
          <a:p>
            <a:r>
              <a:rPr lang="en-US" sz="1700" dirty="0" smtClean="0"/>
              <a:t>// </a:t>
            </a:r>
            <a:r>
              <a:rPr lang="ru-RU" sz="1700" dirty="0" smtClean="0"/>
              <a:t>который </a:t>
            </a:r>
            <a:r>
              <a:rPr lang="ru-RU" sz="1700" dirty="0"/>
              <a:t>больше текущего</a:t>
            </a:r>
          </a:p>
          <a:p>
            <a:r>
              <a:rPr lang="en-US" sz="1700" dirty="0" smtClean="0"/>
              <a:t>String </a:t>
            </a:r>
            <a:r>
              <a:rPr lang="en-US" sz="1700" dirty="0"/>
              <a:t>greater = </a:t>
            </a:r>
            <a:r>
              <a:rPr lang="en-US" sz="1700" dirty="0" err="1"/>
              <a:t>states.higher</a:t>
            </a:r>
            <a:r>
              <a:rPr lang="en-US" sz="1700" dirty="0"/>
              <a:t>("Germany</a:t>
            </a:r>
            <a:r>
              <a:rPr lang="en-US" sz="1700" dirty="0" smtClean="0"/>
              <a:t>");</a:t>
            </a:r>
          </a:p>
          <a:p>
            <a:r>
              <a:rPr lang="en-US" sz="1700" dirty="0" smtClean="0"/>
              <a:t>// </a:t>
            </a:r>
            <a:r>
              <a:rPr lang="ru-RU" sz="1700" dirty="0"/>
              <a:t>элемент из набора, </a:t>
            </a:r>
            <a:endParaRPr lang="en-US" sz="1700" dirty="0" smtClean="0"/>
          </a:p>
          <a:p>
            <a:r>
              <a:rPr lang="en-US" sz="1700" dirty="0" smtClean="0"/>
              <a:t>// </a:t>
            </a:r>
            <a:r>
              <a:rPr lang="ru-RU" sz="1700" dirty="0" smtClean="0"/>
              <a:t>который </a:t>
            </a:r>
            <a:r>
              <a:rPr lang="ru-RU" sz="1700" dirty="0"/>
              <a:t>меньше текущего</a:t>
            </a:r>
          </a:p>
          <a:p>
            <a:r>
              <a:rPr lang="en-US" sz="1700" dirty="0" smtClean="0"/>
              <a:t>String </a:t>
            </a:r>
            <a:r>
              <a:rPr lang="en-US" sz="1700" dirty="0"/>
              <a:t>lower = </a:t>
            </a:r>
            <a:r>
              <a:rPr lang="en-US" sz="1700" dirty="0" err="1"/>
              <a:t>states.lower</a:t>
            </a:r>
            <a:r>
              <a:rPr lang="en-US" sz="1700" dirty="0"/>
              <a:t>("Germany");</a:t>
            </a:r>
          </a:p>
          <a:p>
            <a:r>
              <a:rPr lang="en-US" sz="1700" dirty="0" smtClean="0"/>
              <a:t>// </a:t>
            </a:r>
            <a:r>
              <a:rPr lang="ru-RU" sz="1700" dirty="0"/>
              <a:t>возвращаем набор </a:t>
            </a:r>
            <a:endParaRPr lang="en-US" sz="1700" dirty="0" smtClean="0"/>
          </a:p>
          <a:p>
            <a:r>
              <a:rPr lang="en-US" sz="1700" dirty="0" smtClean="0"/>
              <a:t>//</a:t>
            </a:r>
            <a:r>
              <a:rPr lang="ru-RU" sz="1700" dirty="0" smtClean="0"/>
              <a:t>в </a:t>
            </a:r>
            <a:r>
              <a:rPr lang="ru-RU" sz="1700" dirty="0"/>
              <a:t>обратном порядке</a:t>
            </a:r>
          </a:p>
          <a:p>
            <a:r>
              <a:rPr lang="en-US" sz="1700" dirty="0" err="1" smtClean="0"/>
              <a:t>NavigableSet</a:t>
            </a:r>
            <a:r>
              <a:rPr lang="en-US" sz="1700" dirty="0" smtClean="0"/>
              <a:t>&lt;String</a:t>
            </a:r>
            <a:r>
              <a:rPr lang="en-US" sz="1700" dirty="0"/>
              <a:t>&gt; </a:t>
            </a:r>
            <a:r>
              <a:rPr lang="en-US" sz="1700" dirty="0" err="1"/>
              <a:t>navSet</a:t>
            </a:r>
            <a:r>
              <a:rPr lang="en-US" sz="1700" dirty="0"/>
              <a:t> = </a:t>
            </a:r>
            <a:r>
              <a:rPr lang="en-US" sz="1700" dirty="0" err="1"/>
              <a:t>states.descendingSet</a:t>
            </a:r>
            <a:r>
              <a:rPr lang="en-US" sz="1700" dirty="0"/>
              <a:t>();</a:t>
            </a:r>
          </a:p>
          <a:p>
            <a:r>
              <a:rPr lang="en-US" sz="1700" dirty="0" smtClean="0"/>
              <a:t>// </a:t>
            </a:r>
            <a:r>
              <a:rPr lang="ru-RU" sz="1700" dirty="0"/>
              <a:t>возвращаем набор в котором </a:t>
            </a:r>
            <a:endParaRPr lang="en-US" sz="1700" dirty="0" smtClean="0"/>
          </a:p>
          <a:p>
            <a:r>
              <a:rPr lang="en-US" sz="1700" dirty="0" smtClean="0"/>
              <a:t>// </a:t>
            </a:r>
            <a:r>
              <a:rPr lang="ru-RU" sz="1700" dirty="0" smtClean="0"/>
              <a:t>все </a:t>
            </a:r>
            <a:r>
              <a:rPr lang="ru-RU" sz="1700" dirty="0"/>
              <a:t>элементы меньше текущего</a:t>
            </a:r>
          </a:p>
          <a:p>
            <a:r>
              <a:rPr lang="en-US" sz="1700" dirty="0" err="1" smtClean="0"/>
              <a:t>SortedSet</a:t>
            </a:r>
            <a:r>
              <a:rPr lang="en-US" sz="1700" dirty="0" smtClean="0"/>
              <a:t>&lt;String</a:t>
            </a:r>
            <a:r>
              <a:rPr lang="en-US" sz="1700" dirty="0"/>
              <a:t>&gt; </a:t>
            </a:r>
            <a:r>
              <a:rPr lang="en-US" sz="1700" dirty="0" err="1"/>
              <a:t>setLower</a:t>
            </a:r>
            <a:r>
              <a:rPr lang="en-US" sz="1700" dirty="0"/>
              <a:t>=</a:t>
            </a:r>
            <a:r>
              <a:rPr lang="en-US" sz="1700" dirty="0" err="1"/>
              <a:t>states.headSet</a:t>
            </a:r>
            <a:r>
              <a:rPr lang="en-US" sz="1700" dirty="0"/>
              <a:t>("Germany");</a:t>
            </a:r>
          </a:p>
          <a:p>
            <a:r>
              <a:rPr lang="en-US" sz="1700" dirty="0" smtClean="0"/>
              <a:t>// </a:t>
            </a:r>
            <a:r>
              <a:rPr lang="ru-RU" sz="1700" dirty="0"/>
              <a:t>возвращаем набор в </a:t>
            </a:r>
            <a:r>
              <a:rPr lang="ru-RU" sz="1700" dirty="0" err="1" smtClean="0"/>
              <a:t>которо</a:t>
            </a:r>
            <a:endParaRPr lang="en-US" sz="1700" dirty="0" smtClean="0"/>
          </a:p>
          <a:p>
            <a:r>
              <a:rPr lang="en-US" sz="1700" dirty="0" smtClean="0"/>
              <a:t>// </a:t>
            </a:r>
            <a:r>
              <a:rPr lang="ru-RU" sz="1700" dirty="0" smtClean="0"/>
              <a:t>все </a:t>
            </a:r>
            <a:r>
              <a:rPr lang="ru-RU" sz="1700" dirty="0"/>
              <a:t>элементы больше текущего</a:t>
            </a:r>
          </a:p>
          <a:p>
            <a:r>
              <a:rPr lang="en-US" sz="1700" dirty="0" err="1" smtClean="0"/>
              <a:t>SortedSet</a:t>
            </a:r>
            <a:r>
              <a:rPr lang="en-US" sz="1700" dirty="0" smtClean="0"/>
              <a:t>&lt;String</a:t>
            </a:r>
            <a:r>
              <a:rPr lang="en-US" sz="1700" dirty="0"/>
              <a:t>&gt; </a:t>
            </a:r>
            <a:r>
              <a:rPr lang="en-US" sz="1700" dirty="0" err="1"/>
              <a:t>setGreater</a:t>
            </a:r>
            <a:r>
              <a:rPr lang="en-US" sz="1700" dirty="0"/>
              <a:t>=</a:t>
            </a:r>
            <a:r>
              <a:rPr lang="en-US" sz="1700" dirty="0" err="1"/>
              <a:t>states.tailSet</a:t>
            </a:r>
            <a:r>
              <a:rPr lang="en-US" sz="1700" dirty="0"/>
              <a:t>("Germany");  </a:t>
            </a:r>
          </a:p>
          <a:p>
            <a:r>
              <a:rPr lang="en-US" sz="1700" dirty="0" err="1" smtClean="0"/>
              <a:t>System.out.println</a:t>
            </a:r>
            <a:r>
              <a:rPr lang="en-US" sz="1700" dirty="0" smtClean="0"/>
              <a:t>(</a:t>
            </a:r>
            <a:r>
              <a:rPr lang="en-US" sz="1700" dirty="0" err="1" smtClean="0"/>
              <a:t>navSet</a:t>
            </a:r>
            <a:r>
              <a:rPr lang="en-US" sz="1700" dirty="0"/>
              <a:t>);</a:t>
            </a:r>
          </a:p>
          <a:p>
            <a:r>
              <a:rPr lang="en-US" sz="1700" dirty="0" err="1" smtClean="0"/>
              <a:t>System.out.println</a:t>
            </a:r>
            <a:r>
              <a:rPr lang="en-US" sz="1700" dirty="0" smtClean="0"/>
              <a:t>(</a:t>
            </a:r>
            <a:r>
              <a:rPr lang="en-US" sz="1700" dirty="0" err="1" smtClean="0"/>
              <a:t>setLower</a:t>
            </a:r>
            <a:r>
              <a:rPr lang="en-US" sz="1700" dirty="0"/>
              <a:t>);</a:t>
            </a:r>
          </a:p>
          <a:p>
            <a:r>
              <a:rPr lang="en-US" sz="1700" dirty="0" err="1" smtClean="0"/>
              <a:t>System.out.println</a:t>
            </a:r>
            <a:r>
              <a:rPr lang="en-US" sz="1700" dirty="0" smtClean="0"/>
              <a:t>(</a:t>
            </a:r>
            <a:r>
              <a:rPr lang="en-US" sz="1700" dirty="0" err="1" smtClean="0"/>
              <a:t>setGreater</a:t>
            </a:r>
            <a:r>
              <a:rPr lang="en-US" sz="1700" dirty="0"/>
              <a:t>);</a:t>
            </a:r>
          </a:p>
          <a:p>
            <a:r>
              <a:rPr lang="en-US" sz="1700" dirty="0" smtClean="0"/>
              <a:t>}</a:t>
            </a:r>
            <a:endParaRPr lang="en-US" sz="1700" dirty="0"/>
          </a:p>
          <a:p>
            <a:r>
              <a:rPr lang="en-US" sz="1700" dirty="0"/>
              <a:t>}</a:t>
            </a:r>
          </a:p>
        </p:txBody>
      </p:sp>
    </p:spTree>
    <p:extLst>
      <p:ext uri="{BB962C8B-B14F-4D97-AF65-F5344CB8AC3E}">
        <p14:creationId xmlns:p14="http://schemas.microsoft.com/office/powerpoint/2010/main" val="455938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a:t>
            </a:r>
            <a:r>
              <a:rPr lang="en-US" sz="3200" dirty="0" smtClean="0"/>
              <a:t> </a:t>
            </a:r>
            <a:r>
              <a:rPr lang="en-US" sz="3200" dirty="0" err="1" smtClean="0"/>
              <a:t>HashSet</a:t>
            </a:r>
            <a:endParaRPr lang="en-US" sz="3200" dirty="0"/>
          </a:p>
        </p:txBody>
      </p:sp>
      <p:sp>
        <p:nvSpPr>
          <p:cNvPr id="17411" name="Содержимое 2"/>
          <p:cNvSpPr>
            <a:spLocks noGrp="1"/>
          </p:cNvSpPr>
          <p:nvPr>
            <p:ph idx="1"/>
          </p:nvPr>
        </p:nvSpPr>
        <p:spPr>
          <a:xfrm>
            <a:off x="1686910" y="1027134"/>
            <a:ext cx="10200290" cy="5547088"/>
          </a:xfrm>
        </p:spPr>
        <p:txBody>
          <a:bodyPr>
            <a:normAutofit/>
          </a:bodyPr>
          <a:lstStyle/>
          <a:p>
            <a:pPr marL="0" indent="0">
              <a:buNone/>
            </a:pPr>
            <a:r>
              <a:rPr lang="ru-RU" sz="2400" dirty="0"/>
              <a:t>К</a:t>
            </a:r>
            <a:r>
              <a:rPr lang="ru-RU" sz="2400" dirty="0" smtClean="0"/>
              <a:t>ласс </a:t>
            </a:r>
            <a:r>
              <a:rPr lang="ru-RU" sz="2400" dirty="0" err="1"/>
              <a:t>HashSet</a:t>
            </a:r>
            <a:r>
              <a:rPr lang="ru-RU" sz="2400" dirty="0"/>
              <a:t> представляет хеш-таблицу. Он наследует свой функционал от класса </a:t>
            </a:r>
            <a:r>
              <a:rPr lang="ru-RU" sz="2400" dirty="0" err="1"/>
              <a:t>AbstractSet</a:t>
            </a:r>
            <a:r>
              <a:rPr lang="ru-RU" sz="2400" dirty="0"/>
              <a:t>, а также реализует интерфейс </a:t>
            </a:r>
            <a:r>
              <a:rPr lang="ru-RU" sz="2400" dirty="0" err="1"/>
              <a:t>Set</a:t>
            </a:r>
            <a:r>
              <a:rPr lang="ru-RU" sz="2400" dirty="0"/>
              <a:t>.</a:t>
            </a:r>
          </a:p>
          <a:p>
            <a:pPr marL="0" indent="0">
              <a:buNone/>
            </a:pPr>
            <a:r>
              <a:rPr lang="ru-RU" sz="2400" dirty="0" smtClean="0"/>
              <a:t>Хеш-таблица </a:t>
            </a:r>
            <a:r>
              <a:rPr lang="ru-RU" sz="2400" dirty="0"/>
              <a:t>представляет такую структуру данных, в которой все объекты имеют уникальный ключ или </a:t>
            </a:r>
            <a:r>
              <a:rPr lang="ru-RU" sz="2400" dirty="0" err="1"/>
              <a:t>хеш</a:t>
            </a:r>
            <a:r>
              <a:rPr lang="ru-RU" sz="2400" dirty="0"/>
              <a:t>-код. </a:t>
            </a:r>
            <a:endParaRPr lang="ru-RU" sz="2400" dirty="0" smtClean="0"/>
          </a:p>
          <a:p>
            <a:pPr marL="0" indent="0">
              <a:buNone/>
            </a:pPr>
            <a:r>
              <a:rPr lang="ru-RU" sz="2400" dirty="0" smtClean="0"/>
              <a:t>Ключ используется </a:t>
            </a:r>
            <a:r>
              <a:rPr lang="ru-RU" sz="2400" dirty="0"/>
              <a:t>в качестве индекса хэш-таблицы для доступа </a:t>
            </a:r>
            <a:r>
              <a:rPr lang="ru-RU" sz="2400" dirty="0" smtClean="0"/>
              <a:t>к </a:t>
            </a:r>
            <a:r>
              <a:rPr lang="ru-RU" sz="2400" dirty="0"/>
              <a:t>объектам множества, что значительно ускоряет процессы поиска, добавления </a:t>
            </a:r>
            <a:r>
              <a:rPr lang="ru-RU" sz="2400" dirty="0" smtClean="0"/>
              <a:t>и </a:t>
            </a:r>
            <a:r>
              <a:rPr lang="ru-RU" sz="2400" dirty="0"/>
              <a:t>извлечения элемента. Скорость указанных процессов становится заметной </a:t>
            </a:r>
            <a:r>
              <a:rPr lang="ru-RU" sz="2400" dirty="0" smtClean="0"/>
              <a:t>для </a:t>
            </a:r>
            <a:r>
              <a:rPr lang="ru-RU" sz="2400" dirty="0"/>
              <a:t>коллекций с большим количеством элементов. Множество </a:t>
            </a:r>
            <a:r>
              <a:rPr lang="ru-RU" sz="2400" dirty="0" err="1"/>
              <a:t>HashSet</a:t>
            </a:r>
            <a:r>
              <a:rPr lang="ru-RU" sz="2400" dirty="0"/>
              <a:t> не </a:t>
            </a:r>
            <a:r>
              <a:rPr lang="ru-RU" sz="2400" dirty="0" smtClean="0"/>
              <a:t>является </a:t>
            </a:r>
            <a:r>
              <a:rPr lang="ru-RU" sz="2400" dirty="0"/>
              <a:t>сортированным. В таком множестве могут храниться элементы с </a:t>
            </a:r>
            <a:r>
              <a:rPr lang="ru-RU" sz="2400" dirty="0" smtClean="0"/>
              <a:t>одинаковыми </a:t>
            </a:r>
            <a:r>
              <a:rPr lang="ru-RU" sz="2400" dirty="0"/>
              <a:t>хэш-кодами в случае, если эти элементы не эквивалентны при </a:t>
            </a:r>
            <a:r>
              <a:rPr lang="ru-RU" sz="2400" dirty="0" smtClean="0"/>
              <a:t>сравнении</a:t>
            </a:r>
            <a:r>
              <a:rPr lang="ru-RU" sz="2400" dirty="0"/>
              <a:t>.</a:t>
            </a:r>
          </a:p>
        </p:txBody>
      </p:sp>
    </p:spTree>
    <p:extLst>
      <p:ext uri="{BB962C8B-B14F-4D97-AF65-F5344CB8AC3E}">
        <p14:creationId xmlns:p14="http://schemas.microsoft.com/office/powerpoint/2010/main" val="26966991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a:t>
            </a:r>
            <a:r>
              <a:rPr lang="en-US" sz="3200" dirty="0" smtClean="0"/>
              <a:t> </a:t>
            </a:r>
            <a:r>
              <a:rPr lang="en-US" sz="3200" dirty="0" err="1" smtClean="0"/>
              <a:t>HashSet</a:t>
            </a:r>
            <a:endParaRPr lang="en-US" sz="3200" dirty="0"/>
          </a:p>
        </p:txBody>
      </p:sp>
      <p:sp>
        <p:nvSpPr>
          <p:cNvPr id="17411" name="Содержимое 2"/>
          <p:cNvSpPr>
            <a:spLocks noGrp="1"/>
          </p:cNvSpPr>
          <p:nvPr>
            <p:ph idx="1"/>
          </p:nvPr>
        </p:nvSpPr>
        <p:spPr>
          <a:xfrm>
            <a:off x="1686910" y="1027134"/>
            <a:ext cx="10200290" cy="5547088"/>
          </a:xfrm>
        </p:spPr>
        <p:txBody>
          <a:bodyPr>
            <a:normAutofit/>
          </a:bodyPr>
          <a:lstStyle/>
          <a:p>
            <a:pPr marL="0" indent="0">
              <a:buNone/>
            </a:pPr>
            <a:r>
              <a:rPr lang="ru-RU" sz="2400" dirty="0" smtClean="0"/>
              <a:t>Для </a:t>
            </a:r>
            <a:r>
              <a:rPr lang="ru-RU" sz="2400" dirty="0"/>
              <a:t>создания объекта </a:t>
            </a:r>
            <a:r>
              <a:rPr lang="ru-RU" sz="2400" dirty="0" err="1"/>
              <a:t>HashSet</a:t>
            </a:r>
            <a:r>
              <a:rPr lang="ru-RU" sz="2400" dirty="0"/>
              <a:t> можно воспользоваться одним из следующих конструкторов:</a:t>
            </a:r>
          </a:p>
          <a:p>
            <a:pPr>
              <a:buFont typeface="Wingdings" panose="05000000000000000000" pitchFamily="2" charset="2"/>
              <a:buChar char="Ø"/>
            </a:pPr>
            <a:r>
              <a:rPr lang="ru-RU" sz="2400" dirty="0" err="1" smtClean="0"/>
              <a:t>HashSet</a:t>
            </a:r>
            <a:r>
              <a:rPr lang="ru-RU" sz="2400" dirty="0"/>
              <a:t>(): создает пустой список</a:t>
            </a:r>
          </a:p>
          <a:p>
            <a:pPr>
              <a:buFont typeface="Wingdings" panose="05000000000000000000" pitchFamily="2" charset="2"/>
              <a:buChar char="Ø"/>
            </a:pPr>
            <a:r>
              <a:rPr lang="ru-RU" sz="2400" dirty="0" err="1" smtClean="0"/>
              <a:t>HashSet</a:t>
            </a:r>
            <a:r>
              <a:rPr lang="ru-RU" sz="2400" dirty="0" smtClean="0"/>
              <a:t>(</a:t>
            </a:r>
            <a:r>
              <a:rPr lang="ru-RU" sz="2400" dirty="0" err="1" smtClean="0"/>
              <a:t>Collection</a:t>
            </a:r>
            <a:r>
              <a:rPr lang="ru-RU" sz="2400" dirty="0"/>
              <a:t>&lt;? </a:t>
            </a:r>
            <a:r>
              <a:rPr lang="ru-RU" sz="2400" dirty="0" err="1"/>
              <a:t>extends</a:t>
            </a:r>
            <a:r>
              <a:rPr lang="ru-RU" sz="2400" dirty="0"/>
              <a:t> E&gt; </a:t>
            </a:r>
            <a:r>
              <a:rPr lang="ru-RU" sz="2400" dirty="0" err="1"/>
              <a:t>col</a:t>
            </a:r>
            <a:r>
              <a:rPr lang="ru-RU" sz="2400" dirty="0"/>
              <a:t>): создает хеш-таблицу, в которую добавляет все элементы коллекции </a:t>
            </a:r>
            <a:r>
              <a:rPr lang="ru-RU" sz="2400" dirty="0" err="1"/>
              <a:t>col</a:t>
            </a:r>
            <a:endParaRPr lang="ru-RU" sz="2400" dirty="0"/>
          </a:p>
          <a:p>
            <a:pPr>
              <a:buFont typeface="Wingdings" panose="05000000000000000000" pitchFamily="2" charset="2"/>
              <a:buChar char="Ø"/>
            </a:pPr>
            <a:r>
              <a:rPr lang="ru-RU" sz="2400" dirty="0" err="1" smtClean="0"/>
              <a:t>HashSet</a:t>
            </a:r>
            <a:r>
              <a:rPr lang="ru-RU" sz="2400" dirty="0" smtClean="0"/>
              <a:t>(</a:t>
            </a:r>
            <a:r>
              <a:rPr lang="ru-RU" sz="2400" dirty="0" err="1" smtClean="0"/>
              <a:t>int</a:t>
            </a:r>
            <a:r>
              <a:rPr lang="ru-RU" sz="2400" dirty="0" smtClean="0"/>
              <a:t> </a:t>
            </a:r>
            <a:r>
              <a:rPr lang="ru-RU" sz="2400" dirty="0" err="1"/>
              <a:t>capacity</a:t>
            </a:r>
            <a:r>
              <a:rPr lang="ru-RU" sz="2400" dirty="0"/>
              <a:t>): параметр </a:t>
            </a:r>
            <a:r>
              <a:rPr lang="ru-RU" sz="2400" dirty="0" err="1"/>
              <a:t>capacity</a:t>
            </a:r>
            <a:r>
              <a:rPr lang="ru-RU" sz="2400" dirty="0"/>
              <a:t> указывает начальную емкость таблицы, которая по умолчанию равна 16</a:t>
            </a:r>
          </a:p>
          <a:p>
            <a:pPr>
              <a:buFont typeface="Wingdings" panose="05000000000000000000" pitchFamily="2" charset="2"/>
              <a:buChar char="Ø"/>
            </a:pPr>
            <a:r>
              <a:rPr lang="ru-RU" sz="2400" dirty="0" err="1" smtClean="0"/>
              <a:t>HashSet</a:t>
            </a:r>
            <a:r>
              <a:rPr lang="ru-RU" sz="2400" dirty="0" smtClean="0"/>
              <a:t>(</a:t>
            </a:r>
            <a:r>
              <a:rPr lang="ru-RU" sz="2400" dirty="0" err="1" smtClean="0"/>
              <a:t>int</a:t>
            </a:r>
            <a:r>
              <a:rPr lang="ru-RU" sz="2400" dirty="0" smtClean="0"/>
              <a:t> </a:t>
            </a:r>
            <a:r>
              <a:rPr lang="ru-RU" sz="2400" dirty="0" err="1"/>
              <a:t>capacity</a:t>
            </a:r>
            <a:r>
              <a:rPr lang="ru-RU" sz="2400" dirty="0"/>
              <a:t>, </a:t>
            </a:r>
            <a:r>
              <a:rPr lang="ru-RU" sz="2400" dirty="0" err="1"/>
              <a:t>float</a:t>
            </a:r>
            <a:r>
              <a:rPr lang="ru-RU" sz="2400" dirty="0"/>
              <a:t> </a:t>
            </a:r>
            <a:r>
              <a:rPr lang="ru-RU" sz="2400" dirty="0" err="1"/>
              <a:t>koef</a:t>
            </a:r>
            <a:r>
              <a:rPr lang="ru-RU" sz="2400" dirty="0"/>
              <a:t>): параметр </a:t>
            </a:r>
            <a:r>
              <a:rPr lang="ru-RU" sz="2400" dirty="0" err="1"/>
              <a:t>koef</a:t>
            </a:r>
            <a:r>
              <a:rPr lang="ru-RU" sz="2400" dirty="0"/>
              <a:t> или коэффициент заполнения, значение которого должно быть в пределах от 0.0 до 1.0, указывает, насколько должна быть заполнена емкость объектами прежде чем произойдет ее расширение. Например, коэффициент 0.75 указывает, что при заполнении емкости на 3/4 произойдет ее расширение.</a:t>
            </a:r>
          </a:p>
        </p:txBody>
      </p:sp>
    </p:spTree>
    <p:extLst>
      <p:ext uri="{BB962C8B-B14F-4D97-AF65-F5344CB8AC3E}">
        <p14:creationId xmlns:p14="http://schemas.microsoft.com/office/powerpoint/2010/main" val="126078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Общие </a:t>
            </a:r>
            <a:r>
              <a:rPr lang="ru-RU" sz="3200" dirty="0" smtClean="0">
                <a:effectLst>
                  <a:outerShdw blurRad="38100" dist="38100" dir="2700000" algn="tl">
                    <a:srgbClr val="C0C0C0"/>
                  </a:outerShdw>
                </a:effectLst>
              </a:rPr>
              <a:t>сведения</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315234"/>
            <a:ext cx="9979572" cy="5258988"/>
          </a:xfrm>
        </p:spPr>
        <p:txBody>
          <a:bodyPr>
            <a:normAutofit/>
          </a:bodyPr>
          <a:lstStyle/>
          <a:p>
            <a:pPr marL="0" indent="0">
              <a:buNone/>
            </a:pPr>
            <a:r>
              <a:rPr lang="ru-RU" sz="2400" dirty="0"/>
              <a:t>Структура коллекций характеризует способ, с помощью которого </a:t>
            </a:r>
            <a:r>
              <a:rPr lang="ru-RU" sz="2400" dirty="0" smtClean="0"/>
              <a:t>программы </a:t>
            </a:r>
            <a:r>
              <a:rPr lang="ru-RU" sz="2400" dirty="0" err="1"/>
              <a:t>Java</a:t>
            </a:r>
            <a:r>
              <a:rPr lang="ru-RU" sz="2400" dirty="0"/>
              <a:t> обрабатывают группы объектов. Так как </a:t>
            </a:r>
            <a:r>
              <a:rPr lang="ru-RU" sz="2400" dirty="0" err="1"/>
              <a:t>Object</a:t>
            </a:r>
            <a:r>
              <a:rPr lang="ru-RU" sz="2400" dirty="0"/>
              <a:t> — суперкласс для всех </a:t>
            </a:r>
            <a:r>
              <a:rPr lang="ru-RU" sz="2400" dirty="0" smtClean="0"/>
              <a:t>классов</a:t>
            </a:r>
            <a:r>
              <a:rPr lang="ru-RU" sz="2400" dirty="0"/>
              <a:t>, то в коллекции можно хранить объекты любого типа, кроме базовых. </a:t>
            </a:r>
            <a:r>
              <a:rPr lang="ru-RU" sz="2400" dirty="0" smtClean="0"/>
              <a:t>Коллекции </a:t>
            </a:r>
            <a:r>
              <a:rPr lang="ru-RU" sz="2400" dirty="0"/>
              <a:t>— это динамические массивы, связные списки, деревья, </a:t>
            </a:r>
            <a:r>
              <a:rPr lang="ru-RU" sz="2400" dirty="0" smtClean="0"/>
              <a:t>множества</a:t>
            </a:r>
            <a:r>
              <a:rPr lang="ru-RU" sz="2400" dirty="0"/>
              <a:t>, хэш-таблицы, стеки, очереди.</a:t>
            </a:r>
          </a:p>
        </p:txBody>
      </p:sp>
    </p:spTree>
    <p:extLst>
      <p:ext uri="{BB962C8B-B14F-4D97-AF65-F5344CB8AC3E}">
        <p14:creationId xmlns:p14="http://schemas.microsoft.com/office/powerpoint/2010/main" val="1380409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686910" y="0"/>
            <a:ext cx="9096704" cy="633412"/>
          </a:xfrm>
        </p:spPr>
        <p:txBody>
          <a:bodyPr rtlCol="0">
            <a:normAutofit/>
          </a:bodyPr>
          <a:lstStyle/>
          <a:p>
            <a:r>
              <a:rPr lang="ru-RU" sz="3200" dirty="0" smtClean="0"/>
              <a:t>Класс</a:t>
            </a:r>
            <a:r>
              <a:rPr lang="en-US" sz="3200" dirty="0" smtClean="0"/>
              <a:t> </a:t>
            </a:r>
            <a:r>
              <a:rPr lang="en-US" sz="3200" dirty="0" err="1" smtClean="0"/>
              <a:t>HashSet</a:t>
            </a:r>
            <a:endParaRPr lang="en-US" sz="3200" dirty="0"/>
          </a:p>
        </p:txBody>
      </p:sp>
      <p:sp>
        <p:nvSpPr>
          <p:cNvPr id="17411" name="Содержимое 2"/>
          <p:cNvSpPr>
            <a:spLocks noGrp="1"/>
          </p:cNvSpPr>
          <p:nvPr>
            <p:ph idx="1"/>
          </p:nvPr>
        </p:nvSpPr>
        <p:spPr>
          <a:xfrm>
            <a:off x="1686910" y="521117"/>
            <a:ext cx="10200290" cy="6224588"/>
          </a:xfrm>
        </p:spPr>
        <p:txBody>
          <a:bodyPr>
            <a:noAutofit/>
          </a:bodyPr>
          <a:lstStyle/>
          <a:p>
            <a:pPr marL="0" indent="0">
              <a:buNone/>
            </a:pPr>
            <a:r>
              <a:rPr lang="en-US" sz="1600" dirty="0"/>
              <a:t>import </a:t>
            </a:r>
            <a:r>
              <a:rPr lang="en-US" sz="1600" dirty="0" err="1"/>
              <a:t>java.util.HashSet</a:t>
            </a:r>
            <a:r>
              <a:rPr lang="en-US" sz="1600" dirty="0"/>
              <a:t>;</a:t>
            </a:r>
          </a:p>
          <a:p>
            <a:pPr marL="0" indent="0">
              <a:buNone/>
            </a:pPr>
            <a:r>
              <a:rPr lang="en-US" sz="1600" dirty="0" smtClean="0"/>
              <a:t>public </a:t>
            </a:r>
            <a:r>
              <a:rPr lang="en-US" sz="1600" dirty="0"/>
              <a:t>class Program{</a:t>
            </a:r>
          </a:p>
          <a:p>
            <a:pPr marL="0" indent="0">
              <a:buNone/>
            </a:pPr>
            <a:r>
              <a:rPr lang="ru-RU" sz="1600" dirty="0" smtClean="0"/>
              <a:t>	</a:t>
            </a:r>
            <a:r>
              <a:rPr lang="en-US" sz="1600" dirty="0" smtClean="0"/>
              <a:t>public </a:t>
            </a:r>
            <a:r>
              <a:rPr lang="en-US" sz="1600" dirty="0"/>
              <a:t>static void main(String[] </a:t>
            </a:r>
            <a:r>
              <a:rPr lang="en-US" sz="1600" dirty="0" err="1"/>
              <a:t>args</a:t>
            </a:r>
            <a:r>
              <a:rPr lang="en-US" sz="1600" dirty="0"/>
              <a:t>) {</a:t>
            </a:r>
          </a:p>
          <a:p>
            <a:pPr marL="0" indent="0">
              <a:buNone/>
            </a:pPr>
            <a:r>
              <a:rPr lang="ru-RU" sz="1600" dirty="0" smtClean="0"/>
              <a:t>		</a:t>
            </a:r>
            <a:r>
              <a:rPr lang="en-US" sz="1600" dirty="0" err="1" smtClean="0"/>
              <a:t>HashSet</a:t>
            </a:r>
            <a:r>
              <a:rPr lang="en-US" sz="1600" dirty="0" smtClean="0"/>
              <a:t>&lt;String</a:t>
            </a:r>
            <a:r>
              <a:rPr lang="en-US" sz="1600" dirty="0"/>
              <a:t>&gt; states = new </a:t>
            </a:r>
            <a:r>
              <a:rPr lang="en-US" sz="1600" dirty="0" err="1"/>
              <a:t>HashSet</a:t>
            </a:r>
            <a:r>
              <a:rPr lang="en-US" sz="1600" dirty="0"/>
              <a:t>&lt;String&gt;();</a:t>
            </a:r>
          </a:p>
          <a:p>
            <a:pPr marL="0" indent="0">
              <a:buNone/>
            </a:pPr>
            <a:r>
              <a:rPr lang="ru-RU" sz="1600" dirty="0" smtClean="0"/>
              <a:t>		</a:t>
            </a:r>
            <a:r>
              <a:rPr lang="en-US" sz="1600" dirty="0" smtClean="0"/>
              <a:t>// </a:t>
            </a:r>
            <a:r>
              <a:rPr lang="ru-RU" sz="1600" dirty="0"/>
              <a:t>добавим в список ряд элементов</a:t>
            </a:r>
          </a:p>
          <a:p>
            <a:pPr marL="0" indent="0">
              <a:buNone/>
            </a:pPr>
            <a:r>
              <a:rPr lang="ru-RU" sz="1600" dirty="0" smtClean="0"/>
              <a:t>		</a:t>
            </a:r>
            <a:r>
              <a:rPr lang="en-US" sz="1600" dirty="0" err="1" smtClean="0"/>
              <a:t>states.add</a:t>
            </a:r>
            <a:r>
              <a:rPr lang="en-US" sz="1600" dirty="0"/>
              <a:t>("Germany");</a:t>
            </a:r>
          </a:p>
          <a:p>
            <a:pPr marL="0" indent="0">
              <a:buNone/>
            </a:pPr>
            <a:r>
              <a:rPr lang="ru-RU" sz="1600" dirty="0" smtClean="0"/>
              <a:t>		</a:t>
            </a:r>
            <a:r>
              <a:rPr lang="en-US" sz="1600" dirty="0" err="1" smtClean="0"/>
              <a:t>states.add</a:t>
            </a:r>
            <a:r>
              <a:rPr lang="en-US" sz="1600" dirty="0"/>
              <a:t>("France");</a:t>
            </a:r>
          </a:p>
          <a:p>
            <a:pPr marL="0" indent="0">
              <a:buNone/>
            </a:pPr>
            <a:r>
              <a:rPr lang="ru-RU" sz="1600" dirty="0" smtClean="0"/>
              <a:t>		</a:t>
            </a:r>
            <a:r>
              <a:rPr lang="en-US" sz="1600" dirty="0" err="1" smtClean="0"/>
              <a:t>states.add</a:t>
            </a:r>
            <a:r>
              <a:rPr lang="en-US" sz="1600" dirty="0"/>
              <a:t>("Italy");</a:t>
            </a:r>
          </a:p>
          <a:p>
            <a:pPr marL="0" indent="0">
              <a:buNone/>
            </a:pPr>
            <a:r>
              <a:rPr lang="ru-RU" sz="1600" dirty="0" smtClean="0"/>
              <a:t>		</a:t>
            </a:r>
            <a:r>
              <a:rPr lang="en-US" sz="1600" dirty="0" smtClean="0"/>
              <a:t>// </a:t>
            </a:r>
            <a:r>
              <a:rPr lang="ru-RU" sz="1600" dirty="0"/>
              <a:t>пытаемся добавить элемент, который уже есть в коллекции</a:t>
            </a:r>
          </a:p>
          <a:p>
            <a:pPr marL="0" indent="0">
              <a:buNone/>
            </a:pPr>
            <a:r>
              <a:rPr lang="ru-RU" sz="1600" dirty="0" smtClean="0"/>
              <a:t>		</a:t>
            </a:r>
            <a:r>
              <a:rPr lang="en-US" sz="1600" dirty="0" err="1" smtClean="0"/>
              <a:t>boolean</a:t>
            </a:r>
            <a:r>
              <a:rPr lang="en-US" sz="1600" dirty="0" smtClean="0"/>
              <a:t> </a:t>
            </a:r>
            <a:r>
              <a:rPr lang="en-US" sz="1600" dirty="0" err="1"/>
              <a:t>isAdded</a:t>
            </a:r>
            <a:r>
              <a:rPr lang="en-US" sz="1600" dirty="0"/>
              <a:t> = </a:t>
            </a:r>
            <a:r>
              <a:rPr lang="en-US" sz="1600" dirty="0" err="1"/>
              <a:t>states.add</a:t>
            </a:r>
            <a:r>
              <a:rPr lang="en-US" sz="1600" dirty="0"/>
              <a:t>("Germany");</a:t>
            </a:r>
          </a:p>
          <a:p>
            <a:pPr marL="0" indent="0">
              <a:buNone/>
            </a:pPr>
            <a:r>
              <a:rPr lang="ru-RU" sz="1600" dirty="0" smtClean="0"/>
              <a:t>		</a:t>
            </a:r>
            <a:r>
              <a:rPr lang="en-US" sz="1600" dirty="0" err="1" smtClean="0"/>
              <a:t>System.out.println</a:t>
            </a:r>
            <a:r>
              <a:rPr lang="en-US" sz="1600" dirty="0" smtClean="0"/>
              <a:t>(</a:t>
            </a:r>
            <a:r>
              <a:rPr lang="en-US" sz="1600" dirty="0" err="1" smtClean="0"/>
              <a:t>isAdded</a:t>
            </a:r>
            <a:r>
              <a:rPr lang="en-US" sz="1600" dirty="0"/>
              <a:t>);    // false</a:t>
            </a:r>
          </a:p>
          <a:p>
            <a:pPr marL="0" indent="0">
              <a:buNone/>
            </a:pPr>
            <a:r>
              <a:rPr lang="ru-RU" sz="1600" dirty="0" smtClean="0"/>
              <a:t>		</a:t>
            </a:r>
            <a:r>
              <a:rPr lang="en-US" sz="1600" dirty="0" err="1" smtClean="0"/>
              <a:t>System.out.printf</a:t>
            </a:r>
            <a:r>
              <a:rPr lang="en-US" sz="1600" dirty="0" smtClean="0"/>
              <a:t>("Set contains %d elements \n", </a:t>
            </a:r>
            <a:r>
              <a:rPr lang="en-US" sz="1600" dirty="0" err="1" smtClean="0"/>
              <a:t>states.size</a:t>
            </a:r>
            <a:r>
              <a:rPr lang="en-US" sz="1600" dirty="0" smtClean="0"/>
              <a:t>());    // 3</a:t>
            </a:r>
          </a:p>
          <a:p>
            <a:pPr marL="0" indent="0">
              <a:buNone/>
            </a:pPr>
            <a:r>
              <a:rPr lang="ru-RU" sz="1600" dirty="0" smtClean="0"/>
              <a:t>		</a:t>
            </a:r>
            <a:r>
              <a:rPr lang="en-US" sz="1600" dirty="0" smtClean="0"/>
              <a:t>for(String state : states){</a:t>
            </a:r>
          </a:p>
          <a:p>
            <a:pPr marL="0" indent="0">
              <a:buNone/>
            </a:pPr>
            <a:r>
              <a:rPr lang="ru-RU" sz="1600" dirty="0" smtClean="0"/>
              <a:t>			</a:t>
            </a:r>
            <a:r>
              <a:rPr lang="en-US" sz="1600" dirty="0" err="1" smtClean="0"/>
              <a:t>System.out.println</a:t>
            </a:r>
            <a:r>
              <a:rPr lang="en-US" sz="1600" dirty="0" smtClean="0"/>
              <a:t>(state);</a:t>
            </a:r>
          </a:p>
          <a:p>
            <a:pPr marL="0" indent="0">
              <a:buNone/>
            </a:pPr>
            <a:r>
              <a:rPr lang="ru-RU" sz="1600" dirty="0" smtClean="0"/>
              <a:t>		</a:t>
            </a:r>
            <a:r>
              <a:rPr lang="en-US" sz="1600" dirty="0" smtClean="0"/>
              <a:t>}</a:t>
            </a:r>
            <a:endParaRPr lang="en-US" sz="1600" dirty="0"/>
          </a:p>
          <a:p>
            <a:pPr marL="0" indent="0">
              <a:buNone/>
            </a:pPr>
            <a:r>
              <a:rPr lang="en-US" sz="1600" dirty="0" smtClean="0"/>
              <a:t>		</a:t>
            </a:r>
            <a:r>
              <a:rPr lang="en-US" sz="1600" dirty="0" err="1" smtClean="0"/>
              <a:t>states.remove</a:t>
            </a:r>
            <a:r>
              <a:rPr lang="en-US" sz="1600" dirty="0"/>
              <a:t>("Germany</a:t>
            </a:r>
            <a:r>
              <a:rPr lang="en-US" sz="1600" dirty="0" smtClean="0"/>
              <a:t>"); 		// </a:t>
            </a:r>
            <a:r>
              <a:rPr lang="ru-RU" sz="1600" dirty="0"/>
              <a:t>удаление элемента</a:t>
            </a:r>
            <a:r>
              <a:rPr lang="ru-RU" sz="1600" dirty="0" smtClean="0"/>
              <a:t/>
            </a:r>
            <a:br>
              <a:rPr lang="ru-RU" sz="1600" dirty="0" smtClean="0"/>
            </a:br>
            <a:r>
              <a:rPr lang="en-US" sz="1600" dirty="0" smtClean="0"/>
              <a:t>	}</a:t>
            </a:r>
            <a:br>
              <a:rPr lang="en-US" sz="1600" dirty="0" smtClean="0"/>
            </a:br>
            <a:r>
              <a:rPr lang="en-US" sz="1600" dirty="0" smtClean="0"/>
              <a:t>}</a:t>
            </a:r>
            <a:endParaRPr lang="ru-RU" sz="1600" dirty="0"/>
          </a:p>
        </p:txBody>
      </p:sp>
    </p:spTree>
    <p:extLst>
      <p:ext uri="{BB962C8B-B14F-4D97-AF65-F5344CB8AC3E}">
        <p14:creationId xmlns:p14="http://schemas.microsoft.com/office/powerpoint/2010/main" val="2170538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a:t>
            </a:r>
            <a:r>
              <a:rPr lang="en-US" sz="3200" dirty="0" smtClean="0"/>
              <a:t> </a:t>
            </a:r>
            <a:r>
              <a:rPr lang="en-US" sz="3200" dirty="0" err="1" smtClean="0"/>
              <a:t>EnumSet</a:t>
            </a:r>
            <a:endParaRPr lang="en-US" sz="3200" dirty="0"/>
          </a:p>
        </p:txBody>
      </p:sp>
      <p:sp>
        <p:nvSpPr>
          <p:cNvPr id="17411" name="Содержимое 2"/>
          <p:cNvSpPr>
            <a:spLocks noGrp="1"/>
          </p:cNvSpPr>
          <p:nvPr>
            <p:ph idx="1"/>
          </p:nvPr>
        </p:nvSpPr>
        <p:spPr>
          <a:xfrm>
            <a:off x="1686910" y="1027134"/>
            <a:ext cx="10200290" cy="5547088"/>
          </a:xfrm>
        </p:spPr>
        <p:txBody>
          <a:bodyPr>
            <a:normAutofit/>
          </a:bodyPr>
          <a:lstStyle/>
          <a:p>
            <a:pPr marL="0" indent="0">
              <a:buNone/>
            </a:pPr>
            <a:r>
              <a:rPr lang="ru-RU" sz="2400" dirty="0"/>
              <a:t>Абстрактный  класс  </a:t>
            </a:r>
            <a:r>
              <a:rPr lang="en-US" sz="2400" dirty="0" err="1"/>
              <a:t>EnumSet</a:t>
            </a:r>
            <a:r>
              <a:rPr lang="en-US" sz="2400" dirty="0"/>
              <a:t>&lt;E  extends  </a:t>
            </a:r>
            <a:r>
              <a:rPr lang="en-US" sz="2400" dirty="0" err="1"/>
              <a:t>Enum</a:t>
            </a:r>
            <a:r>
              <a:rPr lang="en-US" sz="2400" dirty="0"/>
              <a:t>&lt;E&gt;&gt;  </a:t>
            </a:r>
            <a:r>
              <a:rPr lang="ru-RU" sz="2400" dirty="0"/>
              <a:t>наследуется  от  </a:t>
            </a:r>
            <a:r>
              <a:rPr lang="ru-RU" sz="2400" dirty="0" smtClean="0"/>
              <a:t>абстрактного </a:t>
            </a:r>
            <a:r>
              <a:rPr lang="ru-RU" sz="2400" dirty="0"/>
              <a:t>класса </a:t>
            </a:r>
            <a:r>
              <a:rPr lang="en-US" sz="2400" dirty="0" err="1"/>
              <a:t>AbstractSet</a:t>
            </a:r>
            <a:r>
              <a:rPr lang="en-US" sz="2400" dirty="0" smtClean="0"/>
              <a:t>.</a:t>
            </a:r>
          </a:p>
          <a:p>
            <a:pPr marL="0" indent="0">
              <a:buNone/>
            </a:pPr>
            <a:r>
              <a:rPr lang="ru-RU" sz="2400" dirty="0"/>
              <a:t>Класс специально реализован для работы с типами </a:t>
            </a:r>
            <a:r>
              <a:rPr lang="ru-RU" sz="2400" dirty="0" err="1"/>
              <a:t>enum</a:t>
            </a:r>
            <a:r>
              <a:rPr lang="ru-RU" sz="2400" dirty="0"/>
              <a:t>. Все элементы </a:t>
            </a:r>
            <a:r>
              <a:rPr lang="ru-RU" sz="2400" dirty="0" smtClean="0"/>
              <a:t>такой </a:t>
            </a:r>
            <a:r>
              <a:rPr lang="ru-RU" sz="2400" dirty="0"/>
              <a:t>коллекции должны принадлежать единственному типу </a:t>
            </a:r>
            <a:r>
              <a:rPr lang="ru-RU" sz="2400" dirty="0" err="1"/>
              <a:t>enum</a:t>
            </a:r>
            <a:r>
              <a:rPr lang="ru-RU" sz="2400" dirty="0"/>
              <a:t>, </a:t>
            </a:r>
            <a:r>
              <a:rPr lang="ru-RU" sz="2400" dirty="0" smtClean="0"/>
              <a:t>определенному </a:t>
            </a:r>
            <a:r>
              <a:rPr lang="ru-RU" sz="2400" dirty="0"/>
              <a:t>явно или </a:t>
            </a:r>
            <a:r>
              <a:rPr lang="ru-RU" sz="2400" dirty="0" smtClean="0"/>
              <a:t>неявно.</a:t>
            </a:r>
            <a:endParaRPr lang="en-US" sz="2400" dirty="0" smtClean="0"/>
          </a:p>
          <a:p>
            <a:pPr marL="0" indent="0">
              <a:buNone/>
            </a:pPr>
            <a:r>
              <a:rPr lang="ru-RU" sz="2400" dirty="0" smtClean="0"/>
              <a:t>Внутренне </a:t>
            </a:r>
            <a:r>
              <a:rPr lang="ru-RU" sz="2400" dirty="0"/>
              <a:t>множество представимо в виде вектора битов, </a:t>
            </a:r>
            <a:r>
              <a:rPr lang="ru-RU" sz="2400" dirty="0" smtClean="0"/>
              <a:t>обычно </a:t>
            </a:r>
            <a:r>
              <a:rPr lang="ru-RU" sz="2400" dirty="0"/>
              <a:t>единственного </a:t>
            </a:r>
            <a:r>
              <a:rPr lang="ru-RU" sz="2400" dirty="0" err="1"/>
              <a:t>long</a:t>
            </a:r>
            <a:r>
              <a:rPr lang="ru-RU" sz="2400" dirty="0"/>
              <a:t>. Множества нумераторов поддерживают перебор по диапазону из нумераторов. Скорость выполнения операций над таким </a:t>
            </a:r>
            <a:r>
              <a:rPr lang="ru-RU" sz="2400" dirty="0" smtClean="0"/>
              <a:t>множеством </a:t>
            </a:r>
            <a:r>
              <a:rPr lang="ru-RU" sz="2400" dirty="0"/>
              <a:t>очень высока, даже если в ней участвует большое количество элементов.</a:t>
            </a:r>
            <a:endParaRPr lang="en-US" sz="2400" dirty="0"/>
          </a:p>
        </p:txBody>
      </p:sp>
    </p:spTree>
    <p:extLst>
      <p:ext uri="{BB962C8B-B14F-4D97-AF65-F5344CB8AC3E}">
        <p14:creationId xmlns:p14="http://schemas.microsoft.com/office/powerpoint/2010/main" val="718124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a:t>
            </a:r>
            <a:r>
              <a:rPr lang="en-US" sz="3200" dirty="0" smtClean="0"/>
              <a:t> </a:t>
            </a:r>
            <a:r>
              <a:rPr lang="en-US" sz="3200" dirty="0" err="1" smtClean="0"/>
              <a:t>EnumSet</a:t>
            </a:r>
            <a:endParaRPr lang="en-US" sz="3200" dirty="0"/>
          </a:p>
        </p:txBody>
      </p:sp>
      <p:sp>
        <p:nvSpPr>
          <p:cNvPr id="17411" name="Содержимое 2"/>
          <p:cNvSpPr>
            <a:spLocks noGrp="1"/>
          </p:cNvSpPr>
          <p:nvPr>
            <p:ph idx="1"/>
          </p:nvPr>
        </p:nvSpPr>
        <p:spPr>
          <a:xfrm>
            <a:off x="1686910" y="1027134"/>
            <a:ext cx="10200290" cy="5547088"/>
          </a:xfrm>
        </p:spPr>
        <p:txBody>
          <a:bodyPr>
            <a:normAutofit/>
          </a:bodyPr>
          <a:lstStyle/>
          <a:p>
            <a:pPr marL="0" indent="361950">
              <a:buNone/>
            </a:pPr>
            <a:r>
              <a:rPr lang="ru-RU" sz="2400" dirty="0"/>
              <a:t>Основное назначение множества </a:t>
            </a:r>
            <a:r>
              <a:rPr lang="ru-RU" sz="2400" dirty="0" err="1"/>
              <a:t>EnumSet</a:t>
            </a:r>
            <a:r>
              <a:rPr lang="ru-RU" sz="2400" dirty="0"/>
              <a:t>&lt;E&gt; — это выделение </a:t>
            </a:r>
            <a:r>
              <a:rPr lang="ru-RU" sz="2400" dirty="0" smtClean="0"/>
              <a:t>подмножества  </a:t>
            </a:r>
            <a:r>
              <a:rPr lang="ru-RU" sz="2400" dirty="0"/>
              <a:t>из  полного  набора  элементов  перечисления.  Сами  способы  создания  </a:t>
            </a:r>
            <a:r>
              <a:rPr lang="ru-RU" sz="2400" dirty="0" smtClean="0"/>
              <a:t>объекта </a:t>
            </a:r>
            <a:r>
              <a:rPr lang="ru-RU" sz="2400" dirty="0"/>
              <a:t>этого множества указывают на эту особенность. Создать объект этого </a:t>
            </a:r>
            <a:r>
              <a:rPr lang="ru-RU" sz="2400" dirty="0" smtClean="0"/>
              <a:t>класса </a:t>
            </a:r>
            <a:r>
              <a:rPr lang="ru-RU" sz="2400" dirty="0"/>
              <a:t>можно только с помощью статических методов</a:t>
            </a:r>
            <a:r>
              <a:rPr lang="ru-RU" sz="2400" dirty="0" smtClean="0"/>
              <a:t>.</a:t>
            </a:r>
            <a:endParaRPr lang="en-US" sz="2400" dirty="0" smtClean="0"/>
          </a:p>
          <a:p>
            <a:pPr marL="0" indent="361950">
              <a:buNone/>
            </a:pPr>
            <a:r>
              <a:rPr lang="ru-RU" sz="2400" dirty="0"/>
              <a:t>Метод </a:t>
            </a:r>
            <a:r>
              <a:rPr lang="ru-RU" sz="2400" dirty="0" err="1"/>
              <a:t>EnumSet</a:t>
            </a:r>
            <a:r>
              <a:rPr lang="ru-RU" sz="2400" dirty="0"/>
              <a:t>&lt;E&gt; </a:t>
            </a:r>
            <a:r>
              <a:rPr lang="ru-RU" sz="2400" dirty="0" err="1" smtClean="0"/>
              <a:t>noneOf</a:t>
            </a:r>
            <a:r>
              <a:rPr lang="ru-RU" sz="2400" dirty="0" smtClean="0"/>
              <a:t>(</a:t>
            </a:r>
            <a:r>
              <a:rPr lang="ru-RU" sz="2400" dirty="0" err="1" smtClean="0"/>
              <a:t>Class</a:t>
            </a:r>
            <a:r>
              <a:rPr lang="ru-RU" sz="2400" dirty="0" smtClean="0"/>
              <a:t>&lt;E</a:t>
            </a:r>
            <a:r>
              <a:rPr lang="ru-RU" sz="2400" dirty="0"/>
              <a:t>&gt; </a:t>
            </a:r>
            <a:r>
              <a:rPr lang="ru-RU" sz="2400" dirty="0" err="1"/>
              <a:t>elemType</a:t>
            </a:r>
            <a:r>
              <a:rPr lang="ru-RU" sz="2400" dirty="0"/>
              <a:t>) </a:t>
            </a:r>
            <a:r>
              <a:rPr lang="ru-RU" sz="2400" dirty="0" err="1"/>
              <a:t>cоздает</a:t>
            </a:r>
            <a:r>
              <a:rPr lang="ru-RU" sz="2400" dirty="0"/>
              <a:t> пустое множество нумерованных констант </a:t>
            </a:r>
            <a:r>
              <a:rPr lang="ru-RU" sz="2400" dirty="0" smtClean="0"/>
              <a:t>с </a:t>
            </a:r>
            <a:r>
              <a:rPr lang="ru-RU" sz="2400" dirty="0"/>
              <a:t>указанным типом </a:t>
            </a:r>
            <a:r>
              <a:rPr lang="ru-RU" sz="2400" dirty="0" smtClean="0"/>
              <a:t>элемента.</a:t>
            </a:r>
          </a:p>
          <a:p>
            <a:pPr marL="0" indent="361950">
              <a:buNone/>
            </a:pPr>
            <a:r>
              <a:rPr lang="ru-RU" sz="2400" dirty="0" smtClean="0"/>
              <a:t>Метод </a:t>
            </a:r>
            <a:r>
              <a:rPr lang="ru-RU" sz="2400" dirty="0" err="1"/>
              <a:t>allOf</a:t>
            </a:r>
            <a:r>
              <a:rPr lang="ru-RU" sz="2400" dirty="0"/>
              <a:t>(</a:t>
            </a:r>
            <a:r>
              <a:rPr lang="ru-RU" sz="2400" dirty="0" err="1"/>
              <a:t>Class</a:t>
            </a:r>
            <a:r>
              <a:rPr lang="ru-RU" sz="2400" dirty="0"/>
              <a:t>&lt;E&gt; </a:t>
            </a:r>
            <a:r>
              <a:rPr lang="ru-RU" sz="2400" dirty="0" err="1"/>
              <a:t>elementType</a:t>
            </a:r>
            <a:r>
              <a:rPr lang="ru-RU" sz="2400" dirty="0"/>
              <a:t>) создает </a:t>
            </a:r>
            <a:r>
              <a:rPr lang="ru-RU" sz="2400" dirty="0" smtClean="0"/>
              <a:t>множество </a:t>
            </a:r>
            <a:r>
              <a:rPr lang="ru-RU" sz="2400" dirty="0"/>
              <a:t>нумерованных констант, содержащее все элементы указанного типа. </a:t>
            </a:r>
          </a:p>
        </p:txBody>
      </p:sp>
    </p:spTree>
    <p:extLst>
      <p:ext uri="{BB962C8B-B14F-4D97-AF65-F5344CB8AC3E}">
        <p14:creationId xmlns:p14="http://schemas.microsoft.com/office/powerpoint/2010/main" val="4439503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a:t>
            </a:r>
            <a:r>
              <a:rPr lang="en-US" sz="3200" dirty="0" smtClean="0"/>
              <a:t> </a:t>
            </a:r>
            <a:r>
              <a:rPr lang="en-US" sz="3200" dirty="0" err="1" smtClean="0"/>
              <a:t>EnumSet</a:t>
            </a:r>
            <a:endParaRPr lang="en-US" sz="3200" dirty="0"/>
          </a:p>
        </p:txBody>
      </p:sp>
      <p:sp>
        <p:nvSpPr>
          <p:cNvPr id="17411" name="Содержимое 2"/>
          <p:cNvSpPr>
            <a:spLocks noGrp="1"/>
          </p:cNvSpPr>
          <p:nvPr>
            <p:ph idx="1"/>
          </p:nvPr>
        </p:nvSpPr>
        <p:spPr>
          <a:xfrm>
            <a:off x="1686910" y="1027134"/>
            <a:ext cx="10200290" cy="5547088"/>
          </a:xfrm>
        </p:spPr>
        <p:txBody>
          <a:bodyPr>
            <a:normAutofit/>
          </a:bodyPr>
          <a:lstStyle/>
          <a:p>
            <a:pPr marL="0" indent="361950">
              <a:buNone/>
            </a:pPr>
            <a:r>
              <a:rPr lang="ru-RU" sz="2400" dirty="0" smtClean="0"/>
              <a:t>Метод </a:t>
            </a:r>
            <a:r>
              <a:rPr lang="ru-RU" sz="2400" dirty="0" err="1"/>
              <a:t>of</a:t>
            </a:r>
            <a:r>
              <a:rPr lang="ru-RU" sz="2400" dirty="0"/>
              <a:t>(E </a:t>
            </a:r>
            <a:r>
              <a:rPr lang="ru-RU" sz="2400" dirty="0" err="1"/>
              <a:t>first</a:t>
            </a:r>
            <a:r>
              <a:rPr lang="ru-RU" sz="2400" dirty="0"/>
              <a:t>, E… </a:t>
            </a:r>
            <a:r>
              <a:rPr lang="ru-RU" sz="2400" dirty="0" err="1"/>
              <a:t>rest</a:t>
            </a:r>
            <a:r>
              <a:rPr lang="ru-RU" sz="2400" dirty="0"/>
              <a:t>) создает множество, первоначально содержащее </a:t>
            </a:r>
            <a:r>
              <a:rPr lang="ru-RU" sz="2400" dirty="0" smtClean="0"/>
              <a:t>указанные элементы.</a:t>
            </a:r>
          </a:p>
          <a:p>
            <a:pPr marL="0" indent="361950">
              <a:buNone/>
            </a:pPr>
            <a:r>
              <a:rPr lang="ru-RU" sz="2400" dirty="0" smtClean="0"/>
              <a:t>С </a:t>
            </a:r>
            <a:r>
              <a:rPr lang="ru-RU" sz="2400" dirty="0"/>
              <a:t>помощью метода </a:t>
            </a:r>
            <a:r>
              <a:rPr lang="ru-RU" sz="2400" dirty="0" err="1"/>
              <a:t>complementOf</a:t>
            </a:r>
            <a:r>
              <a:rPr lang="ru-RU" sz="2400" dirty="0"/>
              <a:t>(</a:t>
            </a:r>
            <a:r>
              <a:rPr lang="ru-RU" sz="2400" dirty="0" err="1"/>
              <a:t>EnumSet</a:t>
            </a:r>
            <a:r>
              <a:rPr lang="ru-RU" sz="2400" dirty="0"/>
              <a:t>&lt;E&gt; s) </a:t>
            </a:r>
            <a:r>
              <a:rPr lang="ru-RU" sz="2400" dirty="0" smtClean="0"/>
              <a:t>создается </a:t>
            </a:r>
            <a:r>
              <a:rPr lang="ru-RU" sz="2400" dirty="0"/>
              <a:t>множество, содержащее все элементы, которые отсутствуют в указанном </a:t>
            </a:r>
            <a:r>
              <a:rPr lang="ru-RU" sz="2400" dirty="0" smtClean="0"/>
              <a:t>множестве.</a:t>
            </a:r>
          </a:p>
          <a:p>
            <a:pPr marL="0" indent="361950">
              <a:buNone/>
            </a:pPr>
            <a:r>
              <a:rPr lang="ru-RU" sz="2400" dirty="0" smtClean="0"/>
              <a:t>Метод </a:t>
            </a:r>
            <a:r>
              <a:rPr lang="ru-RU" sz="2400" dirty="0" err="1"/>
              <a:t>range</a:t>
            </a:r>
            <a:r>
              <a:rPr lang="ru-RU" sz="2400" dirty="0"/>
              <a:t>(E </a:t>
            </a:r>
            <a:r>
              <a:rPr lang="ru-RU" sz="2400" dirty="0" err="1"/>
              <a:t>from</a:t>
            </a:r>
            <a:r>
              <a:rPr lang="ru-RU" sz="2400" dirty="0"/>
              <a:t>, E </a:t>
            </a:r>
            <a:r>
              <a:rPr lang="ru-RU" sz="2400" dirty="0" err="1"/>
              <a:t>to</a:t>
            </a:r>
            <a:r>
              <a:rPr lang="ru-RU" sz="2400" dirty="0"/>
              <a:t>) создает множество из элементов, </a:t>
            </a:r>
            <a:r>
              <a:rPr lang="ru-RU" sz="2400" dirty="0" smtClean="0"/>
              <a:t>содержащихся </a:t>
            </a:r>
            <a:r>
              <a:rPr lang="ru-RU" sz="2400" dirty="0"/>
              <a:t>в диапазоне, определенном двумя элементами. При передаче </a:t>
            </a:r>
            <a:r>
              <a:rPr lang="ru-RU" sz="2400" dirty="0" smtClean="0"/>
              <a:t>указанным </a:t>
            </a:r>
            <a:r>
              <a:rPr lang="ru-RU" sz="2400" dirty="0"/>
              <a:t>методам в качестве параметра </a:t>
            </a:r>
            <a:r>
              <a:rPr lang="ru-RU" sz="2400" dirty="0" err="1"/>
              <a:t>null</a:t>
            </a:r>
            <a:r>
              <a:rPr lang="ru-RU" sz="2400" dirty="0"/>
              <a:t> будет сгенерирована </a:t>
            </a:r>
            <a:r>
              <a:rPr lang="ru-RU" sz="2400" dirty="0" smtClean="0"/>
              <a:t>исключительная ситуация </a:t>
            </a:r>
            <a:r>
              <a:rPr lang="ru-RU" sz="2400" dirty="0" err="1"/>
              <a:t>NullPointerException</a:t>
            </a:r>
            <a:r>
              <a:rPr lang="ru-RU" sz="2400" dirty="0"/>
              <a:t>.</a:t>
            </a:r>
          </a:p>
          <a:p>
            <a:pPr marL="0" indent="0">
              <a:buNone/>
            </a:pPr>
            <a:endParaRPr lang="en-US" sz="2400" dirty="0"/>
          </a:p>
        </p:txBody>
      </p:sp>
    </p:spTree>
    <p:extLst>
      <p:ext uri="{BB962C8B-B14F-4D97-AF65-F5344CB8AC3E}">
        <p14:creationId xmlns:p14="http://schemas.microsoft.com/office/powerpoint/2010/main" val="16721245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Класс</a:t>
            </a:r>
            <a:r>
              <a:rPr lang="en-US" sz="3200" dirty="0" smtClean="0"/>
              <a:t> </a:t>
            </a:r>
            <a:r>
              <a:rPr lang="en-US" sz="3200" dirty="0" err="1" smtClean="0"/>
              <a:t>EnumSet</a:t>
            </a:r>
            <a:endParaRPr lang="en-US" sz="3200" dirty="0"/>
          </a:p>
        </p:txBody>
      </p:sp>
      <p:sp>
        <p:nvSpPr>
          <p:cNvPr id="17411" name="Содержимое 2"/>
          <p:cNvSpPr>
            <a:spLocks noGrp="1"/>
          </p:cNvSpPr>
          <p:nvPr>
            <p:ph idx="1"/>
          </p:nvPr>
        </p:nvSpPr>
        <p:spPr>
          <a:xfrm>
            <a:off x="1686910" y="857251"/>
            <a:ext cx="10505090" cy="6000749"/>
          </a:xfrm>
        </p:spPr>
        <p:txBody>
          <a:bodyPr>
            <a:normAutofit fontScale="70000" lnSpcReduction="20000"/>
          </a:bodyPr>
          <a:lstStyle/>
          <a:p>
            <a:pPr marL="0" indent="361950">
              <a:buNone/>
            </a:pPr>
            <a:r>
              <a:rPr lang="en-US" sz="2400" dirty="0"/>
              <a:t>public </a:t>
            </a:r>
            <a:r>
              <a:rPr lang="en-US" sz="2400" dirty="0" err="1"/>
              <a:t>enum</a:t>
            </a:r>
            <a:r>
              <a:rPr lang="en-US" sz="2400" dirty="0"/>
              <a:t> Country {</a:t>
            </a:r>
          </a:p>
          <a:p>
            <a:pPr marL="0" indent="361950">
              <a:buNone/>
            </a:pPr>
            <a:r>
              <a:rPr lang="en-US" sz="2400" dirty="0"/>
              <a:t>  ARMENIA, BELARUS, INDIA, KAZAKHSTAN, POLAND, UKRAINE</a:t>
            </a:r>
          </a:p>
          <a:p>
            <a:pPr marL="0" indent="361950">
              <a:buNone/>
            </a:pPr>
            <a:r>
              <a:rPr lang="en-US" sz="2400" dirty="0"/>
              <a:t>}</a:t>
            </a:r>
          </a:p>
          <a:p>
            <a:pPr marL="0" indent="0">
              <a:buNone/>
            </a:pPr>
            <a:r>
              <a:rPr lang="en-US" sz="2400" dirty="0"/>
              <a:t>import </a:t>
            </a:r>
            <a:r>
              <a:rPr lang="en-US" sz="2400" dirty="0" err="1"/>
              <a:t>java.util.EnumSet</a:t>
            </a:r>
            <a:r>
              <a:rPr lang="en-US" sz="2400" dirty="0"/>
              <a:t>;</a:t>
            </a:r>
          </a:p>
          <a:p>
            <a:pPr marL="0" indent="0">
              <a:buNone/>
            </a:pPr>
            <a:r>
              <a:rPr lang="en-US" sz="2400" dirty="0"/>
              <a:t>import </a:t>
            </a:r>
            <a:r>
              <a:rPr lang="en-US" sz="2400"/>
              <a:t>static </a:t>
            </a:r>
            <a:r>
              <a:rPr lang="en-US" sz="2400" smtClean="0"/>
              <a:t>collection.Country</a:t>
            </a:r>
            <a:r>
              <a:rPr lang="en-US" sz="2400" dirty="0"/>
              <a:t>.*;</a:t>
            </a:r>
          </a:p>
          <a:p>
            <a:pPr marL="0" indent="0">
              <a:buNone/>
            </a:pPr>
            <a:r>
              <a:rPr lang="en-US" sz="2400" dirty="0"/>
              <a:t>public class </a:t>
            </a:r>
            <a:r>
              <a:rPr lang="en-US" sz="2400" dirty="0" err="1"/>
              <a:t>EnumSetCountryMain</a:t>
            </a:r>
            <a:r>
              <a:rPr lang="en-US" sz="2400" dirty="0"/>
              <a:t> {</a:t>
            </a:r>
          </a:p>
          <a:p>
            <a:pPr marL="0" indent="0">
              <a:buNone/>
            </a:pPr>
            <a:r>
              <a:rPr lang="en-US" sz="2400" dirty="0"/>
              <a:t>  public static void main(String[] </a:t>
            </a:r>
            <a:r>
              <a:rPr lang="en-US" sz="2400" dirty="0" err="1"/>
              <a:t>args</a:t>
            </a:r>
            <a:r>
              <a:rPr lang="en-US" sz="2400" dirty="0"/>
              <a:t>) {</a:t>
            </a:r>
          </a:p>
          <a:p>
            <a:pPr marL="0" indent="0">
              <a:buNone/>
            </a:pPr>
            <a:r>
              <a:rPr lang="en-US" sz="2400" dirty="0"/>
              <a:t>    </a:t>
            </a:r>
            <a:r>
              <a:rPr lang="en-US" sz="2400" dirty="0" err="1"/>
              <a:t>EnumSet</a:t>
            </a:r>
            <a:r>
              <a:rPr lang="en-US" sz="2400" dirty="0"/>
              <a:t>&lt;Country&gt; </a:t>
            </a:r>
            <a:r>
              <a:rPr lang="en-US" sz="2400" dirty="0" err="1"/>
              <a:t>asiaCountries</a:t>
            </a:r>
            <a:r>
              <a:rPr lang="en-US" sz="2400" dirty="0"/>
              <a:t> = </a:t>
            </a:r>
            <a:r>
              <a:rPr lang="en-US" sz="2400" dirty="0" err="1"/>
              <a:t>EnumSet.of</a:t>
            </a:r>
            <a:r>
              <a:rPr lang="en-US" sz="2400" dirty="0"/>
              <a:t>(ARMENIA, INDIA, KAZAKHSTAN);</a:t>
            </a:r>
          </a:p>
          <a:p>
            <a:pPr marL="0" indent="0">
              <a:buNone/>
            </a:pPr>
            <a:r>
              <a:rPr lang="en-US" sz="2400" dirty="0"/>
              <a:t>    String </a:t>
            </a:r>
            <a:r>
              <a:rPr lang="en-US" sz="2400" dirty="0" err="1"/>
              <a:t>nameCountry</a:t>
            </a:r>
            <a:r>
              <a:rPr lang="en-US" sz="2400" dirty="0"/>
              <a:t> = "Belarus";</a:t>
            </a:r>
          </a:p>
          <a:p>
            <a:pPr marL="0" indent="0">
              <a:buNone/>
            </a:pPr>
            <a:r>
              <a:rPr lang="en-US" sz="2400" dirty="0"/>
              <a:t>    Country current = </a:t>
            </a:r>
            <a:r>
              <a:rPr lang="en-US" sz="2400" dirty="0" err="1"/>
              <a:t>Country.valueOf</a:t>
            </a:r>
            <a:r>
              <a:rPr lang="en-US" sz="2400" dirty="0"/>
              <a:t>(</a:t>
            </a:r>
            <a:r>
              <a:rPr lang="en-US" sz="2400" dirty="0" err="1"/>
              <a:t>nameCountry.toUpperCase</a:t>
            </a:r>
            <a:r>
              <a:rPr lang="en-US" sz="2400" dirty="0"/>
              <a:t>());</a:t>
            </a:r>
          </a:p>
          <a:p>
            <a:pPr marL="0" indent="0">
              <a:buNone/>
            </a:pPr>
            <a:r>
              <a:rPr lang="en-US" sz="2400" dirty="0"/>
              <a:t>    if (</a:t>
            </a:r>
            <a:r>
              <a:rPr lang="en-US" sz="2400" dirty="0" err="1"/>
              <a:t>asiaCountries.contains</a:t>
            </a:r>
            <a:r>
              <a:rPr lang="en-US" sz="2400" dirty="0"/>
              <a:t>(current)) {</a:t>
            </a:r>
          </a:p>
          <a:p>
            <a:pPr marL="0" indent="0">
              <a:buNone/>
            </a:pPr>
            <a:r>
              <a:rPr lang="en-US" sz="2400" dirty="0"/>
              <a:t>      </a:t>
            </a:r>
            <a:r>
              <a:rPr lang="en-US" sz="2400" dirty="0" err="1"/>
              <a:t>System.out.print</a:t>
            </a:r>
            <a:r>
              <a:rPr lang="en-US" sz="2400" dirty="0"/>
              <a:t>(current + " is in Asia");</a:t>
            </a:r>
          </a:p>
          <a:p>
            <a:pPr marL="0" indent="0">
              <a:buNone/>
            </a:pPr>
            <a:r>
              <a:rPr lang="en-US" sz="2400" dirty="0"/>
              <a:t>    } else {</a:t>
            </a:r>
          </a:p>
          <a:p>
            <a:pPr marL="0" indent="0">
              <a:buNone/>
            </a:pPr>
            <a:r>
              <a:rPr lang="en-US" sz="2400" dirty="0"/>
              <a:t>      </a:t>
            </a:r>
            <a:r>
              <a:rPr lang="en-US" sz="2400" dirty="0" err="1"/>
              <a:t>System.out.print</a:t>
            </a:r>
            <a:r>
              <a:rPr lang="en-US" sz="2400" dirty="0"/>
              <a:t>(current + " is not in Asia");</a:t>
            </a:r>
          </a:p>
          <a:p>
            <a:pPr marL="0" indent="0">
              <a:buNone/>
            </a:pPr>
            <a:r>
              <a:rPr lang="en-US" sz="2400" dirty="0"/>
              <a:t>    }</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382682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Общие </a:t>
            </a:r>
            <a:r>
              <a:rPr lang="ru-RU" sz="3200" dirty="0" smtClean="0">
                <a:effectLst>
                  <a:outerShdw blurRad="38100" dist="38100" dir="2700000" algn="tl">
                    <a:srgbClr val="C0C0C0"/>
                  </a:outerShdw>
                </a:effectLst>
              </a:rPr>
              <a:t>сведения</a:t>
            </a:r>
            <a:endParaRPr lang="ru-RU" sz="3200" dirty="0">
              <a:effectLst>
                <a:outerShdw blurRad="38100" dist="38100" dir="2700000" algn="tl">
                  <a:srgbClr val="C0C0C0"/>
                </a:outerShdw>
              </a:effectLst>
            </a:endParaRPr>
          </a:p>
        </p:txBody>
      </p:sp>
      <p:pic>
        <p:nvPicPr>
          <p:cNvPr id="3" name="Рисунок 2"/>
          <p:cNvPicPr>
            <a:picLocks noChangeAspect="1"/>
          </p:cNvPicPr>
          <p:nvPr/>
        </p:nvPicPr>
        <p:blipFill>
          <a:blip r:embed="rId3"/>
          <a:stretch>
            <a:fillRect/>
          </a:stretch>
        </p:blipFill>
        <p:spPr>
          <a:xfrm>
            <a:off x="1302745" y="739037"/>
            <a:ext cx="10306467" cy="3174760"/>
          </a:xfrm>
          <a:prstGeom prst="rect">
            <a:avLst/>
          </a:prstGeom>
        </p:spPr>
      </p:pic>
      <p:sp>
        <p:nvSpPr>
          <p:cNvPr id="7" name="Содержимое 2"/>
          <p:cNvSpPr>
            <a:spLocks noGrp="1"/>
          </p:cNvSpPr>
          <p:nvPr>
            <p:ph idx="1"/>
          </p:nvPr>
        </p:nvSpPr>
        <p:spPr>
          <a:xfrm>
            <a:off x="1744790" y="4096010"/>
            <a:ext cx="9979572" cy="2415581"/>
          </a:xfrm>
        </p:spPr>
        <p:txBody>
          <a:bodyPr>
            <a:normAutofit fontScale="92500" lnSpcReduction="10000"/>
          </a:bodyPr>
          <a:lstStyle/>
          <a:p>
            <a:pPr marL="0" indent="0">
              <a:buNone/>
            </a:pPr>
            <a:r>
              <a:rPr lang="ru-RU" sz="2400" dirty="0"/>
              <a:t>Интерфейсы коллекций:</a:t>
            </a:r>
          </a:p>
          <a:p>
            <a:r>
              <a:rPr lang="ru-RU" sz="2400" dirty="0" err="1"/>
              <a:t>Map</a:t>
            </a:r>
            <a:r>
              <a:rPr lang="ru-RU" sz="2400" dirty="0"/>
              <a:t>&lt;K, V&gt; — карта отображения вида «ключ-значение»;</a:t>
            </a:r>
          </a:p>
          <a:p>
            <a:r>
              <a:rPr lang="ru-RU" sz="2400" dirty="0" err="1"/>
              <a:t>Collection</a:t>
            </a:r>
            <a:r>
              <a:rPr lang="ru-RU" sz="2400" dirty="0"/>
              <a:t>&lt;E&gt; — вершина иерархии коллекций </a:t>
            </a:r>
            <a:r>
              <a:rPr lang="ru-RU" sz="2400" dirty="0" err="1"/>
              <a:t>List</a:t>
            </a:r>
            <a:r>
              <a:rPr lang="ru-RU" sz="2400" dirty="0"/>
              <a:t>, </a:t>
            </a:r>
            <a:r>
              <a:rPr lang="ru-RU" sz="2400" dirty="0" err="1"/>
              <a:t>Set</a:t>
            </a:r>
            <a:r>
              <a:rPr lang="ru-RU" sz="2400" dirty="0"/>
              <a:t>;</a:t>
            </a:r>
          </a:p>
          <a:p>
            <a:pPr lvl="1"/>
            <a:r>
              <a:rPr lang="ru-RU" sz="2200" dirty="0" err="1"/>
              <a:t>List</a:t>
            </a:r>
            <a:r>
              <a:rPr lang="ru-RU" sz="2200" dirty="0"/>
              <a:t>&lt;E&gt; — специализирует коллекции для обработки списков;</a:t>
            </a:r>
          </a:p>
          <a:p>
            <a:pPr lvl="1"/>
            <a:r>
              <a:rPr lang="ru-RU" sz="2200" dirty="0" err="1"/>
              <a:t>Set</a:t>
            </a:r>
            <a:r>
              <a:rPr lang="ru-RU" sz="2200" dirty="0"/>
              <a:t>&lt;E&gt; — специализирует коллекции для обработки множеств, </a:t>
            </a:r>
            <a:r>
              <a:rPr lang="ru-RU" sz="2200" dirty="0" smtClean="0"/>
              <a:t>содержащих </a:t>
            </a:r>
            <a:r>
              <a:rPr lang="ru-RU" sz="2200" dirty="0"/>
              <a:t>уникальные элементы.</a:t>
            </a:r>
          </a:p>
        </p:txBody>
      </p:sp>
    </p:spTree>
    <p:extLst>
      <p:ext uri="{BB962C8B-B14F-4D97-AF65-F5344CB8AC3E}">
        <p14:creationId xmlns:p14="http://schemas.microsoft.com/office/powerpoint/2010/main" val="3388473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Общие </a:t>
            </a:r>
            <a:r>
              <a:rPr lang="ru-RU" sz="3200" dirty="0" smtClean="0">
                <a:effectLst>
                  <a:outerShdw blurRad="38100" dist="38100" dir="2700000" algn="tl">
                    <a:srgbClr val="C0C0C0"/>
                  </a:outerShdw>
                </a:effectLst>
              </a:rPr>
              <a:t>сведения</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315234"/>
            <a:ext cx="9979572" cy="5258988"/>
          </a:xfrm>
        </p:spPr>
        <p:txBody>
          <a:bodyPr>
            <a:normAutofit/>
          </a:bodyPr>
          <a:lstStyle/>
          <a:p>
            <a:pPr marL="0" indent="0">
              <a:buNone/>
            </a:pPr>
            <a:r>
              <a:rPr lang="ru-RU" sz="2400" dirty="0"/>
              <a:t>Все классы коллекций реализуют также интерфейсы </a:t>
            </a:r>
            <a:r>
              <a:rPr lang="en-US" sz="2400" dirty="0"/>
              <a:t>Serializable, </a:t>
            </a:r>
            <a:r>
              <a:rPr lang="en-US" sz="2400" dirty="0" err="1"/>
              <a:t>Cloneable</a:t>
            </a:r>
            <a:r>
              <a:rPr lang="en-US" sz="2400" dirty="0"/>
              <a:t> </a:t>
            </a:r>
            <a:r>
              <a:rPr lang="en-US" sz="2400" dirty="0" smtClean="0"/>
              <a:t>(</a:t>
            </a:r>
            <a:r>
              <a:rPr lang="ru-RU" sz="2400" dirty="0"/>
              <a:t>кроме  </a:t>
            </a:r>
            <a:r>
              <a:rPr lang="en-US" sz="2400" dirty="0" err="1"/>
              <a:t>WeakHashMap</a:t>
            </a:r>
            <a:r>
              <a:rPr lang="en-US" sz="2400" dirty="0"/>
              <a:t>).  </a:t>
            </a:r>
            <a:r>
              <a:rPr lang="ru-RU" sz="2400" dirty="0"/>
              <a:t>Кроме  того,  классы,  реализующие  интерфейсы </a:t>
            </a:r>
            <a:r>
              <a:rPr lang="en-US" sz="2400" dirty="0" smtClean="0"/>
              <a:t>List&lt;E</a:t>
            </a:r>
            <a:r>
              <a:rPr lang="en-US" sz="2400" dirty="0"/>
              <a:t>&gt; </a:t>
            </a:r>
            <a:r>
              <a:rPr lang="ru-RU" sz="2400" dirty="0"/>
              <a:t>и </a:t>
            </a:r>
            <a:r>
              <a:rPr lang="en-US" sz="2400" dirty="0"/>
              <a:t>Set&lt;E&gt;, </a:t>
            </a:r>
            <a:r>
              <a:rPr lang="ru-RU" sz="2400" dirty="0"/>
              <a:t>реализуют также интерфейс </a:t>
            </a:r>
            <a:r>
              <a:rPr lang="en-US" sz="2400" dirty="0" err="1"/>
              <a:t>Iterable</a:t>
            </a:r>
            <a:r>
              <a:rPr lang="en-US" sz="2400" dirty="0"/>
              <a:t>&lt;E&gt;.</a:t>
            </a:r>
          </a:p>
        </p:txBody>
      </p:sp>
    </p:spTree>
    <p:extLst>
      <p:ext uri="{BB962C8B-B14F-4D97-AF65-F5344CB8AC3E}">
        <p14:creationId xmlns:p14="http://schemas.microsoft.com/office/powerpoint/2010/main" val="2675760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Общие сведения</a:t>
            </a:r>
          </a:p>
        </p:txBody>
      </p:sp>
      <p:sp>
        <p:nvSpPr>
          <p:cNvPr id="17411" name="Содержимое 2"/>
          <p:cNvSpPr>
            <a:spLocks noGrp="1"/>
          </p:cNvSpPr>
          <p:nvPr>
            <p:ph idx="1"/>
          </p:nvPr>
        </p:nvSpPr>
        <p:spPr>
          <a:xfrm>
            <a:off x="1686910" y="1027134"/>
            <a:ext cx="10200290" cy="5547088"/>
          </a:xfrm>
        </p:spPr>
        <p:txBody>
          <a:bodyPr>
            <a:normAutofit fontScale="92500" lnSpcReduction="20000"/>
          </a:bodyPr>
          <a:lstStyle/>
          <a:p>
            <a:pPr marL="0" indent="0">
              <a:buNone/>
            </a:pPr>
            <a:r>
              <a:rPr lang="ru-RU" sz="2400" dirty="0">
                <a:solidFill>
                  <a:schemeClr val="tx1"/>
                </a:solidFill>
              </a:rPr>
              <a:t>Э</a:t>
            </a:r>
            <a:r>
              <a:rPr lang="ru-RU" sz="2400" dirty="0" smtClean="0">
                <a:solidFill>
                  <a:schemeClr val="tx1"/>
                </a:solidFill>
              </a:rPr>
              <a:t>ти </a:t>
            </a:r>
            <a:r>
              <a:rPr lang="ru-RU" sz="2400" dirty="0">
                <a:solidFill>
                  <a:schemeClr val="tx1"/>
                </a:solidFill>
              </a:rPr>
              <a:t>интерфейсы частично реализуются абстрактными классами:</a:t>
            </a:r>
          </a:p>
          <a:p>
            <a:r>
              <a:rPr lang="ru-RU" sz="2400" dirty="0" err="1" smtClean="0">
                <a:solidFill>
                  <a:schemeClr val="tx1"/>
                </a:solidFill>
              </a:rPr>
              <a:t>AbstractCollection</a:t>
            </a:r>
            <a:r>
              <a:rPr lang="ru-RU" sz="2400" dirty="0">
                <a:solidFill>
                  <a:schemeClr val="tx1"/>
                </a:solidFill>
              </a:rPr>
              <a:t> </a:t>
            </a:r>
            <a:r>
              <a:rPr lang="ru-RU" sz="2400" dirty="0" smtClean="0">
                <a:solidFill>
                  <a:schemeClr val="tx1"/>
                </a:solidFill>
              </a:rPr>
              <a:t>- </a:t>
            </a:r>
            <a:r>
              <a:rPr lang="ru-RU" sz="2400" dirty="0">
                <a:solidFill>
                  <a:schemeClr val="tx1"/>
                </a:solidFill>
              </a:rPr>
              <a:t>базовый абстрактный класс для других коллекций, который применяет интерфейс </a:t>
            </a:r>
            <a:r>
              <a:rPr lang="ru-RU" sz="2400" dirty="0" err="1">
                <a:solidFill>
                  <a:schemeClr val="tx1"/>
                </a:solidFill>
              </a:rPr>
              <a:t>Collection</a:t>
            </a:r>
            <a:endParaRPr lang="ru-RU" sz="2400" dirty="0">
              <a:solidFill>
                <a:schemeClr val="tx1"/>
              </a:solidFill>
            </a:endParaRPr>
          </a:p>
          <a:p>
            <a:r>
              <a:rPr lang="ru-RU" sz="2400" dirty="0" err="1" smtClean="0">
                <a:solidFill>
                  <a:schemeClr val="tx1"/>
                </a:solidFill>
              </a:rPr>
              <a:t>AbstractList</a:t>
            </a:r>
            <a:r>
              <a:rPr lang="ru-RU" sz="2400" dirty="0">
                <a:solidFill>
                  <a:schemeClr val="tx1"/>
                </a:solidFill>
              </a:rPr>
              <a:t> </a:t>
            </a:r>
            <a:r>
              <a:rPr lang="ru-RU" sz="2400" dirty="0" smtClean="0">
                <a:solidFill>
                  <a:schemeClr val="tx1"/>
                </a:solidFill>
              </a:rPr>
              <a:t>- </a:t>
            </a:r>
            <a:r>
              <a:rPr lang="ru-RU" sz="2400" dirty="0">
                <a:solidFill>
                  <a:schemeClr val="tx1"/>
                </a:solidFill>
              </a:rPr>
              <a:t>расширяет класс </a:t>
            </a:r>
            <a:r>
              <a:rPr lang="ru-RU" sz="2400" dirty="0" err="1">
                <a:solidFill>
                  <a:schemeClr val="tx1"/>
                </a:solidFill>
              </a:rPr>
              <a:t>AbstractCollection</a:t>
            </a:r>
            <a:r>
              <a:rPr lang="ru-RU" sz="2400" dirty="0">
                <a:solidFill>
                  <a:schemeClr val="tx1"/>
                </a:solidFill>
              </a:rPr>
              <a:t> и применяет интерфейс </a:t>
            </a:r>
            <a:r>
              <a:rPr lang="ru-RU" sz="2400" dirty="0" err="1">
                <a:solidFill>
                  <a:schemeClr val="tx1"/>
                </a:solidFill>
              </a:rPr>
              <a:t>List</a:t>
            </a:r>
            <a:r>
              <a:rPr lang="ru-RU" sz="2400" dirty="0">
                <a:solidFill>
                  <a:schemeClr val="tx1"/>
                </a:solidFill>
              </a:rPr>
              <a:t>, предназначен для создания коллекций в виде списков</a:t>
            </a:r>
          </a:p>
          <a:p>
            <a:r>
              <a:rPr lang="ru-RU" sz="2400" dirty="0" err="1" smtClean="0">
                <a:solidFill>
                  <a:schemeClr val="tx1"/>
                </a:solidFill>
              </a:rPr>
              <a:t>AbstractSet</a:t>
            </a:r>
            <a:r>
              <a:rPr lang="ru-RU" sz="2400" dirty="0" smtClean="0">
                <a:solidFill>
                  <a:schemeClr val="tx1"/>
                </a:solidFill>
              </a:rPr>
              <a:t> - расширяет </a:t>
            </a:r>
            <a:r>
              <a:rPr lang="ru-RU" sz="2400" dirty="0">
                <a:solidFill>
                  <a:schemeClr val="tx1"/>
                </a:solidFill>
              </a:rPr>
              <a:t>класс </a:t>
            </a:r>
            <a:r>
              <a:rPr lang="ru-RU" sz="2400" dirty="0" err="1">
                <a:solidFill>
                  <a:schemeClr val="tx1"/>
                </a:solidFill>
              </a:rPr>
              <a:t>AbstractCollection</a:t>
            </a:r>
            <a:r>
              <a:rPr lang="ru-RU" sz="2400" dirty="0">
                <a:solidFill>
                  <a:schemeClr val="tx1"/>
                </a:solidFill>
              </a:rPr>
              <a:t> и применяет интерфейс </a:t>
            </a:r>
            <a:r>
              <a:rPr lang="ru-RU" sz="2400" dirty="0" err="1">
                <a:solidFill>
                  <a:schemeClr val="tx1"/>
                </a:solidFill>
              </a:rPr>
              <a:t>Set</a:t>
            </a:r>
            <a:r>
              <a:rPr lang="ru-RU" sz="2400" dirty="0">
                <a:solidFill>
                  <a:schemeClr val="tx1"/>
                </a:solidFill>
              </a:rPr>
              <a:t> для создания коллекций в виде множеств</a:t>
            </a:r>
          </a:p>
          <a:p>
            <a:r>
              <a:rPr lang="ru-RU" sz="2400" dirty="0" err="1" smtClean="0">
                <a:solidFill>
                  <a:schemeClr val="tx1"/>
                </a:solidFill>
              </a:rPr>
              <a:t>AbstractQueue</a:t>
            </a:r>
            <a:r>
              <a:rPr lang="ru-RU" sz="2400" dirty="0" smtClean="0">
                <a:solidFill>
                  <a:schemeClr val="tx1"/>
                </a:solidFill>
              </a:rPr>
              <a:t> - расширяет </a:t>
            </a:r>
            <a:r>
              <a:rPr lang="ru-RU" sz="2400" dirty="0">
                <a:solidFill>
                  <a:schemeClr val="tx1"/>
                </a:solidFill>
              </a:rPr>
              <a:t>класс </a:t>
            </a:r>
            <a:r>
              <a:rPr lang="ru-RU" sz="2400" dirty="0" err="1">
                <a:solidFill>
                  <a:schemeClr val="tx1"/>
                </a:solidFill>
              </a:rPr>
              <a:t>AbstractCollection</a:t>
            </a:r>
            <a:r>
              <a:rPr lang="ru-RU" sz="2400" dirty="0">
                <a:solidFill>
                  <a:schemeClr val="tx1"/>
                </a:solidFill>
              </a:rPr>
              <a:t> и применяет интерфейс </a:t>
            </a:r>
            <a:r>
              <a:rPr lang="ru-RU" sz="2400" dirty="0" err="1">
                <a:solidFill>
                  <a:schemeClr val="tx1"/>
                </a:solidFill>
              </a:rPr>
              <a:t>Queue</a:t>
            </a:r>
            <a:r>
              <a:rPr lang="ru-RU" sz="2400" dirty="0">
                <a:solidFill>
                  <a:schemeClr val="tx1"/>
                </a:solidFill>
              </a:rPr>
              <a:t>, предназначен для создания коллекций в виде очередей и стеков</a:t>
            </a:r>
          </a:p>
          <a:p>
            <a:r>
              <a:rPr lang="ru-RU" sz="2400" dirty="0" err="1" smtClean="0">
                <a:solidFill>
                  <a:schemeClr val="tx1"/>
                </a:solidFill>
              </a:rPr>
              <a:t>AbstractSequentialList</a:t>
            </a:r>
            <a:r>
              <a:rPr lang="ru-RU" sz="2400" dirty="0" smtClean="0">
                <a:solidFill>
                  <a:schemeClr val="tx1"/>
                </a:solidFill>
              </a:rPr>
              <a:t> - также </a:t>
            </a:r>
            <a:r>
              <a:rPr lang="ru-RU" sz="2400" dirty="0">
                <a:solidFill>
                  <a:schemeClr val="tx1"/>
                </a:solidFill>
              </a:rPr>
              <a:t>расширяет класс </a:t>
            </a:r>
            <a:r>
              <a:rPr lang="ru-RU" sz="2400" dirty="0" err="1">
                <a:solidFill>
                  <a:schemeClr val="tx1"/>
                </a:solidFill>
              </a:rPr>
              <a:t>AbstractList</a:t>
            </a:r>
            <a:r>
              <a:rPr lang="ru-RU" sz="2400" dirty="0">
                <a:solidFill>
                  <a:schemeClr val="tx1"/>
                </a:solidFill>
              </a:rPr>
              <a:t> и реализует интерфейс </a:t>
            </a:r>
            <a:r>
              <a:rPr lang="ru-RU" sz="2400" dirty="0" err="1">
                <a:solidFill>
                  <a:schemeClr val="tx1"/>
                </a:solidFill>
              </a:rPr>
              <a:t>List</a:t>
            </a:r>
            <a:r>
              <a:rPr lang="ru-RU" sz="2400" dirty="0">
                <a:solidFill>
                  <a:schemeClr val="tx1"/>
                </a:solidFill>
              </a:rPr>
              <a:t>. Используется для создания связанных списков</a:t>
            </a:r>
          </a:p>
          <a:p>
            <a:r>
              <a:rPr lang="ru-RU" sz="2400" dirty="0" err="1" smtClean="0">
                <a:solidFill>
                  <a:schemeClr val="tx1"/>
                </a:solidFill>
              </a:rPr>
              <a:t>AbstractMap</a:t>
            </a:r>
            <a:r>
              <a:rPr lang="ru-RU" sz="2400" dirty="0" smtClean="0">
                <a:solidFill>
                  <a:schemeClr val="tx1"/>
                </a:solidFill>
              </a:rPr>
              <a:t> - применяет </a:t>
            </a:r>
            <a:r>
              <a:rPr lang="ru-RU" sz="2400" dirty="0">
                <a:solidFill>
                  <a:schemeClr val="tx1"/>
                </a:solidFill>
              </a:rPr>
              <a:t>интерфейс </a:t>
            </a:r>
            <a:r>
              <a:rPr lang="ru-RU" sz="2400" dirty="0" err="1">
                <a:solidFill>
                  <a:schemeClr val="tx1"/>
                </a:solidFill>
              </a:rPr>
              <a:t>Map</a:t>
            </a:r>
            <a:r>
              <a:rPr lang="ru-RU" sz="2400" dirty="0">
                <a:solidFill>
                  <a:schemeClr val="tx1"/>
                </a:solidFill>
              </a:rPr>
              <a:t>, предназначен для создания наборов по типу словаря с объектами в виде пары "ключ-значение"</a:t>
            </a:r>
          </a:p>
        </p:txBody>
      </p:sp>
    </p:spTree>
    <p:extLst>
      <p:ext uri="{BB962C8B-B14F-4D97-AF65-F5344CB8AC3E}">
        <p14:creationId xmlns:p14="http://schemas.microsoft.com/office/powerpoint/2010/main" val="3780389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Общие сведения</a:t>
            </a:r>
          </a:p>
        </p:txBody>
      </p:sp>
      <p:sp>
        <p:nvSpPr>
          <p:cNvPr id="17411" name="Содержимое 2"/>
          <p:cNvSpPr>
            <a:spLocks noGrp="1"/>
          </p:cNvSpPr>
          <p:nvPr>
            <p:ph idx="1"/>
          </p:nvPr>
        </p:nvSpPr>
        <p:spPr>
          <a:xfrm>
            <a:off x="1166648" y="857251"/>
            <a:ext cx="10720552" cy="6000749"/>
          </a:xfrm>
        </p:spPr>
        <p:txBody>
          <a:bodyPr>
            <a:normAutofit fontScale="85000" lnSpcReduction="10000"/>
          </a:bodyPr>
          <a:lstStyle/>
          <a:p>
            <a:pPr marL="0" indent="0">
              <a:buNone/>
            </a:pPr>
            <a:r>
              <a:rPr lang="ru-RU" sz="2400" dirty="0"/>
              <a:t>С помощью применения вышеописанных интерфейсов и абстрактных классов в </a:t>
            </a:r>
            <a:r>
              <a:rPr lang="ru-RU" sz="2400" dirty="0" err="1"/>
              <a:t>Java</a:t>
            </a:r>
            <a:r>
              <a:rPr lang="ru-RU" sz="2400" dirty="0"/>
              <a:t> реализуется широкая палитра классов коллекций - списки, множества, очереди, отображения и другие, среди которых можно выделить следующие:</a:t>
            </a:r>
          </a:p>
          <a:p>
            <a:r>
              <a:rPr lang="ru-RU" sz="2400" b="1" dirty="0" err="1"/>
              <a:t>ArrayList</a:t>
            </a:r>
            <a:r>
              <a:rPr lang="ru-RU" sz="2400" dirty="0"/>
              <a:t>: простой список объектов</a:t>
            </a:r>
          </a:p>
          <a:p>
            <a:r>
              <a:rPr lang="ru-RU" sz="2400" b="1" dirty="0" err="1"/>
              <a:t>LinkedList</a:t>
            </a:r>
            <a:r>
              <a:rPr lang="ru-RU" sz="2400" dirty="0"/>
              <a:t>: представляет связанный список</a:t>
            </a:r>
          </a:p>
          <a:p>
            <a:r>
              <a:rPr lang="ru-RU" sz="2400" b="1" dirty="0" err="1"/>
              <a:t>ArrayDeque</a:t>
            </a:r>
            <a:r>
              <a:rPr lang="ru-RU" sz="2400" dirty="0"/>
              <a:t>: класс двунаправленной очереди, в которой мы можем произвести вставку и удаление как в начале коллекции, так и в ее конце</a:t>
            </a:r>
          </a:p>
          <a:p>
            <a:r>
              <a:rPr lang="ru-RU" sz="2400" b="1" dirty="0" err="1"/>
              <a:t>HashSet</a:t>
            </a:r>
            <a:r>
              <a:rPr lang="ru-RU" sz="2400" dirty="0"/>
              <a:t>: набор объектов или </a:t>
            </a:r>
            <a:r>
              <a:rPr lang="ru-RU" sz="2400" dirty="0" err="1"/>
              <a:t>хеш</a:t>
            </a:r>
            <a:r>
              <a:rPr lang="ru-RU" sz="2400" dirty="0"/>
              <a:t>-множество, где каждый элемент имеет ключ - уникальный </a:t>
            </a:r>
            <a:r>
              <a:rPr lang="ru-RU" sz="2400" dirty="0" err="1"/>
              <a:t>хеш</a:t>
            </a:r>
            <a:r>
              <a:rPr lang="ru-RU" sz="2400" dirty="0"/>
              <a:t>-код</a:t>
            </a:r>
          </a:p>
          <a:p>
            <a:r>
              <a:rPr lang="ru-RU" sz="2400" b="1" dirty="0" err="1"/>
              <a:t>TreeSet</a:t>
            </a:r>
            <a:r>
              <a:rPr lang="ru-RU" sz="2400" dirty="0"/>
              <a:t>: набор отсортированных объектов в виде дерева</a:t>
            </a:r>
          </a:p>
          <a:p>
            <a:r>
              <a:rPr lang="ru-RU" sz="2400" b="1" dirty="0" err="1"/>
              <a:t>LinkedHashSet</a:t>
            </a:r>
            <a:r>
              <a:rPr lang="ru-RU" sz="2400" dirty="0"/>
              <a:t>: связанное </a:t>
            </a:r>
            <a:r>
              <a:rPr lang="ru-RU" sz="2400" dirty="0" err="1"/>
              <a:t>хеш</a:t>
            </a:r>
            <a:r>
              <a:rPr lang="ru-RU" sz="2400" dirty="0"/>
              <a:t>-множество</a:t>
            </a:r>
          </a:p>
          <a:p>
            <a:r>
              <a:rPr lang="ru-RU" sz="2400" b="1" dirty="0" err="1"/>
              <a:t>PriorityQueue</a:t>
            </a:r>
            <a:r>
              <a:rPr lang="ru-RU" sz="2400" dirty="0"/>
              <a:t>: очередь приоритетов</a:t>
            </a:r>
          </a:p>
          <a:p>
            <a:r>
              <a:rPr lang="ru-RU" sz="2400" b="1" dirty="0" err="1"/>
              <a:t>HashMap</a:t>
            </a:r>
            <a:r>
              <a:rPr lang="ru-RU" sz="2400" dirty="0"/>
              <a:t>: структура данных в виде словаря, в котором каждый объект имеет уникальный ключ и некоторое значение</a:t>
            </a:r>
          </a:p>
          <a:p>
            <a:r>
              <a:rPr lang="ru-RU" sz="2400" b="1" dirty="0" err="1"/>
              <a:t>TreeMap</a:t>
            </a:r>
            <a:r>
              <a:rPr lang="ru-RU" sz="2400" dirty="0"/>
              <a:t>: структура данных в виде дерева, где каждый элемент имеет уникальный ключ и некоторое значение</a:t>
            </a:r>
          </a:p>
        </p:txBody>
      </p:sp>
    </p:spTree>
    <p:extLst>
      <p:ext uri="{BB962C8B-B14F-4D97-AF65-F5344CB8AC3E}">
        <p14:creationId xmlns:p14="http://schemas.microsoft.com/office/powerpoint/2010/main" val="3934963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t>Интерфейс </a:t>
            </a:r>
            <a:r>
              <a:rPr lang="ru-RU" sz="3200" dirty="0" err="1"/>
              <a:t>Collection</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027134"/>
            <a:ext cx="9979572" cy="5547088"/>
          </a:xfrm>
        </p:spPr>
        <p:txBody>
          <a:bodyPr>
            <a:normAutofit/>
          </a:bodyPr>
          <a:lstStyle/>
          <a:p>
            <a:pPr marL="0" indent="0">
              <a:buNone/>
            </a:pPr>
            <a:r>
              <a:rPr lang="ru-RU" sz="2400" dirty="0" smtClean="0">
                <a:solidFill>
                  <a:schemeClr val="tx1"/>
                </a:solidFill>
              </a:rPr>
              <a:t>Интерфейс </a:t>
            </a:r>
            <a:r>
              <a:rPr lang="ru-RU" sz="2400" dirty="0" err="1">
                <a:solidFill>
                  <a:schemeClr val="tx1"/>
                </a:solidFill>
              </a:rPr>
              <a:t>Collection</a:t>
            </a:r>
            <a:r>
              <a:rPr lang="ru-RU" sz="2400" dirty="0">
                <a:solidFill>
                  <a:schemeClr val="tx1"/>
                </a:solidFill>
              </a:rPr>
              <a:t> – это основа, на которой сформирована структура </a:t>
            </a:r>
            <a:r>
              <a:rPr lang="ru-RU" sz="2400" dirty="0" smtClean="0">
                <a:solidFill>
                  <a:schemeClr val="tx1"/>
                </a:solidFill>
              </a:rPr>
              <a:t>коллекций</a:t>
            </a:r>
            <a:r>
              <a:rPr lang="ru-RU" sz="2400" dirty="0">
                <a:solidFill>
                  <a:schemeClr val="tx1"/>
                </a:solidFill>
              </a:rPr>
              <a:t>.  В  нем  объявляются  основные  методы,  которые  будут </a:t>
            </a:r>
            <a:r>
              <a:rPr lang="ru-RU" sz="2400" dirty="0" smtClean="0">
                <a:solidFill>
                  <a:schemeClr val="tx1"/>
                </a:solidFill>
              </a:rPr>
              <a:t>наследоваться  </a:t>
            </a:r>
            <a:r>
              <a:rPr lang="ru-RU" sz="2400" dirty="0">
                <a:solidFill>
                  <a:schemeClr val="tx1"/>
                </a:solidFill>
              </a:rPr>
              <a:t>всеми  коллекциями</a:t>
            </a:r>
            <a:r>
              <a:rPr lang="ru-RU" sz="2400" dirty="0" smtClean="0">
                <a:solidFill>
                  <a:schemeClr val="tx1"/>
                </a:solidFill>
              </a:rPr>
              <a:t>.</a:t>
            </a:r>
          </a:p>
          <a:p>
            <a:pPr marL="0" indent="0">
              <a:buNone/>
            </a:pPr>
            <a:endParaRPr lang="ru-RU" sz="2400" dirty="0">
              <a:solidFill>
                <a:schemeClr val="tx1"/>
              </a:solidFill>
            </a:endParaRPr>
          </a:p>
          <a:p>
            <a:pPr marL="0" indent="0">
              <a:buNone/>
            </a:pPr>
            <a:r>
              <a:rPr lang="en-US" sz="2400" dirty="0">
                <a:solidFill>
                  <a:schemeClr val="tx1"/>
                </a:solidFill>
              </a:rPr>
              <a:t>public interface Collection&lt;E&gt; extends </a:t>
            </a:r>
            <a:r>
              <a:rPr lang="en-US" sz="2400" dirty="0" err="1">
                <a:solidFill>
                  <a:schemeClr val="tx1"/>
                </a:solidFill>
              </a:rPr>
              <a:t>Iterable</a:t>
            </a:r>
            <a:r>
              <a:rPr lang="en-US" sz="2400" dirty="0">
                <a:solidFill>
                  <a:schemeClr val="tx1"/>
                </a:solidFill>
              </a:rPr>
              <a:t>&lt;E&gt;{</a:t>
            </a:r>
          </a:p>
          <a:p>
            <a:pPr marL="0" indent="0">
              <a:buNone/>
            </a:pPr>
            <a:r>
              <a:rPr lang="ru-RU" sz="2400" dirty="0" smtClean="0">
                <a:solidFill>
                  <a:schemeClr val="tx1"/>
                </a:solidFill>
              </a:rPr>
              <a:t>	</a:t>
            </a:r>
            <a:r>
              <a:rPr lang="en-US" sz="2400" dirty="0" smtClean="0">
                <a:solidFill>
                  <a:schemeClr val="tx1"/>
                </a:solidFill>
              </a:rPr>
              <a:t>// </a:t>
            </a:r>
            <a:r>
              <a:rPr lang="ru-RU" sz="2400" dirty="0">
                <a:solidFill>
                  <a:schemeClr val="tx1"/>
                </a:solidFill>
              </a:rPr>
              <a:t>определения методов</a:t>
            </a:r>
          </a:p>
          <a:p>
            <a:pPr marL="0" indent="0">
              <a:buNone/>
            </a:pPr>
            <a:r>
              <a:rPr lang="ru-RU" sz="2400" dirty="0">
                <a:solidFill>
                  <a:schemeClr val="tx1"/>
                </a:solidFill>
              </a:rPr>
              <a:t>}</a:t>
            </a:r>
            <a:endParaRPr lang="ru-RU" sz="2400" dirty="0" smtClean="0">
              <a:solidFill>
                <a:schemeClr val="tx1"/>
              </a:solidFill>
            </a:endParaRPr>
          </a:p>
        </p:txBody>
      </p:sp>
    </p:spTree>
    <p:extLst>
      <p:ext uri="{BB962C8B-B14F-4D97-AF65-F5344CB8AC3E}">
        <p14:creationId xmlns:p14="http://schemas.microsoft.com/office/powerpoint/2010/main" val="364345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2955</TotalTime>
  <Words>2893</Words>
  <Application>Microsoft Office PowerPoint</Application>
  <PresentationFormat>Широкоэкранный</PresentationFormat>
  <Paragraphs>371</Paragraphs>
  <Slides>44</Slides>
  <Notes>43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44</vt:i4>
      </vt:variant>
    </vt:vector>
  </HeadingPairs>
  <TitlesOfParts>
    <vt:vector size="50" baseType="lpstr">
      <vt:lpstr>Arial</vt:lpstr>
      <vt:lpstr>Calibri</vt:lpstr>
      <vt:lpstr>Century Gothic</vt:lpstr>
      <vt:lpstr>Wingdings</vt:lpstr>
      <vt:lpstr>Wingdings 3</vt:lpstr>
      <vt:lpstr>Легкий дым</vt:lpstr>
      <vt:lpstr>Краткий обзор коллекций</vt:lpstr>
      <vt:lpstr>Общие сведения</vt:lpstr>
      <vt:lpstr>Общие сведения</vt:lpstr>
      <vt:lpstr>Общие сведения</vt:lpstr>
      <vt:lpstr>Общие сведения</vt:lpstr>
      <vt:lpstr>Общие сведения</vt:lpstr>
      <vt:lpstr>Общие сведения</vt:lpstr>
      <vt:lpstr>Общие сведения</vt:lpstr>
      <vt:lpstr>Интерфейс Collection</vt:lpstr>
      <vt:lpstr>Интерфейс Collection</vt:lpstr>
      <vt:lpstr>Интерфейс Collection</vt:lpstr>
      <vt:lpstr>Интерфейс Collection</vt:lpstr>
      <vt:lpstr>Интерфейс List</vt:lpstr>
      <vt:lpstr>Интерфейс List</vt:lpstr>
      <vt:lpstr>Интерфейс List</vt:lpstr>
      <vt:lpstr>Интерфейс List</vt:lpstr>
      <vt:lpstr>Класс  ArrayList</vt:lpstr>
      <vt:lpstr>Класс  ArrayList</vt:lpstr>
      <vt:lpstr>Класс  ArrayList</vt:lpstr>
      <vt:lpstr>Класс  ArrayList</vt:lpstr>
      <vt:lpstr>Класс  ArrayList</vt:lpstr>
      <vt:lpstr>Класс  ArrayList</vt:lpstr>
      <vt:lpstr>Класс LinkedList</vt:lpstr>
      <vt:lpstr>Класс LinkedList</vt:lpstr>
      <vt:lpstr>Класс LinkedList</vt:lpstr>
      <vt:lpstr>Класс LinkedList</vt:lpstr>
      <vt:lpstr>Класс  LinkedList</vt:lpstr>
      <vt:lpstr>Класс LinkedList</vt:lpstr>
      <vt:lpstr>Интерфейс Set</vt:lpstr>
      <vt:lpstr>Интерфейс SortedSet</vt:lpstr>
      <vt:lpstr>Интерфейс SortedSet</vt:lpstr>
      <vt:lpstr>Интерфейс NavigableSet</vt:lpstr>
      <vt:lpstr>Интерфейс NavigableSet</vt:lpstr>
      <vt:lpstr>Класс TreeSet</vt:lpstr>
      <vt:lpstr>Класс TreeSet</vt:lpstr>
      <vt:lpstr>Класс TreeSet</vt:lpstr>
      <vt:lpstr>Класс TreeSet</vt:lpstr>
      <vt:lpstr>Класс HashSet</vt:lpstr>
      <vt:lpstr>Класс HashSet</vt:lpstr>
      <vt:lpstr>Класс HashSet</vt:lpstr>
      <vt:lpstr>Класс EnumSet</vt:lpstr>
      <vt:lpstr>Класс EnumSet</vt:lpstr>
      <vt:lpstr>Класс EnumSet</vt:lpstr>
      <vt:lpstr>Класс EnumSet</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ATmega 128</dc:title>
  <dc:creator>RePack by Diakov</dc:creator>
  <cp:lastModifiedBy>student</cp:lastModifiedBy>
  <cp:revision>191</cp:revision>
  <dcterms:created xsi:type="dcterms:W3CDTF">2016-09-01T17:38:19Z</dcterms:created>
  <dcterms:modified xsi:type="dcterms:W3CDTF">2022-04-01T07:19:08Z</dcterms:modified>
</cp:coreProperties>
</file>