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7"/>
  </p:notesMasterIdLst>
  <p:sldIdLst>
    <p:sldId id="256" r:id="rId2"/>
    <p:sldId id="323" r:id="rId3"/>
    <p:sldId id="324" r:id="rId4"/>
    <p:sldId id="325" r:id="rId5"/>
    <p:sldId id="326" r:id="rId6"/>
    <p:sldId id="327" r:id="rId7"/>
    <p:sldId id="320" r:id="rId8"/>
    <p:sldId id="328" r:id="rId9"/>
    <p:sldId id="329" r:id="rId10"/>
    <p:sldId id="330" r:id="rId11"/>
    <p:sldId id="333" r:id="rId12"/>
    <p:sldId id="332" r:id="rId13"/>
    <p:sldId id="334" r:id="rId14"/>
    <p:sldId id="335" r:id="rId15"/>
    <p:sldId id="336" r:id="rId16"/>
    <p:sldId id="337" r:id="rId17"/>
    <p:sldId id="338" r:id="rId18"/>
    <p:sldId id="340" r:id="rId19"/>
    <p:sldId id="339"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I" initials="M" lastIdx="0" clrIdx="0">
    <p:extLst>
      <p:ext uri="{19B8F6BF-5375-455C-9EA6-DF929625EA0E}">
        <p15:presenceInfo xmlns:p15="http://schemas.microsoft.com/office/powerpoint/2012/main" userId="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2140" autoAdjust="0"/>
  </p:normalViewPr>
  <p:slideViewPr>
    <p:cSldViewPr snapToGrid="0">
      <p:cViewPr varScale="1">
        <p:scale>
          <a:sx n="68" d="100"/>
          <a:sy n="68" d="100"/>
        </p:scale>
        <p:origin x="21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A44E3-E456-45F5-82B9-B14B92DFEB61}" type="datetimeFigureOut">
              <a:rPr lang="ru-RU" smtClean="0"/>
              <a:t>07.04.2022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A4EDA-4EE3-4855-95BE-84F0941FFA81}" type="slidenum">
              <a:rPr lang="ru-RU" smtClean="0"/>
              <a:t>‹#›</a:t>
            </a:fld>
            <a:endParaRPr lang="ru-RU"/>
          </a:p>
        </p:txBody>
      </p:sp>
    </p:spTree>
    <p:extLst>
      <p:ext uri="{BB962C8B-B14F-4D97-AF65-F5344CB8AC3E}">
        <p14:creationId xmlns:p14="http://schemas.microsoft.com/office/powerpoint/2010/main" val="1535238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21461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917581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i="1" dirty="0" smtClean="0">
                <a:latin typeface="Arial" panose="020B0604020202020204" pitchFamily="34" charset="0"/>
              </a:rPr>
              <a:t>void remove() </a:t>
            </a:r>
            <a:r>
              <a:rPr lang="ru-RU" altLang="ru-RU" i="1" dirty="0" smtClean="0">
                <a:latin typeface="Arial" panose="020B0604020202020204" pitchFamily="34" charset="0"/>
              </a:rPr>
              <a:t>- Удаляет  текущий  элемент.  </a:t>
            </a:r>
          </a:p>
          <a:p>
            <a:r>
              <a:rPr lang="ru-RU" altLang="ru-RU" i="1" dirty="0" smtClean="0">
                <a:latin typeface="Arial" panose="020B0604020202020204" pitchFamily="34" charset="0"/>
              </a:rPr>
              <a:t>Выбрасывает исключение  типа  </a:t>
            </a:r>
            <a:r>
              <a:rPr lang="ru-RU" altLang="ru-RU" i="1" dirty="0" err="1" smtClean="0">
                <a:latin typeface="Arial" panose="020B0604020202020204" pitchFamily="34" charset="0"/>
              </a:rPr>
              <a:t>IllegalstateExceptlon</a:t>
            </a:r>
            <a:r>
              <a:rPr lang="ru-RU" altLang="ru-RU" i="1" dirty="0" smtClean="0">
                <a:latin typeface="Arial" panose="020B0604020202020204" pitchFamily="34" charset="0"/>
              </a:rPr>
              <a:t>,  если  сделана </a:t>
            </a:r>
          </a:p>
          <a:p>
            <a:r>
              <a:rPr lang="ru-RU" altLang="ru-RU" i="1" dirty="0" smtClean="0">
                <a:latin typeface="Arial" panose="020B0604020202020204" pitchFamily="34" charset="0"/>
              </a:rPr>
              <a:t>попытка  вызвать  метод  </a:t>
            </a:r>
            <a:r>
              <a:rPr lang="ru-RU" altLang="ru-RU" i="1" dirty="0" err="1" smtClean="0">
                <a:latin typeface="Arial" panose="020B0604020202020204" pitchFamily="34" charset="0"/>
              </a:rPr>
              <a:t>remove</a:t>
            </a:r>
            <a:r>
              <a:rPr lang="ru-RU" altLang="ru-RU" i="1" dirty="0" smtClean="0">
                <a:latin typeface="Arial" panose="020B0604020202020204" pitchFamily="34" charset="0"/>
              </a:rPr>
              <a:t>(),  которой  не предшествует вызов </a:t>
            </a:r>
            <a:r>
              <a:rPr lang="en-US" altLang="ru-RU" i="1" dirty="0" smtClean="0">
                <a:latin typeface="Arial" panose="020B0604020202020204" pitchFamily="34" charset="0"/>
              </a:rPr>
              <a:t>next() </a:t>
            </a:r>
          </a:p>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946619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smtClean="0">
                <a:solidFill>
                  <a:schemeClr val="tx1"/>
                </a:solidFill>
                <a:effectLst/>
                <a:latin typeface="+mn-lt"/>
                <a:ea typeface="+mn-ea"/>
                <a:cs typeface="+mn-cs"/>
              </a:rPr>
              <a:t>Пример использования итератора для перебора коллекции </a:t>
            </a:r>
            <a:r>
              <a:rPr lang="ru-RU" sz="1200" b="0" i="0" kern="1200" dirty="0" err="1" smtClean="0">
                <a:solidFill>
                  <a:schemeClr val="tx1"/>
                </a:solidFill>
                <a:effectLst/>
                <a:latin typeface="+mn-lt"/>
                <a:ea typeface="+mn-ea"/>
                <a:cs typeface="+mn-cs"/>
              </a:rPr>
              <a:t>ArrayList</a:t>
            </a:r>
            <a:r>
              <a:rPr lang="ru-RU" sz="1200" b="0" i="0" kern="1200" dirty="0" smtClean="0">
                <a:solidFill>
                  <a:schemeClr val="tx1"/>
                </a:solidFill>
                <a:effectLst/>
                <a:latin typeface="+mn-lt"/>
                <a:ea typeface="+mn-ea"/>
                <a:cs typeface="+mn-cs"/>
              </a:rPr>
              <a:t>:</a:t>
            </a:r>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218335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87811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55308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smtClean="0">
                <a:solidFill>
                  <a:schemeClr val="tx1"/>
                </a:solidFill>
                <a:effectLst/>
                <a:latin typeface="+mn-lt"/>
                <a:ea typeface="+mn-ea"/>
                <a:cs typeface="+mn-cs"/>
              </a:rPr>
              <a:t>Пример использования </a:t>
            </a:r>
            <a:r>
              <a:rPr lang="en-US" sz="1200" b="0" i="0" kern="1200" dirty="0" err="1" smtClean="0">
                <a:solidFill>
                  <a:schemeClr val="tx1"/>
                </a:solidFill>
                <a:effectLst/>
                <a:latin typeface="+mn-lt"/>
                <a:ea typeface="+mn-ea"/>
                <a:cs typeface="+mn-cs"/>
              </a:rPr>
              <a:t>ListIterator</a:t>
            </a:r>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009983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175426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855464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94702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93541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840148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863855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6972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Чтобы положить объект в коллекцию, используется метод </a:t>
            </a:r>
            <a:r>
              <a:rPr lang="ru-RU" altLang="ru-RU" i="1" dirty="0" err="1" smtClean="0">
                <a:latin typeface="Arial" panose="020B0604020202020204" pitchFamily="34" charset="0"/>
              </a:rPr>
              <a:t>put</a:t>
            </a:r>
            <a:r>
              <a:rPr lang="ru-RU" altLang="ru-RU" i="1" dirty="0" smtClean="0">
                <a:latin typeface="Arial" panose="020B0604020202020204" pitchFamily="34" charset="0"/>
              </a:rPr>
              <a:t>, а чтобы получить по ключу - метод </a:t>
            </a:r>
            <a:r>
              <a:rPr lang="ru-RU" altLang="ru-RU" i="1" dirty="0" err="1" smtClean="0">
                <a:latin typeface="Arial" panose="020B0604020202020204" pitchFamily="34" charset="0"/>
              </a:rPr>
              <a:t>get</a:t>
            </a:r>
            <a:r>
              <a:rPr lang="ru-RU" altLang="ru-RU" i="1" dirty="0" smtClean="0">
                <a:latin typeface="Arial" panose="020B0604020202020204" pitchFamily="34" charset="0"/>
              </a:rPr>
              <a:t>. Реализация интерфейса </a:t>
            </a:r>
            <a:r>
              <a:rPr lang="ru-RU" altLang="ru-RU" i="1" dirty="0" err="1" smtClean="0">
                <a:latin typeface="Arial" panose="020B0604020202020204" pitchFamily="34" charset="0"/>
              </a:rPr>
              <a:t>Map</a:t>
            </a:r>
            <a:r>
              <a:rPr lang="ru-RU" altLang="ru-RU" i="1" dirty="0" smtClean="0">
                <a:latin typeface="Arial" panose="020B0604020202020204" pitchFamily="34" charset="0"/>
              </a:rPr>
              <a:t> также позволяет получить наборы как ключей, так и значений.</a:t>
            </a:r>
          </a:p>
          <a:p>
            <a:r>
              <a:rPr lang="ru-RU" altLang="ru-RU" i="1" dirty="0" smtClean="0">
                <a:latin typeface="Arial" panose="020B0604020202020204" pitchFamily="34" charset="0"/>
              </a:rPr>
              <a:t>А метод </a:t>
            </a:r>
            <a:r>
              <a:rPr lang="ru-RU" altLang="ru-RU" i="1" dirty="0" err="1" smtClean="0">
                <a:latin typeface="Arial" panose="020B0604020202020204" pitchFamily="34" charset="0"/>
              </a:rPr>
              <a:t>entrySet</a:t>
            </a:r>
            <a:r>
              <a:rPr lang="ru-RU" altLang="ru-RU" i="1" dirty="0" smtClean="0">
                <a:latin typeface="Arial" panose="020B0604020202020204" pitchFamily="34" charset="0"/>
              </a:rPr>
              <a:t>() возвращает набор всех элементов в виде объектов </a:t>
            </a:r>
            <a:r>
              <a:rPr lang="ru-RU" altLang="ru-RU" i="1" dirty="0" err="1" smtClean="0">
                <a:latin typeface="Arial" panose="020B0604020202020204" pitchFamily="34" charset="0"/>
              </a:rPr>
              <a:t>Map.Entry</a:t>
            </a:r>
            <a:r>
              <a:rPr lang="ru-RU" altLang="ru-RU" i="1" dirty="0" smtClean="0">
                <a:latin typeface="Arial" panose="020B0604020202020204" pitchFamily="34" charset="0"/>
              </a:rPr>
              <a:t>&lt;K, V&gt;.</a:t>
            </a:r>
          </a:p>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519499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При переборе объектов отображения мы будем оперировать этими методами для работы с ключами и значениями объектов.</a:t>
            </a:r>
          </a:p>
        </p:txBody>
      </p:sp>
    </p:spTree>
    <p:extLst>
      <p:ext uri="{BB962C8B-B14F-4D97-AF65-F5344CB8AC3E}">
        <p14:creationId xmlns:p14="http://schemas.microsoft.com/office/powerpoint/2010/main" val="3444124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388286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201252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smtClean="0">
                <a:solidFill>
                  <a:schemeClr val="tx1"/>
                </a:solidFill>
                <a:effectLst/>
                <a:latin typeface="+mn-lt"/>
                <a:ea typeface="+mn-ea"/>
                <a:cs typeface="+mn-cs"/>
              </a:rPr>
              <a:t>Чтобы добавить или заменить элемент, используется метод </a:t>
            </a:r>
            <a:r>
              <a:rPr lang="ru-RU" sz="1200" b="0" i="0" kern="1200" dirty="0" err="1" smtClean="0">
                <a:solidFill>
                  <a:schemeClr val="tx1"/>
                </a:solidFill>
                <a:effectLst/>
                <a:latin typeface="+mn-lt"/>
                <a:ea typeface="+mn-ea"/>
                <a:cs typeface="+mn-cs"/>
              </a:rPr>
              <a:t>put</a:t>
            </a:r>
            <a:r>
              <a:rPr lang="ru-RU" sz="1200" b="0" i="0" kern="1200" dirty="0" smtClean="0">
                <a:solidFill>
                  <a:schemeClr val="tx1"/>
                </a:solidFill>
                <a:effectLst/>
                <a:latin typeface="+mn-lt"/>
                <a:ea typeface="+mn-ea"/>
                <a:cs typeface="+mn-cs"/>
              </a:rPr>
              <a:t>, либо </a:t>
            </a:r>
            <a:r>
              <a:rPr lang="ru-RU" sz="1200" b="0" i="0" kern="1200" dirty="0" err="1" smtClean="0">
                <a:solidFill>
                  <a:schemeClr val="tx1"/>
                </a:solidFill>
                <a:effectLst/>
                <a:latin typeface="+mn-lt"/>
                <a:ea typeface="+mn-ea"/>
                <a:cs typeface="+mn-cs"/>
              </a:rPr>
              <a:t>replace</a:t>
            </a:r>
            <a:r>
              <a:rPr lang="ru-RU" sz="1200" b="0" i="0" kern="1200" dirty="0" smtClean="0">
                <a:solidFill>
                  <a:schemeClr val="tx1"/>
                </a:solidFill>
                <a:effectLst/>
                <a:latin typeface="+mn-lt"/>
                <a:ea typeface="+mn-ea"/>
                <a:cs typeface="+mn-cs"/>
              </a:rPr>
              <a:t>, а чтобы получить его значение по ключу - метод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С помощью других методов интерфейса </a:t>
            </a:r>
            <a:r>
              <a:rPr lang="ru-RU" sz="1200" b="0" i="0" kern="1200" dirty="0" err="1" smtClean="0">
                <a:solidFill>
                  <a:schemeClr val="tx1"/>
                </a:solidFill>
                <a:effectLst/>
                <a:latin typeface="+mn-lt"/>
                <a:ea typeface="+mn-ea"/>
                <a:cs typeface="+mn-cs"/>
              </a:rPr>
              <a:t>Map</a:t>
            </a:r>
            <a:r>
              <a:rPr lang="ru-RU" sz="1200" b="0" i="0" kern="1200" dirty="0" smtClean="0">
                <a:solidFill>
                  <a:schemeClr val="tx1"/>
                </a:solidFill>
                <a:effectLst/>
                <a:latin typeface="+mn-lt"/>
                <a:ea typeface="+mn-ea"/>
                <a:cs typeface="+mn-cs"/>
              </a:rPr>
              <a:t> также производятся другие манипуляции над элементами: перебор, получение ключей, значений, удаление.</a:t>
            </a:r>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546337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smtClean="0">
                <a:solidFill>
                  <a:schemeClr val="tx1"/>
                </a:solidFill>
                <a:effectLst/>
                <a:latin typeface="+mn-lt"/>
                <a:ea typeface="+mn-ea"/>
                <a:cs typeface="+mn-cs"/>
              </a:rPr>
              <a:t>Для создания отображений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также предоставляет ряд дополнительных интерфейсов: </a:t>
            </a:r>
            <a:r>
              <a:rPr lang="ru-RU" sz="1200" b="0" i="0" kern="1200" dirty="0" err="1" smtClean="0">
                <a:solidFill>
                  <a:schemeClr val="tx1"/>
                </a:solidFill>
                <a:effectLst/>
                <a:latin typeface="+mn-lt"/>
                <a:ea typeface="+mn-ea"/>
                <a:cs typeface="+mn-cs"/>
              </a:rPr>
              <a:t>SortedMap</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NavigableMap</a:t>
            </a:r>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265861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249037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81298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57959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469409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301429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763030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430207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666687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427110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312829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255807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ltLang="ru-RU" i="1" dirty="0" smtClean="0">
                <a:latin typeface="Arial" panose="020B0604020202020204" pitchFamily="34" charset="0"/>
              </a:rPr>
              <a:t>Кроме собственно методов интерфейса </a:t>
            </a:r>
            <a:r>
              <a:rPr lang="ru-RU" altLang="ru-RU" i="1" dirty="0" err="1" smtClean="0">
                <a:latin typeface="Arial" panose="020B0604020202020204" pitchFamily="34" charset="0"/>
              </a:rPr>
              <a:t>Map</a:t>
            </a:r>
            <a:r>
              <a:rPr lang="ru-RU" altLang="ru-RU" i="1" dirty="0" smtClean="0">
                <a:latin typeface="Arial" panose="020B0604020202020204" pitchFamily="34" charset="0"/>
              </a:rPr>
              <a:t> класс </a:t>
            </a:r>
            <a:r>
              <a:rPr lang="ru-RU" altLang="ru-RU" i="1" dirty="0" err="1" smtClean="0">
                <a:latin typeface="Arial" panose="020B0604020202020204" pitchFamily="34" charset="0"/>
              </a:rPr>
              <a:t>TreeMap</a:t>
            </a:r>
            <a:r>
              <a:rPr lang="ru-RU" altLang="ru-RU" i="1" dirty="0" smtClean="0">
                <a:latin typeface="Arial" panose="020B0604020202020204" pitchFamily="34" charset="0"/>
              </a:rPr>
              <a:t> реализует методы интерфейса </a:t>
            </a:r>
            <a:r>
              <a:rPr lang="ru-RU" altLang="ru-RU" i="1" dirty="0" err="1" smtClean="0">
                <a:latin typeface="Arial" panose="020B0604020202020204" pitchFamily="34" charset="0"/>
              </a:rPr>
              <a:t>NavigableMap</a:t>
            </a:r>
            <a:r>
              <a:rPr lang="ru-RU" altLang="ru-RU" i="1" dirty="0" smtClean="0">
                <a:latin typeface="Arial" panose="020B0604020202020204" pitchFamily="34" charset="0"/>
              </a:rPr>
              <a:t>.</a:t>
            </a:r>
          </a:p>
          <a:p>
            <a:r>
              <a:rPr lang="ru-RU" altLang="ru-RU" i="1" dirty="0" smtClean="0">
                <a:latin typeface="Arial" panose="020B0604020202020204" pitchFamily="34" charset="0"/>
              </a:rPr>
              <a:t>Например, мы можем получить все объекты до или после определенного ключа с помощью методов </a:t>
            </a:r>
            <a:r>
              <a:rPr lang="ru-RU" altLang="ru-RU" i="1" dirty="0" err="1" smtClean="0">
                <a:latin typeface="Arial" panose="020B0604020202020204" pitchFamily="34" charset="0"/>
              </a:rPr>
              <a:t>headMap</a:t>
            </a:r>
            <a:r>
              <a:rPr lang="ru-RU" altLang="ru-RU" i="1" dirty="0" smtClean="0">
                <a:latin typeface="Arial" panose="020B0604020202020204" pitchFamily="34" charset="0"/>
              </a:rPr>
              <a:t> и </a:t>
            </a:r>
            <a:r>
              <a:rPr lang="ru-RU" altLang="ru-RU" i="1" dirty="0" err="1" smtClean="0">
                <a:latin typeface="Arial" panose="020B0604020202020204" pitchFamily="34" charset="0"/>
              </a:rPr>
              <a:t>tailMap</a:t>
            </a:r>
            <a:r>
              <a:rPr lang="ru-RU" altLang="ru-RU" i="1" dirty="0" smtClean="0">
                <a:latin typeface="Arial" panose="020B0604020202020204" pitchFamily="34" charset="0"/>
              </a:rPr>
              <a:t>.</a:t>
            </a:r>
          </a:p>
          <a:p>
            <a:r>
              <a:rPr lang="ru-RU" altLang="ru-RU" i="1" dirty="0" smtClean="0">
                <a:latin typeface="Arial" panose="020B0604020202020204" pitchFamily="34" charset="0"/>
              </a:rPr>
              <a:t>Также мы можем получить первый и последний элементы и провести ряд дополнительных манипуляций с объектами.</a:t>
            </a:r>
          </a:p>
        </p:txBody>
      </p:sp>
    </p:spTree>
    <p:extLst>
      <p:ext uri="{BB962C8B-B14F-4D97-AF65-F5344CB8AC3E}">
        <p14:creationId xmlns:p14="http://schemas.microsoft.com/office/powerpoint/2010/main" val="5984288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8907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311871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3381773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410286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870189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4717349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83534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055123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sz="1200" b="0" i="0" kern="1200" dirty="0" smtClean="0">
                <a:solidFill>
                  <a:schemeClr val="tx1"/>
                </a:solidFill>
                <a:effectLst/>
                <a:latin typeface="+mn-lt"/>
                <a:ea typeface="+mn-ea"/>
                <a:cs typeface="+mn-cs"/>
              </a:rPr>
              <a:t>Однако перед нами может возникнуть проблема, что если разработчик не реализовал в своем классе, который мы хотим использовать, интерфейс </a:t>
            </a:r>
            <a:r>
              <a:rPr lang="ru-RU" sz="1200" b="0" i="0" kern="1200" dirty="0" err="1" smtClean="0">
                <a:solidFill>
                  <a:schemeClr val="tx1"/>
                </a:solidFill>
                <a:effectLst/>
                <a:latin typeface="+mn-lt"/>
                <a:ea typeface="+mn-ea"/>
                <a:cs typeface="+mn-cs"/>
              </a:rPr>
              <a:t>Comparable</a:t>
            </a:r>
            <a:r>
              <a:rPr lang="ru-RU" sz="1200" b="0" i="0" kern="1200" dirty="0" smtClean="0">
                <a:solidFill>
                  <a:schemeClr val="tx1"/>
                </a:solidFill>
                <a:effectLst/>
                <a:latin typeface="+mn-lt"/>
                <a:ea typeface="+mn-ea"/>
                <a:cs typeface="+mn-cs"/>
              </a:rPr>
              <a:t>, либо реализовал, но нас не устраивает его функциональность, и мы хотим ее переопределить?</a:t>
            </a:r>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1151799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459647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85687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i="1" dirty="0" smtClean="0">
              <a:latin typeface="Arial" panose="020B0604020202020204" pitchFamily="34" charset="0"/>
            </a:endParaRPr>
          </a:p>
        </p:txBody>
      </p:sp>
    </p:spTree>
    <p:extLst>
      <p:ext uri="{BB962C8B-B14F-4D97-AF65-F5344CB8AC3E}">
        <p14:creationId xmlns:p14="http://schemas.microsoft.com/office/powerpoint/2010/main" val="276897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7E44C34-EB85-4FC6-BAB3-858976E76C67}" type="datetimeFigureOut">
              <a:rPr lang="ru-RU" smtClean="0"/>
              <a:t>07.04.2022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15062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E44C34-EB85-4FC6-BAB3-858976E76C67}" type="datetimeFigureOut">
              <a:rPr lang="ru-RU" smtClean="0"/>
              <a:t>07.04.2022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418798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E44C34-EB85-4FC6-BAB3-858976E76C67}" type="datetimeFigureOut">
              <a:rPr lang="ru-RU" smtClean="0"/>
              <a:t>07.04.2022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6F0706-6388-4B94-8D9B-135D66DE5233}"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9542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07.04.2022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198128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07.04.2022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6F0706-6388-4B94-8D9B-135D66DE5233}"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089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07.04.2022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3803863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E44C34-EB85-4FC6-BAB3-858976E76C67}" type="datetimeFigureOut">
              <a:rPr lang="ru-RU" smtClean="0"/>
              <a:t>07.04.2022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24335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E44C34-EB85-4FC6-BAB3-858976E76C67}" type="datetimeFigureOut">
              <a:rPr lang="ru-RU" smtClean="0"/>
              <a:t>07.04.2022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30338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E44C34-EB85-4FC6-BAB3-858976E76C67}" type="datetimeFigureOut">
              <a:rPr lang="ru-RU" smtClean="0"/>
              <a:t>07.04.2022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00115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E44C34-EB85-4FC6-BAB3-858976E76C67}" type="datetimeFigureOut">
              <a:rPr lang="ru-RU" smtClean="0"/>
              <a:t>07.04.2022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64566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7E44C34-EB85-4FC6-BAB3-858976E76C67}" type="datetimeFigureOut">
              <a:rPr lang="ru-RU" smtClean="0"/>
              <a:t>07.04.2022</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15433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7E44C34-EB85-4FC6-BAB3-858976E76C67}" type="datetimeFigureOut">
              <a:rPr lang="ru-RU" smtClean="0"/>
              <a:t>07.04.2022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394683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7E44C34-EB85-4FC6-BAB3-858976E76C67}" type="datetimeFigureOut">
              <a:rPr lang="ru-RU" smtClean="0"/>
              <a:t>07.04.2022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43854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44C34-EB85-4FC6-BAB3-858976E76C67}" type="datetimeFigureOut">
              <a:rPr lang="ru-RU" smtClean="0"/>
              <a:t>07.04.2022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10474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07.04.2022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160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7E44C34-EB85-4FC6-BAB3-858976E76C67}" type="datetimeFigureOut">
              <a:rPr lang="ru-RU" smtClean="0"/>
              <a:t>07.04.2022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6F0706-6388-4B94-8D9B-135D66DE5233}" type="slidenum">
              <a:rPr lang="ru-RU" smtClean="0"/>
              <a:t>‹#›</a:t>
            </a:fld>
            <a:endParaRPr lang="ru-RU"/>
          </a:p>
        </p:txBody>
      </p:sp>
    </p:spTree>
    <p:extLst>
      <p:ext uri="{BB962C8B-B14F-4D97-AF65-F5344CB8AC3E}">
        <p14:creationId xmlns:p14="http://schemas.microsoft.com/office/powerpoint/2010/main" val="212795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E44C34-EB85-4FC6-BAB3-858976E76C67}" type="datetimeFigureOut">
              <a:rPr lang="ru-RU" smtClean="0"/>
              <a:t>07.04.2022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6F0706-6388-4B94-8D9B-135D66DE5233}" type="slidenum">
              <a:rPr lang="ru-RU" smtClean="0"/>
              <a:t>‹#›</a:t>
            </a:fld>
            <a:endParaRPr lang="ru-RU"/>
          </a:p>
        </p:txBody>
      </p:sp>
    </p:spTree>
    <p:extLst>
      <p:ext uri="{BB962C8B-B14F-4D97-AF65-F5344CB8AC3E}">
        <p14:creationId xmlns:p14="http://schemas.microsoft.com/office/powerpoint/2010/main" val="109303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05179" y="1816337"/>
            <a:ext cx="9518765" cy="3328676"/>
          </a:xfrm>
        </p:spPr>
        <p:txBody>
          <a:bodyPr>
            <a:noAutofit/>
          </a:bodyPr>
          <a:lstStyle/>
          <a:p>
            <a:r>
              <a:rPr lang="ru-RU" sz="5600" dirty="0" smtClean="0"/>
              <a:t>Краткий обзор коллекций</a:t>
            </a:r>
            <a:endParaRPr lang="ru-RU" sz="5600" dirty="0"/>
          </a:p>
        </p:txBody>
      </p:sp>
    </p:spTree>
    <p:extLst>
      <p:ext uri="{BB962C8B-B14F-4D97-AF65-F5344CB8AC3E}">
        <p14:creationId xmlns:p14="http://schemas.microsoft.com/office/powerpoint/2010/main" val="1103125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effectLst>
                  <a:outerShdw blurRad="38100" dist="38100" dir="2700000" algn="tl">
                    <a:srgbClr val="C0C0C0"/>
                  </a:outerShdw>
                </a:effectLst>
              </a:rPr>
              <a:t>Итераторы</a:t>
            </a:r>
            <a:endParaRPr lang="en-US" sz="3200" dirty="0"/>
          </a:p>
        </p:txBody>
      </p:sp>
      <p:sp>
        <p:nvSpPr>
          <p:cNvPr id="17411" name="Содержимое 2"/>
          <p:cNvSpPr>
            <a:spLocks noGrp="1"/>
          </p:cNvSpPr>
          <p:nvPr>
            <p:ph idx="1"/>
          </p:nvPr>
        </p:nvSpPr>
        <p:spPr>
          <a:xfrm>
            <a:off x="1728592" y="1027133"/>
            <a:ext cx="10158608" cy="5699343"/>
          </a:xfrm>
        </p:spPr>
        <p:txBody>
          <a:bodyPr>
            <a:normAutofit/>
          </a:bodyPr>
          <a:lstStyle/>
          <a:p>
            <a:pPr marL="0" indent="0">
              <a:buNone/>
            </a:pPr>
            <a:r>
              <a:rPr lang="ru-RU" sz="2400" dirty="0"/>
              <a:t>Часто нужно циклически проходить элементы в коллекции, например, для отображения их на экране. Самый простой способ сделать это – использовать итератор  (</a:t>
            </a:r>
            <a:r>
              <a:rPr lang="ru-RU" sz="2400" dirty="0" err="1"/>
              <a:t>iterator</a:t>
            </a:r>
            <a:r>
              <a:rPr lang="ru-RU" sz="2400" dirty="0"/>
              <a:t>),  т.е.  специальный  объект,  который  реализует  один  из интерфейсов – либо </a:t>
            </a:r>
            <a:r>
              <a:rPr lang="ru-RU" sz="2400" dirty="0" err="1"/>
              <a:t>Iterator</a:t>
            </a:r>
            <a:r>
              <a:rPr lang="ru-RU" sz="2400" dirty="0"/>
              <a:t>, либо  </a:t>
            </a:r>
            <a:r>
              <a:rPr lang="ru-RU" sz="2400" dirty="0" err="1"/>
              <a:t>ListIterator</a:t>
            </a:r>
            <a:r>
              <a:rPr lang="ru-RU" sz="2400" dirty="0"/>
              <a:t>. </a:t>
            </a:r>
            <a:endParaRPr lang="ru-RU" sz="2400" dirty="0" smtClean="0"/>
          </a:p>
          <a:p>
            <a:pPr marL="0" indent="0">
              <a:buNone/>
            </a:pPr>
            <a:r>
              <a:rPr lang="ru-RU" sz="2400" dirty="0"/>
              <a:t>Интерфейс    </a:t>
            </a:r>
            <a:r>
              <a:rPr lang="ru-RU" sz="2400" dirty="0" err="1"/>
              <a:t>Iterator</a:t>
            </a:r>
            <a:r>
              <a:rPr lang="ru-RU" sz="2400" dirty="0"/>
              <a:t>  дает  возможность  циклически  пройти  через </a:t>
            </a:r>
            <a:r>
              <a:rPr lang="ru-RU" sz="2400" dirty="0" smtClean="0"/>
              <a:t>коллекцию</a:t>
            </a:r>
            <a:r>
              <a:rPr lang="ru-RU" sz="2400" dirty="0"/>
              <a:t>,  получая  или  удаляя  ее  элементы.  Интерфейс  </a:t>
            </a:r>
            <a:r>
              <a:rPr lang="ru-RU" sz="2400" dirty="0" err="1"/>
              <a:t>ListIterator</a:t>
            </a:r>
            <a:r>
              <a:rPr lang="ru-RU" sz="2400" dirty="0"/>
              <a:t> </a:t>
            </a:r>
            <a:r>
              <a:rPr lang="ru-RU" sz="2400" dirty="0" smtClean="0"/>
              <a:t>расширяет  </a:t>
            </a:r>
            <a:r>
              <a:rPr lang="ru-RU" sz="2400" dirty="0" err="1"/>
              <a:t>Iterator</a:t>
            </a:r>
            <a:r>
              <a:rPr lang="ru-RU" sz="2400" dirty="0"/>
              <a:t>,  обеспечивая  двунаправленный  обход  списка,  и </a:t>
            </a:r>
            <a:r>
              <a:rPr lang="ru-RU" sz="2400" dirty="0" smtClean="0"/>
              <a:t>модификацию  </a:t>
            </a:r>
            <a:r>
              <a:rPr lang="ru-RU" sz="2400" dirty="0"/>
              <a:t>элементов</a:t>
            </a:r>
            <a:r>
              <a:rPr lang="ru-RU" sz="2400" dirty="0" smtClean="0"/>
              <a:t>.</a:t>
            </a:r>
            <a:endParaRPr lang="ru-RU" sz="2400" dirty="0"/>
          </a:p>
        </p:txBody>
      </p:sp>
    </p:spTree>
    <p:extLst>
      <p:ext uri="{BB962C8B-B14F-4D97-AF65-F5344CB8AC3E}">
        <p14:creationId xmlns:p14="http://schemas.microsoft.com/office/powerpoint/2010/main" val="317386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Интерфейс</a:t>
            </a:r>
            <a:r>
              <a:rPr lang="ru-RU" sz="3200" dirty="0"/>
              <a:t> </a:t>
            </a:r>
            <a:r>
              <a:rPr lang="en-US" sz="3200" dirty="0"/>
              <a:t>Iterator</a:t>
            </a:r>
          </a:p>
        </p:txBody>
      </p:sp>
      <p:sp>
        <p:nvSpPr>
          <p:cNvPr id="17411" name="Содержимое 2"/>
          <p:cNvSpPr>
            <a:spLocks noGrp="1"/>
          </p:cNvSpPr>
          <p:nvPr>
            <p:ph idx="1"/>
          </p:nvPr>
        </p:nvSpPr>
        <p:spPr>
          <a:xfrm>
            <a:off x="1728592" y="1027133"/>
            <a:ext cx="10158608" cy="5699343"/>
          </a:xfrm>
        </p:spPr>
        <p:txBody>
          <a:bodyPr>
            <a:normAutofit/>
          </a:bodyPr>
          <a:lstStyle/>
          <a:p>
            <a:pPr marL="0" indent="0">
              <a:buNone/>
            </a:pPr>
            <a:r>
              <a:rPr lang="ru-RU" sz="2400" dirty="0" smtClean="0"/>
              <a:t>Одним </a:t>
            </a:r>
            <a:r>
              <a:rPr lang="ru-RU" sz="2400" dirty="0"/>
              <a:t>из ключевых методов интерфейса </a:t>
            </a:r>
            <a:r>
              <a:rPr lang="ru-RU" sz="2400" dirty="0" err="1"/>
              <a:t>Collection</a:t>
            </a:r>
            <a:r>
              <a:rPr lang="ru-RU" sz="2400" dirty="0"/>
              <a:t> является метод </a:t>
            </a:r>
            <a:r>
              <a:rPr lang="ru-RU" sz="2400" dirty="0" err="1"/>
              <a:t>Iterator</a:t>
            </a:r>
            <a:r>
              <a:rPr lang="ru-RU" sz="2400" dirty="0"/>
              <a:t>&lt;E&gt; </a:t>
            </a:r>
            <a:r>
              <a:rPr lang="ru-RU" sz="2400" dirty="0" err="1"/>
              <a:t>iterator</a:t>
            </a:r>
            <a:r>
              <a:rPr lang="ru-RU" sz="2400" dirty="0"/>
              <a:t>(). Он возвращает итератор - то есть объект, реализующий интерфейс </a:t>
            </a:r>
            <a:r>
              <a:rPr lang="ru-RU" sz="2400" dirty="0" err="1" smtClean="0"/>
              <a:t>Iterator</a:t>
            </a:r>
            <a:r>
              <a:rPr lang="ru-RU" sz="2400" dirty="0" smtClean="0"/>
              <a:t>.</a:t>
            </a:r>
          </a:p>
          <a:p>
            <a:pPr marL="0" indent="0">
              <a:buNone/>
            </a:pPr>
            <a:r>
              <a:rPr lang="ru-RU" sz="2400" dirty="0" smtClean="0"/>
              <a:t>Интерфейс </a:t>
            </a:r>
            <a:r>
              <a:rPr lang="ru-RU" sz="2400" dirty="0" err="1"/>
              <a:t>Iterator</a:t>
            </a:r>
            <a:r>
              <a:rPr lang="ru-RU" sz="2400" dirty="0"/>
              <a:t> имеет следующее определение</a:t>
            </a:r>
            <a:r>
              <a:rPr lang="ru-RU" sz="2400" dirty="0" smtClean="0"/>
              <a:t>:</a:t>
            </a:r>
          </a:p>
          <a:p>
            <a:pPr marL="0" indent="0">
              <a:buNone/>
            </a:pPr>
            <a:r>
              <a:rPr lang="ru-RU" dirty="0" smtClean="0"/>
              <a:t>	</a:t>
            </a:r>
          </a:p>
          <a:p>
            <a:pPr marL="0" indent="0">
              <a:buNone/>
            </a:pPr>
            <a:r>
              <a:rPr lang="ru-RU" sz="2400" dirty="0" smtClean="0"/>
              <a:t>	</a:t>
            </a:r>
            <a:r>
              <a:rPr lang="en-US" sz="2400" dirty="0" smtClean="0"/>
              <a:t>public </a:t>
            </a:r>
            <a:r>
              <a:rPr lang="en-US" sz="2400" dirty="0"/>
              <a:t>interface Iterator &lt;E&gt;{</a:t>
            </a:r>
          </a:p>
          <a:p>
            <a:pPr marL="0" indent="0">
              <a:buNone/>
            </a:pPr>
            <a:r>
              <a:rPr lang="ru-RU" sz="2400" dirty="0" smtClean="0"/>
              <a:t>		</a:t>
            </a:r>
            <a:r>
              <a:rPr lang="en-US" sz="2400" dirty="0"/>
              <a:t>Object next();</a:t>
            </a:r>
          </a:p>
          <a:p>
            <a:pPr marL="0" indent="0">
              <a:buNone/>
            </a:pPr>
            <a:r>
              <a:rPr lang="ru-RU" sz="2400" dirty="0" smtClean="0"/>
              <a:t>		</a:t>
            </a:r>
            <a:r>
              <a:rPr lang="en-US" sz="2400" dirty="0" err="1" smtClean="0"/>
              <a:t>boolean</a:t>
            </a:r>
            <a:r>
              <a:rPr lang="en-US" sz="2400" dirty="0" smtClean="0"/>
              <a:t> </a:t>
            </a:r>
            <a:r>
              <a:rPr lang="en-US" sz="2400" dirty="0" err="1"/>
              <a:t>hasNext</a:t>
            </a:r>
            <a:r>
              <a:rPr lang="en-US" sz="2400" dirty="0"/>
              <a:t>();</a:t>
            </a:r>
          </a:p>
          <a:p>
            <a:pPr marL="0" indent="0">
              <a:buNone/>
            </a:pPr>
            <a:r>
              <a:rPr lang="ru-RU" sz="2400" dirty="0" smtClean="0"/>
              <a:t>		</a:t>
            </a:r>
            <a:r>
              <a:rPr lang="en-US" sz="2400" dirty="0" smtClean="0"/>
              <a:t>void </a:t>
            </a:r>
            <a:r>
              <a:rPr lang="en-US" sz="2400" dirty="0"/>
              <a:t>remove();</a:t>
            </a:r>
          </a:p>
          <a:p>
            <a:pPr marL="0" indent="0">
              <a:buNone/>
            </a:pPr>
            <a:r>
              <a:rPr lang="ru-RU" sz="2400" dirty="0" smtClean="0"/>
              <a:t>	</a:t>
            </a:r>
            <a:r>
              <a:rPr lang="en-US" sz="2400" dirty="0" smtClean="0"/>
              <a:t>}</a:t>
            </a:r>
            <a:endParaRPr lang="ru-RU" sz="2400" dirty="0" smtClean="0"/>
          </a:p>
        </p:txBody>
      </p:sp>
    </p:spTree>
    <p:extLst>
      <p:ext uri="{BB962C8B-B14F-4D97-AF65-F5344CB8AC3E}">
        <p14:creationId xmlns:p14="http://schemas.microsoft.com/office/powerpoint/2010/main" val="1616376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Интерфейс</a:t>
            </a:r>
            <a:r>
              <a:rPr lang="ru-RU" sz="3200" dirty="0"/>
              <a:t> </a:t>
            </a:r>
            <a:r>
              <a:rPr lang="en-US" sz="3200" dirty="0"/>
              <a:t>Iterator</a:t>
            </a:r>
          </a:p>
        </p:txBody>
      </p:sp>
      <p:sp>
        <p:nvSpPr>
          <p:cNvPr id="17411" name="Содержимое 2"/>
          <p:cNvSpPr>
            <a:spLocks noGrp="1"/>
          </p:cNvSpPr>
          <p:nvPr>
            <p:ph idx="1"/>
          </p:nvPr>
        </p:nvSpPr>
        <p:spPr>
          <a:xfrm>
            <a:off x="1728592" y="1027133"/>
            <a:ext cx="10158608" cy="5699343"/>
          </a:xfrm>
        </p:spPr>
        <p:txBody>
          <a:bodyPr>
            <a:normAutofit/>
          </a:bodyPr>
          <a:lstStyle/>
          <a:p>
            <a:pPr marL="0" indent="0">
              <a:buNone/>
            </a:pPr>
            <a:r>
              <a:rPr lang="ru-RU" sz="2400" dirty="0"/>
              <a:t>Реализация интерфейса предполагает, что с помощью вызова метода </a:t>
            </a:r>
            <a:r>
              <a:rPr lang="ru-RU" sz="2400" dirty="0" err="1"/>
              <a:t>next</a:t>
            </a:r>
            <a:r>
              <a:rPr lang="ru-RU" sz="2400" dirty="0"/>
              <a:t>() можно получить следующий элемент. </a:t>
            </a:r>
            <a:endParaRPr lang="ru-RU" sz="2400" dirty="0" smtClean="0"/>
          </a:p>
          <a:p>
            <a:pPr marL="0" indent="0">
              <a:buNone/>
            </a:pPr>
            <a:r>
              <a:rPr lang="ru-RU" sz="2400" dirty="0" smtClean="0"/>
              <a:t>С </a:t>
            </a:r>
            <a:r>
              <a:rPr lang="ru-RU" sz="2400" dirty="0"/>
              <a:t>помощью метода </a:t>
            </a:r>
            <a:r>
              <a:rPr lang="ru-RU" sz="2400" dirty="0" err="1"/>
              <a:t>hasNext</a:t>
            </a:r>
            <a:r>
              <a:rPr lang="ru-RU" sz="2400" dirty="0"/>
              <a:t>() можно узнать, есть ли следующий элемент, и не достигнут ли конец коллекции. И если элементы еще имеются, то </a:t>
            </a:r>
            <a:r>
              <a:rPr lang="ru-RU" sz="2400" dirty="0" err="1"/>
              <a:t>hasNext</a:t>
            </a:r>
            <a:r>
              <a:rPr lang="ru-RU" sz="2400" dirty="0"/>
              <a:t>() вернет значение </a:t>
            </a:r>
            <a:r>
              <a:rPr lang="ru-RU" sz="2400" dirty="0" err="1"/>
              <a:t>true</a:t>
            </a:r>
            <a:r>
              <a:rPr lang="ru-RU" sz="2400" dirty="0"/>
              <a:t>. Метод </a:t>
            </a:r>
            <a:r>
              <a:rPr lang="ru-RU" sz="2400" dirty="0" err="1"/>
              <a:t>hasNext</a:t>
            </a:r>
            <a:r>
              <a:rPr lang="ru-RU" sz="2400" dirty="0"/>
              <a:t>() следует вызывать перед методом </a:t>
            </a:r>
            <a:r>
              <a:rPr lang="ru-RU" sz="2400" dirty="0" err="1"/>
              <a:t>next</a:t>
            </a:r>
            <a:r>
              <a:rPr lang="ru-RU" sz="2400" dirty="0"/>
              <a:t>(), так как при достижении конца коллекции метод </a:t>
            </a:r>
            <a:r>
              <a:rPr lang="ru-RU" sz="2400" dirty="0" err="1"/>
              <a:t>next</a:t>
            </a:r>
            <a:r>
              <a:rPr lang="ru-RU" sz="2400" dirty="0"/>
              <a:t>() выбрасывает исключение </a:t>
            </a:r>
            <a:r>
              <a:rPr lang="ru-RU" sz="2400" dirty="0" err="1"/>
              <a:t>NoSuchElementException</a:t>
            </a:r>
            <a:r>
              <a:rPr lang="ru-RU" sz="2400" dirty="0"/>
              <a:t>. </a:t>
            </a:r>
            <a:endParaRPr lang="ru-RU" sz="2400" dirty="0" smtClean="0"/>
          </a:p>
          <a:p>
            <a:pPr marL="0" indent="0">
              <a:buNone/>
            </a:pPr>
            <a:r>
              <a:rPr lang="ru-RU" sz="2400" dirty="0" smtClean="0"/>
              <a:t>Метод </a:t>
            </a:r>
            <a:r>
              <a:rPr lang="ru-RU" sz="2400" dirty="0" err="1"/>
              <a:t>remove</a:t>
            </a:r>
            <a:r>
              <a:rPr lang="ru-RU" sz="2400" dirty="0"/>
              <a:t>() удаляет текущий элемент, который был получен последним вызовом </a:t>
            </a:r>
            <a:r>
              <a:rPr lang="ru-RU" sz="2400" dirty="0" err="1"/>
              <a:t>next</a:t>
            </a:r>
            <a:r>
              <a:rPr lang="ru-RU" sz="2400" dirty="0" smtClean="0"/>
              <a:t>().</a:t>
            </a:r>
          </a:p>
        </p:txBody>
      </p:sp>
    </p:spTree>
    <p:extLst>
      <p:ext uri="{BB962C8B-B14F-4D97-AF65-F5344CB8AC3E}">
        <p14:creationId xmlns:p14="http://schemas.microsoft.com/office/powerpoint/2010/main" val="3396792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Интерфейс</a:t>
            </a:r>
            <a:r>
              <a:rPr lang="ru-RU" sz="3200" dirty="0"/>
              <a:t> </a:t>
            </a:r>
            <a:r>
              <a:rPr lang="en-US" sz="3200" dirty="0"/>
              <a:t>Iterator</a:t>
            </a:r>
          </a:p>
        </p:txBody>
      </p:sp>
      <p:sp>
        <p:nvSpPr>
          <p:cNvPr id="17411" name="Содержимое 2"/>
          <p:cNvSpPr>
            <a:spLocks noGrp="1"/>
          </p:cNvSpPr>
          <p:nvPr>
            <p:ph idx="1"/>
          </p:nvPr>
        </p:nvSpPr>
        <p:spPr>
          <a:xfrm>
            <a:off x="1728592" y="1027133"/>
            <a:ext cx="10158608" cy="5699343"/>
          </a:xfrm>
        </p:spPr>
        <p:txBody>
          <a:bodyPr>
            <a:normAutofit fontScale="85000" lnSpcReduction="20000"/>
          </a:bodyPr>
          <a:lstStyle/>
          <a:p>
            <a:pPr marL="0" indent="0">
              <a:buNone/>
            </a:pPr>
            <a:r>
              <a:rPr lang="en-US" sz="2400" dirty="0"/>
              <a:t>import </a:t>
            </a:r>
            <a:r>
              <a:rPr lang="en-US" sz="2400" dirty="0" err="1"/>
              <a:t>java.util</a:t>
            </a:r>
            <a:r>
              <a:rPr lang="en-US" sz="2400" dirty="0"/>
              <a:t>.*;</a:t>
            </a:r>
          </a:p>
          <a:p>
            <a:pPr marL="0" indent="0">
              <a:buNone/>
            </a:pPr>
            <a:r>
              <a:rPr lang="en-US" sz="2400" dirty="0" smtClean="0"/>
              <a:t>public </a:t>
            </a:r>
            <a:r>
              <a:rPr lang="en-US" sz="2400" dirty="0"/>
              <a:t>class Program {</a:t>
            </a:r>
          </a:p>
          <a:p>
            <a:pPr marL="0" indent="0">
              <a:buNone/>
            </a:pPr>
            <a:r>
              <a:rPr lang="ru-RU" sz="2400" dirty="0" smtClean="0"/>
              <a:t>	</a:t>
            </a:r>
            <a:r>
              <a:rPr lang="en-US" sz="2400" dirty="0" smtClean="0"/>
              <a:t>public </a:t>
            </a:r>
            <a:r>
              <a:rPr lang="en-US" sz="2400" dirty="0"/>
              <a:t>static void main(String[] </a:t>
            </a:r>
            <a:r>
              <a:rPr lang="en-US" sz="2400" dirty="0" err="1"/>
              <a:t>args</a:t>
            </a:r>
            <a:r>
              <a:rPr lang="en-US" sz="2400" dirty="0"/>
              <a:t>) {</a:t>
            </a:r>
          </a:p>
          <a:p>
            <a:pPr marL="0" indent="0">
              <a:buNone/>
            </a:pPr>
            <a:r>
              <a:rPr lang="ru-RU" sz="2400" dirty="0" smtClean="0"/>
              <a:t>		</a:t>
            </a:r>
            <a:r>
              <a:rPr lang="en-US" sz="2400" dirty="0" err="1" smtClean="0"/>
              <a:t>ArrayList</a:t>
            </a:r>
            <a:r>
              <a:rPr lang="en-US" sz="2400" dirty="0" smtClean="0"/>
              <a:t>&lt;String</a:t>
            </a:r>
            <a:r>
              <a:rPr lang="en-US" sz="2400" dirty="0"/>
              <a:t>&gt; states = new </a:t>
            </a:r>
            <a:r>
              <a:rPr lang="en-US" sz="2400" dirty="0" err="1"/>
              <a:t>ArrayList</a:t>
            </a:r>
            <a:r>
              <a:rPr lang="en-US" sz="2400" dirty="0"/>
              <a:t>&lt;String&gt;();</a:t>
            </a:r>
          </a:p>
          <a:p>
            <a:pPr marL="0" indent="0">
              <a:buNone/>
            </a:pPr>
            <a:r>
              <a:rPr lang="ru-RU" sz="2400" dirty="0" smtClean="0"/>
              <a:t>		</a:t>
            </a:r>
            <a:r>
              <a:rPr lang="en-US" sz="2400" dirty="0" err="1" smtClean="0"/>
              <a:t>states.add</a:t>
            </a:r>
            <a:r>
              <a:rPr lang="en-US" sz="2400" dirty="0"/>
              <a:t>("Germany");</a:t>
            </a:r>
          </a:p>
          <a:p>
            <a:pPr marL="0" indent="0">
              <a:buNone/>
            </a:pPr>
            <a:r>
              <a:rPr lang="ru-RU" sz="2400" dirty="0" smtClean="0"/>
              <a:t>		</a:t>
            </a:r>
            <a:r>
              <a:rPr lang="en-US" sz="2400" dirty="0" err="1" smtClean="0"/>
              <a:t>states.add</a:t>
            </a:r>
            <a:r>
              <a:rPr lang="en-US" sz="2400" dirty="0"/>
              <a:t>("France");</a:t>
            </a:r>
          </a:p>
          <a:p>
            <a:pPr marL="0" indent="0">
              <a:buNone/>
            </a:pPr>
            <a:r>
              <a:rPr lang="ru-RU" sz="2400" dirty="0" smtClean="0"/>
              <a:t>		</a:t>
            </a:r>
            <a:r>
              <a:rPr lang="en-US" sz="2400" dirty="0" err="1" smtClean="0"/>
              <a:t>states.add</a:t>
            </a:r>
            <a:r>
              <a:rPr lang="en-US" sz="2400" dirty="0"/>
              <a:t>("Italy");</a:t>
            </a:r>
          </a:p>
          <a:p>
            <a:pPr marL="0" indent="0">
              <a:buNone/>
            </a:pPr>
            <a:r>
              <a:rPr lang="ru-RU" sz="2400" dirty="0" smtClean="0"/>
              <a:t>		</a:t>
            </a:r>
            <a:r>
              <a:rPr lang="en-US" sz="2400" dirty="0" err="1" smtClean="0"/>
              <a:t>states.add</a:t>
            </a:r>
            <a:r>
              <a:rPr lang="en-US" sz="2400" dirty="0"/>
              <a:t>("Spain");</a:t>
            </a:r>
          </a:p>
          <a:p>
            <a:pPr marL="0" indent="0">
              <a:buNone/>
            </a:pPr>
            <a:r>
              <a:rPr lang="en-US" sz="2400" dirty="0"/>
              <a:t>         </a:t>
            </a:r>
          </a:p>
          <a:p>
            <a:pPr marL="0" indent="0">
              <a:buNone/>
            </a:pPr>
            <a:r>
              <a:rPr lang="ru-RU" sz="2400" dirty="0" smtClean="0"/>
              <a:t>		</a:t>
            </a:r>
            <a:r>
              <a:rPr lang="en-US" sz="2400" dirty="0" smtClean="0"/>
              <a:t>Iterator&lt;String</a:t>
            </a:r>
            <a:r>
              <a:rPr lang="en-US" sz="2400" dirty="0"/>
              <a:t>&gt; </a:t>
            </a:r>
            <a:r>
              <a:rPr lang="en-US" sz="2400" dirty="0" err="1"/>
              <a:t>iter</a:t>
            </a:r>
            <a:r>
              <a:rPr lang="en-US" sz="2400" dirty="0"/>
              <a:t> = </a:t>
            </a:r>
            <a:r>
              <a:rPr lang="en-US" sz="2400" dirty="0" err="1"/>
              <a:t>states.iterator</a:t>
            </a:r>
            <a:r>
              <a:rPr lang="en-US" sz="2400" dirty="0"/>
              <a:t>();</a:t>
            </a:r>
          </a:p>
          <a:p>
            <a:pPr marL="0" indent="0">
              <a:buNone/>
            </a:pPr>
            <a:r>
              <a:rPr lang="ru-RU" sz="2400" dirty="0" smtClean="0"/>
              <a:t>		</a:t>
            </a:r>
            <a:r>
              <a:rPr lang="en-US" sz="2400" dirty="0" smtClean="0"/>
              <a:t>while(</a:t>
            </a:r>
            <a:r>
              <a:rPr lang="en-US" sz="2400" dirty="0" err="1" smtClean="0"/>
              <a:t>iter.hasNext</a:t>
            </a:r>
            <a:r>
              <a:rPr lang="en-US" sz="2400" dirty="0"/>
              <a:t>()){</a:t>
            </a:r>
          </a:p>
          <a:p>
            <a:pPr marL="0" indent="0">
              <a:buNone/>
            </a:pPr>
            <a:r>
              <a:rPr lang="en-US" sz="2400" dirty="0"/>
              <a:t>         </a:t>
            </a:r>
            <a:r>
              <a:rPr lang="ru-RU" sz="2400" dirty="0" smtClean="0"/>
              <a:t>		</a:t>
            </a:r>
            <a:r>
              <a:rPr lang="en-US" sz="2400" dirty="0" err="1" smtClean="0"/>
              <a:t>System.out.println</a:t>
            </a:r>
            <a:r>
              <a:rPr lang="en-US" sz="2400" dirty="0" smtClean="0"/>
              <a:t>(</a:t>
            </a:r>
            <a:r>
              <a:rPr lang="en-US" sz="2400" dirty="0" err="1" smtClean="0"/>
              <a:t>iter.next</a:t>
            </a:r>
            <a:r>
              <a:rPr lang="en-US" sz="2400" dirty="0" smtClean="0"/>
              <a:t>());</a:t>
            </a:r>
            <a:endParaRPr lang="ru-RU" sz="2400" dirty="0" smtClean="0"/>
          </a:p>
          <a:p>
            <a:pPr marL="0" indent="0">
              <a:buNone/>
            </a:pPr>
            <a:r>
              <a:rPr lang="ru-RU" sz="2400" dirty="0"/>
              <a:t>	</a:t>
            </a:r>
            <a:r>
              <a:rPr lang="ru-RU" sz="2400" dirty="0" smtClean="0"/>
              <a:t>	</a:t>
            </a:r>
            <a:r>
              <a:rPr lang="en-US" sz="2400" dirty="0" smtClean="0"/>
              <a:t>}</a:t>
            </a:r>
            <a:endParaRPr lang="en-US" sz="2400" dirty="0"/>
          </a:p>
          <a:p>
            <a:pPr marL="0" indent="0">
              <a:buNone/>
            </a:pPr>
            <a:r>
              <a:rPr lang="ru-RU" sz="2400" dirty="0" smtClean="0"/>
              <a:t>	</a:t>
            </a:r>
            <a:r>
              <a:rPr lang="en-US" sz="2400" dirty="0" smtClean="0"/>
              <a:t>}</a:t>
            </a:r>
            <a:endParaRPr lang="en-US" sz="2400" dirty="0"/>
          </a:p>
          <a:p>
            <a:pPr marL="0" indent="0">
              <a:buNone/>
            </a:pPr>
            <a:r>
              <a:rPr lang="en-US" sz="2400" dirty="0"/>
              <a:t>}</a:t>
            </a:r>
            <a:endParaRPr lang="ru-RU" sz="2400" dirty="0" smtClean="0"/>
          </a:p>
        </p:txBody>
      </p:sp>
    </p:spTree>
    <p:extLst>
      <p:ext uri="{BB962C8B-B14F-4D97-AF65-F5344CB8AC3E}">
        <p14:creationId xmlns:p14="http://schemas.microsoft.com/office/powerpoint/2010/main" val="4042930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Интерфейс</a:t>
            </a:r>
            <a:r>
              <a:rPr lang="ru-RU" sz="3200" dirty="0"/>
              <a:t> </a:t>
            </a:r>
            <a:r>
              <a:rPr lang="en-US" sz="3200" dirty="0" err="1"/>
              <a:t>ListIterator</a:t>
            </a:r>
            <a:endParaRPr lang="en-US" sz="3200" dirty="0"/>
          </a:p>
        </p:txBody>
      </p:sp>
      <p:sp>
        <p:nvSpPr>
          <p:cNvPr id="17411" name="Содержимое 2"/>
          <p:cNvSpPr>
            <a:spLocks noGrp="1"/>
          </p:cNvSpPr>
          <p:nvPr>
            <p:ph idx="1"/>
          </p:nvPr>
        </p:nvSpPr>
        <p:spPr>
          <a:xfrm>
            <a:off x="1728592" y="1027133"/>
            <a:ext cx="10158608" cy="5699343"/>
          </a:xfrm>
        </p:spPr>
        <p:txBody>
          <a:bodyPr>
            <a:normAutofit/>
          </a:bodyPr>
          <a:lstStyle/>
          <a:p>
            <a:pPr marL="0" indent="0">
              <a:buNone/>
            </a:pPr>
            <a:r>
              <a:rPr lang="ru-RU" sz="2400" dirty="0"/>
              <a:t>Интерфейс </a:t>
            </a:r>
            <a:r>
              <a:rPr lang="ru-RU" sz="2400" dirty="0" err="1"/>
              <a:t>Iterator</a:t>
            </a:r>
            <a:r>
              <a:rPr lang="ru-RU" sz="2400" dirty="0"/>
              <a:t> предоставляет ограниченный функционал. Гораздо больший набор методов предоставляет другой итератор - интерфейс </a:t>
            </a:r>
            <a:r>
              <a:rPr lang="ru-RU" sz="2400" dirty="0" err="1"/>
              <a:t>ListIterator</a:t>
            </a:r>
            <a:r>
              <a:rPr lang="ru-RU" sz="2400" dirty="0"/>
              <a:t>. Данный итератор используется классами, реализующими интерфейс </a:t>
            </a:r>
            <a:r>
              <a:rPr lang="ru-RU" sz="2400" dirty="0" err="1"/>
              <a:t>List</a:t>
            </a:r>
            <a:r>
              <a:rPr lang="ru-RU" sz="2400" dirty="0"/>
              <a:t>, то есть классами </a:t>
            </a:r>
            <a:r>
              <a:rPr lang="ru-RU" sz="2400" dirty="0" err="1"/>
              <a:t>LinkedList</a:t>
            </a:r>
            <a:r>
              <a:rPr lang="ru-RU" sz="2400" dirty="0"/>
              <a:t>, </a:t>
            </a:r>
            <a:r>
              <a:rPr lang="ru-RU" sz="2400" dirty="0" err="1"/>
              <a:t>ArrayList</a:t>
            </a:r>
            <a:r>
              <a:rPr lang="ru-RU" sz="2400" dirty="0"/>
              <a:t> и др</a:t>
            </a:r>
            <a:r>
              <a:rPr lang="ru-RU" sz="2400" dirty="0" smtClean="0"/>
              <a:t>.</a:t>
            </a:r>
          </a:p>
          <a:p>
            <a:pPr marL="0" indent="0">
              <a:buNone/>
            </a:pPr>
            <a:r>
              <a:rPr lang="ru-RU" sz="2400" dirty="0"/>
              <a:t>Интерфейс </a:t>
            </a:r>
            <a:r>
              <a:rPr lang="ru-RU" sz="2400" dirty="0" err="1"/>
              <a:t>ListIterator</a:t>
            </a:r>
            <a:r>
              <a:rPr lang="ru-RU" sz="2400" dirty="0"/>
              <a:t> расширяет интерфейс </a:t>
            </a:r>
            <a:r>
              <a:rPr lang="ru-RU" sz="2400" dirty="0" err="1"/>
              <a:t>Iterator</a:t>
            </a:r>
            <a:r>
              <a:rPr lang="ru-RU" sz="2400" dirty="0"/>
              <a:t> и определяет ряд дополнительных методов:</a:t>
            </a:r>
          </a:p>
          <a:p>
            <a:pPr>
              <a:buFont typeface="Wingdings" panose="05000000000000000000" pitchFamily="2" charset="2"/>
              <a:buChar char="Ø"/>
            </a:pPr>
            <a:r>
              <a:rPr lang="ru-RU" sz="2400" dirty="0" err="1" smtClean="0"/>
              <a:t>void</a:t>
            </a:r>
            <a:r>
              <a:rPr lang="ru-RU" sz="2400" dirty="0" smtClean="0"/>
              <a:t> </a:t>
            </a:r>
            <a:r>
              <a:rPr lang="ru-RU" sz="2400" dirty="0" err="1"/>
              <a:t>add</a:t>
            </a:r>
            <a:r>
              <a:rPr lang="ru-RU" sz="2400" dirty="0"/>
              <a:t>(E </a:t>
            </a:r>
            <a:r>
              <a:rPr lang="ru-RU" sz="2400" dirty="0" err="1"/>
              <a:t>obj</a:t>
            </a:r>
            <a:r>
              <a:rPr lang="ru-RU" sz="2400" dirty="0"/>
              <a:t>): вставляет объект </a:t>
            </a:r>
            <a:r>
              <a:rPr lang="ru-RU" sz="2400" dirty="0" err="1"/>
              <a:t>obj</a:t>
            </a:r>
            <a:r>
              <a:rPr lang="ru-RU" sz="2400" dirty="0"/>
              <a:t> перед элементом, который должен быть возвращен следующим вызовом </a:t>
            </a:r>
            <a:r>
              <a:rPr lang="ru-RU" sz="2400" dirty="0" err="1"/>
              <a:t>next</a:t>
            </a:r>
            <a:r>
              <a:rPr lang="ru-RU" sz="2400" dirty="0"/>
              <a:t>()</a:t>
            </a:r>
          </a:p>
          <a:p>
            <a:pPr>
              <a:buFont typeface="Wingdings" panose="05000000000000000000" pitchFamily="2" charset="2"/>
              <a:buChar char="Ø"/>
            </a:pPr>
            <a:r>
              <a:rPr lang="ru-RU" sz="2400" dirty="0" err="1" smtClean="0"/>
              <a:t>boolean</a:t>
            </a:r>
            <a:r>
              <a:rPr lang="ru-RU" sz="2400" dirty="0" smtClean="0"/>
              <a:t> </a:t>
            </a:r>
            <a:r>
              <a:rPr lang="ru-RU" sz="2400" dirty="0" err="1"/>
              <a:t>hasNext</a:t>
            </a:r>
            <a:r>
              <a:rPr lang="ru-RU" sz="2400" dirty="0"/>
              <a:t>(): возвращает </a:t>
            </a:r>
            <a:r>
              <a:rPr lang="ru-RU" sz="2400" dirty="0" err="1"/>
              <a:t>true</a:t>
            </a:r>
            <a:r>
              <a:rPr lang="ru-RU" sz="2400" dirty="0"/>
              <a:t>, если в коллекции имеется следующий элемент, иначе возвращает </a:t>
            </a:r>
            <a:r>
              <a:rPr lang="ru-RU" sz="2400" dirty="0" err="1"/>
              <a:t>false</a:t>
            </a:r>
            <a:endParaRPr lang="ru-RU" sz="2400" dirty="0"/>
          </a:p>
          <a:p>
            <a:pPr>
              <a:buFont typeface="Wingdings" panose="05000000000000000000" pitchFamily="2" charset="2"/>
              <a:buChar char="Ø"/>
            </a:pPr>
            <a:r>
              <a:rPr lang="ru-RU" sz="2400" dirty="0" err="1" smtClean="0"/>
              <a:t>boolean</a:t>
            </a:r>
            <a:r>
              <a:rPr lang="ru-RU" sz="2400" dirty="0" smtClean="0"/>
              <a:t> </a:t>
            </a:r>
            <a:r>
              <a:rPr lang="ru-RU" sz="2400" dirty="0" err="1"/>
              <a:t>hasPrevious</a:t>
            </a:r>
            <a:r>
              <a:rPr lang="ru-RU" sz="2400" dirty="0"/>
              <a:t>(): возвращает </a:t>
            </a:r>
            <a:r>
              <a:rPr lang="ru-RU" sz="2400" dirty="0" err="1"/>
              <a:t>true</a:t>
            </a:r>
            <a:r>
              <a:rPr lang="ru-RU" sz="2400" dirty="0"/>
              <a:t>, если в коллекции имеется предыдущий элемент, иначе возвращает </a:t>
            </a:r>
            <a:r>
              <a:rPr lang="ru-RU" sz="2400" dirty="0" err="1" smtClean="0"/>
              <a:t>false</a:t>
            </a:r>
            <a:endParaRPr lang="ru-RU" sz="2400" dirty="0"/>
          </a:p>
        </p:txBody>
      </p:sp>
    </p:spTree>
    <p:extLst>
      <p:ext uri="{BB962C8B-B14F-4D97-AF65-F5344CB8AC3E}">
        <p14:creationId xmlns:p14="http://schemas.microsoft.com/office/powerpoint/2010/main" val="1314107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Интерфейс</a:t>
            </a:r>
            <a:r>
              <a:rPr lang="ru-RU" sz="3200" dirty="0"/>
              <a:t> </a:t>
            </a:r>
            <a:r>
              <a:rPr lang="en-US" sz="3200" dirty="0" err="1"/>
              <a:t>ListIterator</a:t>
            </a:r>
            <a:endParaRPr lang="en-US" sz="3200" dirty="0"/>
          </a:p>
        </p:txBody>
      </p:sp>
      <p:sp>
        <p:nvSpPr>
          <p:cNvPr id="17411" name="Содержимое 2"/>
          <p:cNvSpPr>
            <a:spLocks noGrp="1"/>
          </p:cNvSpPr>
          <p:nvPr>
            <p:ph idx="1"/>
          </p:nvPr>
        </p:nvSpPr>
        <p:spPr>
          <a:xfrm>
            <a:off x="1728592" y="1027133"/>
            <a:ext cx="10158608" cy="5699343"/>
          </a:xfrm>
        </p:spPr>
        <p:txBody>
          <a:bodyPr>
            <a:normAutofit/>
          </a:bodyPr>
          <a:lstStyle/>
          <a:p>
            <a:pPr>
              <a:buFont typeface="Wingdings" panose="05000000000000000000" pitchFamily="2" charset="2"/>
              <a:buChar char="Ø"/>
            </a:pPr>
            <a:r>
              <a:rPr lang="ru-RU" sz="2400" dirty="0"/>
              <a:t>E </a:t>
            </a:r>
            <a:r>
              <a:rPr lang="ru-RU" sz="2400" dirty="0" err="1"/>
              <a:t>previous</a:t>
            </a:r>
            <a:r>
              <a:rPr lang="ru-RU" sz="2400" dirty="0"/>
              <a:t>(): возвращает текущий элемент и переходит к предыдущему, если такого нет, то генерируется исключение </a:t>
            </a:r>
            <a:r>
              <a:rPr lang="ru-RU" sz="2400" dirty="0" err="1"/>
              <a:t>NoSuchElementException</a:t>
            </a:r>
            <a:endParaRPr lang="ru-RU" sz="2400" dirty="0"/>
          </a:p>
          <a:p>
            <a:pPr>
              <a:buFont typeface="Wingdings" panose="05000000000000000000" pitchFamily="2" charset="2"/>
              <a:buChar char="Ø"/>
            </a:pPr>
            <a:r>
              <a:rPr lang="ru-RU" sz="2400" dirty="0" err="1" smtClean="0"/>
              <a:t>int</a:t>
            </a:r>
            <a:r>
              <a:rPr lang="ru-RU" sz="2400" dirty="0" smtClean="0"/>
              <a:t> </a:t>
            </a:r>
            <a:r>
              <a:rPr lang="ru-RU" sz="2400" dirty="0" err="1"/>
              <a:t>nextIndex</a:t>
            </a:r>
            <a:r>
              <a:rPr lang="ru-RU" sz="2400" dirty="0"/>
              <a:t>(): возвращает индекс следующего элемента. Если такого нет, то возвращается размер списка</a:t>
            </a:r>
          </a:p>
          <a:p>
            <a:pPr>
              <a:buFont typeface="Wingdings" panose="05000000000000000000" pitchFamily="2" charset="2"/>
              <a:buChar char="Ø"/>
            </a:pPr>
            <a:r>
              <a:rPr lang="ru-RU" sz="2400" dirty="0" err="1" smtClean="0"/>
              <a:t>int</a:t>
            </a:r>
            <a:r>
              <a:rPr lang="ru-RU" sz="2400" dirty="0" smtClean="0"/>
              <a:t> </a:t>
            </a:r>
            <a:r>
              <a:rPr lang="ru-RU" sz="2400" dirty="0" err="1"/>
              <a:t>previousIndex</a:t>
            </a:r>
            <a:r>
              <a:rPr lang="ru-RU" sz="2400" dirty="0"/>
              <a:t>(): возвращает индекс предыдущего элемента. Если такого нет, то возвращается число -1</a:t>
            </a:r>
          </a:p>
          <a:p>
            <a:pPr>
              <a:buFont typeface="Wingdings" panose="05000000000000000000" pitchFamily="2" charset="2"/>
              <a:buChar char="Ø"/>
            </a:pPr>
            <a:r>
              <a:rPr lang="ru-RU" sz="2400" dirty="0" err="1" smtClean="0"/>
              <a:t>void</a:t>
            </a:r>
            <a:r>
              <a:rPr lang="ru-RU" sz="2400" dirty="0" smtClean="0"/>
              <a:t> </a:t>
            </a:r>
            <a:r>
              <a:rPr lang="ru-RU" sz="2400" dirty="0" err="1"/>
              <a:t>remove</a:t>
            </a:r>
            <a:r>
              <a:rPr lang="ru-RU" sz="2400" dirty="0"/>
              <a:t>(): удаляет текущий элемент из списка. Таким образом, этот метод должен быть вызван после методов </a:t>
            </a:r>
            <a:r>
              <a:rPr lang="ru-RU" sz="2400" dirty="0" err="1"/>
              <a:t>next</a:t>
            </a:r>
            <a:r>
              <a:rPr lang="ru-RU" sz="2400" dirty="0"/>
              <a:t>() или </a:t>
            </a:r>
            <a:r>
              <a:rPr lang="ru-RU" sz="2400" dirty="0" err="1"/>
              <a:t>previous</a:t>
            </a:r>
            <a:r>
              <a:rPr lang="ru-RU" sz="2400" dirty="0"/>
              <a:t>(), иначе будет сгенерировано исключение </a:t>
            </a:r>
            <a:r>
              <a:rPr lang="ru-RU" sz="2400" dirty="0" err="1"/>
              <a:t>IlligalStateException</a:t>
            </a:r>
            <a:endParaRPr lang="ru-RU" sz="2400" dirty="0"/>
          </a:p>
          <a:p>
            <a:pPr>
              <a:buFont typeface="Wingdings" panose="05000000000000000000" pitchFamily="2" charset="2"/>
              <a:buChar char="Ø"/>
            </a:pPr>
            <a:r>
              <a:rPr lang="ru-RU" sz="2400" dirty="0" err="1" smtClean="0"/>
              <a:t>void</a:t>
            </a:r>
            <a:r>
              <a:rPr lang="ru-RU" sz="2400" dirty="0" smtClean="0"/>
              <a:t> </a:t>
            </a:r>
            <a:r>
              <a:rPr lang="ru-RU" sz="2400" dirty="0" err="1"/>
              <a:t>set</a:t>
            </a:r>
            <a:r>
              <a:rPr lang="ru-RU" sz="2400" dirty="0"/>
              <a:t>(E </a:t>
            </a:r>
            <a:r>
              <a:rPr lang="ru-RU" sz="2400" dirty="0" err="1"/>
              <a:t>obj</a:t>
            </a:r>
            <a:r>
              <a:rPr lang="ru-RU" sz="2400" dirty="0"/>
              <a:t>): присваивает текущему элементу, выбранному вызовом методов </a:t>
            </a:r>
            <a:r>
              <a:rPr lang="ru-RU" sz="2400" dirty="0" err="1"/>
              <a:t>next</a:t>
            </a:r>
            <a:r>
              <a:rPr lang="ru-RU" sz="2400" dirty="0"/>
              <a:t>() или </a:t>
            </a:r>
            <a:r>
              <a:rPr lang="ru-RU" sz="2400" dirty="0" err="1"/>
              <a:t>previous</a:t>
            </a:r>
            <a:r>
              <a:rPr lang="ru-RU" sz="2400" dirty="0"/>
              <a:t>(), ссылку на объект </a:t>
            </a:r>
            <a:r>
              <a:rPr lang="ru-RU" sz="2400" dirty="0" err="1"/>
              <a:t>obj</a:t>
            </a:r>
            <a:endParaRPr lang="ru-RU" sz="2400" dirty="0"/>
          </a:p>
        </p:txBody>
      </p:sp>
    </p:spTree>
    <p:extLst>
      <p:ext uri="{BB962C8B-B14F-4D97-AF65-F5344CB8AC3E}">
        <p14:creationId xmlns:p14="http://schemas.microsoft.com/office/powerpoint/2010/main" val="3748767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Интерфейс</a:t>
            </a:r>
            <a:r>
              <a:rPr lang="ru-RU" sz="3200" dirty="0"/>
              <a:t> </a:t>
            </a:r>
            <a:r>
              <a:rPr lang="en-US" sz="3200" dirty="0" err="1"/>
              <a:t>ListIterator</a:t>
            </a:r>
            <a:endParaRPr lang="en-US" sz="3200" dirty="0"/>
          </a:p>
        </p:txBody>
      </p:sp>
      <p:sp>
        <p:nvSpPr>
          <p:cNvPr id="17411" name="Содержимое 2"/>
          <p:cNvSpPr>
            <a:spLocks noGrp="1"/>
          </p:cNvSpPr>
          <p:nvPr>
            <p:ph idx="1"/>
          </p:nvPr>
        </p:nvSpPr>
        <p:spPr>
          <a:xfrm>
            <a:off x="621134" y="1444228"/>
            <a:ext cx="6091519" cy="5068867"/>
          </a:xfrm>
        </p:spPr>
        <p:txBody>
          <a:bodyPr>
            <a:normAutofit/>
          </a:bodyPr>
          <a:lstStyle/>
          <a:p>
            <a:pPr marL="0" indent="0">
              <a:buNone/>
            </a:pPr>
            <a:r>
              <a:rPr lang="en-US" sz="1600" dirty="0"/>
              <a:t>import </a:t>
            </a:r>
            <a:r>
              <a:rPr lang="en-US" sz="1600" dirty="0" err="1"/>
              <a:t>java.util</a:t>
            </a:r>
            <a:r>
              <a:rPr lang="en-US" sz="1600" dirty="0"/>
              <a:t>.*;</a:t>
            </a:r>
          </a:p>
          <a:p>
            <a:pPr marL="0" indent="0">
              <a:buNone/>
            </a:pPr>
            <a:r>
              <a:rPr lang="en-US" sz="1600" dirty="0" smtClean="0"/>
              <a:t>public </a:t>
            </a:r>
            <a:r>
              <a:rPr lang="en-US" sz="1600" dirty="0"/>
              <a:t>class Program {</a:t>
            </a:r>
          </a:p>
          <a:p>
            <a:pPr marL="0" indent="0">
              <a:buNone/>
            </a:pPr>
            <a:r>
              <a:rPr lang="ru-RU" sz="1600" dirty="0" smtClean="0"/>
              <a:t>	</a:t>
            </a:r>
            <a:r>
              <a:rPr lang="en-US" sz="1600" dirty="0" smtClean="0"/>
              <a:t>public </a:t>
            </a:r>
            <a:r>
              <a:rPr lang="en-US" sz="1600" dirty="0"/>
              <a:t>static void main(String[] </a:t>
            </a:r>
            <a:r>
              <a:rPr lang="en-US" sz="1600" dirty="0" err="1"/>
              <a:t>args</a:t>
            </a:r>
            <a:r>
              <a:rPr lang="en-US" sz="1600" dirty="0"/>
              <a:t>) {</a:t>
            </a:r>
          </a:p>
          <a:p>
            <a:pPr marL="0" indent="0">
              <a:buNone/>
            </a:pPr>
            <a:r>
              <a:rPr lang="ru-RU" sz="1600" dirty="0" smtClean="0"/>
              <a:t>		</a:t>
            </a:r>
            <a:r>
              <a:rPr lang="en-US" sz="1600" dirty="0" err="1" smtClean="0"/>
              <a:t>ArrayList</a:t>
            </a:r>
            <a:r>
              <a:rPr lang="en-US" sz="1600" dirty="0" smtClean="0"/>
              <a:t>&lt;String</a:t>
            </a:r>
            <a:r>
              <a:rPr lang="en-US" sz="1600" dirty="0"/>
              <a:t>&gt; states = new </a:t>
            </a:r>
            <a:r>
              <a:rPr lang="en-US" sz="1600" dirty="0" err="1"/>
              <a:t>ArrayList</a:t>
            </a:r>
            <a:r>
              <a:rPr lang="en-US" sz="1600" dirty="0"/>
              <a:t>&lt;String&gt;();</a:t>
            </a:r>
          </a:p>
          <a:p>
            <a:pPr marL="0" indent="0">
              <a:buNone/>
            </a:pPr>
            <a:r>
              <a:rPr lang="ru-RU" sz="1600" dirty="0" smtClean="0"/>
              <a:t>		</a:t>
            </a:r>
            <a:r>
              <a:rPr lang="en-US" sz="1600" dirty="0" err="1" smtClean="0"/>
              <a:t>states.add</a:t>
            </a:r>
            <a:r>
              <a:rPr lang="en-US" sz="1600" dirty="0"/>
              <a:t>("Germany");</a:t>
            </a:r>
          </a:p>
          <a:p>
            <a:pPr marL="0" indent="0">
              <a:buNone/>
            </a:pPr>
            <a:r>
              <a:rPr lang="ru-RU" sz="1600" dirty="0" smtClean="0"/>
              <a:t>		</a:t>
            </a:r>
            <a:r>
              <a:rPr lang="en-US" sz="1600" dirty="0" err="1" smtClean="0"/>
              <a:t>states.add</a:t>
            </a:r>
            <a:r>
              <a:rPr lang="en-US" sz="1600" dirty="0"/>
              <a:t>("France");</a:t>
            </a:r>
          </a:p>
          <a:p>
            <a:pPr marL="0" indent="0">
              <a:buNone/>
            </a:pPr>
            <a:r>
              <a:rPr lang="ru-RU" sz="1600" dirty="0" smtClean="0"/>
              <a:t>		</a:t>
            </a:r>
            <a:r>
              <a:rPr lang="en-US" sz="1600" dirty="0" err="1" smtClean="0"/>
              <a:t>states.add</a:t>
            </a:r>
            <a:r>
              <a:rPr lang="en-US" sz="1600" dirty="0"/>
              <a:t>("Italy");</a:t>
            </a:r>
          </a:p>
          <a:p>
            <a:pPr marL="0" indent="0">
              <a:buNone/>
            </a:pPr>
            <a:r>
              <a:rPr lang="ru-RU" sz="1600" dirty="0" smtClean="0"/>
              <a:t>		</a:t>
            </a:r>
            <a:r>
              <a:rPr lang="en-US" sz="1600" dirty="0" err="1" smtClean="0"/>
              <a:t>states.add</a:t>
            </a:r>
            <a:r>
              <a:rPr lang="en-US" sz="1600" dirty="0"/>
              <a:t>("Spain");</a:t>
            </a:r>
          </a:p>
          <a:p>
            <a:pPr marL="0" indent="0">
              <a:buNone/>
            </a:pPr>
            <a:r>
              <a:rPr lang="en-US" sz="1600" dirty="0" smtClean="0"/>
              <a:t>		</a:t>
            </a:r>
            <a:r>
              <a:rPr lang="en-US" sz="1600" dirty="0" err="1" smtClean="0"/>
              <a:t>ListIterator</a:t>
            </a:r>
            <a:r>
              <a:rPr lang="en-US" sz="1600" dirty="0" smtClean="0"/>
              <a:t>&lt;String</a:t>
            </a:r>
            <a:r>
              <a:rPr lang="en-US" sz="1600" dirty="0"/>
              <a:t>&gt; </a:t>
            </a:r>
            <a:r>
              <a:rPr lang="en-US" sz="1600" dirty="0" err="1"/>
              <a:t>listIter</a:t>
            </a:r>
            <a:r>
              <a:rPr lang="en-US" sz="1600" dirty="0"/>
              <a:t> = </a:t>
            </a:r>
            <a:r>
              <a:rPr lang="en-US" sz="1600" dirty="0" err="1"/>
              <a:t>states.listIterator</a:t>
            </a:r>
            <a:r>
              <a:rPr lang="en-US" sz="1600" dirty="0"/>
              <a:t>();</a:t>
            </a:r>
          </a:p>
          <a:p>
            <a:pPr marL="0" indent="0">
              <a:buNone/>
            </a:pPr>
            <a:r>
              <a:rPr lang="en-US" sz="1600" dirty="0" smtClean="0"/>
              <a:t>		while(</a:t>
            </a:r>
            <a:r>
              <a:rPr lang="en-US" sz="1600" dirty="0" err="1" smtClean="0"/>
              <a:t>listIter.hasNext</a:t>
            </a:r>
            <a:r>
              <a:rPr lang="en-US" sz="1600" dirty="0"/>
              <a:t>()){</a:t>
            </a:r>
          </a:p>
          <a:p>
            <a:pPr marL="0" indent="0">
              <a:buNone/>
            </a:pPr>
            <a:r>
              <a:rPr lang="en-US" sz="1600" dirty="0" smtClean="0"/>
              <a:t>			</a:t>
            </a:r>
            <a:r>
              <a:rPr lang="en-US" sz="1600" dirty="0" err="1" smtClean="0"/>
              <a:t>System.out.println</a:t>
            </a:r>
            <a:r>
              <a:rPr lang="en-US" sz="1600" dirty="0" smtClean="0"/>
              <a:t>(</a:t>
            </a:r>
            <a:r>
              <a:rPr lang="en-US" sz="1600" dirty="0" err="1" smtClean="0"/>
              <a:t>listIter.next</a:t>
            </a:r>
            <a:r>
              <a:rPr lang="en-US" sz="1600" dirty="0"/>
              <a:t>());</a:t>
            </a:r>
          </a:p>
          <a:p>
            <a:pPr marL="0" indent="0">
              <a:buNone/>
            </a:pPr>
            <a:r>
              <a:rPr lang="en-US" sz="1600" dirty="0" smtClean="0"/>
              <a:t>		}</a:t>
            </a:r>
            <a:endParaRPr lang="en-US" sz="1600" dirty="0"/>
          </a:p>
        </p:txBody>
      </p:sp>
      <p:sp>
        <p:nvSpPr>
          <p:cNvPr id="6" name="Содержимое 2"/>
          <p:cNvSpPr txBox="1">
            <a:spLocks/>
          </p:cNvSpPr>
          <p:nvPr/>
        </p:nvSpPr>
        <p:spPr>
          <a:xfrm>
            <a:off x="6584316" y="1774531"/>
            <a:ext cx="5383095" cy="33749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600" dirty="0" smtClean="0"/>
              <a:t>// </a:t>
            </a:r>
            <a:r>
              <a:rPr lang="ru-RU" sz="1600" dirty="0" smtClean="0"/>
              <a:t>сейчас текущий элемент - Испания</a:t>
            </a:r>
          </a:p>
          <a:p>
            <a:pPr marL="0" indent="0">
              <a:buFont typeface="Wingdings 3" charset="2"/>
              <a:buNone/>
            </a:pPr>
            <a:r>
              <a:rPr lang="ru-RU" sz="1600" dirty="0" smtClean="0"/>
              <a:t>// изменим значение этого элемента</a:t>
            </a:r>
          </a:p>
          <a:p>
            <a:pPr marL="0" indent="0">
              <a:buFont typeface="Wingdings 3" charset="2"/>
              <a:buNone/>
            </a:pPr>
            <a:r>
              <a:rPr lang="en-US" sz="1600" dirty="0" err="1" smtClean="0"/>
              <a:t>listIter.set</a:t>
            </a:r>
            <a:r>
              <a:rPr lang="en-US" sz="1600" dirty="0" smtClean="0"/>
              <a:t>("</a:t>
            </a:r>
            <a:r>
              <a:rPr lang="ru-RU" sz="1600" dirty="0" smtClean="0"/>
              <a:t>Португалия");</a:t>
            </a:r>
          </a:p>
          <a:p>
            <a:pPr marL="0" indent="0">
              <a:buFont typeface="Wingdings 3" charset="2"/>
              <a:buNone/>
            </a:pPr>
            <a:r>
              <a:rPr lang="ru-RU" sz="1600" dirty="0" smtClean="0"/>
              <a:t>// пройдемся по элементам в обратном порядке</a:t>
            </a:r>
          </a:p>
          <a:p>
            <a:pPr marL="0" indent="0">
              <a:buFont typeface="Wingdings 3" charset="2"/>
              <a:buNone/>
            </a:pPr>
            <a:r>
              <a:rPr lang="en-US" sz="1600" dirty="0" smtClean="0"/>
              <a:t>while(</a:t>
            </a:r>
            <a:r>
              <a:rPr lang="en-US" sz="1600" dirty="0" err="1" smtClean="0"/>
              <a:t>listIter.hasPrevious</a:t>
            </a:r>
            <a:r>
              <a:rPr lang="en-US" sz="1600" dirty="0" smtClean="0"/>
              <a:t>()){</a:t>
            </a:r>
          </a:p>
          <a:p>
            <a:pPr marL="0" indent="0">
              <a:buFont typeface="Wingdings 3" charset="2"/>
              <a:buNone/>
            </a:pPr>
            <a:r>
              <a:rPr lang="ru-RU" sz="1600" dirty="0" smtClean="0"/>
              <a:t>	</a:t>
            </a:r>
            <a:r>
              <a:rPr lang="en-US" sz="1600" dirty="0" err="1" smtClean="0"/>
              <a:t>System.out.println</a:t>
            </a:r>
            <a:r>
              <a:rPr lang="en-US" sz="1600" dirty="0" smtClean="0"/>
              <a:t>(</a:t>
            </a:r>
            <a:r>
              <a:rPr lang="en-US" sz="1600" dirty="0" err="1" smtClean="0"/>
              <a:t>listIter.previous</a:t>
            </a:r>
            <a:r>
              <a:rPr lang="en-US" sz="1600" dirty="0" smtClean="0"/>
              <a:t>());</a:t>
            </a:r>
          </a:p>
          <a:p>
            <a:pPr marL="0" indent="0">
              <a:buFont typeface="Wingdings 3" charset="2"/>
              <a:buNone/>
            </a:pPr>
            <a:r>
              <a:rPr lang="ru-RU" sz="1600" dirty="0" smtClean="0"/>
              <a:t>	</a:t>
            </a:r>
            <a:r>
              <a:rPr lang="en-US" sz="1600" dirty="0" smtClean="0"/>
              <a:t>}    </a:t>
            </a:r>
          </a:p>
          <a:p>
            <a:pPr marL="0" indent="0">
              <a:buFont typeface="Wingdings 3" charset="2"/>
              <a:buNone/>
            </a:pPr>
            <a:r>
              <a:rPr lang="en-US" sz="1600" dirty="0" smtClean="0"/>
              <a:t>    }</a:t>
            </a:r>
          </a:p>
          <a:p>
            <a:pPr marL="0" indent="0">
              <a:buFont typeface="Wingdings 3" charset="2"/>
              <a:buNone/>
            </a:pPr>
            <a:r>
              <a:rPr lang="en-US" sz="1600" dirty="0" smtClean="0"/>
              <a:t>}</a:t>
            </a:r>
            <a:endParaRPr lang="en-US" sz="1600" dirty="0"/>
          </a:p>
        </p:txBody>
      </p:sp>
    </p:spTree>
    <p:extLst>
      <p:ext uri="{BB962C8B-B14F-4D97-AF65-F5344CB8AC3E}">
        <p14:creationId xmlns:p14="http://schemas.microsoft.com/office/powerpoint/2010/main" val="158514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Карты отображений</a:t>
            </a:r>
            <a:endParaRPr lang="en-US" sz="3200" dirty="0"/>
          </a:p>
        </p:txBody>
      </p:sp>
      <p:sp>
        <p:nvSpPr>
          <p:cNvPr id="17411" name="Содержимое 2"/>
          <p:cNvSpPr>
            <a:spLocks noGrp="1"/>
          </p:cNvSpPr>
          <p:nvPr>
            <p:ph idx="1"/>
          </p:nvPr>
        </p:nvSpPr>
        <p:spPr>
          <a:xfrm>
            <a:off x="1728592" y="1027133"/>
            <a:ext cx="10158608" cy="5699343"/>
          </a:xfrm>
        </p:spPr>
        <p:txBody>
          <a:bodyPr>
            <a:noAutofit/>
          </a:bodyPr>
          <a:lstStyle/>
          <a:p>
            <a:pPr marL="0" indent="0">
              <a:buNone/>
            </a:pPr>
            <a:r>
              <a:rPr lang="ru-RU" sz="2400" dirty="0"/>
              <a:t>Карта отображений — это объект, который хранит пару «ключ–значение». Поиск объекта (значения) облегчается по сравнению с множествами за счет того, что его можно найти по его уникальному ключу. Уникальность объектов-ключей  должна  обеспечиваться  переопределением  методов  </a:t>
            </a:r>
            <a:r>
              <a:rPr lang="ru-RU" sz="2400" dirty="0" err="1"/>
              <a:t>hashCode</a:t>
            </a:r>
            <a:r>
              <a:rPr lang="ru-RU" sz="2400" dirty="0"/>
              <a:t>() и </a:t>
            </a:r>
            <a:r>
              <a:rPr lang="ru-RU" sz="2400" dirty="0" err="1"/>
              <a:t>equals</a:t>
            </a:r>
            <a:r>
              <a:rPr lang="ru-RU" sz="2400" dirty="0"/>
              <a:t>() или реализацией интерфейсов </a:t>
            </a:r>
            <a:r>
              <a:rPr lang="ru-RU" sz="2400" dirty="0" err="1"/>
              <a:t>Comparable</a:t>
            </a:r>
            <a:r>
              <a:rPr lang="ru-RU" sz="2400" dirty="0"/>
              <a:t>, </a:t>
            </a:r>
            <a:r>
              <a:rPr lang="ru-RU" sz="2400" dirty="0" err="1"/>
              <a:t>Comparator</a:t>
            </a:r>
            <a:r>
              <a:rPr lang="ru-RU" sz="2400" dirty="0"/>
              <a:t> пользовательским классом. </a:t>
            </a:r>
          </a:p>
        </p:txBody>
      </p:sp>
    </p:spTree>
    <p:extLst>
      <p:ext uri="{BB962C8B-B14F-4D97-AF65-F5344CB8AC3E}">
        <p14:creationId xmlns:p14="http://schemas.microsoft.com/office/powerpoint/2010/main" val="368743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Карты отображений</a:t>
            </a:r>
            <a:endParaRPr lang="en-US" sz="3200" dirty="0"/>
          </a:p>
        </p:txBody>
      </p:sp>
      <p:sp>
        <p:nvSpPr>
          <p:cNvPr id="17411" name="Содержимое 2"/>
          <p:cNvSpPr>
            <a:spLocks noGrp="1"/>
          </p:cNvSpPr>
          <p:nvPr>
            <p:ph idx="1"/>
          </p:nvPr>
        </p:nvSpPr>
        <p:spPr>
          <a:xfrm>
            <a:off x="1106905" y="1027133"/>
            <a:ext cx="10732169" cy="5699343"/>
          </a:xfrm>
        </p:spPr>
        <p:txBody>
          <a:bodyPr>
            <a:noAutofit/>
          </a:bodyPr>
          <a:lstStyle/>
          <a:p>
            <a:pPr marL="0" indent="0">
              <a:buNone/>
            </a:pPr>
            <a:r>
              <a:rPr lang="ru-RU" sz="2400" dirty="0"/>
              <a:t>Интерфейсы карт:</a:t>
            </a:r>
          </a:p>
          <a:p>
            <a:pPr>
              <a:buFont typeface="Wingdings" panose="05000000000000000000" pitchFamily="2" charset="2"/>
              <a:buChar char="Ø"/>
            </a:pPr>
            <a:r>
              <a:rPr lang="ru-RU" sz="2400" dirty="0" err="1"/>
              <a:t>Map</a:t>
            </a:r>
            <a:r>
              <a:rPr lang="ru-RU" sz="2400" dirty="0"/>
              <a:t>&lt;K, V&gt; — отображает уникальные ключи и значения;</a:t>
            </a:r>
          </a:p>
          <a:p>
            <a:pPr>
              <a:buFont typeface="Wingdings" panose="05000000000000000000" pitchFamily="2" charset="2"/>
              <a:buChar char="Ø"/>
            </a:pPr>
            <a:r>
              <a:rPr lang="ru-RU" sz="2400" dirty="0" err="1"/>
              <a:t>Map.Entry</a:t>
            </a:r>
            <a:r>
              <a:rPr lang="ru-RU" sz="2400" dirty="0"/>
              <a:t>&lt;K, V&gt; — описывает пару «ключ–значение»;</a:t>
            </a:r>
          </a:p>
          <a:p>
            <a:pPr>
              <a:buFont typeface="Wingdings" panose="05000000000000000000" pitchFamily="2" charset="2"/>
              <a:buChar char="Ø"/>
            </a:pPr>
            <a:r>
              <a:rPr lang="ru-RU" sz="2400" dirty="0" err="1"/>
              <a:t>SortedMap</a:t>
            </a:r>
            <a:r>
              <a:rPr lang="ru-RU" sz="2400" dirty="0"/>
              <a:t>&lt;K, V&gt; — содержит отсортированные ключи и значения;</a:t>
            </a:r>
          </a:p>
          <a:p>
            <a:pPr>
              <a:buFont typeface="Wingdings" panose="05000000000000000000" pitchFamily="2" charset="2"/>
              <a:buChar char="Ø"/>
            </a:pPr>
            <a:r>
              <a:rPr lang="ru-RU" sz="2400" dirty="0" err="1"/>
              <a:t>NavigableMap</a:t>
            </a:r>
            <a:r>
              <a:rPr lang="ru-RU" sz="2400" dirty="0"/>
              <a:t>&lt;K, V&gt; — добавляет новые возможности навигации и </a:t>
            </a:r>
            <a:r>
              <a:rPr lang="ru-RU" sz="2400" dirty="0" smtClean="0"/>
              <a:t>поиска </a:t>
            </a:r>
            <a:r>
              <a:rPr lang="ru-RU" sz="2400" dirty="0"/>
              <a:t>по ключу.</a:t>
            </a:r>
            <a:endParaRPr lang="ru-RU" sz="2100" dirty="0"/>
          </a:p>
        </p:txBody>
      </p:sp>
    </p:spTree>
    <p:extLst>
      <p:ext uri="{BB962C8B-B14F-4D97-AF65-F5344CB8AC3E}">
        <p14:creationId xmlns:p14="http://schemas.microsoft.com/office/powerpoint/2010/main" val="1147086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smtClean="0"/>
              <a:t>Карты отображений</a:t>
            </a:r>
            <a:endParaRPr lang="en-US" sz="3200" dirty="0"/>
          </a:p>
        </p:txBody>
      </p:sp>
      <p:sp>
        <p:nvSpPr>
          <p:cNvPr id="17411" name="Содержимое 2"/>
          <p:cNvSpPr>
            <a:spLocks noGrp="1"/>
          </p:cNvSpPr>
          <p:nvPr>
            <p:ph idx="1"/>
          </p:nvPr>
        </p:nvSpPr>
        <p:spPr>
          <a:xfrm>
            <a:off x="1106905" y="1027133"/>
            <a:ext cx="10732169" cy="5699343"/>
          </a:xfrm>
        </p:spPr>
        <p:txBody>
          <a:bodyPr>
            <a:noAutofit/>
          </a:bodyPr>
          <a:lstStyle/>
          <a:p>
            <a:pPr marL="0" indent="0">
              <a:buNone/>
            </a:pPr>
            <a:r>
              <a:rPr lang="ru-RU" sz="2400" dirty="0" smtClean="0"/>
              <a:t>Классы </a:t>
            </a:r>
            <a:r>
              <a:rPr lang="ru-RU" sz="2400" dirty="0"/>
              <a:t>карт отображений:</a:t>
            </a:r>
          </a:p>
          <a:p>
            <a:pPr>
              <a:buFont typeface="Wingdings" panose="05000000000000000000" pitchFamily="2" charset="2"/>
              <a:buChar char="Ø"/>
            </a:pPr>
            <a:r>
              <a:rPr lang="ru-RU" sz="2400" dirty="0" err="1"/>
              <a:t>AbstractMap</a:t>
            </a:r>
            <a:r>
              <a:rPr lang="ru-RU" sz="2400" dirty="0"/>
              <a:t>&lt;K, V&gt; — реализует интерфейс </a:t>
            </a:r>
            <a:r>
              <a:rPr lang="ru-RU" sz="2400" dirty="0" err="1"/>
              <a:t>Map</a:t>
            </a:r>
            <a:r>
              <a:rPr lang="ru-RU" sz="2400" dirty="0"/>
              <a:t>&lt;K, V&gt;, является суперклассом для всех перечисленных карт отображений;</a:t>
            </a:r>
          </a:p>
          <a:p>
            <a:pPr>
              <a:buFont typeface="Wingdings" panose="05000000000000000000" pitchFamily="2" charset="2"/>
              <a:buChar char="Ø"/>
            </a:pPr>
            <a:r>
              <a:rPr lang="ru-RU" sz="2400" dirty="0" err="1"/>
              <a:t>HashMap</a:t>
            </a:r>
            <a:r>
              <a:rPr lang="ru-RU" sz="2400" dirty="0"/>
              <a:t>&lt;K, V&gt; — использует хэш-таблицу для работы с ключами;</a:t>
            </a:r>
          </a:p>
          <a:p>
            <a:pPr>
              <a:buFont typeface="Wingdings" panose="05000000000000000000" pitchFamily="2" charset="2"/>
              <a:buChar char="Ø"/>
            </a:pPr>
            <a:r>
              <a:rPr lang="ru-RU" sz="2400" dirty="0" err="1"/>
              <a:t>TreeMap</a:t>
            </a:r>
            <a:r>
              <a:rPr lang="ru-RU" sz="2400" dirty="0"/>
              <a:t>&lt;K, V&gt; — использует дерево, где ключи расположены в виде дерева поиска в определенном порядке;</a:t>
            </a:r>
          </a:p>
          <a:p>
            <a:pPr>
              <a:buFont typeface="Wingdings" panose="05000000000000000000" pitchFamily="2" charset="2"/>
              <a:buChar char="Ø"/>
            </a:pPr>
            <a:r>
              <a:rPr lang="ru-RU" sz="2400" dirty="0" err="1"/>
              <a:t>WeakHashMap</a:t>
            </a:r>
            <a:r>
              <a:rPr lang="ru-RU" sz="2400" dirty="0"/>
              <a:t>&lt;K, V&gt;  —  позволяет  механизму  сборки  мусора  удалять из карты значения по ключу, ссылка на который вышла из области видимости приложения;</a:t>
            </a:r>
          </a:p>
          <a:p>
            <a:pPr>
              <a:buFont typeface="Wingdings" panose="05000000000000000000" pitchFamily="2" charset="2"/>
              <a:buChar char="Ø"/>
            </a:pPr>
            <a:r>
              <a:rPr lang="ru-RU" sz="2400" dirty="0" err="1"/>
              <a:t>LinkedHashMap</a:t>
            </a:r>
            <a:r>
              <a:rPr lang="ru-RU" sz="2400" dirty="0"/>
              <a:t>&lt;K, V&gt;  —  образует  дважды  связанный  список  ключей. Этот механизм эффективен, только если превышен коэффициент загруженности карты при работе с кэш-памятью и др</a:t>
            </a:r>
            <a:r>
              <a:rPr lang="ru-RU" sz="2100" dirty="0"/>
              <a:t>.</a:t>
            </a:r>
          </a:p>
        </p:txBody>
      </p:sp>
    </p:spTree>
    <p:extLst>
      <p:ext uri="{BB962C8B-B14F-4D97-AF65-F5344CB8AC3E}">
        <p14:creationId xmlns:p14="http://schemas.microsoft.com/office/powerpoint/2010/main" val="19438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Интерфейс </a:t>
            </a:r>
            <a:r>
              <a:rPr lang="en-US" sz="3200" dirty="0"/>
              <a:t>Comparable</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027133"/>
            <a:ext cx="9979572" cy="5699343"/>
          </a:xfrm>
        </p:spPr>
        <p:txBody>
          <a:bodyPr>
            <a:normAutofit/>
          </a:bodyPr>
          <a:lstStyle/>
          <a:p>
            <a:pPr marL="0" indent="0">
              <a:buNone/>
            </a:pPr>
            <a:r>
              <a:rPr lang="ru-RU" sz="2400" dirty="0"/>
              <a:t>В прошлой </a:t>
            </a:r>
            <a:r>
              <a:rPr lang="ru-RU" sz="2400" dirty="0" smtClean="0"/>
              <a:t>лекции </a:t>
            </a:r>
            <a:r>
              <a:rPr lang="ru-RU" sz="2400" dirty="0"/>
              <a:t>была рассмотрена работа коллекции </a:t>
            </a:r>
            <a:r>
              <a:rPr lang="ru-RU" sz="2400" dirty="0" err="1"/>
              <a:t>TreeSet</a:t>
            </a:r>
            <a:r>
              <a:rPr lang="ru-RU" sz="2400" dirty="0"/>
              <a:t>, типизированной объектами </a:t>
            </a:r>
            <a:r>
              <a:rPr lang="ru-RU" sz="2400" dirty="0" err="1"/>
              <a:t>String</a:t>
            </a:r>
            <a:r>
              <a:rPr lang="ru-RU" sz="2400" dirty="0"/>
              <a:t>. При добавлении новых элементов объект </a:t>
            </a:r>
            <a:r>
              <a:rPr lang="ru-RU" sz="2400" dirty="0" err="1"/>
              <a:t>TreeSet</a:t>
            </a:r>
            <a:r>
              <a:rPr lang="ru-RU" sz="2400" dirty="0"/>
              <a:t> автоматически проводит сортировку, помещая новый объект на правильное для него место. </a:t>
            </a:r>
            <a:r>
              <a:rPr lang="ru-RU" sz="2400" dirty="0" smtClean="0"/>
              <a:t>А </a:t>
            </a:r>
            <a:r>
              <a:rPr lang="ru-RU" sz="2400" dirty="0"/>
              <a:t>что если </a:t>
            </a:r>
            <a:r>
              <a:rPr lang="ru-RU" sz="2400" dirty="0" smtClean="0"/>
              <a:t>использовать </a:t>
            </a:r>
            <a:r>
              <a:rPr lang="ru-RU" sz="2400" dirty="0"/>
              <a:t>не строки, а свои классы, например, </a:t>
            </a:r>
            <a:r>
              <a:rPr lang="ru-RU" sz="2400" dirty="0" smtClean="0"/>
              <a:t>класс </a:t>
            </a:r>
            <a:r>
              <a:rPr lang="ru-RU" sz="2400" dirty="0" err="1"/>
              <a:t>Person</a:t>
            </a:r>
            <a:r>
              <a:rPr lang="ru-RU" sz="2400" dirty="0" smtClean="0"/>
              <a:t>:</a:t>
            </a:r>
          </a:p>
          <a:p>
            <a:pPr marL="0" indent="0">
              <a:buNone/>
            </a:pPr>
            <a:endParaRPr lang="ru-RU" dirty="0" smtClean="0"/>
          </a:p>
          <a:p>
            <a:pPr marL="0" indent="0">
              <a:buNone/>
            </a:pPr>
            <a:r>
              <a:rPr lang="en-US" dirty="0"/>
              <a:t>class Person{</a:t>
            </a:r>
          </a:p>
          <a:p>
            <a:pPr marL="0" indent="0">
              <a:buNone/>
            </a:pPr>
            <a:r>
              <a:rPr lang="ru-RU" dirty="0" smtClean="0"/>
              <a:t>	</a:t>
            </a:r>
            <a:r>
              <a:rPr lang="en-US" dirty="0" smtClean="0"/>
              <a:t>private </a:t>
            </a:r>
            <a:r>
              <a:rPr lang="en-US" dirty="0"/>
              <a:t>String name;</a:t>
            </a:r>
          </a:p>
          <a:p>
            <a:pPr marL="0" indent="0">
              <a:buNone/>
            </a:pPr>
            <a:r>
              <a:rPr lang="ru-RU" dirty="0" smtClean="0"/>
              <a:t>	</a:t>
            </a:r>
            <a:r>
              <a:rPr lang="en-US" dirty="0" smtClean="0"/>
              <a:t>Person(String </a:t>
            </a:r>
            <a:r>
              <a:rPr lang="en-US" dirty="0"/>
              <a:t>name){</a:t>
            </a:r>
          </a:p>
          <a:p>
            <a:pPr marL="0" indent="0">
              <a:buNone/>
            </a:pPr>
            <a:r>
              <a:rPr lang="ru-RU" dirty="0" smtClean="0"/>
              <a:t>		</a:t>
            </a:r>
            <a:r>
              <a:rPr lang="en-US" dirty="0" smtClean="0"/>
              <a:t>this.name=name;</a:t>
            </a:r>
            <a:endParaRPr lang="ru-RU" dirty="0" smtClean="0"/>
          </a:p>
          <a:p>
            <a:pPr marL="0" indent="0">
              <a:buNone/>
            </a:pPr>
            <a:r>
              <a:rPr lang="ru-RU" dirty="0" smtClean="0"/>
              <a:t>	</a:t>
            </a:r>
            <a:r>
              <a:rPr lang="en-US" dirty="0" smtClean="0"/>
              <a:t>}</a:t>
            </a:r>
            <a:endParaRPr lang="en-US" dirty="0"/>
          </a:p>
          <a:p>
            <a:pPr marL="0" indent="0">
              <a:buNone/>
            </a:pPr>
            <a:r>
              <a:rPr lang="ru-RU" dirty="0" smtClean="0"/>
              <a:t>	</a:t>
            </a:r>
            <a:r>
              <a:rPr lang="en-US" dirty="0" smtClean="0"/>
              <a:t>String </a:t>
            </a:r>
            <a:r>
              <a:rPr lang="en-US" dirty="0" err="1"/>
              <a:t>getName</a:t>
            </a:r>
            <a:r>
              <a:rPr lang="en-US" dirty="0"/>
              <a:t>(){return name;}</a:t>
            </a:r>
          </a:p>
          <a:p>
            <a:pPr marL="0" indent="0">
              <a:buNone/>
            </a:pPr>
            <a:r>
              <a:rPr lang="en-US" dirty="0"/>
              <a:t>}</a:t>
            </a:r>
            <a:endParaRPr lang="ru-RU" dirty="0"/>
          </a:p>
        </p:txBody>
      </p:sp>
    </p:spTree>
    <p:extLst>
      <p:ext uri="{BB962C8B-B14F-4D97-AF65-F5344CB8AC3E}">
        <p14:creationId xmlns:p14="http://schemas.microsoft.com/office/powerpoint/2010/main" val="4037001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a:t>Map</a:t>
            </a:r>
          </a:p>
        </p:txBody>
      </p:sp>
      <p:sp>
        <p:nvSpPr>
          <p:cNvPr id="17411" name="Содержимое 2"/>
          <p:cNvSpPr>
            <a:spLocks noGrp="1"/>
          </p:cNvSpPr>
          <p:nvPr>
            <p:ph idx="1"/>
          </p:nvPr>
        </p:nvSpPr>
        <p:spPr>
          <a:xfrm>
            <a:off x="1106905" y="1027133"/>
            <a:ext cx="10732169" cy="5699343"/>
          </a:xfrm>
        </p:spPr>
        <p:txBody>
          <a:bodyPr>
            <a:noAutofit/>
          </a:bodyPr>
          <a:lstStyle/>
          <a:p>
            <a:pPr marL="0" indent="0">
              <a:buNone/>
            </a:pPr>
            <a:r>
              <a:rPr lang="ru-RU" sz="2400" dirty="0"/>
              <a:t>Интерфейс </a:t>
            </a:r>
            <a:r>
              <a:rPr lang="ru-RU" sz="2400" dirty="0" err="1"/>
              <a:t>Map</a:t>
            </a:r>
            <a:r>
              <a:rPr lang="ru-RU" sz="2400" dirty="0"/>
              <a:t>&lt;K, V&gt; представляет отображение или </a:t>
            </a:r>
            <a:r>
              <a:rPr lang="ru-RU" sz="2400" dirty="0" smtClean="0"/>
              <a:t>словарь</a:t>
            </a:r>
            <a:r>
              <a:rPr lang="ru-RU" sz="2400" dirty="0"/>
              <a:t>, где каждый элемент представляет пару "ключ-значение". При этом все ключи уникальные в рамках объекта </a:t>
            </a:r>
            <a:r>
              <a:rPr lang="ru-RU" sz="2400" dirty="0" err="1"/>
              <a:t>Map</a:t>
            </a:r>
            <a:r>
              <a:rPr lang="ru-RU" sz="2400" dirty="0"/>
              <a:t>. Такие коллекции облегчают поиск элемента, если </a:t>
            </a:r>
            <a:r>
              <a:rPr lang="ru-RU" sz="2400" dirty="0" smtClean="0"/>
              <a:t>известен </a:t>
            </a:r>
            <a:r>
              <a:rPr lang="ru-RU" sz="2400" dirty="0"/>
              <a:t>ключ - уникальный идентификатор объекта.</a:t>
            </a:r>
          </a:p>
          <a:p>
            <a:pPr marL="0" indent="0">
              <a:buNone/>
            </a:pPr>
            <a:r>
              <a:rPr lang="ru-RU" sz="2400" dirty="0"/>
              <a:t>Следует отметить, что в отличие от других интерфейсов, которые представляют коллекции, интерфейс </a:t>
            </a:r>
            <a:r>
              <a:rPr lang="ru-RU" sz="2400" dirty="0" err="1"/>
              <a:t>Map</a:t>
            </a:r>
            <a:r>
              <a:rPr lang="ru-RU" sz="2400" dirty="0"/>
              <a:t> НЕ расширяет интерфейс </a:t>
            </a:r>
            <a:r>
              <a:rPr lang="ru-RU" sz="2400" dirty="0" err="1"/>
              <a:t>Collection</a:t>
            </a:r>
            <a:r>
              <a:rPr lang="ru-RU" sz="2400" dirty="0"/>
              <a:t>.</a:t>
            </a:r>
          </a:p>
        </p:txBody>
      </p:sp>
    </p:spTree>
    <p:extLst>
      <p:ext uri="{BB962C8B-B14F-4D97-AF65-F5344CB8AC3E}">
        <p14:creationId xmlns:p14="http://schemas.microsoft.com/office/powerpoint/2010/main" val="107517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a:t>Map</a:t>
            </a:r>
          </a:p>
        </p:txBody>
      </p:sp>
      <p:sp>
        <p:nvSpPr>
          <p:cNvPr id="17411" name="Содержимое 2"/>
          <p:cNvSpPr>
            <a:spLocks noGrp="1"/>
          </p:cNvSpPr>
          <p:nvPr>
            <p:ph idx="1"/>
          </p:nvPr>
        </p:nvSpPr>
        <p:spPr>
          <a:xfrm>
            <a:off x="1106905" y="1027133"/>
            <a:ext cx="10732169" cy="5699343"/>
          </a:xfrm>
        </p:spPr>
        <p:txBody>
          <a:bodyPr>
            <a:noAutofit/>
          </a:bodyPr>
          <a:lstStyle/>
          <a:p>
            <a:pPr marL="0" indent="0">
              <a:buNone/>
            </a:pPr>
            <a:r>
              <a:rPr lang="ru-RU" sz="2400" dirty="0"/>
              <a:t>Среди методов интерфейса </a:t>
            </a:r>
            <a:r>
              <a:rPr lang="en-US" sz="2400" dirty="0"/>
              <a:t>Map </a:t>
            </a:r>
            <a:r>
              <a:rPr lang="ru-RU" sz="2400" dirty="0"/>
              <a:t>можно выделить следующие:</a:t>
            </a:r>
          </a:p>
          <a:p>
            <a:pPr>
              <a:buFont typeface="Wingdings" panose="05000000000000000000" pitchFamily="2" charset="2"/>
              <a:buChar char="Ø"/>
            </a:pPr>
            <a:r>
              <a:rPr lang="en-US" sz="2400" dirty="0" smtClean="0"/>
              <a:t>void </a:t>
            </a:r>
            <a:r>
              <a:rPr lang="en-US" sz="2400" dirty="0"/>
              <a:t>clear(): </a:t>
            </a:r>
            <a:r>
              <a:rPr lang="ru-RU" sz="2400" dirty="0"/>
              <a:t>очищает коллекцию</a:t>
            </a:r>
          </a:p>
          <a:p>
            <a:pPr>
              <a:buFont typeface="Wingdings" panose="05000000000000000000" pitchFamily="2" charset="2"/>
              <a:buChar char="Ø"/>
            </a:pPr>
            <a:r>
              <a:rPr lang="en-US" sz="2400" dirty="0" err="1" smtClean="0"/>
              <a:t>boolean</a:t>
            </a:r>
            <a:r>
              <a:rPr lang="en-US" sz="2400" dirty="0" smtClean="0"/>
              <a:t> </a:t>
            </a:r>
            <a:r>
              <a:rPr lang="en-US" sz="2400" dirty="0" err="1"/>
              <a:t>containsKey</a:t>
            </a:r>
            <a:r>
              <a:rPr lang="en-US" sz="2400" dirty="0"/>
              <a:t>(Object k): </a:t>
            </a:r>
            <a:r>
              <a:rPr lang="ru-RU" sz="2400" dirty="0"/>
              <a:t>возвращает </a:t>
            </a:r>
            <a:r>
              <a:rPr lang="en-US" sz="2400" dirty="0"/>
              <a:t>true, </a:t>
            </a:r>
            <a:r>
              <a:rPr lang="ru-RU" sz="2400" dirty="0"/>
              <a:t>если коллекция содержит ключ </a:t>
            </a:r>
            <a:r>
              <a:rPr lang="en-US" sz="2400" dirty="0"/>
              <a:t>k</a:t>
            </a:r>
          </a:p>
          <a:p>
            <a:pPr>
              <a:buFont typeface="Wingdings" panose="05000000000000000000" pitchFamily="2" charset="2"/>
              <a:buChar char="Ø"/>
            </a:pPr>
            <a:r>
              <a:rPr lang="en-US" sz="2400" dirty="0" err="1" smtClean="0"/>
              <a:t>boolean</a:t>
            </a:r>
            <a:r>
              <a:rPr lang="en-US" sz="2400" dirty="0" smtClean="0"/>
              <a:t> </a:t>
            </a:r>
            <a:r>
              <a:rPr lang="en-US" sz="2400" dirty="0" err="1"/>
              <a:t>containsValue</a:t>
            </a:r>
            <a:r>
              <a:rPr lang="en-US" sz="2400" dirty="0"/>
              <a:t>(Object v): </a:t>
            </a:r>
            <a:r>
              <a:rPr lang="ru-RU" sz="2400" dirty="0"/>
              <a:t>возвращает </a:t>
            </a:r>
            <a:r>
              <a:rPr lang="en-US" sz="2400" dirty="0"/>
              <a:t>true, </a:t>
            </a:r>
            <a:r>
              <a:rPr lang="ru-RU" sz="2400" dirty="0"/>
              <a:t>если коллекция содержит значение </a:t>
            </a:r>
            <a:r>
              <a:rPr lang="en-US" sz="2400" dirty="0"/>
              <a:t>v</a:t>
            </a:r>
          </a:p>
          <a:p>
            <a:pPr>
              <a:buFont typeface="Wingdings" panose="05000000000000000000" pitchFamily="2" charset="2"/>
              <a:buChar char="Ø"/>
            </a:pPr>
            <a:r>
              <a:rPr lang="en-US" sz="2400" dirty="0" smtClean="0"/>
              <a:t>Set&lt;</a:t>
            </a:r>
            <a:r>
              <a:rPr lang="en-US" sz="2400" dirty="0" err="1" smtClean="0"/>
              <a:t>Map.Entry</a:t>
            </a:r>
            <a:r>
              <a:rPr lang="en-US" sz="2400" dirty="0" smtClean="0"/>
              <a:t>&lt;K</a:t>
            </a:r>
            <a:r>
              <a:rPr lang="en-US" sz="2400" dirty="0"/>
              <a:t>, V&gt;&gt; </a:t>
            </a:r>
            <a:r>
              <a:rPr lang="en-US" sz="2400" dirty="0" err="1"/>
              <a:t>entrySet</a:t>
            </a:r>
            <a:r>
              <a:rPr lang="en-US" sz="2400" dirty="0"/>
              <a:t>(): </a:t>
            </a:r>
            <a:r>
              <a:rPr lang="ru-RU" sz="2400" dirty="0"/>
              <a:t>возвращает набор элементов коллекции. Все элементы представляют объект </a:t>
            </a:r>
            <a:r>
              <a:rPr lang="en-US" sz="2400" dirty="0" err="1"/>
              <a:t>Map.Entry</a:t>
            </a:r>
            <a:endParaRPr lang="en-US" sz="2400" dirty="0"/>
          </a:p>
          <a:p>
            <a:pPr>
              <a:buFont typeface="Wingdings" panose="05000000000000000000" pitchFamily="2" charset="2"/>
              <a:buChar char="Ø"/>
            </a:pPr>
            <a:r>
              <a:rPr lang="en-US" sz="2400" dirty="0" err="1" smtClean="0"/>
              <a:t>boolean</a:t>
            </a:r>
            <a:r>
              <a:rPr lang="en-US" sz="2400" dirty="0" smtClean="0"/>
              <a:t> </a:t>
            </a:r>
            <a:r>
              <a:rPr lang="en-US" sz="2400" dirty="0"/>
              <a:t>equals(Object </a:t>
            </a:r>
            <a:r>
              <a:rPr lang="en-US" sz="2400" dirty="0" err="1"/>
              <a:t>obj</a:t>
            </a:r>
            <a:r>
              <a:rPr lang="en-US" sz="2400" dirty="0"/>
              <a:t>): </a:t>
            </a:r>
            <a:r>
              <a:rPr lang="ru-RU" sz="2400" dirty="0"/>
              <a:t>возвращает </a:t>
            </a:r>
            <a:r>
              <a:rPr lang="en-US" sz="2400" dirty="0"/>
              <a:t>true, </a:t>
            </a:r>
            <a:r>
              <a:rPr lang="ru-RU" sz="2400" dirty="0"/>
              <a:t>если коллекция идентична коллекции, передаваемой через параметр </a:t>
            </a:r>
            <a:r>
              <a:rPr lang="en-US" sz="2400" dirty="0" err="1"/>
              <a:t>obj</a:t>
            </a:r>
            <a:endParaRPr lang="ru-RU" sz="2400" dirty="0"/>
          </a:p>
        </p:txBody>
      </p:sp>
    </p:spTree>
    <p:extLst>
      <p:ext uri="{BB962C8B-B14F-4D97-AF65-F5344CB8AC3E}">
        <p14:creationId xmlns:p14="http://schemas.microsoft.com/office/powerpoint/2010/main" val="3172646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a:t>Map</a:t>
            </a:r>
          </a:p>
        </p:txBody>
      </p:sp>
      <p:sp>
        <p:nvSpPr>
          <p:cNvPr id="17411" name="Содержимое 2"/>
          <p:cNvSpPr>
            <a:spLocks noGrp="1"/>
          </p:cNvSpPr>
          <p:nvPr>
            <p:ph idx="1"/>
          </p:nvPr>
        </p:nvSpPr>
        <p:spPr>
          <a:xfrm>
            <a:off x="1106905" y="1027133"/>
            <a:ext cx="10732169" cy="5699343"/>
          </a:xfrm>
        </p:spPr>
        <p:txBody>
          <a:bodyPr>
            <a:noAutofit/>
          </a:bodyPr>
          <a:lstStyle/>
          <a:p>
            <a:pPr>
              <a:buFont typeface="Wingdings" panose="05000000000000000000" pitchFamily="2" charset="2"/>
              <a:buChar char="Ø"/>
            </a:pPr>
            <a:r>
              <a:rPr lang="ru-RU" sz="2400" dirty="0" err="1"/>
              <a:t>boolean</a:t>
            </a:r>
            <a:r>
              <a:rPr lang="ru-RU" sz="2400" dirty="0"/>
              <a:t> </a:t>
            </a:r>
            <a:r>
              <a:rPr lang="ru-RU" sz="2400" dirty="0" err="1"/>
              <a:t>isEmpty</a:t>
            </a:r>
            <a:r>
              <a:rPr lang="ru-RU" sz="2400" dirty="0"/>
              <a:t>: возвращает </a:t>
            </a:r>
            <a:r>
              <a:rPr lang="ru-RU" sz="2400" dirty="0" err="1"/>
              <a:t>true</a:t>
            </a:r>
            <a:r>
              <a:rPr lang="ru-RU" sz="2400" dirty="0"/>
              <a:t>, если коллекция пуста</a:t>
            </a:r>
          </a:p>
          <a:p>
            <a:pPr>
              <a:buFont typeface="Wingdings" panose="05000000000000000000" pitchFamily="2" charset="2"/>
              <a:buChar char="Ø"/>
            </a:pPr>
            <a:r>
              <a:rPr lang="ru-RU" sz="2400" dirty="0" smtClean="0"/>
              <a:t>V </a:t>
            </a:r>
            <a:r>
              <a:rPr lang="ru-RU" sz="2400" dirty="0" err="1"/>
              <a:t>get</a:t>
            </a:r>
            <a:r>
              <a:rPr lang="ru-RU" sz="2400" dirty="0"/>
              <a:t>(</a:t>
            </a:r>
            <a:r>
              <a:rPr lang="ru-RU" sz="2400" dirty="0" err="1"/>
              <a:t>Object</a:t>
            </a:r>
            <a:r>
              <a:rPr lang="ru-RU" sz="2400" dirty="0"/>
              <a:t> k): возвращает значение объекта, ключ которого равен k. Если такого элемента не окажется, то возвращается значение </a:t>
            </a:r>
            <a:r>
              <a:rPr lang="ru-RU" sz="2400" dirty="0" err="1"/>
              <a:t>null</a:t>
            </a:r>
            <a:endParaRPr lang="ru-RU" sz="2400" dirty="0"/>
          </a:p>
          <a:p>
            <a:pPr>
              <a:buFont typeface="Wingdings" panose="05000000000000000000" pitchFamily="2" charset="2"/>
              <a:buChar char="Ø"/>
            </a:pPr>
            <a:r>
              <a:rPr lang="ru-RU" sz="2400" dirty="0" smtClean="0"/>
              <a:t>V </a:t>
            </a:r>
            <a:r>
              <a:rPr lang="ru-RU" sz="2400" dirty="0" err="1"/>
              <a:t>getOrDefault</a:t>
            </a:r>
            <a:r>
              <a:rPr lang="ru-RU" sz="2400" dirty="0"/>
              <a:t>(</a:t>
            </a:r>
            <a:r>
              <a:rPr lang="ru-RU" sz="2400" dirty="0" err="1"/>
              <a:t>Object</a:t>
            </a:r>
            <a:r>
              <a:rPr lang="ru-RU" sz="2400" dirty="0"/>
              <a:t> k, V </a:t>
            </a:r>
            <a:r>
              <a:rPr lang="ru-RU" sz="2400" dirty="0" err="1"/>
              <a:t>defaultValue</a:t>
            </a:r>
            <a:r>
              <a:rPr lang="ru-RU" sz="2400" dirty="0"/>
              <a:t>): возвращает значение объекта, ключ которого равен k. Если такого элемента не окажется, то возвращается значение </a:t>
            </a:r>
            <a:r>
              <a:rPr lang="ru-RU" sz="2400" dirty="0" err="1"/>
              <a:t>defaultVlue</a:t>
            </a:r>
            <a:endParaRPr lang="ru-RU" sz="2400" dirty="0"/>
          </a:p>
          <a:p>
            <a:pPr>
              <a:buFont typeface="Wingdings" panose="05000000000000000000" pitchFamily="2" charset="2"/>
              <a:buChar char="Ø"/>
            </a:pPr>
            <a:r>
              <a:rPr lang="ru-RU" sz="2400" dirty="0" smtClean="0"/>
              <a:t>V </a:t>
            </a:r>
            <a:r>
              <a:rPr lang="ru-RU" sz="2400" dirty="0" err="1"/>
              <a:t>put</a:t>
            </a:r>
            <a:r>
              <a:rPr lang="ru-RU" sz="2400" dirty="0"/>
              <a:t>(K </a:t>
            </a:r>
            <a:r>
              <a:rPr lang="ru-RU" sz="2400" dirty="0" err="1"/>
              <a:t>k</a:t>
            </a:r>
            <a:r>
              <a:rPr lang="ru-RU" sz="2400" dirty="0"/>
              <a:t>, V v): помещает в коллекцию новый объект с ключом k и значением v. Если в коллекции уже есть объект с подобным ключом, то он перезаписывается. После добавления возвращает предыдущее значение для ключа k, если он уже был в коллекции. Если же ключа еще не было в коллекции, то возвращается значение </a:t>
            </a:r>
            <a:r>
              <a:rPr lang="ru-RU" sz="2400" dirty="0" err="1" smtClean="0"/>
              <a:t>null</a:t>
            </a:r>
            <a:endParaRPr lang="ru-RU" sz="2400" dirty="0"/>
          </a:p>
        </p:txBody>
      </p:sp>
    </p:spTree>
    <p:extLst>
      <p:ext uri="{BB962C8B-B14F-4D97-AF65-F5344CB8AC3E}">
        <p14:creationId xmlns:p14="http://schemas.microsoft.com/office/powerpoint/2010/main" val="48394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a:t>Map</a:t>
            </a:r>
          </a:p>
        </p:txBody>
      </p:sp>
      <p:sp>
        <p:nvSpPr>
          <p:cNvPr id="17411" name="Содержимое 2"/>
          <p:cNvSpPr>
            <a:spLocks noGrp="1"/>
          </p:cNvSpPr>
          <p:nvPr>
            <p:ph idx="1"/>
          </p:nvPr>
        </p:nvSpPr>
        <p:spPr>
          <a:xfrm>
            <a:off x="1089894" y="1053382"/>
            <a:ext cx="10732169" cy="5699343"/>
          </a:xfrm>
        </p:spPr>
        <p:txBody>
          <a:bodyPr>
            <a:noAutofit/>
          </a:bodyPr>
          <a:lstStyle/>
          <a:p>
            <a:pPr>
              <a:buFont typeface="Wingdings" panose="05000000000000000000" pitchFamily="2" charset="2"/>
              <a:buChar char="Ø"/>
            </a:pPr>
            <a:r>
              <a:rPr lang="ru-RU" sz="2400" dirty="0"/>
              <a:t>V </a:t>
            </a:r>
            <a:r>
              <a:rPr lang="ru-RU" sz="2400" dirty="0" err="1"/>
              <a:t>putIfAbsent</a:t>
            </a:r>
            <a:r>
              <a:rPr lang="ru-RU" sz="2400" dirty="0"/>
              <a:t>(K </a:t>
            </a:r>
            <a:r>
              <a:rPr lang="ru-RU" sz="2400" dirty="0" err="1"/>
              <a:t>k</a:t>
            </a:r>
            <a:r>
              <a:rPr lang="ru-RU" sz="2400" dirty="0"/>
              <a:t>, V v): помещает в коллекцию новый объект с ключом k и значением v, если в коллекции еще нет элемента с подобным ключом.</a:t>
            </a:r>
          </a:p>
          <a:p>
            <a:pPr>
              <a:buFont typeface="Wingdings" panose="05000000000000000000" pitchFamily="2" charset="2"/>
              <a:buChar char="Ø"/>
            </a:pPr>
            <a:r>
              <a:rPr lang="ru-RU" sz="2400" dirty="0" err="1" smtClean="0"/>
              <a:t>Set</a:t>
            </a:r>
            <a:r>
              <a:rPr lang="ru-RU" sz="2400" dirty="0" smtClean="0"/>
              <a:t>&lt;K</a:t>
            </a:r>
            <a:r>
              <a:rPr lang="ru-RU" sz="2400" dirty="0"/>
              <a:t>&gt; </a:t>
            </a:r>
            <a:r>
              <a:rPr lang="ru-RU" sz="2400" dirty="0" err="1"/>
              <a:t>keySet</a:t>
            </a:r>
            <a:r>
              <a:rPr lang="ru-RU" sz="2400" dirty="0"/>
              <a:t>(): возвращает набор всех ключей отображения</a:t>
            </a:r>
          </a:p>
          <a:p>
            <a:pPr>
              <a:buFont typeface="Wingdings" panose="05000000000000000000" pitchFamily="2" charset="2"/>
              <a:buChar char="Ø"/>
            </a:pPr>
            <a:r>
              <a:rPr lang="ru-RU" sz="2400" dirty="0" err="1" smtClean="0"/>
              <a:t>Collection</a:t>
            </a:r>
            <a:r>
              <a:rPr lang="ru-RU" sz="2400" dirty="0" smtClean="0"/>
              <a:t>&lt;V</a:t>
            </a:r>
            <a:r>
              <a:rPr lang="ru-RU" sz="2400" dirty="0"/>
              <a:t>&gt; </a:t>
            </a:r>
            <a:r>
              <a:rPr lang="ru-RU" sz="2400" dirty="0" err="1"/>
              <a:t>values</a:t>
            </a:r>
            <a:r>
              <a:rPr lang="ru-RU" sz="2400" dirty="0"/>
              <a:t>(): возвращает набор всех значений отображения</a:t>
            </a:r>
          </a:p>
          <a:p>
            <a:pPr>
              <a:buFont typeface="Wingdings" panose="05000000000000000000" pitchFamily="2" charset="2"/>
              <a:buChar char="Ø"/>
            </a:pPr>
            <a:r>
              <a:rPr lang="ru-RU" sz="2400" dirty="0" err="1" smtClean="0"/>
              <a:t>void</a:t>
            </a:r>
            <a:r>
              <a:rPr lang="ru-RU" sz="2400" dirty="0" smtClean="0"/>
              <a:t> </a:t>
            </a:r>
            <a:r>
              <a:rPr lang="ru-RU" sz="2400" dirty="0" err="1"/>
              <a:t>putAll</a:t>
            </a:r>
            <a:r>
              <a:rPr lang="ru-RU" sz="2400" dirty="0"/>
              <a:t>(</a:t>
            </a:r>
            <a:r>
              <a:rPr lang="ru-RU" sz="2400" dirty="0" err="1"/>
              <a:t>Map</a:t>
            </a:r>
            <a:r>
              <a:rPr lang="ru-RU" sz="2400" dirty="0"/>
              <a:t>&lt;? </a:t>
            </a:r>
            <a:r>
              <a:rPr lang="ru-RU" sz="2400" dirty="0" err="1"/>
              <a:t>extends</a:t>
            </a:r>
            <a:r>
              <a:rPr lang="ru-RU" sz="2400" dirty="0"/>
              <a:t> K, ? </a:t>
            </a:r>
            <a:r>
              <a:rPr lang="ru-RU" sz="2400" dirty="0" err="1"/>
              <a:t>extends</a:t>
            </a:r>
            <a:r>
              <a:rPr lang="ru-RU" sz="2400" dirty="0"/>
              <a:t> V&gt; </a:t>
            </a:r>
            <a:r>
              <a:rPr lang="ru-RU" sz="2400" dirty="0" err="1"/>
              <a:t>map</a:t>
            </a:r>
            <a:r>
              <a:rPr lang="ru-RU" sz="2400" dirty="0"/>
              <a:t>): добавляет в коллекцию все объекты из отображения </a:t>
            </a:r>
            <a:r>
              <a:rPr lang="ru-RU" sz="2400" dirty="0" err="1"/>
              <a:t>map</a:t>
            </a:r>
            <a:endParaRPr lang="ru-RU" sz="2400" dirty="0"/>
          </a:p>
          <a:p>
            <a:pPr>
              <a:buFont typeface="Wingdings" panose="05000000000000000000" pitchFamily="2" charset="2"/>
              <a:buChar char="Ø"/>
            </a:pPr>
            <a:r>
              <a:rPr lang="ru-RU" sz="2400" dirty="0" smtClean="0"/>
              <a:t>V </a:t>
            </a:r>
            <a:r>
              <a:rPr lang="ru-RU" sz="2400" dirty="0" err="1"/>
              <a:t>remove</a:t>
            </a:r>
            <a:r>
              <a:rPr lang="ru-RU" sz="2400" dirty="0"/>
              <a:t>(</a:t>
            </a:r>
            <a:r>
              <a:rPr lang="ru-RU" sz="2400" dirty="0" err="1"/>
              <a:t>Object</a:t>
            </a:r>
            <a:r>
              <a:rPr lang="ru-RU" sz="2400" dirty="0"/>
              <a:t> k): удаляет объект с ключом k</a:t>
            </a:r>
          </a:p>
          <a:p>
            <a:pPr>
              <a:buFont typeface="Wingdings" panose="05000000000000000000" pitchFamily="2" charset="2"/>
              <a:buChar char="Ø"/>
            </a:pPr>
            <a:r>
              <a:rPr lang="ru-RU" sz="2400" dirty="0" err="1" smtClean="0"/>
              <a:t>int</a:t>
            </a:r>
            <a:r>
              <a:rPr lang="ru-RU" sz="2400" dirty="0" smtClean="0"/>
              <a:t> </a:t>
            </a:r>
            <a:r>
              <a:rPr lang="ru-RU" sz="2400" dirty="0" err="1"/>
              <a:t>size</a:t>
            </a:r>
            <a:r>
              <a:rPr lang="ru-RU" sz="2400" dirty="0"/>
              <a:t>(): возвращает количество элементов коллекции</a:t>
            </a:r>
          </a:p>
        </p:txBody>
      </p:sp>
    </p:spTree>
    <p:extLst>
      <p:ext uri="{BB962C8B-B14F-4D97-AF65-F5344CB8AC3E}">
        <p14:creationId xmlns:p14="http://schemas.microsoft.com/office/powerpoint/2010/main" val="2150881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ru-RU" sz="3200" dirty="0" err="1"/>
              <a:t>Map.Entry</a:t>
            </a:r>
            <a:r>
              <a:rPr lang="ru-RU" sz="3200" dirty="0"/>
              <a:t>&lt;K, V&gt; </a:t>
            </a:r>
            <a:endParaRPr lang="en-US" sz="3200" dirty="0"/>
          </a:p>
        </p:txBody>
      </p:sp>
      <p:sp>
        <p:nvSpPr>
          <p:cNvPr id="17411" name="Содержимое 2"/>
          <p:cNvSpPr>
            <a:spLocks noGrp="1"/>
          </p:cNvSpPr>
          <p:nvPr>
            <p:ph idx="1"/>
          </p:nvPr>
        </p:nvSpPr>
        <p:spPr>
          <a:xfrm>
            <a:off x="1089894" y="1053382"/>
            <a:ext cx="10732169" cy="5699343"/>
          </a:xfrm>
        </p:spPr>
        <p:txBody>
          <a:bodyPr>
            <a:noAutofit/>
          </a:bodyPr>
          <a:lstStyle/>
          <a:p>
            <a:pPr marL="0" indent="0">
              <a:buNone/>
            </a:pPr>
            <a:r>
              <a:rPr lang="ru-RU" sz="2400" dirty="0"/>
              <a:t>Обобщенный интерфейс </a:t>
            </a:r>
            <a:r>
              <a:rPr lang="ru-RU" sz="2400" dirty="0" err="1"/>
              <a:t>Map.Entry</a:t>
            </a:r>
            <a:r>
              <a:rPr lang="ru-RU" sz="2400" dirty="0"/>
              <a:t>&lt;K, V&gt; представляет объект с ключом типа K и значением типа V и определяет следующие методы</a:t>
            </a:r>
            <a:r>
              <a:rPr lang="ru-RU" sz="2400" dirty="0" smtClean="0"/>
              <a:t>:</a:t>
            </a:r>
          </a:p>
          <a:p>
            <a:pPr>
              <a:buFont typeface="Wingdings" panose="05000000000000000000" pitchFamily="2" charset="2"/>
              <a:buChar char="Ø"/>
            </a:pPr>
            <a:r>
              <a:rPr lang="en-US" sz="2400" dirty="0" err="1"/>
              <a:t>boolean</a:t>
            </a:r>
            <a:r>
              <a:rPr lang="en-US" sz="2400" dirty="0"/>
              <a:t> equals(Object </a:t>
            </a:r>
            <a:r>
              <a:rPr lang="en-US" sz="2400" dirty="0" err="1"/>
              <a:t>obj</a:t>
            </a:r>
            <a:r>
              <a:rPr lang="en-US" sz="2400" dirty="0"/>
              <a:t>): </a:t>
            </a:r>
            <a:r>
              <a:rPr lang="ru-RU" sz="2400" dirty="0"/>
              <a:t>возвращает </a:t>
            </a:r>
            <a:r>
              <a:rPr lang="en-US" sz="2400" dirty="0"/>
              <a:t>true, </a:t>
            </a:r>
            <a:r>
              <a:rPr lang="ru-RU" sz="2400" dirty="0"/>
              <a:t>если объект </a:t>
            </a:r>
            <a:r>
              <a:rPr lang="en-US" sz="2400" dirty="0" err="1"/>
              <a:t>obj</a:t>
            </a:r>
            <a:r>
              <a:rPr lang="en-US" sz="2400" dirty="0"/>
              <a:t>, </a:t>
            </a:r>
            <a:r>
              <a:rPr lang="ru-RU" sz="2400" dirty="0"/>
              <a:t>представляющий интерфейс </a:t>
            </a:r>
            <a:r>
              <a:rPr lang="en-US" sz="2400" dirty="0" err="1"/>
              <a:t>Map.Entry</a:t>
            </a:r>
            <a:r>
              <a:rPr lang="en-US" sz="2400" dirty="0"/>
              <a:t>, </a:t>
            </a:r>
            <a:r>
              <a:rPr lang="ru-RU" sz="2400" dirty="0"/>
              <a:t>идентичен текущему</a:t>
            </a:r>
          </a:p>
          <a:p>
            <a:pPr>
              <a:buFont typeface="Wingdings" panose="05000000000000000000" pitchFamily="2" charset="2"/>
              <a:buChar char="Ø"/>
            </a:pPr>
            <a:r>
              <a:rPr lang="en-US" sz="2400" dirty="0" smtClean="0"/>
              <a:t>K </a:t>
            </a:r>
            <a:r>
              <a:rPr lang="en-US" sz="2400" dirty="0" err="1"/>
              <a:t>getKey</a:t>
            </a:r>
            <a:r>
              <a:rPr lang="en-US" sz="2400" dirty="0"/>
              <a:t>(): </a:t>
            </a:r>
            <a:r>
              <a:rPr lang="ru-RU" sz="2400" dirty="0"/>
              <a:t>возвращает ключ объекта отображения</a:t>
            </a:r>
          </a:p>
          <a:p>
            <a:pPr>
              <a:buFont typeface="Wingdings" panose="05000000000000000000" pitchFamily="2" charset="2"/>
              <a:buChar char="Ø"/>
            </a:pPr>
            <a:r>
              <a:rPr lang="en-US" sz="2400" dirty="0" smtClean="0"/>
              <a:t>V </a:t>
            </a:r>
            <a:r>
              <a:rPr lang="en-US" sz="2400" dirty="0" err="1"/>
              <a:t>getValue</a:t>
            </a:r>
            <a:r>
              <a:rPr lang="en-US" sz="2400" dirty="0"/>
              <a:t>(): </a:t>
            </a:r>
            <a:r>
              <a:rPr lang="ru-RU" sz="2400" dirty="0"/>
              <a:t>возвращает значение объекта отображения</a:t>
            </a:r>
          </a:p>
          <a:p>
            <a:pPr>
              <a:buFont typeface="Wingdings" panose="05000000000000000000" pitchFamily="2" charset="2"/>
              <a:buChar char="Ø"/>
            </a:pPr>
            <a:r>
              <a:rPr lang="en-US" sz="2400" dirty="0" smtClean="0"/>
              <a:t>V </a:t>
            </a:r>
            <a:r>
              <a:rPr lang="en-US" sz="2400" dirty="0" err="1"/>
              <a:t>setValue</a:t>
            </a:r>
            <a:r>
              <a:rPr lang="en-US" sz="2400" dirty="0"/>
              <a:t>(V v): </a:t>
            </a:r>
            <a:r>
              <a:rPr lang="ru-RU" sz="2400" dirty="0"/>
              <a:t>устанавливает для текущего объекта значение </a:t>
            </a:r>
            <a:r>
              <a:rPr lang="en-US" sz="2400" dirty="0"/>
              <a:t>v</a:t>
            </a:r>
          </a:p>
          <a:p>
            <a:pPr>
              <a:buFont typeface="Wingdings" panose="05000000000000000000" pitchFamily="2" charset="2"/>
              <a:buChar char="Ø"/>
            </a:pPr>
            <a:r>
              <a:rPr lang="en-US" sz="2400" dirty="0" err="1" smtClean="0"/>
              <a:t>int</a:t>
            </a:r>
            <a:r>
              <a:rPr lang="en-US" sz="2400" dirty="0" smtClean="0"/>
              <a:t> </a:t>
            </a:r>
            <a:r>
              <a:rPr lang="en-US" sz="2400" dirty="0" err="1" smtClean="0"/>
              <a:t>hashCode</a:t>
            </a:r>
            <a:r>
              <a:rPr lang="en-US" sz="2400" dirty="0"/>
              <a:t>(): </a:t>
            </a:r>
            <a:r>
              <a:rPr lang="ru-RU" sz="2400" dirty="0"/>
              <a:t>возвращает </a:t>
            </a:r>
            <a:r>
              <a:rPr lang="ru-RU" sz="2400" dirty="0" err="1"/>
              <a:t>хеш</a:t>
            </a:r>
            <a:r>
              <a:rPr lang="ru-RU" sz="2400" dirty="0"/>
              <a:t>-код данного объекта</a:t>
            </a:r>
          </a:p>
        </p:txBody>
      </p:sp>
    </p:spTree>
    <p:extLst>
      <p:ext uri="{BB962C8B-B14F-4D97-AF65-F5344CB8AC3E}">
        <p14:creationId xmlns:p14="http://schemas.microsoft.com/office/powerpoint/2010/main" val="3941751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Классы отображений. </a:t>
            </a:r>
            <a:r>
              <a:rPr lang="en-US" sz="3200" dirty="0" err="1"/>
              <a:t>HashMap</a:t>
            </a:r>
            <a:endParaRPr lang="en-US" sz="3200" dirty="0"/>
          </a:p>
        </p:txBody>
      </p:sp>
      <p:sp>
        <p:nvSpPr>
          <p:cNvPr id="17411" name="Содержимое 2"/>
          <p:cNvSpPr>
            <a:spLocks noGrp="1"/>
          </p:cNvSpPr>
          <p:nvPr>
            <p:ph idx="1"/>
          </p:nvPr>
        </p:nvSpPr>
        <p:spPr>
          <a:xfrm>
            <a:off x="1089894" y="1053382"/>
            <a:ext cx="10732169" cy="5699343"/>
          </a:xfrm>
        </p:spPr>
        <p:txBody>
          <a:bodyPr>
            <a:noAutofit/>
          </a:bodyPr>
          <a:lstStyle/>
          <a:p>
            <a:pPr marL="0" indent="0">
              <a:buNone/>
            </a:pPr>
            <a:r>
              <a:rPr lang="ru-RU" sz="2400" dirty="0"/>
              <a:t>Базовым классом для всех отображений является абстрактный класс </a:t>
            </a:r>
            <a:r>
              <a:rPr lang="ru-RU" sz="2400" dirty="0" err="1"/>
              <a:t>AbstractMap</a:t>
            </a:r>
            <a:r>
              <a:rPr lang="ru-RU" sz="2400" dirty="0"/>
              <a:t>, который реализует большую часть методов интерфейса </a:t>
            </a:r>
            <a:r>
              <a:rPr lang="ru-RU" sz="2400" dirty="0" err="1"/>
              <a:t>Map</a:t>
            </a:r>
            <a:r>
              <a:rPr lang="ru-RU" sz="2400" dirty="0"/>
              <a:t>. </a:t>
            </a:r>
            <a:endParaRPr lang="ru-RU" sz="2400" dirty="0" smtClean="0"/>
          </a:p>
          <a:p>
            <a:pPr marL="0" indent="0">
              <a:buNone/>
            </a:pPr>
            <a:r>
              <a:rPr lang="ru-RU" sz="2400" dirty="0" smtClean="0"/>
              <a:t>Наиболее </a:t>
            </a:r>
            <a:r>
              <a:rPr lang="ru-RU" sz="2400" dirty="0"/>
              <a:t>распространенным классом отображений является </a:t>
            </a:r>
            <a:r>
              <a:rPr lang="ru-RU" sz="2400" dirty="0" err="1"/>
              <a:t>HashMap</a:t>
            </a:r>
            <a:r>
              <a:rPr lang="ru-RU" sz="2400" dirty="0"/>
              <a:t>, который реализует интерфейс </a:t>
            </a:r>
            <a:r>
              <a:rPr lang="ru-RU" sz="2400" dirty="0" err="1"/>
              <a:t>Map</a:t>
            </a:r>
            <a:r>
              <a:rPr lang="ru-RU" sz="2400" dirty="0"/>
              <a:t> и наследуется от класса </a:t>
            </a:r>
            <a:r>
              <a:rPr lang="ru-RU" sz="2400" dirty="0" err="1"/>
              <a:t>AbstractMap</a:t>
            </a:r>
            <a:r>
              <a:rPr lang="ru-RU" sz="2400" dirty="0"/>
              <a:t>.</a:t>
            </a:r>
          </a:p>
        </p:txBody>
      </p:sp>
    </p:spTree>
    <p:extLst>
      <p:ext uri="{BB962C8B-B14F-4D97-AF65-F5344CB8AC3E}">
        <p14:creationId xmlns:p14="http://schemas.microsoft.com/office/powerpoint/2010/main" val="202478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Классы отображений. </a:t>
            </a:r>
            <a:r>
              <a:rPr lang="en-US" sz="3200" dirty="0" err="1"/>
              <a:t>HashMap</a:t>
            </a:r>
            <a:endParaRPr lang="en-US" sz="3200" dirty="0"/>
          </a:p>
        </p:txBody>
      </p:sp>
      <p:sp>
        <p:nvSpPr>
          <p:cNvPr id="17411" name="Содержимое 2"/>
          <p:cNvSpPr>
            <a:spLocks noGrp="1"/>
          </p:cNvSpPr>
          <p:nvPr>
            <p:ph idx="1"/>
          </p:nvPr>
        </p:nvSpPr>
        <p:spPr>
          <a:xfrm>
            <a:off x="400084" y="1014278"/>
            <a:ext cx="6514063" cy="5699343"/>
          </a:xfrm>
        </p:spPr>
        <p:txBody>
          <a:bodyPr>
            <a:noAutofit/>
          </a:bodyPr>
          <a:lstStyle/>
          <a:p>
            <a:pPr marL="0" indent="0">
              <a:buNone/>
            </a:pPr>
            <a:r>
              <a:rPr lang="en-US" sz="1400" dirty="0"/>
              <a:t>import </a:t>
            </a:r>
            <a:r>
              <a:rPr lang="en-US" sz="1400" dirty="0" err="1"/>
              <a:t>java.util</a:t>
            </a:r>
            <a:r>
              <a:rPr lang="en-US" sz="1400" dirty="0"/>
              <a:t>.*;</a:t>
            </a:r>
          </a:p>
          <a:p>
            <a:pPr marL="0" indent="0">
              <a:buNone/>
            </a:pPr>
            <a:r>
              <a:rPr lang="en-US" sz="1400" dirty="0" smtClean="0"/>
              <a:t>public </a:t>
            </a:r>
            <a:r>
              <a:rPr lang="en-US" sz="1400" dirty="0"/>
              <a:t>class Program{</a:t>
            </a:r>
          </a:p>
          <a:p>
            <a:pPr marL="0" indent="0">
              <a:buNone/>
            </a:pPr>
            <a:r>
              <a:rPr lang="en-US" sz="1400" dirty="0" smtClean="0"/>
              <a:t>	public </a:t>
            </a:r>
            <a:r>
              <a:rPr lang="en-US" sz="1400" dirty="0"/>
              <a:t>static void main(String[] </a:t>
            </a:r>
            <a:r>
              <a:rPr lang="en-US" sz="1400" dirty="0" err="1"/>
              <a:t>args</a:t>
            </a:r>
            <a:r>
              <a:rPr lang="en-US" sz="1400" dirty="0"/>
              <a:t>) {</a:t>
            </a:r>
          </a:p>
          <a:p>
            <a:pPr marL="0" indent="0">
              <a:buNone/>
            </a:pPr>
            <a:r>
              <a:rPr lang="en-US" sz="1400" dirty="0" smtClean="0"/>
              <a:t>		Map&lt;Integer</a:t>
            </a:r>
            <a:r>
              <a:rPr lang="en-US" sz="1400" dirty="0"/>
              <a:t>, String&gt; states = new </a:t>
            </a:r>
            <a:r>
              <a:rPr lang="en-US" sz="1400" dirty="0" err="1"/>
              <a:t>HashMap</a:t>
            </a:r>
            <a:r>
              <a:rPr lang="en-US" sz="1400" dirty="0"/>
              <a:t>&lt;Integer, String&gt;();</a:t>
            </a:r>
          </a:p>
          <a:p>
            <a:pPr marL="0" indent="0">
              <a:buNone/>
            </a:pPr>
            <a:r>
              <a:rPr lang="en-US" sz="1400" dirty="0" smtClean="0"/>
              <a:t>		</a:t>
            </a:r>
            <a:r>
              <a:rPr lang="en-US" sz="1400" dirty="0" err="1" smtClean="0"/>
              <a:t>states.put</a:t>
            </a:r>
            <a:r>
              <a:rPr lang="en-US" sz="1400" dirty="0" smtClean="0"/>
              <a:t>(1</a:t>
            </a:r>
            <a:r>
              <a:rPr lang="en-US" sz="1400" dirty="0"/>
              <a:t>, "Germany");</a:t>
            </a:r>
          </a:p>
          <a:p>
            <a:pPr marL="0" indent="0">
              <a:buNone/>
            </a:pPr>
            <a:r>
              <a:rPr lang="en-US" sz="1400" dirty="0" smtClean="0"/>
              <a:t>		</a:t>
            </a:r>
            <a:r>
              <a:rPr lang="en-US" sz="1400" dirty="0" err="1" smtClean="0"/>
              <a:t>states.put</a:t>
            </a:r>
            <a:r>
              <a:rPr lang="en-US" sz="1400" dirty="0" smtClean="0"/>
              <a:t>(2</a:t>
            </a:r>
            <a:r>
              <a:rPr lang="en-US" sz="1400" dirty="0"/>
              <a:t>, "Spain");</a:t>
            </a:r>
          </a:p>
          <a:p>
            <a:pPr marL="0" indent="0">
              <a:buNone/>
            </a:pPr>
            <a:r>
              <a:rPr lang="en-US" sz="1400" dirty="0" smtClean="0"/>
              <a:t>		</a:t>
            </a:r>
            <a:r>
              <a:rPr lang="en-US" sz="1400" dirty="0" err="1" smtClean="0"/>
              <a:t>states.put</a:t>
            </a:r>
            <a:r>
              <a:rPr lang="en-US" sz="1400" dirty="0" smtClean="0"/>
              <a:t>(4</a:t>
            </a:r>
            <a:r>
              <a:rPr lang="en-US" sz="1400" dirty="0"/>
              <a:t>, "France");</a:t>
            </a:r>
          </a:p>
          <a:p>
            <a:pPr marL="0" indent="0">
              <a:buNone/>
            </a:pPr>
            <a:r>
              <a:rPr lang="en-US" sz="1400" dirty="0" smtClean="0"/>
              <a:t>		</a:t>
            </a:r>
            <a:r>
              <a:rPr lang="en-US" sz="1400" dirty="0" err="1" smtClean="0"/>
              <a:t>states.put</a:t>
            </a:r>
            <a:r>
              <a:rPr lang="en-US" sz="1400" dirty="0" smtClean="0"/>
              <a:t>(3</a:t>
            </a:r>
            <a:r>
              <a:rPr lang="en-US" sz="1400" dirty="0"/>
              <a:t>, "Italy");</a:t>
            </a:r>
          </a:p>
          <a:p>
            <a:pPr marL="0" indent="0">
              <a:buNone/>
            </a:pPr>
            <a:r>
              <a:rPr lang="en-US" sz="1400" dirty="0" smtClean="0"/>
              <a:t>		// </a:t>
            </a:r>
            <a:r>
              <a:rPr lang="ru-RU" sz="1400" dirty="0"/>
              <a:t>получим объект по ключу 2</a:t>
            </a:r>
          </a:p>
          <a:p>
            <a:pPr marL="0" indent="0">
              <a:buNone/>
            </a:pPr>
            <a:r>
              <a:rPr lang="en-US" sz="1400" dirty="0" smtClean="0"/>
              <a:t>		String </a:t>
            </a:r>
            <a:r>
              <a:rPr lang="en-US" sz="1400" dirty="0"/>
              <a:t>first = </a:t>
            </a:r>
            <a:r>
              <a:rPr lang="en-US" sz="1400" dirty="0" err="1"/>
              <a:t>states.get</a:t>
            </a:r>
            <a:r>
              <a:rPr lang="en-US" sz="1400" dirty="0"/>
              <a:t>(2);</a:t>
            </a:r>
          </a:p>
          <a:p>
            <a:pPr marL="0" indent="0">
              <a:buNone/>
            </a:pPr>
            <a:r>
              <a:rPr lang="en-US" sz="1400" dirty="0" smtClean="0"/>
              <a:t>		</a:t>
            </a:r>
            <a:r>
              <a:rPr lang="en-US" sz="1400" dirty="0" err="1" smtClean="0"/>
              <a:t>System.out.println</a:t>
            </a:r>
            <a:r>
              <a:rPr lang="en-US" sz="1400" dirty="0" smtClean="0"/>
              <a:t>(first</a:t>
            </a:r>
            <a:r>
              <a:rPr lang="en-US" sz="1400" dirty="0"/>
              <a:t>);</a:t>
            </a:r>
          </a:p>
          <a:p>
            <a:pPr marL="0" indent="0">
              <a:buNone/>
            </a:pPr>
            <a:r>
              <a:rPr lang="en-US" sz="1400" dirty="0" smtClean="0"/>
              <a:t>		// </a:t>
            </a:r>
            <a:r>
              <a:rPr lang="ru-RU" sz="1400" dirty="0" smtClean="0"/>
              <a:t>получим </a:t>
            </a:r>
            <a:r>
              <a:rPr lang="ru-RU" sz="1400" dirty="0"/>
              <a:t>весь набор ключей</a:t>
            </a:r>
          </a:p>
          <a:p>
            <a:pPr marL="0" indent="0">
              <a:buNone/>
            </a:pPr>
            <a:r>
              <a:rPr lang="en-US" sz="1400" dirty="0" smtClean="0"/>
              <a:t>		Set&lt;Integer</a:t>
            </a:r>
            <a:r>
              <a:rPr lang="en-US" sz="1400" dirty="0"/>
              <a:t>&gt; keys = </a:t>
            </a:r>
            <a:r>
              <a:rPr lang="en-US" sz="1400" dirty="0" err="1"/>
              <a:t>states.keySet</a:t>
            </a:r>
            <a:r>
              <a:rPr lang="en-US" sz="1400" dirty="0"/>
              <a:t>();</a:t>
            </a:r>
          </a:p>
          <a:p>
            <a:pPr marL="0" indent="0">
              <a:buNone/>
            </a:pPr>
            <a:r>
              <a:rPr lang="en-US" sz="1400" dirty="0" smtClean="0"/>
              <a:t>		// </a:t>
            </a:r>
            <a:r>
              <a:rPr lang="ru-RU" sz="1400" dirty="0"/>
              <a:t>получить набор всех значений</a:t>
            </a:r>
          </a:p>
          <a:p>
            <a:pPr marL="0" indent="0">
              <a:buNone/>
            </a:pPr>
            <a:r>
              <a:rPr lang="en-US" sz="1400" dirty="0" smtClean="0"/>
              <a:t>		Collection&lt;String</a:t>
            </a:r>
            <a:r>
              <a:rPr lang="en-US" sz="1400" dirty="0"/>
              <a:t>&gt; values = </a:t>
            </a:r>
            <a:r>
              <a:rPr lang="en-US" sz="1400" dirty="0" err="1"/>
              <a:t>states.values</a:t>
            </a:r>
            <a:r>
              <a:rPr lang="en-US" sz="1400" dirty="0" smtClean="0"/>
              <a:t>();</a:t>
            </a:r>
            <a:endParaRPr lang="ru-RU" sz="1400" dirty="0"/>
          </a:p>
        </p:txBody>
      </p:sp>
      <p:sp>
        <p:nvSpPr>
          <p:cNvPr id="5" name="Содержимое 2"/>
          <p:cNvSpPr txBox="1">
            <a:spLocks/>
          </p:cNvSpPr>
          <p:nvPr/>
        </p:nvSpPr>
        <p:spPr>
          <a:xfrm>
            <a:off x="5325978" y="2903621"/>
            <a:ext cx="6978317" cy="271111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ru-RU" sz="1400" dirty="0" smtClean="0"/>
              <a:t>// заменить элемент</a:t>
            </a:r>
          </a:p>
          <a:p>
            <a:pPr marL="0" indent="0">
              <a:buFont typeface="Wingdings 3" charset="2"/>
              <a:buNone/>
            </a:pPr>
            <a:r>
              <a:rPr lang="en-US" sz="1400" dirty="0" err="1" smtClean="0"/>
              <a:t>states.replace</a:t>
            </a:r>
            <a:r>
              <a:rPr lang="en-US" sz="1400" dirty="0" smtClean="0"/>
              <a:t>(1, "Poland");</a:t>
            </a:r>
          </a:p>
          <a:p>
            <a:pPr marL="0" indent="0">
              <a:buFont typeface="Wingdings 3" charset="2"/>
              <a:buNone/>
            </a:pPr>
            <a:r>
              <a:rPr lang="en-US" sz="1400" dirty="0" smtClean="0"/>
              <a:t>// </a:t>
            </a:r>
            <a:r>
              <a:rPr lang="ru-RU" sz="1400" dirty="0" smtClean="0"/>
              <a:t>удаление элемента по ключу 2</a:t>
            </a:r>
          </a:p>
          <a:p>
            <a:pPr marL="0" indent="0">
              <a:buFont typeface="Wingdings 3" charset="2"/>
              <a:buNone/>
            </a:pPr>
            <a:r>
              <a:rPr lang="en-US" sz="1400" dirty="0" err="1" smtClean="0"/>
              <a:t>states.remove</a:t>
            </a:r>
            <a:r>
              <a:rPr lang="en-US" sz="1400" dirty="0" smtClean="0"/>
              <a:t>(2);</a:t>
            </a:r>
          </a:p>
          <a:p>
            <a:pPr marL="0" indent="0">
              <a:buFont typeface="Wingdings 3" charset="2"/>
              <a:buNone/>
            </a:pPr>
            <a:r>
              <a:rPr lang="en-US" sz="1400" dirty="0" smtClean="0"/>
              <a:t>// </a:t>
            </a:r>
            <a:r>
              <a:rPr lang="ru-RU" sz="1400" dirty="0" smtClean="0"/>
              <a:t>перебор элементов</a:t>
            </a:r>
          </a:p>
          <a:p>
            <a:pPr marL="0" indent="0">
              <a:buFont typeface="Wingdings 3" charset="2"/>
              <a:buNone/>
            </a:pPr>
            <a:r>
              <a:rPr lang="en-US" sz="1400" dirty="0" smtClean="0"/>
              <a:t>for(</a:t>
            </a:r>
            <a:r>
              <a:rPr lang="en-US" sz="1400" dirty="0" err="1" smtClean="0"/>
              <a:t>Map.Entry</a:t>
            </a:r>
            <a:r>
              <a:rPr lang="en-US" sz="1400" dirty="0" smtClean="0"/>
              <a:t>&lt;Integer, String&gt; item : </a:t>
            </a:r>
            <a:r>
              <a:rPr lang="en-US" sz="1400" dirty="0" err="1" smtClean="0"/>
              <a:t>states.entrySet</a:t>
            </a:r>
            <a:r>
              <a:rPr lang="en-US" sz="1400" dirty="0" smtClean="0"/>
              <a:t>()){</a:t>
            </a:r>
          </a:p>
          <a:p>
            <a:pPr marL="0" indent="0">
              <a:buFont typeface="Wingdings 3" charset="2"/>
              <a:buNone/>
            </a:pPr>
            <a:r>
              <a:rPr lang="ru-RU" sz="1400" dirty="0" smtClean="0"/>
              <a:t>	</a:t>
            </a:r>
            <a:r>
              <a:rPr lang="en-US" sz="1400" dirty="0" err="1" smtClean="0"/>
              <a:t>System.out.printf</a:t>
            </a:r>
            <a:r>
              <a:rPr lang="en-US" sz="1400" dirty="0" smtClean="0"/>
              <a:t>("Key: %d  Value: %s \n", </a:t>
            </a:r>
            <a:r>
              <a:rPr lang="en-US" sz="1400" dirty="0" err="1" smtClean="0"/>
              <a:t>item.getKey</a:t>
            </a:r>
            <a:r>
              <a:rPr lang="en-US" sz="1400" dirty="0" smtClean="0"/>
              <a:t>(), </a:t>
            </a:r>
            <a:r>
              <a:rPr lang="en-US" sz="1400" dirty="0" err="1" smtClean="0"/>
              <a:t>item.getValue</a:t>
            </a:r>
            <a:r>
              <a:rPr lang="en-US" sz="1400" dirty="0" smtClean="0"/>
              <a:t>());</a:t>
            </a:r>
          </a:p>
          <a:p>
            <a:pPr marL="0" indent="0">
              <a:buFont typeface="Wingdings 3" charset="2"/>
              <a:buNone/>
            </a:pPr>
            <a:r>
              <a:rPr lang="en-US" sz="1400" dirty="0" smtClean="0"/>
              <a:t>}</a:t>
            </a:r>
            <a:endParaRPr lang="ru-RU" sz="1400" dirty="0"/>
          </a:p>
        </p:txBody>
      </p:sp>
    </p:spTree>
    <p:extLst>
      <p:ext uri="{BB962C8B-B14F-4D97-AF65-F5344CB8AC3E}">
        <p14:creationId xmlns:p14="http://schemas.microsoft.com/office/powerpoint/2010/main" val="63736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Классы отображений. </a:t>
            </a:r>
            <a:r>
              <a:rPr lang="en-US" sz="3200" dirty="0" err="1"/>
              <a:t>HashMap</a:t>
            </a:r>
            <a:endParaRPr lang="en-US" sz="3200" dirty="0"/>
          </a:p>
        </p:txBody>
      </p:sp>
      <p:sp>
        <p:nvSpPr>
          <p:cNvPr id="17411" name="Содержимое 2"/>
          <p:cNvSpPr>
            <a:spLocks noGrp="1"/>
          </p:cNvSpPr>
          <p:nvPr>
            <p:ph idx="1"/>
          </p:nvPr>
        </p:nvSpPr>
        <p:spPr>
          <a:xfrm>
            <a:off x="2164163" y="1158657"/>
            <a:ext cx="9450322" cy="5699343"/>
          </a:xfrm>
        </p:spPr>
        <p:txBody>
          <a:bodyPr>
            <a:noAutofit/>
          </a:bodyPr>
          <a:lstStyle/>
          <a:p>
            <a:pPr marL="0" indent="0">
              <a:buNone/>
            </a:pPr>
            <a:r>
              <a:rPr lang="ru-RU" sz="1400" dirty="0" smtClean="0"/>
              <a:t>		</a:t>
            </a:r>
            <a:r>
              <a:rPr lang="en-US" sz="1400" dirty="0" smtClean="0"/>
              <a:t>Map&lt;String</a:t>
            </a:r>
            <a:r>
              <a:rPr lang="en-US" sz="1400" dirty="0"/>
              <a:t>, Person&gt; people = new </a:t>
            </a:r>
            <a:r>
              <a:rPr lang="en-US" sz="1400" dirty="0" err="1"/>
              <a:t>HashMap</a:t>
            </a:r>
            <a:r>
              <a:rPr lang="en-US" sz="1400" dirty="0"/>
              <a:t>&lt;String, Person&gt;();</a:t>
            </a:r>
          </a:p>
          <a:p>
            <a:pPr marL="0" indent="0">
              <a:buNone/>
            </a:pPr>
            <a:r>
              <a:rPr lang="ru-RU" sz="1400" dirty="0" smtClean="0"/>
              <a:t>		</a:t>
            </a:r>
            <a:r>
              <a:rPr lang="en-US" sz="1400" dirty="0" err="1" smtClean="0"/>
              <a:t>people.put</a:t>
            </a:r>
            <a:r>
              <a:rPr lang="en-US" sz="1400" dirty="0"/>
              <a:t>("1240i54", new Person("Tom"));</a:t>
            </a:r>
          </a:p>
          <a:p>
            <a:pPr marL="0" indent="0">
              <a:buNone/>
            </a:pPr>
            <a:r>
              <a:rPr lang="ru-RU" sz="1400" dirty="0" smtClean="0"/>
              <a:t>		</a:t>
            </a:r>
            <a:r>
              <a:rPr lang="en-US" sz="1400" dirty="0" err="1" smtClean="0"/>
              <a:t>people.put</a:t>
            </a:r>
            <a:r>
              <a:rPr lang="en-US" sz="1400" dirty="0"/>
              <a:t>("1564i55", new Person("Bill"));</a:t>
            </a:r>
          </a:p>
          <a:p>
            <a:pPr marL="0" indent="0">
              <a:buNone/>
            </a:pPr>
            <a:r>
              <a:rPr lang="ru-RU" sz="1400" dirty="0" smtClean="0"/>
              <a:t>		</a:t>
            </a:r>
            <a:r>
              <a:rPr lang="en-US" sz="1400" dirty="0" err="1" smtClean="0"/>
              <a:t>people.put</a:t>
            </a:r>
            <a:r>
              <a:rPr lang="en-US" sz="1400" dirty="0"/>
              <a:t>("4540i56", new Person("Nick"));</a:t>
            </a:r>
          </a:p>
          <a:p>
            <a:pPr marL="0" indent="0">
              <a:buNone/>
            </a:pPr>
            <a:r>
              <a:rPr lang="ru-RU" sz="1400" dirty="0" smtClean="0"/>
              <a:t>		</a:t>
            </a:r>
            <a:r>
              <a:rPr lang="en-US" sz="1400" dirty="0" smtClean="0"/>
              <a:t>for(</a:t>
            </a:r>
            <a:r>
              <a:rPr lang="en-US" sz="1400" dirty="0" err="1" smtClean="0"/>
              <a:t>Map.Entry</a:t>
            </a:r>
            <a:r>
              <a:rPr lang="en-US" sz="1400" dirty="0" smtClean="0"/>
              <a:t>&lt;String</a:t>
            </a:r>
            <a:r>
              <a:rPr lang="en-US" sz="1400" dirty="0"/>
              <a:t>, Person&gt; item : </a:t>
            </a:r>
            <a:r>
              <a:rPr lang="en-US" sz="1400" dirty="0" err="1"/>
              <a:t>people.entrySet</a:t>
            </a:r>
            <a:r>
              <a:rPr lang="en-US" sz="1400" dirty="0"/>
              <a:t>()){</a:t>
            </a:r>
          </a:p>
          <a:p>
            <a:pPr marL="0" indent="0">
              <a:buNone/>
            </a:pPr>
            <a:r>
              <a:rPr lang="ru-RU" sz="1400" dirty="0" smtClean="0"/>
              <a:t>			</a:t>
            </a:r>
            <a:r>
              <a:rPr lang="en-US" sz="1400" dirty="0" err="1" smtClean="0"/>
              <a:t>System.out.printf</a:t>
            </a:r>
            <a:r>
              <a:rPr lang="en-US" sz="1400" dirty="0"/>
              <a:t>("Key: %s  Value: %s \n", </a:t>
            </a:r>
            <a:r>
              <a:rPr lang="en-US" sz="1400" dirty="0" err="1"/>
              <a:t>item.getKey</a:t>
            </a:r>
            <a:r>
              <a:rPr lang="en-US" sz="1400" dirty="0"/>
              <a:t>(), </a:t>
            </a:r>
            <a:r>
              <a:rPr lang="en-US" sz="1400" dirty="0" err="1"/>
              <a:t>item.getValue</a:t>
            </a:r>
            <a:r>
              <a:rPr lang="en-US" sz="1400" dirty="0"/>
              <a:t>().</a:t>
            </a:r>
            <a:r>
              <a:rPr lang="en-US" sz="1400" dirty="0" err="1"/>
              <a:t>getName</a:t>
            </a:r>
            <a:r>
              <a:rPr lang="en-US" sz="1400" dirty="0"/>
              <a:t>());</a:t>
            </a:r>
          </a:p>
          <a:p>
            <a:pPr marL="0" indent="0">
              <a:buNone/>
            </a:pPr>
            <a:r>
              <a:rPr lang="ru-RU" sz="1400" dirty="0" smtClean="0"/>
              <a:t>		</a:t>
            </a:r>
            <a:r>
              <a:rPr lang="en-US" sz="1400" dirty="0" smtClean="0"/>
              <a:t>}</a:t>
            </a:r>
            <a:endParaRPr lang="en-US" sz="1400" dirty="0"/>
          </a:p>
          <a:p>
            <a:pPr marL="0" indent="0">
              <a:buNone/>
            </a:pPr>
            <a:r>
              <a:rPr lang="ru-RU" sz="1400" dirty="0" smtClean="0"/>
              <a:t>	</a:t>
            </a:r>
            <a:r>
              <a:rPr lang="en-US" sz="1400" dirty="0" smtClean="0"/>
              <a:t>}</a:t>
            </a:r>
            <a:endParaRPr lang="en-US" sz="1400" dirty="0"/>
          </a:p>
          <a:p>
            <a:pPr marL="0" indent="0">
              <a:buNone/>
            </a:pPr>
            <a:r>
              <a:rPr lang="en-US" sz="1400" dirty="0" smtClean="0"/>
              <a:t>}</a:t>
            </a:r>
            <a:endParaRPr lang="ru-RU" sz="1400" dirty="0" smtClean="0"/>
          </a:p>
          <a:p>
            <a:pPr marL="0" indent="0">
              <a:buNone/>
            </a:pPr>
            <a:r>
              <a:rPr lang="ru-RU" sz="1400" dirty="0" smtClean="0"/>
              <a:t>	</a:t>
            </a:r>
            <a:r>
              <a:rPr lang="en-US" sz="1400" dirty="0" smtClean="0"/>
              <a:t>class </a:t>
            </a:r>
            <a:r>
              <a:rPr lang="en-US" sz="1400" dirty="0"/>
              <a:t>Person{</a:t>
            </a:r>
          </a:p>
          <a:p>
            <a:pPr marL="0" indent="0">
              <a:buNone/>
            </a:pPr>
            <a:r>
              <a:rPr lang="ru-RU" sz="1400" dirty="0" smtClean="0"/>
              <a:t>		</a:t>
            </a:r>
            <a:r>
              <a:rPr lang="en-US" sz="1400" dirty="0" smtClean="0"/>
              <a:t>private </a:t>
            </a:r>
            <a:r>
              <a:rPr lang="en-US" sz="1400" dirty="0"/>
              <a:t>String name;</a:t>
            </a:r>
          </a:p>
          <a:p>
            <a:pPr marL="0" indent="0">
              <a:buNone/>
            </a:pPr>
            <a:r>
              <a:rPr lang="ru-RU" sz="1400" dirty="0" smtClean="0"/>
              <a:t>		</a:t>
            </a:r>
            <a:r>
              <a:rPr lang="en-US" sz="1400" dirty="0" smtClean="0"/>
              <a:t>public </a:t>
            </a:r>
            <a:r>
              <a:rPr lang="en-US" sz="1400" dirty="0"/>
              <a:t>Person(String value){</a:t>
            </a:r>
          </a:p>
          <a:p>
            <a:pPr marL="0" indent="0">
              <a:buNone/>
            </a:pPr>
            <a:r>
              <a:rPr lang="ru-RU" sz="1400" dirty="0" smtClean="0"/>
              <a:t>			</a:t>
            </a:r>
            <a:r>
              <a:rPr lang="en-US" sz="1400" dirty="0" smtClean="0"/>
              <a:t>name=value;</a:t>
            </a:r>
            <a:endParaRPr lang="ru-RU" sz="1400" dirty="0" smtClean="0"/>
          </a:p>
          <a:p>
            <a:pPr marL="0" indent="0">
              <a:buNone/>
            </a:pPr>
            <a:r>
              <a:rPr lang="ru-RU" sz="1400" dirty="0"/>
              <a:t>	</a:t>
            </a:r>
            <a:r>
              <a:rPr lang="ru-RU" sz="1400" dirty="0" smtClean="0"/>
              <a:t>	</a:t>
            </a:r>
            <a:r>
              <a:rPr lang="en-US" sz="1400" dirty="0" smtClean="0"/>
              <a:t>}</a:t>
            </a:r>
            <a:endParaRPr lang="en-US" sz="1400" dirty="0"/>
          </a:p>
          <a:p>
            <a:pPr marL="0" indent="0">
              <a:buNone/>
            </a:pPr>
            <a:r>
              <a:rPr lang="ru-RU" sz="1400" dirty="0" smtClean="0"/>
              <a:t>		</a:t>
            </a:r>
            <a:r>
              <a:rPr lang="en-US" sz="1400" dirty="0" smtClean="0"/>
              <a:t>String </a:t>
            </a:r>
            <a:r>
              <a:rPr lang="en-US" sz="1400" dirty="0" err="1"/>
              <a:t>getName</a:t>
            </a:r>
            <a:r>
              <a:rPr lang="en-US" sz="1400" dirty="0"/>
              <a:t>(){return name;}</a:t>
            </a:r>
          </a:p>
          <a:p>
            <a:pPr marL="0" indent="0">
              <a:buNone/>
            </a:pPr>
            <a:r>
              <a:rPr lang="ru-RU" sz="1400" dirty="0" smtClean="0"/>
              <a:t>	</a:t>
            </a:r>
            <a:r>
              <a:rPr lang="en-US" sz="1400" dirty="0" smtClean="0"/>
              <a:t>}</a:t>
            </a:r>
            <a:endParaRPr lang="ru-RU" sz="1400" dirty="0"/>
          </a:p>
        </p:txBody>
      </p:sp>
    </p:spTree>
    <p:extLst>
      <p:ext uri="{BB962C8B-B14F-4D97-AF65-F5344CB8AC3E}">
        <p14:creationId xmlns:p14="http://schemas.microsoft.com/office/powerpoint/2010/main" val="3904859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smtClean="0"/>
              <a:t>SortedMap</a:t>
            </a:r>
            <a:endParaRPr lang="en-US" sz="3200" dirty="0"/>
          </a:p>
        </p:txBody>
      </p:sp>
      <p:sp>
        <p:nvSpPr>
          <p:cNvPr id="17411" name="Содержимое 2"/>
          <p:cNvSpPr>
            <a:spLocks noGrp="1"/>
          </p:cNvSpPr>
          <p:nvPr>
            <p:ph idx="1"/>
          </p:nvPr>
        </p:nvSpPr>
        <p:spPr>
          <a:xfrm>
            <a:off x="1089894" y="1331495"/>
            <a:ext cx="10732169" cy="5421230"/>
          </a:xfrm>
        </p:spPr>
        <p:txBody>
          <a:bodyPr>
            <a:noAutofit/>
          </a:bodyPr>
          <a:lstStyle/>
          <a:p>
            <a:pPr marL="0" indent="0">
              <a:buNone/>
            </a:pPr>
            <a:r>
              <a:rPr lang="ru-RU" sz="2400" dirty="0"/>
              <a:t>Интерфейс </a:t>
            </a:r>
            <a:r>
              <a:rPr lang="en-US" sz="2400" dirty="0"/>
              <a:t>SortedMap </a:t>
            </a:r>
            <a:r>
              <a:rPr lang="ru-RU" sz="2400" dirty="0"/>
              <a:t>расширяет </a:t>
            </a:r>
            <a:r>
              <a:rPr lang="en-US" sz="2400" dirty="0"/>
              <a:t>Map </a:t>
            </a:r>
            <a:r>
              <a:rPr lang="ru-RU" sz="2400" dirty="0"/>
              <a:t>и создает отображение, в котором все элементы отсортированы в порядке возрастания их ключей. </a:t>
            </a:r>
            <a:r>
              <a:rPr lang="en-US" sz="2400" dirty="0"/>
              <a:t>SortedMap </a:t>
            </a:r>
            <a:r>
              <a:rPr lang="ru-RU" sz="2400" dirty="0"/>
              <a:t>добавляет ряд методов:</a:t>
            </a:r>
          </a:p>
          <a:p>
            <a:pPr>
              <a:buFont typeface="Wingdings" panose="05000000000000000000" pitchFamily="2" charset="2"/>
              <a:buChar char="Ø"/>
            </a:pPr>
            <a:r>
              <a:rPr lang="en-US" sz="2400" dirty="0" smtClean="0"/>
              <a:t>K </a:t>
            </a:r>
            <a:r>
              <a:rPr lang="en-US" sz="2400" dirty="0" err="1"/>
              <a:t>firstKey</a:t>
            </a:r>
            <a:r>
              <a:rPr lang="en-US" sz="2400" dirty="0"/>
              <a:t>(): </a:t>
            </a:r>
            <a:r>
              <a:rPr lang="ru-RU" sz="2400" dirty="0"/>
              <a:t>возвращает ключ первого элемента отображения</a:t>
            </a:r>
          </a:p>
          <a:p>
            <a:pPr>
              <a:buFont typeface="Wingdings" panose="05000000000000000000" pitchFamily="2" charset="2"/>
              <a:buChar char="Ø"/>
            </a:pPr>
            <a:r>
              <a:rPr lang="en-US" sz="2400" dirty="0" smtClean="0"/>
              <a:t>K </a:t>
            </a:r>
            <a:r>
              <a:rPr lang="en-US" sz="2400" dirty="0" err="1"/>
              <a:t>lastKey</a:t>
            </a:r>
            <a:r>
              <a:rPr lang="en-US" sz="2400" dirty="0"/>
              <a:t>(): </a:t>
            </a:r>
            <a:r>
              <a:rPr lang="ru-RU" sz="2400" dirty="0"/>
              <a:t>возвращает ключ последнего элемента отображения</a:t>
            </a:r>
          </a:p>
          <a:p>
            <a:pPr>
              <a:buFont typeface="Wingdings" panose="05000000000000000000" pitchFamily="2" charset="2"/>
              <a:buChar char="Ø"/>
            </a:pPr>
            <a:r>
              <a:rPr lang="en-US" sz="2400" dirty="0" err="1" smtClean="0"/>
              <a:t>SortedMap</a:t>
            </a:r>
            <a:r>
              <a:rPr lang="en-US" sz="2400" dirty="0" smtClean="0"/>
              <a:t>&lt;K</a:t>
            </a:r>
            <a:r>
              <a:rPr lang="en-US" sz="2400" dirty="0"/>
              <a:t>, V&gt; </a:t>
            </a:r>
            <a:r>
              <a:rPr lang="en-US" sz="2400" dirty="0" err="1"/>
              <a:t>headMap</a:t>
            </a:r>
            <a:r>
              <a:rPr lang="en-US" sz="2400" dirty="0"/>
              <a:t>(K end): </a:t>
            </a:r>
            <a:r>
              <a:rPr lang="ru-RU" sz="2400" dirty="0"/>
              <a:t>возвращает отображение </a:t>
            </a:r>
            <a:r>
              <a:rPr lang="en-US" sz="2400" dirty="0"/>
              <a:t>SortedMap, </a:t>
            </a:r>
            <a:r>
              <a:rPr lang="ru-RU" sz="2400" dirty="0"/>
              <a:t>которые содержит все элементы оригинального </a:t>
            </a:r>
            <a:r>
              <a:rPr lang="en-US" sz="2400" dirty="0"/>
              <a:t>SortedMap </a:t>
            </a:r>
            <a:r>
              <a:rPr lang="ru-RU" sz="2400" dirty="0"/>
              <a:t>вплоть до элемента с ключом </a:t>
            </a:r>
            <a:r>
              <a:rPr lang="en-US" sz="2400" dirty="0"/>
              <a:t>end</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3297566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smtClean="0"/>
              <a:t>SortedMap</a:t>
            </a:r>
            <a:endParaRPr lang="en-US" sz="3200" dirty="0"/>
          </a:p>
        </p:txBody>
      </p:sp>
      <p:sp>
        <p:nvSpPr>
          <p:cNvPr id="17411" name="Содержимое 2"/>
          <p:cNvSpPr>
            <a:spLocks noGrp="1"/>
          </p:cNvSpPr>
          <p:nvPr>
            <p:ph idx="1"/>
          </p:nvPr>
        </p:nvSpPr>
        <p:spPr>
          <a:xfrm>
            <a:off x="1411705" y="1053382"/>
            <a:ext cx="10410358" cy="5699343"/>
          </a:xfrm>
        </p:spPr>
        <p:txBody>
          <a:bodyPr>
            <a:noAutofit/>
          </a:bodyPr>
          <a:lstStyle/>
          <a:p>
            <a:pPr>
              <a:buFont typeface="Wingdings" panose="05000000000000000000" pitchFamily="2" charset="2"/>
              <a:buChar char="Ø"/>
            </a:pPr>
            <a:r>
              <a:rPr lang="en-US" sz="2400" dirty="0" err="1" smtClean="0"/>
              <a:t>SortedMap</a:t>
            </a:r>
            <a:r>
              <a:rPr lang="en-US" sz="2400" dirty="0" smtClean="0"/>
              <a:t>&lt;K</a:t>
            </a:r>
            <a:r>
              <a:rPr lang="en-US" sz="2400" dirty="0"/>
              <a:t>, V&gt; </a:t>
            </a:r>
            <a:r>
              <a:rPr lang="en-US" sz="2400" dirty="0" err="1"/>
              <a:t>tailMap</a:t>
            </a:r>
            <a:r>
              <a:rPr lang="en-US" sz="2400" dirty="0"/>
              <a:t>(K start): </a:t>
            </a:r>
            <a:r>
              <a:rPr lang="ru-RU" sz="2400" dirty="0"/>
              <a:t>возвращает отображение </a:t>
            </a:r>
            <a:r>
              <a:rPr lang="en-US" sz="2400" dirty="0"/>
              <a:t>SortedMap, </a:t>
            </a:r>
            <a:r>
              <a:rPr lang="ru-RU" sz="2400" dirty="0"/>
              <a:t>которые содержит все элементы оригинального </a:t>
            </a:r>
            <a:r>
              <a:rPr lang="en-US" sz="2400" dirty="0"/>
              <a:t>SortedMap, </a:t>
            </a:r>
            <a:r>
              <a:rPr lang="ru-RU" sz="2400" dirty="0"/>
              <a:t>начиная с элемента с ключом </a:t>
            </a:r>
            <a:r>
              <a:rPr lang="en-US" sz="2400" dirty="0"/>
              <a:t>start</a:t>
            </a:r>
          </a:p>
          <a:p>
            <a:pPr>
              <a:buFont typeface="Wingdings" panose="05000000000000000000" pitchFamily="2" charset="2"/>
              <a:buChar char="Ø"/>
            </a:pPr>
            <a:r>
              <a:rPr lang="en-US" sz="2400" dirty="0" err="1" smtClean="0"/>
              <a:t>SortedMap</a:t>
            </a:r>
            <a:r>
              <a:rPr lang="en-US" sz="2400" dirty="0" smtClean="0"/>
              <a:t>&lt;K</a:t>
            </a:r>
            <a:r>
              <a:rPr lang="en-US" sz="2400" dirty="0"/>
              <a:t>, V&gt; </a:t>
            </a:r>
            <a:r>
              <a:rPr lang="en-US" sz="2400" dirty="0" err="1"/>
              <a:t>subMap</a:t>
            </a:r>
            <a:r>
              <a:rPr lang="en-US" sz="2400" dirty="0"/>
              <a:t>(K start, K end): </a:t>
            </a:r>
            <a:r>
              <a:rPr lang="ru-RU" sz="2400" dirty="0"/>
              <a:t>возвращает отображение </a:t>
            </a:r>
            <a:r>
              <a:rPr lang="en-US" sz="2400" dirty="0"/>
              <a:t>SortedMap, </a:t>
            </a:r>
            <a:r>
              <a:rPr lang="ru-RU" sz="2400" dirty="0"/>
              <a:t>которые содержит все элементы оригинального </a:t>
            </a:r>
            <a:r>
              <a:rPr lang="en-US" sz="2400" dirty="0"/>
              <a:t>SortedMap </a:t>
            </a:r>
            <a:r>
              <a:rPr lang="ru-RU" sz="2400" dirty="0"/>
              <a:t>вплоть от элемента с ключом </a:t>
            </a:r>
            <a:r>
              <a:rPr lang="en-US" sz="2400" dirty="0"/>
              <a:t>start </a:t>
            </a:r>
            <a:r>
              <a:rPr lang="ru-RU" sz="2400" dirty="0"/>
              <a:t>до элемента с ключом </a:t>
            </a:r>
            <a:r>
              <a:rPr lang="en-US" sz="2400" dirty="0"/>
              <a:t>end</a:t>
            </a:r>
            <a:endParaRPr lang="ru-RU" sz="2400" dirty="0"/>
          </a:p>
        </p:txBody>
      </p:sp>
    </p:spTree>
    <p:extLst>
      <p:ext uri="{BB962C8B-B14F-4D97-AF65-F5344CB8AC3E}">
        <p14:creationId xmlns:p14="http://schemas.microsoft.com/office/powerpoint/2010/main" val="2288650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Интерфейс </a:t>
            </a:r>
            <a:r>
              <a:rPr lang="en-US" sz="3200" dirty="0"/>
              <a:t>Comparable</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027133"/>
            <a:ext cx="9979572" cy="5699343"/>
          </a:xfrm>
        </p:spPr>
        <p:txBody>
          <a:bodyPr>
            <a:normAutofit/>
          </a:bodyPr>
          <a:lstStyle/>
          <a:p>
            <a:pPr marL="0" indent="0">
              <a:buNone/>
            </a:pPr>
            <a:r>
              <a:rPr lang="ru-RU" sz="2400" dirty="0"/>
              <a:t>Объект </a:t>
            </a:r>
            <a:r>
              <a:rPr lang="ru-RU" sz="2400" dirty="0" err="1"/>
              <a:t>TreeSet</a:t>
            </a:r>
            <a:r>
              <a:rPr lang="ru-RU" sz="2400" dirty="0"/>
              <a:t> мы не сможем типизировать данным классом, поскольку в случае добавления объектов </a:t>
            </a:r>
            <a:r>
              <a:rPr lang="ru-RU" sz="2400" dirty="0" err="1"/>
              <a:t>TreeSet</a:t>
            </a:r>
            <a:r>
              <a:rPr lang="ru-RU" sz="2400" dirty="0"/>
              <a:t> не будет знать, как их сравнивать, и следующий кусок кода не будет работать</a:t>
            </a:r>
            <a:r>
              <a:rPr lang="ru-RU" sz="2400" dirty="0" smtClean="0"/>
              <a:t>:</a:t>
            </a:r>
          </a:p>
          <a:p>
            <a:pPr marL="0" indent="0">
              <a:buNone/>
            </a:pPr>
            <a:endParaRPr lang="ru-RU" dirty="0" smtClean="0"/>
          </a:p>
          <a:p>
            <a:pPr marL="0" indent="0">
              <a:buNone/>
            </a:pPr>
            <a:r>
              <a:rPr lang="ru-RU" dirty="0" smtClean="0"/>
              <a:t>	</a:t>
            </a:r>
            <a:r>
              <a:rPr lang="en-US" dirty="0" err="1" smtClean="0"/>
              <a:t>TreeSet</a:t>
            </a:r>
            <a:r>
              <a:rPr lang="en-US" dirty="0" smtClean="0"/>
              <a:t>&lt;Person</a:t>
            </a:r>
            <a:r>
              <a:rPr lang="en-US" dirty="0"/>
              <a:t>&gt; people = new </a:t>
            </a:r>
            <a:r>
              <a:rPr lang="en-US" dirty="0" err="1"/>
              <a:t>TreeSet</a:t>
            </a:r>
            <a:r>
              <a:rPr lang="en-US" dirty="0"/>
              <a:t>&lt;Person&gt;();</a:t>
            </a:r>
          </a:p>
          <a:p>
            <a:pPr marL="0" indent="0">
              <a:buNone/>
            </a:pPr>
            <a:r>
              <a:rPr lang="ru-RU" dirty="0" smtClean="0"/>
              <a:t>	</a:t>
            </a:r>
            <a:r>
              <a:rPr lang="en-US" dirty="0" err="1" smtClean="0"/>
              <a:t>people.add</a:t>
            </a:r>
            <a:r>
              <a:rPr lang="en-US" dirty="0" smtClean="0"/>
              <a:t>(new </a:t>
            </a:r>
            <a:r>
              <a:rPr lang="en-US" dirty="0"/>
              <a:t>Person("Tom</a:t>
            </a:r>
            <a:r>
              <a:rPr lang="en-US" dirty="0" smtClean="0"/>
              <a:t>"));</a:t>
            </a:r>
            <a:endParaRPr lang="ru-RU" dirty="0" smtClean="0"/>
          </a:p>
          <a:p>
            <a:pPr marL="0" indent="0">
              <a:buNone/>
            </a:pPr>
            <a:endParaRPr lang="ru-RU" sz="2400" dirty="0" smtClean="0"/>
          </a:p>
          <a:p>
            <a:pPr marL="0" indent="0">
              <a:buNone/>
            </a:pPr>
            <a:r>
              <a:rPr lang="ru-RU" sz="2400" dirty="0" smtClean="0"/>
              <a:t>При </a:t>
            </a:r>
            <a:r>
              <a:rPr lang="ru-RU" sz="2400" dirty="0"/>
              <a:t>выполнении этого кода мы столкнемся с ошибкой, которая скажет, что объект </a:t>
            </a:r>
            <a:r>
              <a:rPr lang="ru-RU" sz="2400" dirty="0" err="1"/>
              <a:t>Person</a:t>
            </a:r>
            <a:r>
              <a:rPr lang="ru-RU" sz="2400" dirty="0"/>
              <a:t> не может быть преобразован к типу </a:t>
            </a:r>
            <a:r>
              <a:rPr lang="ru-RU" sz="2400" dirty="0" err="1"/>
              <a:t>java.lang.Comparable</a:t>
            </a:r>
            <a:r>
              <a:rPr lang="ru-RU" sz="2400" dirty="0"/>
              <a:t>.</a:t>
            </a:r>
          </a:p>
        </p:txBody>
      </p:sp>
    </p:spTree>
    <p:extLst>
      <p:ext uri="{BB962C8B-B14F-4D97-AF65-F5344CB8AC3E}">
        <p14:creationId xmlns:p14="http://schemas.microsoft.com/office/powerpoint/2010/main" val="1772964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err="1"/>
              <a:t>NavigableMap</a:t>
            </a:r>
            <a:endParaRPr lang="en-US" sz="3200" dirty="0"/>
          </a:p>
        </p:txBody>
      </p:sp>
      <p:sp>
        <p:nvSpPr>
          <p:cNvPr id="17411" name="Содержимое 2"/>
          <p:cNvSpPr>
            <a:spLocks noGrp="1"/>
          </p:cNvSpPr>
          <p:nvPr>
            <p:ph idx="1"/>
          </p:nvPr>
        </p:nvSpPr>
        <p:spPr>
          <a:xfrm>
            <a:off x="1411705" y="1053382"/>
            <a:ext cx="10299032" cy="5699343"/>
          </a:xfrm>
        </p:spPr>
        <p:txBody>
          <a:bodyPr>
            <a:noAutofit/>
          </a:bodyPr>
          <a:lstStyle/>
          <a:p>
            <a:pPr marL="0" indent="0">
              <a:buNone/>
            </a:pPr>
            <a:r>
              <a:rPr lang="ru-RU" sz="2400" dirty="0"/>
              <a:t>Интерфейс </a:t>
            </a:r>
            <a:r>
              <a:rPr lang="ru-RU" sz="2400" dirty="0" err="1"/>
              <a:t>NavigableMap</a:t>
            </a:r>
            <a:r>
              <a:rPr lang="ru-RU" sz="2400" dirty="0"/>
              <a:t> расширяет интерфейс </a:t>
            </a:r>
            <a:r>
              <a:rPr lang="ru-RU" sz="2400" dirty="0" err="1"/>
              <a:t>SortedMap</a:t>
            </a:r>
            <a:r>
              <a:rPr lang="ru-RU" sz="2400" dirty="0"/>
              <a:t> и обеспечивает возможность получения элементов отображения относительно других элементов. Его основные методы:</a:t>
            </a:r>
          </a:p>
          <a:p>
            <a:pPr>
              <a:buFont typeface="Wingdings" panose="05000000000000000000" pitchFamily="2" charset="2"/>
              <a:buChar char="Ø"/>
            </a:pPr>
            <a:r>
              <a:rPr lang="ru-RU" sz="2400" dirty="0" err="1" smtClean="0"/>
              <a:t>Map.Entry</a:t>
            </a:r>
            <a:r>
              <a:rPr lang="ru-RU" sz="2400" dirty="0" smtClean="0"/>
              <a:t>&lt;K</a:t>
            </a:r>
            <a:r>
              <a:rPr lang="ru-RU" sz="2400" dirty="0"/>
              <a:t>, V&gt; </a:t>
            </a:r>
            <a:r>
              <a:rPr lang="ru-RU" sz="2400" dirty="0" err="1"/>
              <a:t>ceilingEntry</a:t>
            </a:r>
            <a:r>
              <a:rPr lang="ru-RU" sz="2400" dirty="0"/>
              <a:t>(K </a:t>
            </a:r>
            <a:r>
              <a:rPr lang="ru-RU" sz="2400" dirty="0" err="1"/>
              <a:t>obj</a:t>
            </a:r>
            <a:r>
              <a:rPr lang="ru-RU" sz="2400" dirty="0"/>
              <a:t>): возвращает элемент с наименьшим ключом k, который больше или равен ключу </a:t>
            </a:r>
            <a:r>
              <a:rPr lang="ru-RU" sz="2400" dirty="0" err="1"/>
              <a:t>obj</a:t>
            </a:r>
            <a:r>
              <a:rPr lang="ru-RU" sz="2400" dirty="0"/>
              <a:t> (k &gt;=</a:t>
            </a:r>
            <a:r>
              <a:rPr lang="ru-RU" sz="2400" dirty="0" err="1"/>
              <a:t>obj</a:t>
            </a:r>
            <a:r>
              <a:rPr lang="ru-RU" sz="2400" dirty="0"/>
              <a:t>). Если такого ключа нет, то возвращается </a:t>
            </a:r>
            <a:r>
              <a:rPr lang="ru-RU" sz="2400" dirty="0" err="1"/>
              <a:t>null</a:t>
            </a:r>
            <a:r>
              <a:rPr lang="ru-RU" sz="2400" dirty="0"/>
              <a:t>.</a:t>
            </a:r>
          </a:p>
          <a:p>
            <a:pPr>
              <a:buFont typeface="Wingdings" panose="05000000000000000000" pitchFamily="2" charset="2"/>
              <a:buChar char="Ø"/>
            </a:pPr>
            <a:r>
              <a:rPr lang="ru-RU" sz="2400" dirty="0" err="1" smtClean="0"/>
              <a:t>Map.Entry</a:t>
            </a:r>
            <a:r>
              <a:rPr lang="ru-RU" sz="2400" dirty="0" smtClean="0"/>
              <a:t>&lt;K</a:t>
            </a:r>
            <a:r>
              <a:rPr lang="ru-RU" sz="2400" dirty="0"/>
              <a:t>, V&gt; </a:t>
            </a:r>
            <a:r>
              <a:rPr lang="ru-RU" sz="2400" dirty="0" err="1"/>
              <a:t>floorEntry</a:t>
            </a:r>
            <a:r>
              <a:rPr lang="ru-RU" sz="2400" dirty="0"/>
              <a:t>(K </a:t>
            </a:r>
            <a:r>
              <a:rPr lang="ru-RU" sz="2400" dirty="0" err="1"/>
              <a:t>obj</a:t>
            </a:r>
            <a:r>
              <a:rPr lang="ru-RU" sz="2400" dirty="0"/>
              <a:t>): возвращает элемент с наибольшим ключом k, который меньше или равен ключу </a:t>
            </a:r>
            <a:r>
              <a:rPr lang="ru-RU" sz="2400" dirty="0" err="1"/>
              <a:t>obj</a:t>
            </a:r>
            <a:r>
              <a:rPr lang="ru-RU" sz="2400" dirty="0"/>
              <a:t> (k &lt;=</a:t>
            </a:r>
            <a:r>
              <a:rPr lang="ru-RU" sz="2400" dirty="0" err="1"/>
              <a:t>obj</a:t>
            </a:r>
            <a:r>
              <a:rPr lang="ru-RU" sz="2400" dirty="0"/>
              <a:t>). Если такого ключа нет, то возвращается </a:t>
            </a:r>
            <a:r>
              <a:rPr lang="ru-RU" sz="2400" dirty="0" err="1"/>
              <a:t>null</a:t>
            </a:r>
            <a:r>
              <a:rPr lang="ru-RU" sz="2400" dirty="0"/>
              <a:t>.</a:t>
            </a:r>
          </a:p>
          <a:p>
            <a:pPr>
              <a:buFont typeface="Wingdings" panose="05000000000000000000" pitchFamily="2" charset="2"/>
              <a:buChar char="Ø"/>
            </a:pPr>
            <a:r>
              <a:rPr lang="ru-RU" sz="2400" dirty="0" err="1" smtClean="0"/>
              <a:t>Map.Entry</a:t>
            </a:r>
            <a:r>
              <a:rPr lang="ru-RU" sz="2400" dirty="0" smtClean="0"/>
              <a:t>&lt;K</a:t>
            </a:r>
            <a:r>
              <a:rPr lang="ru-RU" sz="2400" dirty="0"/>
              <a:t>, V&gt; </a:t>
            </a:r>
            <a:r>
              <a:rPr lang="ru-RU" sz="2400" dirty="0" err="1"/>
              <a:t>higherEntry</a:t>
            </a:r>
            <a:r>
              <a:rPr lang="ru-RU" sz="2400" dirty="0"/>
              <a:t>(): возвращает элемент с наименьшим ключом k, который больше ключа </a:t>
            </a:r>
            <a:r>
              <a:rPr lang="ru-RU" sz="2400" dirty="0" err="1"/>
              <a:t>obj</a:t>
            </a:r>
            <a:r>
              <a:rPr lang="ru-RU" sz="2400" dirty="0"/>
              <a:t> (k &gt;</a:t>
            </a:r>
            <a:r>
              <a:rPr lang="ru-RU" sz="2400" dirty="0" err="1"/>
              <a:t>obj</a:t>
            </a:r>
            <a:r>
              <a:rPr lang="ru-RU" sz="2400" dirty="0"/>
              <a:t>). Если такого ключа нет, то возвращается </a:t>
            </a:r>
            <a:r>
              <a:rPr lang="ru-RU" sz="2400" dirty="0" err="1"/>
              <a:t>null</a:t>
            </a:r>
            <a:r>
              <a:rPr lang="ru-RU" sz="2400" dirty="0"/>
              <a:t>.</a:t>
            </a:r>
          </a:p>
        </p:txBody>
      </p:sp>
    </p:spTree>
    <p:extLst>
      <p:ext uri="{BB962C8B-B14F-4D97-AF65-F5344CB8AC3E}">
        <p14:creationId xmlns:p14="http://schemas.microsoft.com/office/powerpoint/2010/main" val="3676752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err="1"/>
              <a:t>NavigableMap</a:t>
            </a:r>
            <a:endParaRPr lang="en-US" sz="3200" dirty="0"/>
          </a:p>
        </p:txBody>
      </p:sp>
      <p:sp>
        <p:nvSpPr>
          <p:cNvPr id="17411" name="Содержимое 2"/>
          <p:cNvSpPr>
            <a:spLocks noGrp="1"/>
          </p:cNvSpPr>
          <p:nvPr>
            <p:ph idx="1"/>
          </p:nvPr>
        </p:nvSpPr>
        <p:spPr>
          <a:xfrm>
            <a:off x="1411705" y="1053382"/>
            <a:ext cx="10299032" cy="5699343"/>
          </a:xfrm>
        </p:spPr>
        <p:txBody>
          <a:bodyPr>
            <a:noAutofit/>
          </a:bodyPr>
          <a:lstStyle/>
          <a:p>
            <a:pPr>
              <a:buFont typeface="Wingdings" panose="05000000000000000000" pitchFamily="2" charset="2"/>
              <a:buChar char="Ø"/>
            </a:pPr>
            <a:r>
              <a:rPr lang="ru-RU" sz="2400" dirty="0" err="1"/>
              <a:t>Map.Entry</a:t>
            </a:r>
            <a:r>
              <a:rPr lang="ru-RU" sz="2400" dirty="0"/>
              <a:t>&lt;K, V&gt; </a:t>
            </a:r>
            <a:r>
              <a:rPr lang="ru-RU" sz="2400" dirty="0" err="1"/>
              <a:t>lowerEntry</a:t>
            </a:r>
            <a:r>
              <a:rPr lang="ru-RU" sz="2400" dirty="0"/>
              <a:t>(): возвращает элемент с наибольшим ключом k, который меньше ключа </a:t>
            </a:r>
            <a:r>
              <a:rPr lang="ru-RU" sz="2400" dirty="0" err="1"/>
              <a:t>obj</a:t>
            </a:r>
            <a:r>
              <a:rPr lang="ru-RU" sz="2400" dirty="0"/>
              <a:t> (k &lt;</a:t>
            </a:r>
            <a:r>
              <a:rPr lang="ru-RU" sz="2400" dirty="0" err="1"/>
              <a:t>obj</a:t>
            </a:r>
            <a:r>
              <a:rPr lang="ru-RU" sz="2400" dirty="0"/>
              <a:t>). Если такого ключа нет, то возвращается </a:t>
            </a:r>
            <a:r>
              <a:rPr lang="ru-RU" sz="2400" dirty="0" err="1"/>
              <a:t>null</a:t>
            </a:r>
            <a:r>
              <a:rPr lang="ru-RU" sz="2400" dirty="0"/>
              <a:t>.</a:t>
            </a:r>
          </a:p>
          <a:p>
            <a:pPr>
              <a:buFont typeface="Wingdings" panose="05000000000000000000" pitchFamily="2" charset="2"/>
              <a:buChar char="Ø"/>
            </a:pPr>
            <a:r>
              <a:rPr lang="ru-RU" sz="2400" dirty="0" err="1" smtClean="0"/>
              <a:t>Map.Entry</a:t>
            </a:r>
            <a:r>
              <a:rPr lang="ru-RU" sz="2400" dirty="0" smtClean="0"/>
              <a:t>&lt;K</a:t>
            </a:r>
            <a:r>
              <a:rPr lang="ru-RU" sz="2400" dirty="0"/>
              <a:t>, V&gt; </a:t>
            </a:r>
            <a:r>
              <a:rPr lang="ru-RU" sz="2400" dirty="0" err="1"/>
              <a:t>firstEntry</a:t>
            </a:r>
            <a:r>
              <a:rPr lang="ru-RU" sz="2400" dirty="0"/>
              <a:t>(): возвращает первый элемент отображения</a:t>
            </a:r>
          </a:p>
          <a:p>
            <a:pPr>
              <a:buFont typeface="Wingdings" panose="05000000000000000000" pitchFamily="2" charset="2"/>
              <a:buChar char="Ø"/>
            </a:pPr>
            <a:r>
              <a:rPr lang="ru-RU" sz="2400" dirty="0" err="1" smtClean="0"/>
              <a:t>Map.Entry</a:t>
            </a:r>
            <a:r>
              <a:rPr lang="ru-RU" sz="2400" dirty="0" smtClean="0"/>
              <a:t>&lt;K</a:t>
            </a:r>
            <a:r>
              <a:rPr lang="ru-RU" sz="2400" dirty="0"/>
              <a:t>, V&gt; </a:t>
            </a:r>
            <a:r>
              <a:rPr lang="ru-RU" sz="2400" dirty="0" err="1"/>
              <a:t>lastEntry</a:t>
            </a:r>
            <a:r>
              <a:rPr lang="ru-RU" sz="2400" dirty="0"/>
              <a:t>(): возвращает последний элемент отображения</a:t>
            </a:r>
          </a:p>
          <a:p>
            <a:pPr>
              <a:buFont typeface="Wingdings" panose="05000000000000000000" pitchFamily="2" charset="2"/>
              <a:buChar char="Ø"/>
            </a:pPr>
            <a:r>
              <a:rPr lang="ru-RU" sz="2400" dirty="0" err="1" smtClean="0"/>
              <a:t>Map.Entry</a:t>
            </a:r>
            <a:r>
              <a:rPr lang="ru-RU" sz="2400" dirty="0" smtClean="0"/>
              <a:t>&lt;K</a:t>
            </a:r>
            <a:r>
              <a:rPr lang="ru-RU" sz="2400" dirty="0"/>
              <a:t>, V&gt; </a:t>
            </a:r>
            <a:r>
              <a:rPr lang="ru-RU" sz="2400" dirty="0" err="1"/>
              <a:t>pollFirstEntry</a:t>
            </a:r>
            <a:r>
              <a:rPr lang="ru-RU" sz="2400" dirty="0"/>
              <a:t>(): возвращает и одновременно удаляет первый элемент из отображения</a:t>
            </a:r>
          </a:p>
          <a:p>
            <a:pPr>
              <a:buFont typeface="Wingdings" panose="05000000000000000000" pitchFamily="2" charset="2"/>
              <a:buChar char="Ø"/>
            </a:pPr>
            <a:r>
              <a:rPr lang="ru-RU" sz="2400" dirty="0" err="1" smtClean="0"/>
              <a:t>Map.Entry</a:t>
            </a:r>
            <a:r>
              <a:rPr lang="ru-RU" sz="2400" dirty="0" smtClean="0"/>
              <a:t>&lt;K</a:t>
            </a:r>
            <a:r>
              <a:rPr lang="ru-RU" sz="2400" dirty="0"/>
              <a:t>, V&gt; </a:t>
            </a:r>
            <a:r>
              <a:rPr lang="ru-RU" sz="2400" dirty="0" err="1"/>
              <a:t>pollLastEntry</a:t>
            </a:r>
            <a:r>
              <a:rPr lang="ru-RU" sz="2400" dirty="0"/>
              <a:t>(): возвращает и одновременно удаляет последний элемент из отображения</a:t>
            </a:r>
          </a:p>
        </p:txBody>
      </p:sp>
    </p:spTree>
    <p:extLst>
      <p:ext uri="{BB962C8B-B14F-4D97-AF65-F5344CB8AC3E}">
        <p14:creationId xmlns:p14="http://schemas.microsoft.com/office/powerpoint/2010/main" val="3319007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err="1"/>
              <a:t>NavigableMap</a:t>
            </a:r>
            <a:endParaRPr lang="en-US" sz="3200" dirty="0"/>
          </a:p>
        </p:txBody>
      </p:sp>
      <p:sp>
        <p:nvSpPr>
          <p:cNvPr id="17411" name="Содержимое 2"/>
          <p:cNvSpPr>
            <a:spLocks noGrp="1"/>
          </p:cNvSpPr>
          <p:nvPr>
            <p:ph idx="1"/>
          </p:nvPr>
        </p:nvSpPr>
        <p:spPr>
          <a:xfrm>
            <a:off x="1411705" y="1053382"/>
            <a:ext cx="10299032" cy="5699343"/>
          </a:xfrm>
        </p:spPr>
        <p:txBody>
          <a:bodyPr>
            <a:noAutofit/>
          </a:bodyPr>
          <a:lstStyle/>
          <a:p>
            <a:pPr>
              <a:buFont typeface="Wingdings" panose="05000000000000000000" pitchFamily="2" charset="2"/>
              <a:buChar char="Ø"/>
            </a:pPr>
            <a:r>
              <a:rPr lang="ru-RU" sz="2400" dirty="0"/>
              <a:t>K </a:t>
            </a:r>
            <a:r>
              <a:rPr lang="ru-RU" sz="2400" dirty="0" err="1"/>
              <a:t>ceilingKey</a:t>
            </a:r>
            <a:r>
              <a:rPr lang="ru-RU" sz="2400" dirty="0"/>
              <a:t>(K </a:t>
            </a:r>
            <a:r>
              <a:rPr lang="ru-RU" sz="2400" dirty="0" err="1"/>
              <a:t>obj</a:t>
            </a:r>
            <a:r>
              <a:rPr lang="ru-RU" sz="2400" dirty="0"/>
              <a:t>): возвращает наименьший ключ k, который больше или равен ключу </a:t>
            </a:r>
            <a:r>
              <a:rPr lang="ru-RU" sz="2400" dirty="0" err="1"/>
              <a:t>obj</a:t>
            </a:r>
            <a:r>
              <a:rPr lang="ru-RU" sz="2400" dirty="0"/>
              <a:t> (k &gt;=</a:t>
            </a:r>
            <a:r>
              <a:rPr lang="ru-RU" sz="2400" dirty="0" err="1"/>
              <a:t>obj</a:t>
            </a:r>
            <a:r>
              <a:rPr lang="ru-RU" sz="2400" dirty="0"/>
              <a:t>). Если такого ключа нет, то возвращается </a:t>
            </a:r>
            <a:r>
              <a:rPr lang="ru-RU" sz="2400" dirty="0" err="1"/>
              <a:t>null</a:t>
            </a:r>
            <a:r>
              <a:rPr lang="ru-RU" sz="2400" dirty="0"/>
              <a:t>.</a:t>
            </a:r>
          </a:p>
          <a:p>
            <a:pPr>
              <a:buFont typeface="Wingdings" panose="05000000000000000000" pitchFamily="2" charset="2"/>
              <a:buChar char="Ø"/>
            </a:pPr>
            <a:r>
              <a:rPr lang="ru-RU" sz="2400" dirty="0" smtClean="0"/>
              <a:t>K </a:t>
            </a:r>
            <a:r>
              <a:rPr lang="ru-RU" sz="2400" dirty="0" err="1"/>
              <a:t>floorKey</a:t>
            </a:r>
            <a:r>
              <a:rPr lang="ru-RU" sz="2400" dirty="0"/>
              <a:t>(K </a:t>
            </a:r>
            <a:r>
              <a:rPr lang="ru-RU" sz="2400" dirty="0" err="1"/>
              <a:t>obj</a:t>
            </a:r>
            <a:r>
              <a:rPr lang="ru-RU" sz="2400" dirty="0"/>
              <a:t>): возвращает наибольший ключ k, который меньше или равен ключу </a:t>
            </a:r>
            <a:r>
              <a:rPr lang="ru-RU" sz="2400" dirty="0" err="1"/>
              <a:t>obj</a:t>
            </a:r>
            <a:r>
              <a:rPr lang="ru-RU" sz="2400" dirty="0"/>
              <a:t> (k &lt;=</a:t>
            </a:r>
            <a:r>
              <a:rPr lang="ru-RU" sz="2400" dirty="0" err="1"/>
              <a:t>obj</a:t>
            </a:r>
            <a:r>
              <a:rPr lang="ru-RU" sz="2400" dirty="0"/>
              <a:t>). Если такого ключа нет, то возвращается </a:t>
            </a:r>
            <a:r>
              <a:rPr lang="ru-RU" sz="2400" dirty="0" err="1"/>
              <a:t>null</a:t>
            </a:r>
            <a:r>
              <a:rPr lang="ru-RU" sz="2400" dirty="0"/>
              <a:t>.</a:t>
            </a:r>
          </a:p>
          <a:p>
            <a:pPr>
              <a:buFont typeface="Wingdings" panose="05000000000000000000" pitchFamily="2" charset="2"/>
              <a:buChar char="Ø"/>
            </a:pPr>
            <a:r>
              <a:rPr lang="ru-RU" sz="2400" dirty="0" smtClean="0"/>
              <a:t>K </a:t>
            </a:r>
            <a:r>
              <a:rPr lang="ru-RU" sz="2400" dirty="0" err="1"/>
              <a:t>lowerKey</a:t>
            </a:r>
            <a:r>
              <a:rPr lang="ru-RU" sz="2400" dirty="0"/>
              <a:t>(K </a:t>
            </a:r>
            <a:r>
              <a:rPr lang="ru-RU" sz="2400" dirty="0" err="1"/>
              <a:t>obj</a:t>
            </a:r>
            <a:r>
              <a:rPr lang="ru-RU" sz="2400" dirty="0"/>
              <a:t>): возвращает наибольший ключ k, который меньше ключа </a:t>
            </a:r>
            <a:r>
              <a:rPr lang="ru-RU" sz="2400" dirty="0" err="1"/>
              <a:t>obj</a:t>
            </a:r>
            <a:r>
              <a:rPr lang="ru-RU" sz="2400" dirty="0"/>
              <a:t> (k &lt;</a:t>
            </a:r>
            <a:r>
              <a:rPr lang="ru-RU" sz="2400" dirty="0" err="1"/>
              <a:t>obj</a:t>
            </a:r>
            <a:r>
              <a:rPr lang="ru-RU" sz="2400" dirty="0"/>
              <a:t>). Если такого ключа нет, то возвращается </a:t>
            </a:r>
            <a:r>
              <a:rPr lang="ru-RU" sz="2400" dirty="0" err="1"/>
              <a:t>null</a:t>
            </a:r>
            <a:r>
              <a:rPr lang="ru-RU" sz="2400" dirty="0"/>
              <a:t>.</a:t>
            </a:r>
          </a:p>
          <a:p>
            <a:pPr>
              <a:buFont typeface="Wingdings" panose="05000000000000000000" pitchFamily="2" charset="2"/>
              <a:buChar char="Ø"/>
            </a:pPr>
            <a:r>
              <a:rPr lang="ru-RU" sz="2400" dirty="0" smtClean="0"/>
              <a:t>K </a:t>
            </a:r>
            <a:r>
              <a:rPr lang="ru-RU" sz="2400" dirty="0" err="1"/>
              <a:t>higherKey</a:t>
            </a:r>
            <a:r>
              <a:rPr lang="ru-RU" sz="2400" dirty="0"/>
              <a:t>(K </a:t>
            </a:r>
            <a:r>
              <a:rPr lang="ru-RU" sz="2400" dirty="0" err="1"/>
              <a:t>obj</a:t>
            </a:r>
            <a:r>
              <a:rPr lang="ru-RU" sz="2400" dirty="0"/>
              <a:t>): возвращает наименьший ключ k, который больше ключа </a:t>
            </a:r>
            <a:r>
              <a:rPr lang="ru-RU" sz="2400" dirty="0" err="1"/>
              <a:t>obj</a:t>
            </a:r>
            <a:r>
              <a:rPr lang="ru-RU" sz="2400" dirty="0"/>
              <a:t> (k &gt;</a:t>
            </a:r>
            <a:r>
              <a:rPr lang="ru-RU" sz="2400" dirty="0" err="1"/>
              <a:t>obj</a:t>
            </a:r>
            <a:r>
              <a:rPr lang="ru-RU" sz="2400" dirty="0"/>
              <a:t>). Если такого ключа нет, то возвращается </a:t>
            </a:r>
            <a:r>
              <a:rPr lang="ru-RU" sz="2400" dirty="0" err="1"/>
              <a:t>null</a:t>
            </a:r>
            <a:r>
              <a:rPr lang="ru-RU" sz="2400" dirty="0" smtClean="0"/>
              <a:t>.</a:t>
            </a:r>
            <a:endParaRPr lang="ru-RU" sz="2400" dirty="0"/>
          </a:p>
        </p:txBody>
      </p:sp>
    </p:spTree>
    <p:extLst>
      <p:ext uri="{BB962C8B-B14F-4D97-AF65-F5344CB8AC3E}">
        <p14:creationId xmlns:p14="http://schemas.microsoft.com/office/powerpoint/2010/main" val="4155708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err="1"/>
              <a:t>NavigableMap</a:t>
            </a:r>
            <a:endParaRPr lang="en-US" sz="3200" dirty="0"/>
          </a:p>
        </p:txBody>
      </p:sp>
      <p:sp>
        <p:nvSpPr>
          <p:cNvPr id="17411" name="Содержимое 2"/>
          <p:cNvSpPr>
            <a:spLocks noGrp="1"/>
          </p:cNvSpPr>
          <p:nvPr>
            <p:ph idx="1"/>
          </p:nvPr>
        </p:nvSpPr>
        <p:spPr>
          <a:xfrm>
            <a:off x="1411705" y="1053382"/>
            <a:ext cx="10299032" cy="5699343"/>
          </a:xfrm>
        </p:spPr>
        <p:txBody>
          <a:bodyPr>
            <a:noAutofit/>
          </a:bodyPr>
          <a:lstStyle/>
          <a:p>
            <a:pPr>
              <a:buFont typeface="Wingdings" panose="05000000000000000000" pitchFamily="2" charset="2"/>
              <a:buChar char="Ø"/>
            </a:pPr>
            <a:r>
              <a:rPr lang="en-US" sz="2400" dirty="0" err="1"/>
              <a:t>NavigableSet</a:t>
            </a:r>
            <a:r>
              <a:rPr lang="en-US" sz="2400" dirty="0"/>
              <a:t>&lt;K&gt; </a:t>
            </a:r>
            <a:r>
              <a:rPr lang="en-US" sz="2400" dirty="0" err="1"/>
              <a:t>descendingKeySet</a:t>
            </a:r>
            <a:r>
              <a:rPr lang="en-US" sz="2400" dirty="0"/>
              <a:t>(): </a:t>
            </a:r>
            <a:r>
              <a:rPr lang="ru-RU" sz="2400" dirty="0"/>
              <a:t>возвращает объект </a:t>
            </a:r>
            <a:r>
              <a:rPr lang="en-US" sz="2400" dirty="0" err="1"/>
              <a:t>NavigableSet</a:t>
            </a:r>
            <a:r>
              <a:rPr lang="en-US" sz="2400" dirty="0"/>
              <a:t>, </a:t>
            </a:r>
            <a:r>
              <a:rPr lang="ru-RU" sz="2400" dirty="0"/>
              <a:t>который содержит все ключи отображения в обратном порядке</a:t>
            </a:r>
          </a:p>
          <a:p>
            <a:pPr>
              <a:buFont typeface="Wingdings" panose="05000000000000000000" pitchFamily="2" charset="2"/>
              <a:buChar char="Ø"/>
            </a:pPr>
            <a:r>
              <a:rPr lang="en-US" sz="2400" dirty="0" err="1" smtClean="0"/>
              <a:t>NavigableMap</a:t>
            </a:r>
            <a:r>
              <a:rPr lang="en-US" sz="2400" dirty="0" smtClean="0"/>
              <a:t>&lt;K</a:t>
            </a:r>
            <a:r>
              <a:rPr lang="en-US" sz="2400" dirty="0"/>
              <a:t>, V&gt; </a:t>
            </a:r>
            <a:r>
              <a:rPr lang="en-US" sz="2400" dirty="0" err="1"/>
              <a:t>descendingMap</a:t>
            </a:r>
            <a:r>
              <a:rPr lang="en-US" sz="2400" dirty="0"/>
              <a:t>(): </a:t>
            </a:r>
            <a:r>
              <a:rPr lang="ru-RU" sz="2400" dirty="0"/>
              <a:t>возвращает отображение </a:t>
            </a:r>
            <a:r>
              <a:rPr lang="en-US" sz="2400" dirty="0" err="1"/>
              <a:t>NavigableMap</a:t>
            </a:r>
            <a:r>
              <a:rPr lang="en-US" sz="2400" dirty="0"/>
              <a:t>, </a:t>
            </a:r>
            <a:r>
              <a:rPr lang="ru-RU" sz="2400" dirty="0"/>
              <a:t>которое содержит все элементы в обратном порядке</a:t>
            </a:r>
          </a:p>
          <a:p>
            <a:pPr>
              <a:buFont typeface="Wingdings" panose="05000000000000000000" pitchFamily="2" charset="2"/>
              <a:buChar char="Ø"/>
            </a:pPr>
            <a:r>
              <a:rPr lang="en-US" sz="2400" dirty="0" err="1" smtClean="0"/>
              <a:t>NavigableSet</a:t>
            </a:r>
            <a:r>
              <a:rPr lang="en-US" sz="2400" dirty="0" smtClean="0"/>
              <a:t>&lt;K</a:t>
            </a:r>
            <a:r>
              <a:rPr lang="en-US" sz="2400" dirty="0"/>
              <a:t>&gt; </a:t>
            </a:r>
            <a:r>
              <a:rPr lang="en-US" sz="2400" dirty="0" err="1"/>
              <a:t>navigableKeySet</a:t>
            </a:r>
            <a:r>
              <a:rPr lang="en-US" sz="2400" dirty="0"/>
              <a:t>(): </a:t>
            </a:r>
            <a:r>
              <a:rPr lang="ru-RU" sz="2400" dirty="0"/>
              <a:t>возвращает объект </a:t>
            </a:r>
            <a:r>
              <a:rPr lang="en-US" sz="2400" dirty="0" err="1"/>
              <a:t>NavigableSet</a:t>
            </a:r>
            <a:r>
              <a:rPr lang="en-US" sz="2400" dirty="0"/>
              <a:t>, </a:t>
            </a:r>
            <a:r>
              <a:rPr lang="ru-RU" sz="2400" dirty="0"/>
              <a:t>который содержит все ключи отображения</a:t>
            </a:r>
          </a:p>
          <a:p>
            <a:pPr>
              <a:buFont typeface="Wingdings" panose="05000000000000000000" pitchFamily="2" charset="2"/>
              <a:buChar char="Ø"/>
            </a:pPr>
            <a:r>
              <a:rPr lang="en-US" sz="2400" dirty="0" err="1" smtClean="0"/>
              <a:t>NavigableMap</a:t>
            </a:r>
            <a:r>
              <a:rPr lang="en-US" sz="2400" dirty="0" smtClean="0"/>
              <a:t>&lt;K</a:t>
            </a:r>
            <a:r>
              <a:rPr lang="en-US" sz="2400" dirty="0"/>
              <a:t>, V&gt; </a:t>
            </a:r>
            <a:r>
              <a:rPr lang="en-US" sz="2400" dirty="0" err="1"/>
              <a:t>headMap</a:t>
            </a:r>
            <a:r>
              <a:rPr lang="en-US" sz="2400" dirty="0"/>
              <a:t>(K </a:t>
            </a:r>
            <a:r>
              <a:rPr lang="en-US" sz="2400" dirty="0" err="1"/>
              <a:t>upperBound</a:t>
            </a:r>
            <a:r>
              <a:rPr lang="en-US" sz="2400" dirty="0"/>
              <a:t>, </a:t>
            </a:r>
            <a:r>
              <a:rPr lang="en-US" sz="2400" dirty="0" err="1"/>
              <a:t>boolean</a:t>
            </a:r>
            <a:r>
              <a:rPr lang="en-US" sz="2400" dirty="0"/>
              <a:t> </a:t>
            </a:r>
            <a:r>
              <a:rPr lang="en-US" sz="2400" dirty="0" err="1"/>
              <a:t>incl</a:t>
            </a:r>
            <a:r>
              <a:rPr lang="en-US" sz="2400" dirty="0"/>
              <a:t>): </a:t>
            </a:r>
            <a:r>
              <a:rPr lang="ru-RU" sz="2400" dirty="0"/>
              <a:t>возвращает отображение </a:t>
            </a:r>
            <a:r>
              <a:rPr lang="en-US" sz="2400" dirty="0" err="1"/>
              <a:t>NavigableMap</a:t>
            </a:r>
            <a:r>
              <a:rPr lang="en-US" sz="2400" dirty="0"/>
              <a:t>, </a:t>
            </a:r>
            <a:r>
              <a:rPr lang="ru-RU" sz="2400" dirty="0"/>
              <a:t>которое содержит все элементы оригинального </a:t>
            </a:r>
            <a:r>
              <a:rPr lang="en-US" sz="2400" dirty="0" err="1"/>
              <a:t>NavigableMap</a:t>
            </a:r>
            <a:r>
              <a:rPr lang="en-US" sz="2400" dirty="0"/>
              <a:t> </a:t>
            </a:r>
            <a:r>
              <a:rPr lang="ru-RU" sz="2400" dirty="0"/>
              <a:t>вплоть от элемента с ключом </a:t>
            </a:r>
            <a:r>
              <a:rPr lang="en-US" sz="2400" dirty="0" err="1"/>
              <a:t>upperBound</a:t>
            </a:r>
            <a:r>
              <a:rPr lang="en-US" sz="2400" dirty="0"/>
              <a:t>. </a:t>
            </a:r>
            <a:r>
              <a:rPr lang="ru-RU" sz="2400" dirty="0"/>
              <a:t>Параметр </a:t>
            </a:r>
            <a:r>
              <a:rPr lang="en-US" sz="2400" dirty="0" err="1"/>
              <a:t>incl</a:t>
            </a:r>
            <a:r>
              <a:rPr lang="en-US" sz="2400" dirty="0"/>
              <a:t> </a:t>
            </a:r>
            <a:r>
              <a:rPr lang="ru-RU" sz="2400" dirty="0"/>
              <a:t>при значении </a:t>
            </a:r>
            <a:r>
              <a:rPr lang="en-US" sz="2400" dirty="0"/>
              <a:t>true </a:t>
            </a:r>
            <a:r>
              <a:rPr lang="ru-RU" sz="2400" dirty="0"/>
              <a:t>указывает, что элемент с ключом </a:t>
            </a:r>
            <a:r>
              <a:rPr lang="en-US" sz="2400" dirty="0" err="1"/>
              <a:t>upperBound</a:t>
            </a:r>
            <a:r>
              <a:rPr lang="en-US" sz="2400" dirty="0"/>
              <a:t> </a:t>
            </a:r>
            <a:r>
              <a:rPr lang="ru-RU" sz="2400" dirty="0"/>
              <a:t>также включается в выходной набор.</a:t>
            </a:r>
          </a:p>
        </p:txBody>
      </p:sp>
    </p:spTree>
    <p:extLst>
      <p:ext uri="{BB962C8B-B14F-4D97-AF65-F5344CB8AC3E}">
        <p14:creationId xmlns:p14="http://schemas.microsoft.com/office/powerpoint/2010/main" val="4028040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Интерфейс </a:t>
            </a:r>
            <a:r>
              <a:rPr lang="en-US" sz="3200" dirty="0" err="1"/>
              <a:t>NavigableMap</a:t>
            </a:r>
            <a:endParaRPr lang="en-US" sz="3200" dirty="0"/>
          </a:p>
        </p:txBody>
      </p:sp>
      <p:sp>
        <p:nvSpPr>
          <p:cNvPr id="17411" name="Содержимое 2"/>
          <p:cNvSpPr>
            <a:spLocks noGrp="1"/>
          </p:cNvSpPr>
          <p:nvPr>
            <p:ph idx="1"/>
          </p:nvPr>
        </p:nvSpPr>
        <p:spPr>
          <a:xfrm>
            <a:off x="1411705" y="1053382"/>
            <a:ext cx="10299032" cy="5699343"/>
          </a:xfrm>
        </p:spPr>
        <p:txBody>
          <a:bodyPr>
            <a:noAutofit/>
          </a:bodyPr>
          <a:lstStyle/>
          <a:p>
            <a:pPr>
              <a:buFont typeface="Wingdings" panose="05000000000000000000" pitchFamily="2" charset="2"/>
              <a:buChar char="Ø"/>
            </a:pPr>
            <a:r>
              <a:rPr lang="en-US" sz="2400" dirty="0" err="1"/>
              <a:t>NavigableMap</a:t>
            </a:r>
            <a:r>
              <a:rPr lang="en-US" sz="2400" dirty="0"/>
              <a:t>&lt;K, V&gt; </a:t>
            </a:r>
            <a:r>
              <a:rPr lang="en-US" sz="2400" dirty="0" err="1"/>
              <a:t>tailMap</a:t>
            </a:r>
            <a:r>
              <a:rPr lang="en-US" sz="2400" dirty="0"/>
              <a:t>(K </a:t>
            </a:r>
            <a:r>
              <a:rPr lang="en-US" sz="2400" dirty="0" err="1"/>
              <a:t>lowerBound</a:t>
            </a:r>
            <a:r>
              <a:rPr lang="en-US" sz="2400" dirty="0"/>
              <a:t>, </a:t>
            </a:r>
            <a:r>
              <a:rPr lang="en-US" sz="2400" dirty="0" err="1"/>
              <a:t>boolean</a:t>
            </a:r>
            <a:r>
              <a:rPr lang="en-US" sz="2400" dirty="0"/>
              <a:t> </a:t>
            </a:r>
            <a:r>
              <a:rPr lang="en-US" sz="2400" dirty="0" err="1"/>
              <a:t>incl</a:t>
            </a:r>
            <a:r>
              <a:rPr lang="en-US" sz="2400" dirty="0"/>
              <a:t>): </a:t>
            </a:r>
            <a:r>
              <a:rPr lang="ru-RU" sz="2400" dirty="0"/>
              <a:t>возвращает отображение </a:t>
            </a:r>
            <a:r>
              <a:rPr lang="en-US" sz="2400" dirty="0" err="1"/>
              <a:t>NavigableMap</a:t>
            </a:r>
            <a:r>
              <a:rPr lang="en-US" sz="2400" dirty="0"/>
              <a:t>, </a:t>
            </a:r>
            <a:r>
              <a:rPr lang="ru-RU" sz="2400" dirty="0"/>
              <a:t>которое содержит все элементы оригинального </a:t>
            </a:r>
            <a:r>
              <a:rPr lang="en-US" sz="2400" dirty="0" err="1"/>
              <a:t>NavigableMap</a:t>
            </a:r>
            <a:r>
              <a:rPr lang="en-US" sz="2400" dirty="0"/>
              <a:t>, </a:t>
            </a:r>
            <a:r>
              <a:rPr lang="ru-RU" sz="2400" dirty="0"/>
              <a:t>начиная с элемента с ключом </a:t>
            </a:r>
            <a:r>
              <a:rPr lang="en-US" sz="2400" dirty="0" err="1"/>
              <a:t>lowerBound</a:t>
            </a:r>
            <a:r>
              <a:rPr lang="en-US" sz="2400" dirty="0"/>
              <a:t>. </a:t>
            </a:r>
            <a:r>
              <a:rPr lang="ru-RU" sz="2400" dirty="0"/>
              <a:t>Параметр </a:t>
            </a:r>
            <a:r>
              <a:rPr lang="en-US" sz="2400" dirty="0" err="1"/>
              <a:t>incl</a:t>
            </a:r>
            <a:r>
              <a:rPr lang="en-US" sz="2400" dirty="0"/>
              <a:t> </a:t>
            </a:r>
            <a:r>
              <a:rPr lang="ru-RU" sz="2400" dirty="0"/>
              <a:t>при значении </a:t>
            </a:r>
            <a:r>
              <a:rPr lang="en-US" sz="2400" dirty="0"/>
              <a:t>true </a:t>
            </a:r>
            <a:r>
              <a:rPr lang="ru-RU" sz="2400" dirty="0"/>
              <a:t>указывает, что элемент с ключом </a:t>
            </a:r>
            <a:r>
              <a:rPr lang="en-US" sz="2400" dirty="0" err="1"/>
              <a:t>lowerBound</a:t>
            </a:r>
            <a:r>
              <a:rPr lang="en-US" sz="2400" dirty="0"/>
              <a:t> </a:t>
            </a:r>
            <a:r>
              <a:rPr lang="ru-RU" sz="2400" dirty="0"/>
              <a:t>также включается в выходной набор.</a:t>
            </a:r>
          </a:p>
          <a:p>
            <a:pPr>
              <a:buFont typeface="Wingdings" panose="05000000000000000000" pitchFamily="2" charset="2"/>
              <a:buChar char="Ø"/>
            </a:pPr>
            <a:r>
              <a:rPr lang="en-US" sz="2400" dirty="0" err="1" smtClean="0"/>
              <a:t>NavigableMap</a:t>
            </a:r>
            <a:r>
              <a:rPr lang="en-US" sz="2400" dirty="0" smtClean="0"/>
              <a:t>&lt;K</a:t>
            </a:r>
            <a:r>
              <a:rPr lang="en-US" sz="2400" dirty="0"/>
              <a:t>, V&gt; </a:t>
            </a:r>
            <a:r>
              <a:rPr lang="en-US" sz="2400" dirty="0" err="1"/>
              <a:t>subMap</a:t>
            </a:r>
            <a:r>
              <a:rPr lang="en-US" sz="2400" dirty="0"/>
              <a:t>(K </a:t>
            </a:r>
            <a:r>
              <a:rPr lang="en-US" sz="2400" dirty="0" err="1"/>
              <a:t>lowerBound</a:t>
            </a:r>
            <a:r>
              <a:rPr lang="en-US" sz="2400" dirty="0"/>
              <a:t>, </a:t>
            </a:r>
            <a:r>
              <a:rPr lang="en-US" sz="2400" dirty="0" err="1"/>
              <a:t>boolean</a:t>
            </a:r>
            <a:r>
              <a:rPr lang="en-US" sz="2400" dirty="0"/>
              <a:t> </a:t>
            </a:r>
            <a:r>
              <a:rPr lang="en-US" sz="2400" dirty="0" err="1"/>
              <a:t>lowIncl</a:t>
            </a:r>
            <a:r>
              <a:rPr lang="en-US" sz="2400" dirty="0"/>
              <a:t>, K </a:t>
            </a:r>
            <a:r>
              <a:rPr lang="en-US" sz="2400" dirty="0" err="1"/>
              <a:t>upperBound</a:t>
            </a:r>
            <a:r>
              <a:rPr lang="en-US" sz="2400" dirty="0"/>
              <a:t>, </a:t>
            </a:r>
            <a:r>
              <a:rPr lang="en-US" sz="2400" dirty="0" err="1"/>
              <a:t>boolean</a:t>
            </a:r>
            <a:r>
              <a:rPr lang="en-US" sz="2400" dirty="0"/>
              <a:t> </a:t>
            </a:r>
            <a:r>
              <a:rPr lang="en-US" sz="2400" dirty="0" err="1"/>
              <a:t>highIncl</a:t>
            </a:r>
            <a:r>
              <a:rPr lang="en-US" sz="2400" dirty="0"/>
              <a:t>): </a:t>
            </a:r>
            <a:r>
              <a:rPr lang="ru-RU" sz="2400" dirty="0"/>
              <a:t>возвращает отображение </a:t>
            </a:r>
            <a:r>
              <a:rPr lang="en-US" sz="2400" dirty="0" err="1"/>
              <a:t>NavigableMap</a:t>
            </a:r>
            <a:r>
              <a:rPr lang="en-US" sz="2400" dirty="0"/>
              <a:t>, </a:t>
            </a:r>
            <a:r>
              <a:rPr lang="ru-RU" sz="2400" dirty="0"/>
              <a:t>которое содержит все элементы оригинального </a:t>
            </a:r>
            <a:r>
              <a:rPr lang="en-US" sz="2400" dirty="0" err="1"/>
              <a:t>NavigableMap</a:t>
            </a:r>
            <a:r>
              <a:rPr lang="en-US" sz="2400" dirty="0"/>
              <a:t> </a:t>
            </a:r>
            <a:r>
              <a:rPr lang="ru-RU" sz="2400" dirty="0"/>
              <a:t>от элемента с ключом </a:t>
            </a:r>
            <a:r>
              <a:rPr lang="en-US" sz="2400" dirty="0" err="1"/>
              <a:t>lowerBound</a:t>
            </a:r>
            <a:r>
              <a:rPr lang="en-US" sz="2400" dirty="0"/>
              <a:t> </a:t>
            </a:r>
            <a:r>
              <a:rPr lang="ru-RU" sz="2400" dirty="0"/>
              <a:t>до элемента с ключом </a:t>
            </a:r>
            <a:r>
              <a:rPr lang="en-US" sz="2400" dirty="0" err="1"/>
              <a:t>upperBound</a:t>
            </a:r>
            <a:r>
              <a:rPr lang="en-US" sz="2400" dirty="0"/>
              <a:t>. </a:t>
            </a:r>
            <a:r>
              <a:rPr lang="ru-RU" sz="2400" dirty="0"/>
              <a:t>Параметры </a:t>
            </a:r>
            <a:r>
              <a:rPr lang="en-US" sz="2400" dirty="0" err="1"/>
              <a:t>lowIncl</a:t>
            </a:r>
            <a:r>
              <a:rPr lang="en-US" sz="2400" dirty="0"/>
              <a:t> </a:t>
            </a:r>
            <a:r>
              <a:rPr lang="ru-RU" sz="2400" dirty="0"/>
              <a:t>и </a:t>
            </a:r>
            <a:r>
              <a:rPr lang="en-US" sz="2400" dirty="0" err="1"/>
              <a:t>highIncl</a:t>
            </a:r>
            <a:r>
              <a:rPr lang="en-US" sz="2400" dirty="0"/>
              <a:t> </a:t>
            </a:r>
            <a:r>
              <a:rPr lang="ru-RU" sz="2400" dirty="0"/>
              <a:t>при значении </a:t>
            </a:r>
            <a:r>
              <a:rPr lang="en-US" sz="2400" dirty="0"/>
              <a:t>true </a:t>
            </a:r>
            <a:r>
              <a:rPr lang="ru-RU" sz="2400" dirty="0"/>
              <a:t>включают в выходной набор элементы с ключами </a:t>
            </a:r>
            <a:r>
              <a:rPr lang="en-US" sz="2400" dirty="0" err="1"/>
              <a:t>lowerBound</a:t>
            </a:r>
            <a:r>
              <a:rPr lang="en-US" sz="2400" dirty="0"/>
              <a:t> </a:t>
            </a:r>
            <a:r>
              <a:rPr lang="ru-RU" sz="2400" dirty="0"/>
              <a:t>и </a:t>
            </a:r>
            <a:r>
              <a:rPr lang="en-US" sz="2400" dirty="0" err="1"/>
              <a:t>upperBound</a:t>
            </a:r>
            <a:r>
              <a:rPr lang="en-US" sz="2400" dirty="0"/>
              <a:t> </a:t>
            </a:r>
            <a:r>
              <a:rPr lang="ru-RU" sz="2400" dirty="0"/>
              <a:t>соответственно.</a:t>
            </a:r>
          </a:p>
        </p:txBody>
      </p:sp>
    </p:spTree>
    <p:extLst>
      <p:ext uri="{BB962C8B-B14F-4D97-AF65-F5344CB8AC3E}">
        <p14:creationId xmlns:p14="http://schemas.microsoft.com/office/powerpoint/2010/main" val="1442957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Класс </a:t>
            </a:r>
            <a:r>
              <a:rPr lang="en-US" sz="3200" dirty="0" err="1"/>
              <a:t>TreeMap</a:t>
            </a:r>
            <a:r>
              <a:rPr lang="en-US" sz="3200" dirty="0"/>
              <a:t>&lt;K, V&gt;</a:t>
            </a:r>
          </a:p>
        </p:txBody>
      </p:sp>
      <p:sp>
        <p:nvSpPr>
          <p:cNvPr id="17411" name="Содержимое 2"/>
          <p:cNvSpPr>
            <a:spLocks noGrp="1"/>
          </p:cNvSpPr>
          <p:nvPr>
            <p:ph idx="1"/>
          </p:nvPr>
        </p:nvSpPr>
        <p:spPr>
          <a:xfrm>
            <a:off x="1411705" y="1053382"/>
            <a:ext cx="10299032" cy="5699343"/>
          </a:xfrm>
        </p:spPr>
        <p:txBody>
          <a:bodyPr>
            <a:noAutofit/>
          </a:bodyPr>
          <a:lstStyle/>
          <a:p>
            <a:pPr>
              <a:buFont typeface="Wingdings" panose="05000000000000000000" pitchFamily="2" charset="2"/>
              <a:buChar char="Ø"/>
            </a:pPr>
            <a:r>
              <a:rPr lang="ru-RU" sz="2400" dirty="0"/>
              <a:t>Класс </a:t>
            </a:r>
            <a:r>
              <a:rPr lang="ru-RU" sz="2400" dirty="0" err="1"/>
              <a:t>TreeMap</a:t>
            </a:r>
            <a:r>
              <a:rPr lang="ru-RU" sz="2400" dirty="0"/>
              <a:t>&lt;K, V&gt; представляет отображение в виде дерева. Он наследуется от класса </a:t>
            </a:r>
            <a:r>
              <a:rPr lang="ru-RU" sz="2400" dirty="0" err="1"/>
              <a:t>AbstractMap</a:t>
            </a:r>
            <a:r>
              <a:rPr lang="ru-RU" sz="2400" dirty="0"/>
              <a:t> и реализует интерфейс </a:t>
            </a:r>
            <a:r>
              <a:rPr lang="ru-RU" sz="2400" dirty="0" err="1"/>
              <a:t>NavigableMap</a:t>
            </a:r>
            <a:r>
              <a:rPr lang="ru-RU" sz="2400" dirty="0"/>
              <a:t>, а следовательно, также и интерфейс </a:t>
            </a:r>
            <a:r>
              <a:rPr lang="ru-RU" sz="2400" dirty="0" err="1"/>
              <a:t>SortedMap</a:t>
            </a:r>
            <a:r>
              <a:rPr lang="ru-RU" sz="2400" dirty="0"/>
              <a:t>. Поэтому в отличие от коллекции </a:t>
            </a:r>
            <a:r>
              <a:rPr lang="ru-RU" sz="2400" dirty="0" err="1"/>
              <a:t>HashMap</a:t>
            </a:r>
            <a:r>
              <a:rPr lang="ru-RU" sz="2400" dirty="0"/>
              <a:t> в </a:t>
            </a:r>
            <a:r>
              <a:rPr lang="ru-RU" sz="2400" dirty="0" err="1"/>
              <a:t>TreeMap</a:t>
            </a:r>
            <a:r>
              <a:rPr lang="ru-RU" sz="2400" dirty="0"/>
              <a:t> все объекты автоматически сортируются по возрастанию их ключей.</a:t>
            </a:r>
          </a:p>
          <a:p>
            <a:pPr>
              <a:buFont typeface="Wingdings" panose="05000000000000000000" pitchFamily="2" charset="2"/>
              <a:buChar char="Ø"/>
            </a:pPr>
            <a:endParaRPr lang="ru-RU" sz="2400" dirty="0"/>
          </a:p>
        </p:txBody>
      </p:sp>
    </p:spTree>
    <p:extLst>
      <p:ext uri="{BB962C8B-B14F-4D97-AF65-F5344CB8AC3E}">
        <p14:creationId xmlns:p14="http://schemas.microsoft.com/office/powerpoint/2010/main" val="1869367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Класс </a:t>
            </a:r>
            <a:r>
              <a:rPr lang="en-US" sz="3200" dirty="0" err="1"/>
              <a:t>TreeMap</a:t>
            </a:r>
            <a:r>
              <a:rPr lang="en-US" sz="3200" dirty="0"/>
              <a:t>&lt;K, V&gt;</a:t>
            </a:r>
          </a:p>
        </p:txBody>
      </p:sp>
      <p:sp>
        <p:nvSpPr>
          <p:cNvPr id="17411" name="Содержимое 2"/>
          <p:cNvSpPr>
            <a:spLocks noGrp="1"/>
          </p:cNvSpPr>
          <p:nvPr>
            <p:ph idx="1"/>
          </p:nvPr>
        </p:nvSpPr>
        <p:spPr>
          <a:xfrm>
            <a:off x="1411705" y="1053382"/>
            <a:ext cx="10299032" cy="5699343"/>
          </a:xfrm>
        </p:spPr>
        <p:txBody>
          <a:bodyPr>
            <a:noAutofit/>
          </a:bodyPr>
          <a:lstStyle/>
          <a:p>
            <a:pPr marL="0" indent="0">
              <a:buNone/>
            </a:pPr>
            <a:r>
              <a:rPr lang="ru-RU" sz="2400" dirty="0" smtClean="0"/>
              <a:t>Класс </a:t>
            </a:r>
            <a:r>
              <a:rPr lang="ru-RU" sz="2400" dirty="0" err="1"/>
              <a:t>TreeMap</a:t>
            </a:r>
            <a:r>
              <a:rPr lang="ru-RU" sz="2400" dirty="0"/>
              <a:t> имеет следующие конструкторы:</a:t>
            </a:r>
          </a:p>
          <a:p>
            <a:pPr>
              <a:buFont typeface="Wingdings" panose="05000000000000000000" pitchFamily="2" charset="2"/>
              <a:buChar char="Ø"/>
            </a:pPr>
            <a:r>
              <a:rPr lang="ru-RU" sz="2400" dirty="0" err="1" smtClean="0"/>
              <a:t>TreeMap</a:t>
            </a:r>
            <a:r>
              <a:rPr lang="ru-RU" sz="2400" dirty="0"/>
              <a:t>(): создает пустое отображение в виде дерева</a:t>
            </a:r>
          </a:p>
          <a:p>
            <a:pPr>
              <a:buFont typeface="Wingdings" panose="05000000000000000000" pitchFamily="2" charset="2"/>
              <a:buChar char="Ø"/>
            </a:pPr>
            <a:r>
              <a:rPr lang="ru-RU" sz="2400" dirty="0" err="1" smtClean="0"/>
              <a:t>TreeMap</a:t>
            </a:r>
            <a:r>
              <a:rPr lang="ru-RU" sz="2400" dirty="0" smtClean="0"/>
              <a:t>(</a:t>
            </a:r>
            <a:r>
              <a:rPr lang="ru-RU" sz="2400" dirty="0" err="1" smtClean="0"/>
              <a:t>Map</a:t>
            </a:r>
            <a:r>
              <a:rPr lang="ru-RU" sz="2400" dirty="0"/>
              <a:t>&lt;? </a:t>
            </a:r>
            <a:r>
              <a:rPr lang="ru-RU" sz="2400" dirty="0" err="1"/>
              <a:t>extends</a:t>
            </a:r>
            <a:r>
              <a:rPr lang="ru-RU" sz="2400" dirty="0"/>
              <a:t> K,​? </a:t>
            </a:r>
            <a:r>
              <a:rPr lang="ru-RU" sz="2400" dirty="0" err="1"/>
              <a:t>extends</a:t>
            </a:r>
            <a:r>
              <a:rPr lang="ru-RU" sz="2400" dirty="0"/>
              <a:t> V&gt; </a:t>
            </a:r>
            <a:r>
              <a:rPr lang="ru-RU" sz="2400" dirty="0" err="1"/>
              <a:t>map</a:t>
            </a:r>
            <a:r>
              <a:rPr lang="ru-RU" sz="2400" dirty="0"/>
              <a:t>): создает дерево, в которое добавляет все элементы из отображения </a:t>
            </a:r>
            <a:r>
              <a:rPr lang="ru-RU" sz="2400" dirty="0" err="1"/>
              <a:t>map</a:t>
            </a:r>
            <a:endParaRPr lang="ru-RU" sz="2400" dirty="0"/>
          </a:p>
          <a:p>
            <a:pPr>
              <a:buFont typeface="Wingdings" panose="05000000000000000000" pitchFamily="2" charset="2"/>
              <a:buChar char="Ø"/>
            </a:pPr>
            <a:r>
              <a:rPr lang="ru-RU" sz="2400" dirty="0" err="1" smtClean="0"/>
              <a:t>TreeMap</a:t>
            </a:r>
            <a:r>
              <a:rPr lang="ru-RU" sz="2400" dirty="0" smtClean="0"/>
              <a:t>(</a:t>
            </a:r>
            <a:r>
              <a:rPr lang="ru-RU" sz="2400" dirty="0" err="1" smtClean="0"/>
              <a:t>SortedMap</a:t>
            </a:r>
            <a:r>
              <a:rPr lang="ru-RU" sz="2400" dirty="0" smtClean="0"/>
              <a:t>&lt;K</a:t>
            </a:r>
            <a:r>
              <a:rPr lang="ru-RU" sz="2400" dirty="0"/>
              <a:t>, ? </a:t>
            </a:r>
            <a:r>
              <a:rPr lang="ru-RU" sz="2400" dirty="0" err="1"/>
              <a:t>extends</a:t>
            </a:r>
            <a:r>
              <a:rPr lang="ru-RU" sz="2400" dirty="0"/>
              <a:t> V&gt; </a:t>
            </a:r>
            <a:r>
              <a:rPr lang="ru-RU" sz="2400" dirty="0" err="1"/>
              <a:t>smap</a:t>
            </a:r>
            <a:r>
              <a:rPr lang="ru-RU" sz="2400" dirty="0"/>
              <a:t>): создает дерево, в которое добавляет все элементы из отображения </a:t>
            </a:r>
            <a:r>
              <a:rPr lang="ru-RU" sz="2400" dirty="0" err="1"/>
              <a:t>smap</a:t>
            </a:r>
            <a:endParaRPr lang="ru-RU" sz="2400" dirty="0"/>
          </a:p>
          <a:p>
            <a:pPr>
              <a:buFont typeface="Wingdings" panose="05000000000000000000" pitchFamily="2" charset="2"/>
              <a:buChar char="Ø"/>
            </a:pPr>
            <a:r>
              <a:rPr lang="ru-RU" sz="2400" dirty="0" err="1" smtClean="0"/>
              <a:t>TreeMap</a:t>
            </a:r>
            <a:r>
              <a:rPr lang="ru-RU" sz="2400" dirty="0" smtClean="0"/>
              <a:t>(</a:t>
            </a:r>
            <a:r>
              <a:rPr lang="ru-RU" sz="2400" dirty="0" err="1" smtClean="0"/>
              <a:t>Comparator</a:t>
            </a:r>
            <a:r>
              <a:rPr lang="ru-RU" sz="2400" dirty="0"/>
              <a:t>&lt;? </a:t>
            </a:r>
            <a:r>
              <a:rPr lang="ru-RU" sz="2400" dirty="0" err="1"/>
              <a:t>super</a:t>
            </a:r>
            <a:r>
              <a:rPr lang="ru-RU" sz="2400" dirty="0"/>
              <a:t> K&gt; </a:t>
            </a:r>
            <a:r>
              <a:rPr lang="ru-RU" sz="2400" dirty="0" err="1"/>
              <a:t>comparator</a:t>
            </a:r>
            <a:r>
              <a:rPr lang="ru-RU" sz="2400" dirty="0"/>
              <a:t>): создает пустое дерево, где все добавляемые элементы впоследствии будут отсортированы компаратором.</a:t>
            </a:r>
          </a:p>
        </p:txBody>
      </p:sp>
    </p:spTree>
    <p:extLst>
      <p:ext uri="{BB962C8B-B14F-4D97-AF65-F5344CB8AC3E}">
        <p14:creationId xmlns:p14="http://schemas.microsoft.com/office/powerpoint/2010/main" val="1699148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Класс </a:t>
            </a:r>
            <a:r>
              <a:rPr lang="en-US" sz="3200" dirty="0" err="1"/>
              <a:t>TreeMap</a:t>
            </a:r>
            <a:r>
              <a:rPr lang="en-US" sz="3200" dirty="0"/>
              <a:t>&lt;K, V&gt;</a:t>
            </a:r>
          </a:p>
        </p:txBody>
      </p:sp>
      <p:sp>
        <p:nvSpPr>
          <p:cNvPr id="17411" name="Содержимое 2"/>
          <p:cNvSpPr>
            <a:spLocks noGrp="1"/>
          </p:cNvSpPr>
          <p:nvPr>
            <p:ph idx="1"/>
          </p:nvPr>
        </p:nvSpPr>
        <p:spPr>
          <a:xfrm>
            <a:off x="1411705" y="1053383"/>
            <a:ext cx="10299032" cy="5248944"/>
          </a:xfrm>
        </p:spPr>
        <p:txBody>
          <a:bodyPr>
            <a:noAutofit/>
          </a:bodyPr>
          <a:lstStyle/>
          <a:p>
            <a:pPr marL="0" indent="0">
              <a:buNone/>
            </a:pPr>
            <a:r>
              <a:rPr lang="en-US" sz="1600" dirty="0"/>
              <a:t>import </a:t>
            </a:r>
            <a:r>
              <a:rPr lang="en-US" sz="1600" dirty="0" err="1"/>
              <a:t>java.util</a:t>
            </a:r>
            <a:r>
              <a:rPr lang="en-US" sz="1600" dirty="0"/>
              <a:t>.*;</a:t>
            </a:r>
          </a:p>
          <a:p>
            <a:pPr marL="0" indent="0">
              <a:buNone/>
            </a:pPr>
            <a:r>
              <a:rPr lang="en-US" sz="1600" dirty="0" smtClean="0"/>
              <a:t>public </a:t>
            </a:r>
            <a:r>
              <a:rPr lang="en-US" sz="1600" dirty="0"/>
              <a:t>class Program{</a:t>
            </a:r>
          </a:p>
          <a:p>
            <a:pPr marL="0" indent="0">
              <a:buNone/>
            </a:pPr>
            <a:r>
              <a:rPr lang="ru-RU" sz="1600" dirty="0" smtClean="0"/>
              <a:t>	</a:t>
            </a:r>
            <a:r>
              <a:rPr lang="en-US" sz="1600" dirty="0" smtClean="0"/>
              <a:t>public </a:t>
            </a:r>
            <a:r>
              <a:rPr lang="en-US" sz="1600" dirty="0"/>
              <a:t>static void main(String[] </a:t>
            </a:r>
            <a:r>
              <a:rPr lang="en-US" sz="1600" dirty="0" err="1"/>
              <a:t>args</a:t>
            </a:r>
            <a:r>
              <a:rPr lang="en-US" sz="1600" dirty="0"/>
              <a:t>) {</a:t>
            </a:r>
          </a:p>
          <a:p>
            <a:pPr marL="0" indent="0">
              <a:buNone/>
            </a:pPr>
            <a:r>
              <a:rPr lang="ru-RU" sz="1600" dirty="0" smtClean="0"/>
              <a:t>		</a:t>
            </a:r>
            <a:r>
              <a:rPr lang="en-US" sz="1600" dirty="0" err="1" smtClean="0"/>
              <a:t>TreeMap</a:t>
            </a:r>
            <a:r>
              <a:rPr lang="en-US" sz="1600" dirty="0" smtClean="0"/>
              <a:t>&lt;Integer</a:t>
            </a:r>
            <a:r>
              <a:rPr lang="en-US" sz="1600" dirty="0"/>
              <a:t>, String&gt; states = new </a:t>
            </a:r>
            <a:r>
              <a:rPr lang="en-US" sz="1600" dirty="0" err="1"/>
              <a:t>TreeMap</a:t>
            </a:r>
            <a:r>
              <a:rPr lang="en-US" sz="1600" dirty="0"/>
              <a:t>&lt;Integer, String&gt;();</a:t>
            </a:r>
          </a:p>
          <a:p>
            <a:pPr marL="0" indent="0">
              <a:buNone/>
            </a:pPr>
            <a:r>
              <a:rPr lang="ru-RU" sz="1600" dirty="0" smtClean="0"/>
              <a:t>		</a:t>
            </a:r>
            <a:r>
              <a:rPr lang="en-US" sz="1600" dirty="0" err="1" smtClean="0"/>
              <a:t>states.put</a:t>
            </a:r>
            <a:r>
              <a:rPr lang="en-US" sz="1600" dirty="0" smtClean="0"/>
              <a:t>(10</a:t>
            </a:r>
            <a:r>
              <a:rPr lang="en-US" sz="1600" dirty="0"/>
              <a:t>, "Germany");</a:t>
            </a:r>
          </a:p>
          <a:p>
            <a:pPr marL="0" indent="0">
              <a:buNone/>
            </a:pPr>
            <a:r>
              <a:rPr lang="ru-RU" sz="1600" dirty="0" smtClean="0"/>
              <a:t>		</a:t>
            </a:r>
            <a:r>
              <a:rPr lang="en-US" sz="1600" dirty="0" err="1" smtClean="0"/>
              <a:t>states.put</a:t>
            </a:r>
            <a:r>
              <a:rPr lang="en-US" sz="1600" dirty="0" smtClean="0"/>
              <a:t>(2</a:t>
            </a:r>
            <a:r>
              <a:rPr lang="en-US" sz="1600" dirty="0"/>
              <a:t>, "Spain");</a:t>
            </a:r>
          </a:p>
          <a:p>
            <a:pPr marL="0" indent="0">
              <a:buNone/>
            </a:pPr>
            <a:r>
              <a:rPr lang="ru-RU" sz="1600" dirty="0" smtClean="0"/>
              <a:t>		</a:t>
            </a:r>
            <a:r>
              <a:rPr lang="en-US" sz="1600" dirty="0" err="1" smtClean="0"/>
              <a:t>states.put</a:t>
            </a:r>
            <a:r>
              <a:rPr lang="en-US" sz="1600" dirty="0" smtClean="0"/>
              <a:t>(14</a:t>
            </a:r>
            <a:r>
              <a:rPr lang="en-US" sz="1600" dirty="0"/>
              <a:t>, "France");</a:t>
            </a:r>
          </a:p>
          <a:p>
            <a:pPr marL="0" indent="0">
              <a:buNone/>
            </a:pPr>
            <a:r>
              <a:rPr lang="ru-RU" sz="1600" dirty="0" smtClean="0"/>
              <a:t>		</a:t>
            </a:r>
            <a:r>
              <a:rPr lang="en-US" sz="1600" dirty="0" err="1" smtClean="0"/>
              <a:t>states.put</a:t>
            </a:r>
            <a:r>
              <a:rPr lang="en-US" sz="1600" dirty="0" smtClean="0"/>
              <a:t>(3</a:t>
            </a:r>
            <a:r>
              <a:rPr lang="en-US" sz="1600" dirty="0"/>
              <a:t>, "Italy");</a:t>
            </a:r>
          </a:p>
          <a:p>
            <a:pPr marL="0" indent="0">
              <a:buNone/>
            </a:pPr>
            <a:r>
              <a:rPr lang="ru-RU" sz="1600" dirty="0" smtClean="0"/>
              <a:t>		</a:t>
            </a:r>
            <a:r>
              <a:rPr lang="en-US" sz="1600" dirty="0" smtClean="0"/>
              <a:t>// </a:t>
            </a:r>
            <a:r>
              <a:rPr lang="ru-RU" sz="1600" dirty="0"/>
              <a:t>получим объект по ключу 2</a:t>
            </a:r>
          </a:p>
          <a:p>
            <a:pPr marL="0" indent="0">
              <a:buNone/>
            </a:pPr>
            <a:r>
              <a:rPr lang="ru-RU" sz="1600" dirty="0" smtClean="0"/>
              <a:t>		</a:t>
            </a:r>
            <a:r>
              <a:rPr lang="en-US" sz="1600" dirty="0" smtClean="0"/>
              <a:t>String </a:t>
            </a:r>
            <a:r>
              <a:rPr lang="en-US" sz="1600" dirty="0"/>
              <a:t>first = </a:t>
            </a:r>
            <a:r>
              <a:rPr lang="en-US" sz="1600" dirty="0" err="1"/>
              <a:t>states.get</a:t>
            </a:r>
            <a:r>
              <a:rPr lang="en-US" sz="1600" dirty="0"/>
              <a:t>(2);</a:t>
            </a:r>
          </a:p>
          <a:p>
            <a:pPr marL="0" indent="0">
              <a:buNone/>
            </a:pPr>
            <a:r>
              <a:rPr lang="ru-RU" sz="1600" dirty="0" smtClean="0"/>
              <a:t>		</a:t>
            </a:r>
            <a:r>
              <a:rPr lang="en-US" sz="1600" dirty="0" smtClean="0"/>
              <a:t>// </a:t>
            </a:r>
            <a:r>
              <a:rPr lang="ru-RU" sz="1600" dirty="0"/>
              <a:t>перебор элементов</a:t>
            </a:r>
          </a:p>
          <a:p>
            <a:pPr marL="0" indent="0">
              <a:buNone/>
            </a:pPr>
            <a:r>
              <a:rPr lang="ru-RU" sz="1600" dirty="0" smtClean="0"/>
              <a:t>		</a:t>
            </a:r>
            <a:r>
              <a:rPr lang="en-US" sz="1600" dirty="0" smtClean="0"/>
              <a:t>for(</a:t>
            </a:r>
            <a:r>
              <a:rPr lang="en-US" sz="1600" dirty="0" err="1" smtClean="0"/>
              <a:t>Map.Entry</a:t>
            </a:r>
            <a:r>
              <a:rPr lang="en-US" sz="1600" dirty="0" smtClean="0"/>
              <a:t>&lt;Integer</a:t>
            </a:r>
            <a:r>
              <a:rPr lang="en-US" sz="1600" dirty="0"/>
              <a:t>, String&gt; item : </a:t>
            </a:r>
            <a:r>
              <a:rPr lang="en-US" sz="1600" dirty="0" err="1"/>
              <a:t>states.entrySet</a:t>
            </a:r>
            <a:r>
              <a:rPr lang="en-US" sz="1600" dirty="0"/>
              <a:t>()){</a:t>
            </a:r>
          </a:p>
          <a:p>
            <a:pPr marL="0" indent="0">
              <a:buNone/>
            </a:pPr>
            <a:r>
              <a:rPr lang="ru-RU" sz="1600" dirty="0" smtClean="0"/>
              <a:t>			</a:t>
            </a:r>
            <a:r>
              <a:rPr lang="en-US" sz="1600" dirty="0" err="1" smtClean="0"/>
              <a:t>System.out.printf</a:t>
            </a:r>
            <a:r>
              <a:rPr lang="en-US" sz="1600" dirty="0"/>
              <a:t>("Key: %d  Value: %s \n", </a:t>
            </a:r>
            <a:r>
              <a:rPr lang="en-US" sz="1600" dirty="0" err="1"/>
              <a:t>item.getKey</a:t>
            </a:r>
            <a:r>
              <a:rPr lang="en-US" sz="1600" dirty="0"/>
              <a:t>(), </a:t>
            </a:r>
            <a:r>
              <a:rPr lang="en-US" sz="1600" dirty="0" err="1"/>
              <a:t>item.getValue</a:t>
            </a:r>
            <a:r>
              <a:rPr lang="en-US" sz="1600" dirty="0"/>
              <a:t>());</a:t>
            </a:r>
          </a:p>
          <a:p>
            <a:pPr marL="0" indent="0">
              <a:buNone/>
            </a:pPr>
            <a:r>
              <a:rPr lang="ru-RU" sz="1600" dirty="0" smtClean="0"/>
              <a:t>		</a:t>
            </a:r>
            <a:r>
              <a:rPr lang="en-US" sz="1600" dirty="0" smtClean="0"/>
              <a:t>}</a:t>
            </a:r>
            <a:endParaRPr lang="ru-RU" sz="1600" dirty="0"/>
          </a:p>
        </p:txBody>
      </p:sp>
    </p:spTree>
    <p:extLst>
      <p:ext uri="{BB962C8B-B14F-4D97-AF65-F5344CB8AC3E}">
        <p14:creationId xmlns:p14="http://schemas.microsoft.com/office/powerpoint/2010/main" val="853426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Класс </a:t>
            </a:r>
            <a:r>
              <a:rPr lang="en-US" sz="3200" dirty="0" err="1"/>
              <a:t>TreeMap</a:t>
            </a:r>
            <a:r>
              <a:rPr lang="en-US" sz="3200" dirty="0"/>
              <a:t>&lt;K, V&gt;</a:t>
            </a:r>
          </a:p>
        </p:txBody>
      </p:sp>
      <p:sp>
        <p:nvSpPr>
          <p:cNvPr id="17411" name="Содержимое 2"/>
          <p:cNvSpPr>
            <a:spLocks noGrp="1"/>
          </p:cNvSpPr>
          <p:nvPr>
            <p:ph idx="1"/>
          </p:nvPr>
        </p:nvSpPr>
        <p:spPr>
          <a:xfrm>
            <a:off x="1411704" y="1053382"/>
            <a:ext cx="10500547" cy="5530297"/>
          </a:xfrm>
        </p:spPr>
        <p:txBody>
          <a:bodyPr>
            <a:noAutofit/>
          </a:bodyPr>
          <a:lstStyle/>
          <a:p>
            <a:pPr marL="0" indent="0">
              <a:buNone/>
            </a:pPr>
            <a:r>
              <a:rPr lang="ru-RU" sz="1600" dirty="0" smtClean="0"/>
              <a:t>		</a:t>
            </a:r>
            <a:r>
              <a:rPr lang="ru-RU" sz="2000" dirty="0" smtClean="0"/>
              <a:t>// </a:t>
            </a:r>
            <a:r>
              <a:rPr lang="ru-RU" sz="2000" dirty="0"/>
              <a:t>получим весь набор ключей</a:t>
            </a:r>
          </a:p>
          <a:p>
            <a:pPr marL="0" indent="0">
              <a:buNone/>
            </a:pPr>
            <a:r>
              <a:rPr lang="ru-RU" sz="2000" dirty="0" smtClean="0"/>
              <a:t>		</a:t>
            </a:r>
            <a:r>
              <a:rPr lang="en-US" sz="2000" dirty="0" smtClean="0"/>
              <a:t>Set&lt;Integer</a:t>
            </a:r>
            <a:r>
              <a:rPr lang="en-US" sz="2000" dirty="0"/>
              <a:t>&gt; keys = </a:t>
            </a:r>
            <a:r>
              <a:rPr lang="en-US" sz="2000" dirty="0" err="1"/>
              <a:t>states.keySet</a:t>
            </a:r>
            <a:r>
              <a:rPr lang="en-US" sz="2000" dirty="0"/>
              <a:t>();</a:t>
            </a:r>
          </a:p>
          <a:p>
            <a:pPr marL="0" indent="0">
              <a:buNone/>
            </a:pPr>
            <a:r>
              <a:rPr lang="ru-RU" sz="2000" dirty="0" smtClean="0"/>
              <a:t>		</a:t>
            </a:r>
            <a:r>
              <a:rPr lang="en-US" sz="2000" dirty="0" smtClean="0"/>
              <a:t>// </a:t>
            </a:r>
            <a:r>
              <a:rPr lang="ru-RU" sz="2000" dirty="0"/>
              <a:t>получить набор всех значений</a:t>
            </a:r>
          </a:p>
          <a:p>
            <a:pPr marL="0" indent="0">
              <a:buNone/>
            </a:pPr>
            <a:r>
              <a:rPr lang="ru-RU" sz="2000" dirty="0" smtClean="0"/>
              <a:t>		</a:t>
            </a:r>
            <a:r>
              <a:rPr lang="en-US" sz="2000" dirty="0" smtClean="0"/>
              <a:t>Collection&lt;String</a:t>
            </a:r>
            <a:r>
              <a:rPr lang="en-US" sz="2000" dirty="0"/>
              <a:t>&gt; values = </a:t>
            </a:r>
            <a:r>
              <a:rPr lang="en-US" sz="2000" dirty="0" err="1"/>
              <a:t>states.values</a:t>
            </a:r>
            <a:r>
              <a:rPr lang="en-US" sz="2000" dirty="0"/>
              <a:t>();</a:t>
            </a:r>
          </a:p>
          <a:p>
            <a:pPr marL="0" indent="0">
              <a:buNone/>
            </a:pPr>
            <a:r>
              <a:rPr lang="ru-RU" sz="2000" dirty="0" smtClean="0"/>
              <a:t>		/</a:t>
            </a:r>
            <a:r>
              <a:rPr lang="en-US" sz="2000" dirty="0" smtClean="0"/>
              <a:t>/ </a:t>
            </a:r>
            <a:r>
              <a:rPr lang="ru-RU" sz="2000" dirty="0" smtClean="0"/>
              <a:t>получаем все объекты, которые стоят после объекта с ключом 4</a:t>
            </a:r>
          </a:p>
          <a:p>
            <a:pPr marL="0" indent="0">
              <a:buNone/>
            </a:pPr>
            <a:r>
              <a:rPr lang="ru-RU" sz="2000" dirty="0" smtClean="0"/>
              <a:t>		</a:t>
            </a:r>
            <a:r>
              <a:rPr lang="en-US" sz="2000" dirty="0" smtClean="0"/>
              <a:t>Map&lt;Integer, String&gt; </a:t>
            </a:r>
            <a:r>
              <a:rPr lang="en-US" sz="2000" dirty="0" err="1" smtClean="0"/>
              <a:t>afterMap</a:t>
            </a:r>
            <a:r>
              <a:rPr lang="en-US" sz="2000" dirty="0" smtClean="0"/>
              <a:t> = </a:t>
            </a:r>
            <a:r>
              <a:rPr lang="en-US" sz="2000" dirty="0" err="1" smtClean="0"/>
              <a:t>states.tailMap</a:t>
            </a:r>
            <a:r>
              <a:rPr lang="en-US" sz="2000" dirty="0" smtClean="0"/>
              <a:t>(4);</a:t>
            </a:r>
          </a:p>
          <a:p>
            <a:pPr marL="0" indent="0">
              <a:buNone/>
            </a:pPr>
            <a:r>
              <a:rPr lang="ru-RU" sz="2000" dirty="0" smtClean="0"/>
              <a:t>		/</a:t>
            </a:r>
            <a:r>
              <a:rPr lang="en-US" sz="2000" dirty="0" smtClean="0"/>
              <a:t>/ </a:t>
            </a:r>
            <a:r>
              <a:rPr lang="ru-RU" sz="2000" dirty="0"/>
              <a:t>получаем все объекты, которые стоят до объекта с ключом 10</a:t>
            </a:r>
          </a:p>
          <a:p>
            <a:pPr marL="0" indent="0">
              <a:buNone/>
            </a:pPr>
            <a:r>
              <a:rPr lang="ru-RU" sz="2000" dirty="0" smtClean="0"/>
              <a:t>		</a:t>
            </a:r>
            <a:r>
              <a:rPr lang="en-US" sz="2000" dirty="0" smtClean="0"/>
              <a:t>Map&lt;Integer</a:t>
            </a:r>
            <a:r>
              <a:rPr lang="en-US" sz="2000" dirty="0"/>
              <a:t>, String&gt; </a:t>
            </a:r>
            <a:r>
              <a:rPr lang="en-US" sz="2000" dirty="0" err="1"/>
              <a:t>beforeMap</a:t>
            </a:r>
            <a:r>
              <a:rPr lang="en-US" sz="2000" dirty="0"/>
              <a:t> = </a:t>
            </a:r>
            <a:r>
              <a:rPr lang="en-US" sz="2000" dirty="0" err="1"/>
              <a:t>states.headMap</a:t>
            </a:r>
            <a:r>
              <a:rPr lang="en-US" sz="2000" dirty="0"/>
              <a:t>(10);</a:t>
            </a:r>
          </a:p>
          <a:p>
            <a:pPr marL="0" indent="0">
              <a:buNone/>
            </a:pPr>
            <a:r>
              <a:rPr lang="ru-RU" sz="2000" dirty="0" smtClean="0"/>
              <a:t>		</a:t>
            </a:r>
            <a:r>
              <a:rPr lang="en-US" sz="2000" dirty="0" smtClean="0"/>
              <a:t>// </a:t>
            </a:r>
            <a:r>
              <a:rPr lang="ru-RU" sz="2000" dirty="0"/>
              <a:t>получим последний элемент дерева</a:t>
            </a:r>
          </a:p>
          <a:p>
            <a:pPr marL="0" indent="0">
              <a:buNone/>
            </a:pPr>
            <a:r>
              <a:rPr lang="ru-RU" sz="2000" dirty="0" smtClean="0"/>
              <a:t>		</a:t>
            </a:r>
            <a:r>
              <a:rPr lang="en-US" sz="2000" dirty="0" err="1" smtClean="0"/>
              <a:t>Map.Entry</a:t>
            </a:r>
            <a:r>
              <a:rPr lang="en-US" sz="2000" dirty="0" smtClean="0"/>
              <a:t>&lt;Integer</a:t>
            </a:r>
            <a:r>
              <a:rPr lang="en-US" sz="2000" dirty="0"/>
              <a:t>, String&gt; </a:t>
            </a:r>
            <a:r>
              <a:rPr lang="en-US" sz="2000" dirty="0" err="1"/>
              <a:t>lastItem</a:t>
            </a:r>
            <a:r>
              <a:rPr lang="en-US" sz="2000" dirty="0"/>
              <a:t> = </a:t>
            </a:r>
            <a:r>
              <a:rPr lang="en-US" sz="2000" dirty="0" err="1"/>
              <a:t>states.lastEntry</a:t>
            </a:r>
            <a:r>
              <a:rPr lang="en-US" sz="2000" dirty="0"/>
              <a:t>();</a:t>
            </a:r>
          </a:p>
          <a:p>
            <a:pPr marL="0" indent="0">
              <a:buNone/>
            </a:pPr>
            <a:r>
              <a:rPr lang="ru-RU" sz="2000" dirty="0" smtClean="0"/>
              <a:t>		</a:t>
            </a:r>
            <a:r>
              <a:rPr lang="en-US" sz="2000" dirty="0" err="1" smtClean="0"/>
              <a:t>System.out.printf</a:t>
            </a:r>
            <a:r>
              <a:rPr lang="en-US" sz="2000" dirty="0"/>
              <a:t>("Last item has key %d value %s \n",</a:t>
            </a:r>
            <a:r>
              <a:rPr lang="en-US" sz="2000" dirty="0" err="1"/>
              <a:t>lastItem.getKey</a:t>
            </a:r>
            <a:r>
              <a:rPr lang="en-US" sz="2000" dirty="0"/>
              <a:t>(), </a:t>
            </a:r>
            <a:r>
              <a:rPr lang="en-US" sz="2000" dirty="0" err="1"/>
              <a:t>lastItem.getValue</a:t>
            </a:r>
            <a:r>
              <a:rPr lang="en-US" sz="2000" dirty="0"/>
              <a:t>());</a:t>
            </a:r>
            <a:endParaRPr lang="ru-RU" sz="2000" dirty="0"/>
          </a:p>
        </p:txBody>
      </p:sp>
    </p:spTree>
    <p:extLst>
      <p:ext uri="{BB962C8B-B14F-4D97-AF65-F5344CB8AC3E}">
        <p14:creationId xmlns:p14="http://schemas.microsoft.com/office/powerpoint/2010/main" val="2355144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Класс </a:t>
            </a:r>
            <a:r>
              <a:rPr lang="en-US" sz="3200" dirty="0" err="1"/>
              <a:t>TreeMap</a:t>
            </a:r>
            <a:r>
              <a:rPr lang="en-US" sz="3200" dirty="0"/>
              <a:t>&lt;K, V&gt;</a:t>
            </a:r>
          </a:p>
        </p:txBody>
      </p:sp>
      <p:sp>
        <p:nvSpPr>
          <p:cNvPr id="17411" name="Содержимое 2"/>
          <p:cNvSpPr>
            <a:spLocks noGrp="1"/>
          </p:cNvSpPr>
          <p:nvPr>
            <p:ph idx="1"/>
          </p:nvPr>
        </p:nvSpPr>
        <p:spPr>
          <a:xfrm>
            <a:off x="1525119" y="1379059"/>
            <a:ext cx="9861720" cy="4937335"/>
          </a:xfrm>
        </p:spPr>
        <p:txBody>
          <a:bodyPr>
            <a:noAutofit/>
          </a:bodyPr>
          <a:lstStyle/>
          <a:p>
            <a:pPr marL="0" indent="0">
              <a:buNone/>
            </a:pPr>
            <a:r>
              <a:rPr lang="ru-RU" sz="2000" dirty="0"/>
              <a:t>	</a:t>
            </a:r>
            <a:r>
              <a:rPr lang="ru-RU" sz="2000" dirty="0" smtClean="0"/>
              <a:t>	</a:t>
            </a:r>
            <a:r>
              <a:rPr lang="en-US" sz="2000" dirty="0" smtClean="0"/>
              <a:t>Map&lt;String</a:t>
            </a:r>
            <a:r>
              <a:rPr lang="en-US" sz="2000" dirty="0"/>
              <a:t>, Person&gt; people = new </a:t>
            </a:r>
            <a:r>
              <a:rPr lang="en-US" sz="2000" dirty="0" err="1"/>
              <a:t>TreeMap</a:t>
            </a:r>
            <a:r>
              <a:rPr lang="en-US" sz="2000" dirty="0"/>
              <a:t>&lt;String, Person&gt;();</a:t>
            </a:r>
          </a:p>
          <a:p>
            <a:pPr marL="0" indent="0">
              <a:buNone/>
            </a:pPr>
            <a:r>
              <a:rPr lang="ru-RU" sz="2000" dirty="0" smtClean="0"/>
              <a:t>		</a:t>
            </a:r>
            <a:r>
              <a:rPr lang="en-US" sz="2000" dirty="0" err="1" smtClean="0"/>
              <a:t>people.put</a:t>
            </a:r>
            <a:r>
              <a:rPr lang="en-US" sz="2000" dirty="0"/>
              <a:t>("1240i54", new Person("Tom"));</a:t>
            </a:r>
          </a:p>
          <a:p>
            <a:pPr marL="0" indent="0">
              <a:buNone/>
            </a:pPr>
            <a:r>
              <a:rPr lang="ru-RU" sz="2000" dirty="0" smtClean="0"/>
              <a:t>		</a:t>
            </a:r>
            <a:r>
              <a:rPr lang="en-US" sz="2000" dirty="0" err="1" smtClean="0"/>
              <a:t>people.put</a:t>
            </a:r>
            <a:r>
              <a:rPr lang="en-US" sz="2000" dirty="0"/>
              <a:t>("1564i55", new Person("Bill"));</a:t>
            </a:r>
          </a:p>
          <a:p>
            <a:pPr marL="0" indent="0">
              <a:buNone/>
            </a:pPr>
            <a:r>
              <a:rPr lang="ru-RU" sz="2000" dirty="0" smtClean="0"/>
              <a:t>		</a:t>
            </a:r>
            <a:r>
              <a:rPr lang="en-US" sz="2000" dirty="0" err="1" smtClean="0"/>
              <a:t>people.put</a:t>
            </a:r>
            <a:r>
              <a:rPr lang="en-US" sz="2000" dirty="0"/>
              <a:t>("4540i56", new Person("Nick"));</a:t>
            </a:r>
          </a:p>
          <a:p>
            <a:pPr marL="0" indent="0">
              <a:buNone/>
            </a:pPr>
            <a:r>
              <a:rPr lang="ru-RU" sz="2000" dirty="0" smtClean="0"/>
              <a:t>		</a:t>
            </a:r>
            <a:r>
              <a:rPr lang="en-US" sz="2000" dirty="0" smtClean="0"/>
              <a:t>for(</a:t>
            </a:r>
            <a:r>
              <a:rPr lang="en-US" sz="2000" dirty="0" err="1" smtClean="0"/>
              <a:t>Map.Entry</a:t>
            </a:r>
            <a:r>
              <a:rPr lang="en-US" sz="2000" dirty="0" smtClean="0"/>
              <a:t>&lt;String</a:t>
            </a:r>
            <a:r>
              <a:rPr lang="en-US" sz="2000" dirty="0"/>
              <a:t>, Person&gt; item : </a:t>
            </a:r>
            <a:r>
              <a:rPr lang="en-US" sz="2000" dirty="0" err="1"/>
              <a:t>people.entrySet</a:t>
            </a:r>
            <a:r>
              <a:rPr lang="en-US" sz="2000" dirty="0"/>
              <a:t>()){</a:t>
            </a:r>
          </a:p>
          <a:p>
            <a:pPr marL="0" indent="0">
              <a:buNone/>
            </a:pPr>
            <a:r>
              <a:rPr lang="ru-RU" sz="2000" dirty="0" smtClean="0"/>
              <a:t>			</a:t>
            </a:r>
            <a:r>
              <a:rPr lang="en-US" sz="2000" dirty="0" err="1" smtClean="0"/>
              <a:t>System.out.printf</a:t>
            </a:r>
            <a:r>
              <a:rPr lang="en-US" sz="2000" dirty="0"/>
              <a:t>("Key: %s  Value: %s \n", </a:t>
            </a:r>
            <a:r>
              <a:rPr lang="en-US" sz="2000" dirty="0" err="1"/>
              <a:t>item.getKey</a:t>
            </a:r>
            <a:r>
              <a:rPr lang="en-US" sz="2000" dirty="0"/>
              <a:t>(), </a:t>
            </a:r>
            <a:r>
              <a:rPr lang="en-US" sz="2000" dirty="0" err="1"/>
              <a:t>item.getValue</a:t>
            </a:r>
            <a:r>
              <a:rPr lang="en-US" sz="2000" dirty="0"/>
              <a:t>().</a:t>
            </a:r>
            <a:r>
              <a:rPr lang="en-US" sz="2000" dirty="0" err="1"/>
              <a:t>getName</a:t>
            </a:r>
            <a:r>
              <a:rPr lang="en-US" sz="2000" dirty="0"/>
              <a:t>());</a:t>
            </a:r>
          </a:p>
          <a:p>
            <a:pPr marL="0" indent="0">
              <a:buNone/>
            </a:pPr>
            <a:r>
              <a:rPr lang="ru-RU" sz="2000" dirty="0" smtClean="0"/>
              <a:t>		</a:t>
            </a:r>
            <a:r>
              <a:rPr lang="en-US" sz="2000" dirty="0" smtClean="0"/>
              <a:t>}</a:t>
            </a:r>
            <a:endParaRPr lang="en-US" sz="2000" dirty="0"/>
          </a:p>
          <a:p>
            <a:pPr marL="0" indent="0">
              <a:buNone/>
            </a:pPr>
            <a:r>
              <a:rPr lang="ru-RU" sz="2000" dirty="0" smtClean="0"/>
              <a:t>	</a:t>
            </a:r>
            <a:r>
              <a:rPr lang="en-US" sz="2000" dirty="0" smtClean="0"/>
              <a:t>}</a:t>
            </a:r>
            <a:endParaRPr lang="en-US" sz="2000" dirty="0"/>
          </a:p>
          <a:p>
            <a:pPr marL="0" indent="0">
              <a:buNone/>
            </a:pPr>
            <a:r>
              <a:rPr lang="en-US" sz="2000" dirty="0"/>
              <a:t>}</a:t>
            </a:r>
            <a:endParaRPr lang="ru-RU" sz="2000" dirty="0"/>
          </a:p>
        </p:txBody>
      </p:sp>
    </p:spTree>
    <p:extLst>
      <p:ext uri="{BB962C8B-B14F-4D97-AF65-F5344CB8AC3E}">
        <p14:creationId xmlns:p14="http://schemas.microsoft.com/office/powerpoint/2010/main" val="4266665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870049" y="173735"/>
            <a:ext cx="9096704" cy="633412"/>
          </a:xfrm>
        </p:spPr>
        <p:txBody>
          <a:bodyPr rtlCol="0">
            <a:normAutofit/>
          </a:bodyPr>
          <a:lstStyle/>
          <a:p>
            <a:pPr>
              <a:defRPr/>
            </a:pPr>
            <a:r>
              <a:rPr lang="ru-RU" sz="3200" dirty="0">
                <a:effectLst>
                  <a:outerShdw blurRad="38100" dist="38100" dir="2700000" algn="tl">
                    <a:srgbClr val="C0C0C0"/>
                  </a:outerShdw>
                </a:effectLst>
              </a:rPr>
              <a:t>Интерфейс </a:t>
            </a:r>
            <a:r>
              <a:rPr lang="en-US" sz="3200" dirty="0"/>
              <a:t>Comparable</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728592" y="1027133"/>
            <a:ext cx="10158608" cy="5699343"/>
          </a:xfrm>
        </p:spPr>
        <p:txBody>
          <a:bodyPr>
            <a:normAutofit lnSpcReduction="10000"/>
          </a:bodyPr>
          <a:lstStyle/>
          <a:p>
            <a:pPr marL="0" indent="0">
              <a:buNone/>
            </a:pPr>
            <a:r>
              <a:rPr lang="ru-RU" sz="2400" dirty="0"/>
              <a:t>Для того, чтобы объекты </a:t>
            </a:r>
            <a:r>
              <a:rPr lang="ru-RU" sz="2400" dirty="0" err="1"/>
              <a:t>Person</a:t>
            </a:r>
            <a:r>
              <a:rPr lang="ru-RU" sz="2400" dirty="0"/>
              <a:t> можно было сравнить и сортировать, они должны применять </a:t>
            </a:r>
            <a:r>
              <a:rPr lang="ru-RU" sz="2400" dirty="0" smtClean="0"/>
              <a:t>интерфейс </a:t>
            </a:r>
            <a:r>
              <a:rPr lang="ru-RU" sz="2400" dirty="0" err="1" smtClean="0"/>
              <a:t>Comparable</a:t>
            </a:r>
            <a:r>
              <a:rPr lang="ru-RU" sz="2400" dirty="0" smtClean="0"/>
              <a:t>&lt;E</a:t>
            </a:r>
            <a:r>
              <a:rPr lang="ru-RU" sz="2400" dirty="0"/>
              <a:t>&gt;. При применении интерфейса он типизируется текущим классом. Применим его к классу </a:t>
            </a:r>
            <a:r>
              <a:rPr lang="ru-RU" sz="2400" dirty="0" err="1"/>
              <a:t>Person</a:t>
            </a:r>
            <a:r>
              <a:rPr lang="ru-RU" sz="2400" dirty="0" smtClean="0"/>
              <a:t>:</a:t>
            </a:r>
          </a:p>
          <a:p>
            <a:pPr marL="0" indent="0">
              <a:buNone/>
            </a:pPr>
            <a:endParaRPr lang="ru-RU" dirty="0" smtClean="0"/>
          </a:p>
          <a:p>
            <a:pPr marL="0" indent="0">
              <a:buNone/>
            </a:pPr>
            <a:r>
              <a:rPr lang="en-US" dirty="0" smtClean="0"/>
              <a:t>class </a:t>
            </a:r>
            <a:r>
              <a:rPr lang="en-US" dirty="0"/>
              <a:t>Person implements Comparable&lt;Person&gt;{</a:t>
            </a:r>
          </a:p>
          <a:p>
            <a:pPr marL="0" indent="0">
              <a:buNone/>
            </a:pPr>
            <a:r>
              <a:rPr lang="ru-RU" dirty="0" smtClean="0"/>
              <a:t>	</a:t>
            </a:r>
            <a:r>
              <a:rPr lang="en-US" dirty="0" smtClean="0"/>
              <a:t>private </a:t>
            </a:r>
            <a:r>
              <a:rPr lang="en-US" dirty="0"/>
              <a:t>String name;</a:t>
            </a:r>
          </a:p>
          <a:p>
            <a:pPr marL="0" indent="0">
              <a:buNone/>
            </a:pPr>
            <a:r>
              <a:rPr lang="ru-RU" dirty="0" smtClean="0"/>
              <a:t>	</a:t>
            </a:r>
            <a:r>
              <a:rPr lang="en-US" dirty="0" smtClean="0"/>
              <a:t>Person(String </a:t>
            </a:r>
            <a:r>
              <a:rPr lang="en-US" dirty="0"/>
              <a:t>name){</a:t>
            </a:r>
          </a:p>
          <a:p>
            <a:pPr marL="0" indent="0">
              <a:buNone/>
            </a:pPr>
            <a:r>
              <a:rPr lang="ru-RU" dirty="0" smtClean="0"/>
              <a:t>		</a:t>
            </a:r>
            <a:r>
              <a:rPr lang="en-US" dirty="0" smtClean="0"/>
              <a:t>this.name </a:t>
            </a:r>
            <a:r>
              <a:rPr lang="en-US" dirty="0"/>
              <a:t>= name;</a:t>
            </a:r>
          </a:p>
          <a:p>
            <a:pPr marL="0" indent="0">
              <a:buNone/>
            </a:pPr>
            <a:r>
              <a:rPr lang="ru-RU" dirty="0" smtClean="0"/>
              <a:t>	</a:t>
            </a:r>
            <a:r>
              <a:rPr lang="en-US" dirty="0" smtClean="0"/>
              <a:t>}</a:t>
            </a:r>
            <a:endParaRPr lang="en-US" dirty="0"/>
          </a:p>
          <a:p>
            <a:pPr marL="0" indent="0">
              <a:buNone/>
            </a:pPr>
            <a:r>
              <a:rPr lang="ru-RU" dirty="0" smtClean="0"/>
              <a:t>	</a:t>
            </a:r>
            <a:r>
              <a:rPr lang="en-US" dirty="0" smtClean="0"/>
              <a:t>String </a:t>
            </a:r>
            <a:r>
              <a:rPr lang="en-US" dirty="0" err="1"/>
              <a:t>getName</a:t>
            </a:r>
            <a:r>
              <a:rPr lang="en-US" dirty="0"/>
              <a:t>(){return name;}</a:t>
            </a:r>
          </a:p>
          <a:p>
            <a:pPr marL="0" indent="0">
              <a:buNone/>
            </a:pPr>
            <a:r>
              <a:rPr lang="ru-RU" dirty="0" smtClean="0"/>
              <a:t>	</a:t>
            </a:r>
            <a:r>
              <a:rPr lang="en-US" dirty="0" smtClean="0"/>
              <a:t>public </a:t>
            </a:r>
            <a:r>
              <a:rPr lang="en-US" dirty="0" err="1"/>
              <a:t>int</a:t>
            </a:r>
            <a:r>
              <a:rPr lang="en-US" dirty="0"/>
              <a:t> </a:t>
            </a:r>
            <a:r>
              <a:rPr lang="en-US" dirty="0" err="1"/>
              <a:t>compareTo</a:t>
            </a:r>
            <a:r>
              <a:rPr lang="en-US" dirty="0"/>
              <a:t>(Person p){</a:t>
            </a:r>
          </a:p>
          <a:p>
            <a:pPr marL="0" indent="0">
              <a:buNone/>
            </a:pPr>
            <a:r>
              <a:rPr lang="ru-RU" dirty="0" smtClean="0"/>
              <a:t>		</a:t>
            </a:r>
            <a:r>
              <a:rPr lang="en-US" dirty="0" smtClean="0"/>
              <a:t>return </a:t>
            </a:r>
            <a:r>
              <a:rPr lang="en-US" dirty="0" err="1"/>
              <a:t>name.compareTo</a:t>
            </a:r>
            <a:r>
              <a:rPr lang="en-US" dirty="0"/>
              <a:t>(</a:t>
            </a:r>
            <a:r>
              <a:rPr lang="en-US" dirty="0" err="1"/>
              <a:t>p.getName</a:t>
            </a:r>
            <a:r>
              <a:rPr lang="en-US" dirty="0"/>
              <a:t>());</a:t>
            </a:r>
          </a:p>
          <a:p>
            <a:pPr marL="0" indent="0">
              <a:buNone/>
            </a:pPr>
            <a:r>
              <a:rPr lang="ru-RU" dirty="0" smtClean="0"/>
              <a:t>	</a:t>
            </a:r>
            <a:r>
              <a:rPr lang="en-US" dirty="0" smtClean="0"/>
              <a:t>}</a:t>
            </a:r>
            <a:endParaRPr lang="en-US" dirty="0"/>
          </a:p>
          <a:p>
            <a:pPr marL="0" indent="0">
              <a:buNone/>
            </a:pPr>
            <a:r>
              <a:rPr lang="en-US" dirty="0"/>
              <a:t>}</a:t>
            </a:r>
            <a:endParaRPr lang="ru-RU" sz="2400" dirty="0"/>
          </a:p>
        </p:txBody>
      </p:sp>
    </p:spTree>
    <p:extLst>
      <p:ext uri="{BB962C8B-B14F-4D97-AF65-F5344CB8AC3E}">
        <p14:creationId xmlns:p14="http://schemas.microsoft.com/office/powerpoint/2010/main" val="946990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Алгоритмы класса </a:t>
            </a:r>
            <a:r>
              <a:rPr lang="en-US" sz="3200" dirty="0"/>
              <a:t>Collections</a:t>
            </a:r>
          </a:p>
        </p:txBody>
      </p:sp>
      <p:sp>
        <p:nvSpPr>
          <p:cNvPr id="17411" name="Содержимое 2"/>
          <p:cNvSpPr>
            <a:spLocks noGrp="1"/>
          </p:cNvSpPr>
          <p:nvPr>
            <p:ph idx="1"/>
          </p:nvPr>
        </p:nvSpPr>
        <p:spPr>
          <a:xfrm>
            <a:off x="1907627" y="998807"/>
            <a:ext cx="9479212" cy="5570805"/>
          </a:xfrm>
        </p:spPr>
        <p:txBody>
          <a:bodyPr>
            <a:noAutofit/>
          </a:bodyPr>
          <a:lstStyle/>
          <a:p>
            <a:pPr marL="0" indent="0">
              <a:buNone/>
            </a:pPr>
            <a:r>
              <a:rPr lang="ru-RU" sz="2000" dirty="0" smtClean="0"/>
              <a:t>Класс </a:t>
            </a:r>
            <a:r>
              <a:rPr lang="ru-RU" sz="2000" dirty="0" err="1"/>
              <a:t>java.util.Collections</a:t>
            </a:r>
            <a:r>
              <a:rPr lang="ru-RU" sz="2000" dirty="0"/>
              <a:t> содержит большое количество статических </a:t>
            </a:r>
            <a:r>
              <a:rPr lang="ru-RU" sz="2000" dirty="0" smtClean="0"/>
              <a:t>методов</a:t>
            </a:r>
            <a:r>
              <a:rPr lang="ru-RU" sz="2000" dirty="0"/>
              <a:t>, </a:t>
            </a:r>
            <a:r>
              <a:rPr lang="ru-RU" sz="2000" dirty="0" smtClean="0"/>
              <a:t>предназначенных </a:t>
            </a:r>
            <a:r>
              <a:rPr lang="ru-RU" sz="2000" dirty="0"/>
              <a:t>для манипулирования коллекциями</a:t>
            </a:r>
            <a:r>
              <a:rPr lang="ru-RU" sz="2000" dirty="0" smtClean="0"/>
              <a:t>.</a:t>
            </a:r>
          </a:p>
          <a:p>
            <a:pPr>
              <a:buFont typeface="Wingdings" panose="05000000000000000000" pitchFamily="2" charset="2"/>
              <a:buChar char="Ø"/>
            </a:pPr>
            <a:r>
              <a:rPr lang="en-US" sz="2000" dirty="0"/>
              <a:t>static </a:t>
            </a:r>
            <a:r>
              <a:rPr lang="en-US" sz="2000" dirty="0" err="1"/>
              <a:t>int</a:t>
            </a:r>
            <a:r>
              <a:rPr lang="en-US" sz="2000" dirty="0"/>
              <a:t> </a:t>
            </a:r>
            <a:r>
              <a:rPr lang="en-US" sz="2000" dirty="0" err="1"/>
              <a:t>binarySearch</a:t>
            </a:r>
            <a:r>
              <a:rPr lang="en-US" sz="2000" dirty="0"/>
              <a:t>(List </a:t>
            </a:r>
            <a:r>
              <a:rPr lang="en-US" sz="2000" dirty="0" err="1"/>
              <a:t>list</a:t>
            </a:r>
            <a:r>
              <a:rPr lang="en-US" sz="2000" dirty="0"/>
              <a:t>, </a:t>
            </a:r>
            <a:r>
              <a:rPr lang="en-US" sz="2000" dirty="0" smtClean="0"/>
              <a:t>Object </a:t>
            </a:r>
            <a:r>
              <a:rPr lang="en-US" sz="2000" dirty="0"/>
              <a:t>value, Comparator c</a:t>
            </a:r>
            <a:r>
              <a:rPr lang="en-US" sz="2000" dirty="0" smtClean="0"/>
              <a:t>)</a:t>
            </a:r>
            <a:r>
              <a:rPr lang="ru-RU" sz="2000" dirty="0" smtClean="0"/>
              <a:t> </a:t>
            </a:r>
            <a:r>
              <a:rPr lang="ru-RU" sz="2000" dirty="0"/>
              <a:t>- Отыскивает объект </a:t>
            </a:r>
            <a:r>
              <a:rPr lang="ru-RU" sz="2000" dirty="0" err="1"/>
              <a:t>value</a:t>
            </a:r>
            <a:r>
              <a:rPr lang="ru-RU" sz="2000" dirty="0"/>
              <a:t> из списка </a:t>
            </a:r>
            <a:r>
              <a:rPr lang="ru-RU" sz="2000" dirty="0" err="1" smtClean="0"/>
              <a:t>list</a:t>
            </a:r>
            <a:r>
              <a:rPr lang="ru-RU" sz="2000" dirty="0"/>
              <a:t>,  упорядоченного  с  помощью </a:t>
            </a:r>
            <a:r>
              <a:rPr lang="ru-RU" sz="2000" dirty="0" smtClean="0"/>
              <a:t>компаратора  </a:t>
            </a:r>
            <a:r>
              <a:rPr lang="ru-RU" sz="2000" dirty="0"/>
              <a:t>с.  Возвращает  позицию </a:t>
            </a:r>
            <a:r>
              <a:rPr lang="ru-RU" sz="2000" dirty="0" err="1" smtClean="0"/>
              <a:t>value</a:t>
            </a:r>
            <a:r>
              <a:rPr lang="ru-RU" sz="2000" dirty="0" smtClean="0"/>
              <a:t> </a:t>
            </a:r>
            <a:r>
              <a:rPr lang="ru-RU" sz="2000" dirty="0"/>
              <a:t>в списке </a:t>
            </a:r>
            <a:r>
              <a:rPr lang="ru-RU" sz="2000" dirty="0" err="1"/>
              <a:t>list</a:t>
            </a:r>
            <a:r>
              <a:rPr lang="ru-RU" sz="2000" dirty="0"/>
              <a:t>, или -1, если значение </a:t>
            </a:r>
            <a:r>
              <a:rPr lang="ru-RU" sz="2000" dirty="0" smtClean="0"/>
              <a:t>не найдено</a:t>
            </a:r>
          </a:p>
          <a:p>
            <a:pPr>
              <a:buFont typeface="Wingdings" panose="05000000000000000000" pitchFamily="2" charset="2"/>
              <a:buChar char="Ø"/>
            </a:pPr>
            <a:r>
              <a:rPr lang="en-US" sz="2000" dirty="0"/>
              <a:t>static </a:t>
            </a:r>
            <a:r>
              <a:rPr lang="en-US" sz="2000" dirty="0" err="1"/>
              <a:t>int</a:t>
            </a:r>
            <a:r>
              <a:rPr lang="en-US" sz="2000" dirty="0"/>
              <a:t> </a:t>
            </a:r>
            <a:r>
              <a:rPr lang="en-US" sz="2000" dirty="0" err="1"/>
              <a:t>binarySearch</a:t>
            </a:r>
            <a:r>
              <a:rPr lang="en-US" sz="2000" dirty="0"/>
              <a:t> </a:t>
            </a:r>
            <a:r>
              <a:rPr lang="en-US" sz="2000" dirty="0" smtClean="0"/>
              <a:t>(</a:t>
            </a:r>
            <a:r>
              <a:rPr lang="en-US" sz="2000" dirty="0"/>
              <a:t>List </a:t>
            </a:r>
            <a:r>
              <a:rPr lang="en-US" sz="2000" dirty="0" err="1"/>
              <a:t>list</a:t>
            </a:r>
            <a:r>
              <a:rPr lang="en-US" sz="2000" dirty="0"/>
              <a:t>, Object value</a:t>
            </a:r>
            <a:r>
              <a:rPr lang="en-US" sz="2000" dirty="0" smtClean="0"/>
              <a:t>)</a:t>
            </a:r>
            <a:r>
              <a:rPr lang="ru-RU" sz="2000" dirty="0"/>
              <a:t> - Отыскивает  объект  </a:t>
            </a:r>
            <a:r>
              <a:rPr lang="ru-RU" sz="2000" dirty="0" err="1"/>
              <a:t>value</a:t>
            </a:r>
            <a:r>
              <a:rPr lang="ru-RU" sz="2000" dirty="0"/>
              <a:t>  в  списке </a:t>
            </a:r>
            <a:r>
              <a:rPr lang="ru-RU" sz="2000" dirty="0" err="1" smtClean="0"/>
              <a:t>list</a:t>
            </a:r>
            <a:r>
              <a:rPr lang="ru-RU" sz="2000" dirty="0"/>
              <a:t>.  Список  должен  быть </a:t>
            </a:r>
            <a:r>
              <a:rPr lang="ru-RU" sz="2000" dirty="0" smtClean="0"/>
              <a:t>сортированным</a:t>
            </a:r>
            <a:r>
              <a:rPr lang="ru-RU" sz="2000" dirty="0"/>
              <a:t>.  Возвращает  позицию </a:t>
            </a:r>
            <a:r>
              <a:rPr lang="ru-RU" sz="2000" dirty="0" err="1" smtClean="0"/>
              <a:t>value</a:t>
            </a:r>
            <a:r>
              <a:rPr lang="ru-RU" sz="2000" dirty="0" smtClean="0"/>
              <a:t>  </a:t>
            </a:r>
            <a:r>
              <a:rPr lang="ru-RU" sz="2000" dirty="0"/>
              <a:t>в  Слиске  </a:t>
            </a:r>
            <a:r>
              <a:rPr lang="ru-RU" sz="2000" dirty="0" err="1"/>
              <a:t>list</a:t>
            </a:r>
            <a:r>
              <a:rPr lang="ru-RU" sz="2000" dirty="0"/>
              <a:t>,  или  –  1,  если </a:t>
            </a:r>
            <a:r>
              <a:rPr lang="ru-RU" sz="2000" dirty="0" smtClean="0"/>
              <a:t>значение </a:t>
            </a:r>
            <a:r>
              <a:rPr lang="ru-RU" sz="2000" dirty="0"/>
              <a:t>не </a:t>
            </a:r>
            <a:r>
              <a:rPr lang="ru-RU" sz="2000" dirty="0" smtClean="0"/>
              <a:t>найдено</a:t>
            </a:r>
          </a:p>
          <a:p>
            <a:pPr>
              <a:buFont typeface="Wingdings" panose="05000000000000000000" pitchFamily="2" charset="2"/>
              <a:buChar char="Ø"/>
            </a:pPr>
            <a:r>
              <a:rPr lang="en-US" sz="2000" dirty="0"/>
              <a:t>static void copy(List </a:t>
            </a:r>
            <a:r>
              <a:rPr lang="en-US" sz="2000" dirty="0" err="1" smtClean="0"/>
              <a:t>list</a:t>
            </a:r>
            <a:r>
              <a:rPr lang="ru-RU" sz="2000" dirty="0" smtClean="0"/>
              <a:t>1</a:t>
            </a:r>
            <a:r>
              <a:rPr lang="en-US" sz="2000" dirty="0" smtClean="0"/>
              <a:t>, List </a:t>
            </a:r>
            <a:r>
              <a:rPr lang="en-US" sz="2000" dirty="0"/>
              <a:t>Iist2</a:t>
            </a:r>
            <a:r>
              <a:rPr lang="en-US" sz="2000" dirty="0" smtClean="0"/>
              <a:t>)</a:t>
            </a:r>
            <a:r>
              <a:rPr lang="ru-RU" sz="2000" dirty="0"/>
              <a:t> - Копирует элементы list2 в list1 </a:t>
            </a:r>
          </a:p>
          <a:p>
            <a:pPr>
              <a:buFont typeface="Wingdings" panose="05000000000000000000" pitchFamily="2" charset="2"/>
              <a:buChar char="Ø"/>
            </a:pPr>
            <a:r>
              <a:rPr lang="en-US" sz="2000" dirty="0"/>
              <a:t>static Enumeration </a:t>
            </a:r>
            <a:r>
              <a:rPr lang="en-US" sz="2000" dirty="0" err="1"/>
              <a:t>enumeration</a:t>
            </a:r>
            <a:r>
              <a:rPr lang="en-US" sz="2000" dirty="0"/>
              <a:t> </a:t>
            </a:r>
            <a:r>
              <a:rPr lang="en-US" sz="2000" dirty="0" smtClean="0"/>
              <a:t>(</a:t>
            </a:r>
            <a:r>
              <a:rPr lang="en-US" sz="2000" dirty="0"/>
              <a:t>Collection c</a:t>
            </a:r>
            <a:r>
              <a:rPr lang="en-US" sz="2000" dirty="0" smtClean="0"/>
              <a:t>)</a:t>
            </a:r>
            <a:r>
              <a:rPr lang="ru-RU" sz="2000" dirty="0"/>
              <a:t> - Возвращает  перечисление </a:t>
            </a:r>
            <a:r>
              <a:rPr lang="ru-RU" sz="2000" dirty="0" smtClean="0"/>
              <a:t>коллекции </a:t>
            </a:r>
            <a:r>
              <a:rPr lang="ru-RU" sz="2000" dirty="0"/>
              <a:t>с</a:t>
            </a:r>
          </a:p>
        </p:txBody>
      </p:sp>
    </p:spTree>
    <p:extLst>
      <p:ext uri="{BB962C8B-B14F-4D97-AF65-F5344CB8AC3E}">
        <p14:creationId xmlns:p14="http://schemas.microsoft.com/office/powerpoint/2010/main" val="19765998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Алгоритмы класса </a:t>
            </a:r>
            <a:r>
              <a:rPr lang="en-US" sz="3200" dirty="0"/>
              <a:t>Collections</a:t>
            </a:r>
          </a:p>
        </p:txBody>
      </p:sp>
      <p:sp>
        <p:nvSpPr>
          <p:cNvPr id="17411" name="Содержимое 2"/>
          <p:cNvSpPr>
            <a:spLocks noGrp="1"/>
          </p:cNvSpPr>
          <p:nvPr>
            <p:ph idx="1"/>
          </p:nvPr>
        </p:nvSpPr>
        <p:spPr>
          <a:xfrm>
            <a:off x="1907627" y="998807"/>
            <a:ext cx="9479212" cy="5570805"/>
          </a:xfrm>
        </p:spPr>
        <p:txBody>
          <a:bodyPr>
            <a:noAutofit/>
          </a:bodyPr>
          <a:lstStyle/>
          <a:p>
            <a:pPr>
              <a:buFont typeface="Wingdings" panose="05000000000000000000" pitchFamily="2" charset="2"/>
              <a:buChar char="Ø"/>
            </a:pPr>
            <a:r>
              <a:rPr lang="en-US" sz="2000" dirty="0"/>
              <a:t>static void fill (List </a:t>
            </a:r>
            <a:r>
              <a:rPr lang="en-US" sz="2000" dirty="0" err="1"/>
              <a:t>list</a:t>
            </a:r>
            <a:r>
              <a:rPr lang="en-US" sz="2000" dirty="0"/>
              <a:t>, </a:t>
            </a:r>
            <a:r>
              <a:rPr lang="en-US" sz="2000" dirty="0" smtClean="0"/>
              <a:t>Object </a:t>
            </a:r>
            <a:r>
              <a:rPr lang="en-US" sz="2000" dirty="0" err="1"/>
              <a:t>obj</a:t>
            </a:r>
            <a:r>
              <a:rPr lang="en-US" sz="2000" dirty="0"/>
              <a:t>) </a:t>
            </a:r>
            <a:r>
              <a:rPr lang="ru-RU" sz="2000" dirty="0"/>
              <a:t>- Присваивает  объект  </a:t>
            </a:r>
            <a:r>
              <a:rPr lang="ru-RU" sz="2000" dirty="0" err="1"/>
              <a:t>obj</a:t>
            </a:r>
            <a:r>
              <a:rPr lang="ru-RU" sz="2000" dirty="0"/>
              <a:t>  каждому </a:t>
            </a:r>
            <a:r>
              <a:rPr lang="ru-RU" sz="2000" dirty="0" smtClean="0"/>
              <a:t>элементу </a:t>
            </a:r>
            <a:r>
              <a:rPr lang="ru-RU" sz="2000" dirty="0"/>
              <a:t>списка </a:t>
            </a:r>
            <a:r>
              <a:rPr lang="ru-RU" sz="2000" dirty="0" err="1" smtClean="0"/>
              <a:t>list</a:t>
            </a:r>
            <a:endParaRPr lang="ru-RU" sz="2000" dirty="0" smtClean="0"/>
          </a:p>
          <a:p>
            <a:pPr>
              <a:buFont typeface="Wingdings" panose="05000000000000000000" pitchFamily="2" charset="2"/>
              <a:buChar char="Ø"/>
            </a:pPr>
            <a:r>
              <a:rPr lang="en-US" sz="2000" dirty="0"/>
              <a:t>static Object max(Collection c, </a:t>
            </a:r>
            <a:r>
              <a:rPr lang="en-US" sz="2000" dirty="0" smtClean="0"/>
              <a:t>Comparator </a:t>
            </a:r>
            <a:r>
              <a:rPr lang="en-US" sz="2000" dirty="0"/>
              <a:t>comp</a:t>
            </a:r>
            <a:r>
              <a:rPr lang="en-US" sz="2000" dirty="0" smtClean="0"/>
              <a:t>)</a:t>
            </a:r>
            <a:r>
              <a:rPr lang="ru-RU" sz="2000" dirty="0"/>
              <a:t> - Возвращает  максимальный </a:t>
            </a:r>
            <a:r>
              <a:rPr lang="ru-RU" sz="2000" dirty="0" smtClean="0"/>
              <a:t>элемент  </a:t>
            </a:r>
            <a:r>
              <a:rPr lang="ru-RU" sz="2000" dirty="0"/>
              <a:t>коллекции  с,  использующей </a:t>
            </a:r>
            <a:r>
              <a:rPr lang="ru-RU" sz="2000" dirty="0" smtClean="0"/>
              <a:t>компаратор </a:t>
            </a:r>
            <a:r>
              <a:rPr lang="ru-RU" sz="2000" dirty="0" err="1" smtClean="0"/>
              <a:t>соmр</a:t>
            </a:r>
            <a:endParaRPr lang="ru-RU" sz="2000" dirty="0" smtClean="0"/>
          </a:p>
          <a:p>
            <a:pPr>
              <a:buFont typeface="Wingdings" panose="05000000000000000000" pitchFamily="2" charset="2"/>
              <a:buChar char="Ø"/>
            </a:pPr>
            <a:r>
              <a:rPr lang="en-US" sz="2000" dirty="0"/>
              <a:t>static Object max(Collection c</a:t>
            </a:r>
            <a:r>
              <a:rPr lang="en-US" sz="2000" dirty="0" smtClean="0"/>
              <a:t>)</a:t>
            </a:r>
            <a:r>
              <a:rPr lang="ru-RU" sz="2000" dirty="0"/>
              <a:t> - Возвращает  максимальный </a:t>
            </a:r>
            <a:r>
              <a:rPr lang="ru-RU" sz="2000" dirty="0" smtClean="0"/>
              <a:t>элемент  </a:t>
            </a:r>
            <a:r>
              <a:rPr lang="ru-RU" sz="2000" dirty="0"/>
              <a:t>коллекции  с,  использующей </a:t>
            </a:r>
            <a:r>
              <a:rPr lang="ru-RU" sz="2000" dirty="0" smtClean="0"/>
              <a:t>естественное  </a:t>
            </a:r>
            <a:r>
              <a:rPr lang="ru-RU" sz="2000" dirty="0"/>
              <a:t>упорядочение.  Коллекция </a:t>
            </a:r>
            <a:r>
              <a:rPr lang="ru-RU" sz="2000" dirty="0" smtClean="0"/>
              <a:t>может </a:t>
            </a:r>
            <a:r>
              <a:rPr lang="ru-RU" sz="2000" dirty="0"/>
              <a:t>быть </a:t>
            </a:r>
            <a:r>
              <a:rPr lang="ru-RU" sz="2000" dirty="0" smtClean="0"/>
              <a:t>несортированной</a:t>
            </a:r>
            <a:endParaRPr lang="en-US" sz="2000" dirty="0" smtClean="0"/>
          </a:p>
          <a:p>
            <a:pPr>
              <a:buFont typeface="Wingdings" panose="05000000000000000000" pitchFamily="2" charset="2"/>
              <a:buChar char="Ø"/>
            </a:pPr>
            <a:r>
              <a:rPr lang="en-US" sz="2000" dirty="0"/>
              <a:t>static Object min (Collection c,  </a:t>
            </a:r>
            <a:r>
              <a:rPr lang="en-US" sz="2000" dirty="0" smtClean="0"/>
              <a:t>Comparator </a:t>
            </a:r>
            <a:r>
              <a:rPr lang="en-US" sz="2000" dirty="0"/>
              <a:t>comp</a:t>
            </a:r>
            <a:r>
              <a:rPr lang="en-US" sz="2000" dirty="0" smtClean="0"/>
              <a:t>) - </a:t>
            </a:r>
            <a:r>
              <a:rPr lang="ru-RU" sz="2000" dirty="0"/>
              <a:t>Возвращает минимальный элемент </a:t>
            </a:r>
            <a:r>
              <a:rPr lang="ru-RU" sz="2000" dirty="0" smtClean="0"/>
              <a:t>коллекции </a:t>
            </a:r>
            <a:r>
              <a:rPr lang="ru-RU" sz="2000" dirty="0"/>
              <a:t>с, использующей компаратор </a:t>
            </a:r>
            <a:r>
              <a:rPr lang="ru-RU" sz="2000" dirty="0" err="1" smtClean="0"/>
              <a:t>соmр</a:t>
            </a:r>
            <a:r>
              <a:rPr lang="ru-RU" sz="2000" dirty="0"/>
              <a:t>. Коллекция может быть </a:t>
            </a:r>
            <a:r>
              <a:rPr lang="ru-RU" sz="2000" dirty="0" smtClean="0"/>
              <a:t>несортированной</a:t>
            </a:r>
          </a:p>
          <a:p>
            <a:pPr>
              <a:buFont typeface="Wingdings" panose="05000000000000000000" pitchFamily="2" charset="2"/>
              <a:buChar char="Ø"/>
            </a:pPr>
            <a:r>
              <a:rPr lang="en-US" sz="2000" dirty="0"/>
              <a:t>static Object min (Collection c) </a:t>
            </a:r>
            <a:r>
              <a:rPr lang="ru-RU" sz="2000" dirty="0"/>
              <a:t> - Возвращает минимальный элемент </a:t>
            </a:r>
            <a:r>
              <a:rPr lang="ru-RU" sz="2000" dirty="0" smtClean="0"/>
              <a:t>коллекции  </a:t>
            </a:r>
            <a:r>
              <a:rPr lang="ru-RU" sz="2000" dirty="0"/>
              <a:t>с,  использующей </a:t>
            </a:r>
            <a:r>
              <a:rPr lang="ru-RU" sz="2000" dirty="0" smtClean="0"/>
              <a:t>естественное </a:t>
            </a:r>
            <a:r>
              <a:rPr lang="ru-RU" sz="2000" dirty="0"/>
              <a:t>упорядочение </a:t>
            </a:r>
            <a:endParaRPr lang="en-US" sz="2000" dirty="0"/>
          </a:p>
        </p:txBody>
      </p:sp>
    </p:spTree>
    <p:extLst>
      <p:ext uri="{BB962C8B-B14F-4D97-AF65-F5344CB8AC3E}">
        <p14:creationId xmlns:p14="http://schemas.microsoft.com/office/powerpoint/2010/main" val="19771443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Алгоритмы класса </a:t>
            </a:r>
            <a:r>
              <a:rPr lang="en-US" sz="3200" dirty="0"/>
              <a:t>Collections</a:t>
            </a:r>
          </a:p>
        </p:txBody>
      </p:sp>
      <p:sp>
        <p:nvSpPr>
          <p:cNvPr id="17411" name="Содержимое 2"/>
          <p:cNvSpPr>
            <a:spLocks noGrp="1"/>
          </p:cNvSpPr>
          <p:nvPr>
            <p:ph idx="1"/>
          </p:nvPr>
        </p:nvSpPr>
        <p:spPr>
          <a:xfrm>
            <a:off x="1907627" y="998807"/>
            <a:ext cx="9479212" cy="5570805"/>
          </a:xfrm>
        </p:spPr>
        <p:txBody>
          <a:bodyPr>
            <a:noAutofit/>
          </a:bodyPr>
          <a:lstStyle/>
          <a:p>
            <a:pPr>
              <a:buFont typeface="Wingdings" panose="05000000000000000000" pitchFamily="2" charset="2"/>
              <a:buChar char="Ø"/>
            </a:pPr>
            <a:r>
              <a:rPr lang="en-US" sz="2000" dirty="0"/>
              <a:t>static List </a:t>
            </a:r>
            <a:r>
              <a:rPr lang="en-US" sz="2000" dirty="0" err="1"/>
              <a:t>nCopies</a:t>
            </a:r>
            <a:r>
              <a:rPr lang="en-US" sz="2000" dirty="0"/>
              <a:t>(</a:t>
            </a:r>
            <a:r>
              <a:rPr lang="en-US" sz="2000" dirty="0" err="1"/>
              <a:t>int</a:t>
            </a:r>
            <a:r>
              <a:rPr lang="en-US" sz="2000" dirty="0"/>
              <a:t> </a:t>
            </a:r>
            <a:r>
              <a:rPr lang="en-US" sz="2000" dirty="0" err="1"/>
              <a:t>num</a:t>
            </a:r>
            <a:r>
              <a:rPr lang="en-US" sz="2000" dirty="0"/>
              <a:t>, </a:t>
            </a:r>
            <a:r>
              <a:rPr lang="en-US" sz="2000" dirty="0" smtClean="0"/>
              <a:t>Object </a:t>
            </a:r>
            <a:r>
              <a:rPr lang="en-US" sz="2000" dirty="0" err="1"/>
              <a:t>obj</a:t>
            </a:r>
            <a:r>
              <a:rPr lang="en-US" sz="2000" dirty="0" smtClean="0"/>
              <a:t>)</a:t>
            </a:r>
            <a:r>
              <a:rPr lang="ru-RU" sz="2000" dirty="0"/>
              <a:t> - Возвращает </a:t>
            </a:r>
            <a:r>
              <a:rPr lang="ru-RU" sz="2000" dirty="0" err="1"/>
              <a:t>num</a:t>
            </a:r>
            <a:r>
              <a:rPr lang="ru-RU" sz="2000" dirty="0"/>
              <a:t> копий объекта </a:t>
            </a:r>
            <a:r>
              <a:rPr lang="ru-RU" sz="2000" dirty="0" err="1"/>
              <a:t>obj</a:t>
            </a:r>
            <a:r>
              <a:rPr lang="ru-RU" sz="2000" dirty="0"/>
              <a:t> </a:t>
            </a:r>
            <a:r>
              <a:rPr lang="ru-RU" sz="2000" dirty="0" smtClean="0"/>
              <a:t>в  </a:t>
            </a:r>
            <a:r>
              <a:rPr lang="ru-RU" sz="2000" dirty="0"/>
              <a:t>форме  неизменяемого  списка,  </a:t>
            </a:r>
            <a:r>
              <a:rPr lang="ru-RU" sz="2000" dirty="0" err="1"/>
              <a:t>num</a:t>
            </a:r>
            <a:r>
              <a:rPr lang="ru-RU" sz="2000" dirty="0"/>
              <a:t> </a:t>
            </a:r>
            <a:r>
              <a:rPr lang="ru-RU" sz="2000" dirty="0" smtClean="0"/>
              <a:t>должен </a:t>
            </a:r>
            <a:r>
              <a:rPr lang="ru-RU" sz="2000" dirty="0"/>
              <a:t>быть больше или равен </a:t>
            </a:r>
            <a:r>
              <a:rPr lang="ru-RU" sz="2000" dirty="0" smtClean="0"/>
              <a:t>нулю</a:t>
            </a:r>
          </a:p>
          <a:p>
            <a:pPr>
              <a:buFont typeface="Wingdings" panose="05000000000000000000" pitchFamily="2" charset="2"/>
              <a:buChar char="Ø"/>
            </a:pPr>
            <a:r>
              <a:rPr lang="en-US" sz="2000" dirty="0"/>
              <a:t>static void reverse (List list) </a:t>
            </a:r>
            <a:r>
              <a:rPr lang="ru-RU" sz="2000" dirty="0"/>
              <a:t>- Реверсирует  последовательность </a:t>
            </a:r>
            <a:r>
              <a:rPr lang="ru-RU" sz="2000" dirty="0" smtClean="0"/>
              <a:t>списка </a:t>
            </a:r>
            <a:r>
              <a:rPr lang="en-US" sz="2000" dirty="0"/>
              <a:t>list </a:t>
            </a:r>
            <a:endParaRPr lang="ru-RU" sz="2000" dirty="0" smtClean="0"/>
          </a:p>
          <a:p>
            <a:pPr>
              <a:buFont typeface="Wingdings" panose="05000000000000000000" pitchFamily="2" charset="2"/>
              <a:buChar char="Ø"/>
            </a:pPr>
            <a:r>
              <a:rPr lang="en-US" sz="2000" dirty="0"/>
              <a:t>static Comparator </a:t>
            </a:r>
            <a:r>
              <a:rPr lang="en-US" sz="2000" dirty="0" err="1"/>
              <a:t>reverseOrder</a:t>
            </a:r>
            <a:r>
              <a:rPr lang="en-US" sz="2000" dirty="0" smtClean="0"/>
              <a:t>()</a:t>
            </a:r>
            <a:r>
              <a:rPr lang="ru-RU" sz="2000" dirty="0"/>
              <a:t> -  Возвращает  обратный  компаратор </a:t>
            </a:r>
            <a:r>
              <a:rPr lang="ru-RU" sz="2000" dirty="0" smtClean="0"/>
              <a:t>(</a:t>
            </a:r>
            <a:r>
              <a:rPr lang="ru-RU" sz="2000" dirty="0"/>
              <a:t>компаратор,  который  реверсирует </a:t>
            </a:r>
            <a:r>
              <a:rPr lang="ru-RU" sz="2000" dirty="0" smtClean="0"/>
              <a:t>вывод  </a:t>
            </a:r>
            <a:r>
              <a:rPr lang="ru-RU" sz="2000" dirty="0"/>
              <a:t>результата  сравнения  двух </a:t>
            </a:r>
            <a:r>
              <a:rPr lang="ru-RU" sz="2000" dirty="0" smtClean="0"/>
              <a:t>элементов)</a:t>
            </a:r>
          </a:p>
          <a:p>
            <a:pPr>
              <a:buFont typeface="Wingdings" panose="05000000000000000000" pitchFamily="2" charset="2"/>
              <a:buChar char="Ø"/>
            </a:pPr>
            <a:r>
              <a:rPr lang="en-US" sz="2000" dirty="0"/>
              <a:t>static void shuffle(List </a:t>
            </a:r>
            <a:r>
              <a:rPr lang="en-US" sz="2000" dirty="0" err="1"/>
              <a:t>list</a:t>
            </a:r>
            <a:r>
              <a:rPr lang="en-US" sz="2000" dirty="0"/>
              <a:t>, </a:t>
            </a:r>
            <a:r>
              <a:rPr lang="en-US" sz="2000" dirty="0" smtClean="0"/>
              <a:t>Random </a:t>
            </a:r>
            <a:r>
              <a:rPr lang="en-US" sz="2000" dirty="0"/>
              <a:t>r) </a:t>
            </a:r>
            <a:r>
              <a:rPr lang="ru-RU" sz="2000" dirty="0"/>
              <a:t>- Перетасовывает  (</a:t>
            </a:r>
            <a:r>
              <a:rPr lang="ru-RU" sz="2000" dirty="0" smtClean="0"/>
              <a:t>т.е</a:t>
            </a:r>
            <a:r>
              <a:rPr lang="ru-RU" sz="2000" dirty="0"/>
              <a:t>. </a:t>
            </a:r>
            <a:r>
              <a:rPr lang="ru-RU" sz="2000" dirty="0" err="1" smtClean="0"/>
              <a:t>рандомизирует</a:t>
            </a:r>
            <a:r>
              <a:rPr lang="ru-RU" sz="2000" dirty="0"/>
              <a:t>)  элементы  в  списке  </a:t>
            </a:r>
            <a:r>
              <a:rPr lang="ru-RU" sz="2000" dirty="0" err="1"/>
              <a:t>list</a:t>
            </a:r>
            <a:r>
              <a:rPr lang="ru-RU" sz="2000" dirty="0"/>
              <a:t>, </a:t>
            </a:r>
            <a:r>
              <a:rPr lang="ru-RU" sz="2000" dirty="0" smtClean="0"/>
              <a:t>используя  </a:t>
            </a:r>
            <a:r>
              <a:rPr lang="ru-RU" sz="2000" dirty="0"/>
              <a:t>r  как  источник  случайных </a:t>
            </a:r>
            <a:r>
              <a:rPr lang="ru-RU" sz="2000" dirty="0" smtClean="0"/>
              <a:t>чисел</a:t>
            </a:r>
          </a:p>
          <a:p>
            <a:pPr>
              <a:buFont typeface="Wingdings" panose="05000000000000000000" pitchFamily="2" charset="2"/>
              <a:buChar char="Ø"/>
            </a:pPr>
            <a:r>
              <a:rPr lang="en-US" sz="2000" dirty="0"/>
              <a:t>static void shuffle(List list) </a:t>
            </a:r>
            <a:r>
              <a:rPr lang="ru-RU" sz="2000" dirty="0"/>
              <a:t>- Перетасовывает  (</a:t>
            </a:r>
            <a:r>
              <a:rPr lang="ru-RU" sz="2000" dirty="0" smtClean="0"/>
              <a:t>т.е</a:t>
            </a:r>
            <a:r>
              <a:rPr lang="ru-RU" sz="2000" dirty="0"/>
              <a:t>. </a:t>
            </a:r>
            <a:r>
              <a:rPr lang="ru-RU" sz="2000" dirty="0" err="1" smtClean="0"/>
              <a:t>рандомизирует</a:t>
            </a:r>
            <a:r>
              <a:rPr lang="ru-RU" sz="2000" dirty="0"/>
              <a:t>)  элементы  в  списке  </a:t>
            </a:r>
            <a:r>
              <a:rPr lang="ru-RU" sz="2000" dirty="0" err="1"/>
              <a:t>list</a:t>
            </a:r>
            <a:r>
              <a:rPr lang="ru-RU" sz="2000" dirty="0"/>
              <a:t> </a:t>
            </a:r>
            <a:r>
              <a:rPr lang="ru-RU" sz="2000" dirty="0" smtClean="0"/>
              <a:t>(</a:t>
            </a:r>
            <a:r>
              <a:rPr lang="ru-RU" sz="2000" dirty="0"/>
              <a:t>с </a:t>
            </a:r>
            <a:r>
              <a:rPr lang="ru-RU" sz="2000" dirty="0" err="1"/>
              <a:t>рандомизатором</a:t>
            </a:r>
            <a:r>
              <a:rPr lang="ru-RU" sz="2000" dirty="0"/>
              <a:t> по умолчанию) </a:t>
            </a: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2704253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Алгоритмы класса </a:t>
            </a:r>
            <a:r>
              <a:rPr lang="en-US" sz="3200" dirty="0"/>
              <a:t>Collections</a:t>
            </a:r>
          </a:p>
        </p:txBody>
      </p:sp>
      <p:sp>
        <p:nvSpPr>
          <p:cNvPr id="17411" name="Содержимое 2"/>
          <p:cNvSpPr>
            <a:spLocks noGrp="1"/>
          </p:cNvSpPr>
          <p:nvPr>
            <p:ph idx="1"/>
          </p:nvPr>
        </p:nvSpPr>
        <p:spPr>
          <a:xfrm>
            <a:off x="1907626" y="998807"/>
            <a:ext cx="9947489" cy="5570805"/>
          </a:xfrm>
        </p:spPr>
        <p:txBody>
          <a:bodyPr>
            <a:noAutofit/>
          </a:bodyPr>
          <a:lstStyle/>
          <a:p>
            <a:pPr>
              <a:buFont typeface="Wingdings" panose="05000000000000000000" pitchFamily="2" charset="2"/>
              <a:buChar char="Ø"/>
            </a:pPr>
            <a:r>
              <a:rPr lang="en-US" sz="2000" dirty="0"/>
              <a:t>static Set singleton(Object </a:t>
            </a:r>
            <a:r>
              <a:rPr lang="en-US" sz="2000" dirty="0" err="1"/>
              <a:t>obj</a:t>
            </a:r>
            <a:r>
              <a:rPr lang="en-US" sz="2000" dirty="0" smtClean="0"/>
              <a:t>) - </a:t>
            </a:r>
            <a:r>
              <a:rPr lang="ru-RU" sz="2000" dirty="0"/>
              <a:t>Возвращает  </a:t>
            </a:r>
            <a:r>
              <a:rPr lang="ru-RU" sz="2000" dirty="0" err="1"/>
              <a:t>obj</a:t>
            </a:r>
            <a:r>
              <a:rPr lang="ru-RU" sz="2000" dirty="0"/>
              <a:t>  как  неизменяемый </a:t>
            </a:r>
            <a:r>
              <a:rPr lang="ru-RU" sz="2000" dirty="0" smtClean="0"/>
              <a:t>набор</a:t>
            </a:r>
            <a:r>
              <a:rPr lang="ru-RU" sz="2000" dirty="0"/>
              <a:t>.  Это  простой  способ </a:t>
            </a:r>
            <a:r>
              <a:rPr lang="ru-RU" sz="2000" dirty="0" smtClean="0"/>
              <a:t>преобразования  </a:t>
            </a:r>
            <a:r>
              <a:rPr lang="ru-RU" sz="2000" dirty="0"/>
              <a:t>одиночного  объекта  в </a:t>
            </a:r>
            <a:r>
              <a:rPr lang="ru-RU" sz="2000" dirty="0" smtClean="0"/>
              <a:t>набор </a:t>
            </a:r>
            <a:endParaRPr lang="en-US" sz="2000" dirty="0" smtClean="0"/>
          </a:p>
          <a:p>
            <a:pPr>
              <a:buFont typeface="Wingdings" panose="05000000000000000000" pitchFamily="2" charset="2"/>
              <a:buChar char="Ø"/>
            </a:pPr>
            <a:r>
              <a:rPr lang="en-US" sz="2000" dirty="0"/>
              <a:t>static void sort(List </a:t>
            </a:r>
            <a:r>
              <a:rPr lang="en-US" sz="2000" dirty="0" err="1"/>
              <a:t>list</a:t>
            </a:r>
            <a:r>
              <a:rPr lang="en-US" sz="2000" dirty="0"/>
              <a:t>, </a:t>
            </a:r>
            <a:r>
              <a:rPr lang="en-US" sz="2000" dirty="0" smtClean="0"/>
              <a:t>Comparator </a:t>
            </a:r>
            <a:r>
              <a:rPr lang="en-US" sz="2000" dirty="0"/>
              <a:t>comp</a:t>
            </a:r>
            <a:r>
              <a:rPr lang="en-US" sz="2000" dirty="0" smtClean="0"/>
              <a:t>) - </a:t>
            </a:r>
            <a:r>
              <a:rPr lang="ru-RU" sz="2000" dirty="0"/>
              <a:t>Сортирует элементы списка </a:t>
            </a:r>
            <a:r>
              <a:rPr lang="ru-RU" sz="2000" dirty="0" err="1"/>
              <a:t>list</a:t>
            </a:r>
            <a:r>
              <a:rPr lang="ru-RU" sz="2000" dirty="0"/>
              <a:t> по </a:t>
            </a:r>
            <a:r>
              <a:rPr lang="ru-RU" sz="2000" dirty="0" smtClean="0"/>
              <a:t>правилам </a:t>
            </a:r>
            <a:r>
              <a:rPr lang="ru-RU" sz="2000" dirty="0"/>
              <a:t>компаратора </a:t>
            </a:r>
            <a:r>
              <a:rPr lang="ru-RU" sz="2000" dirty="0" err="1" smtClean="0"/>
              <a:t>соmp</a:t>
            </a:r>
            <a:endParaRPr lang="en-US" sz="2000" dirty="0" smtClean="0"/>
          </a:p>
          <a:p>
            <a:pPr>
              <a:buFont typeface="Wingdings" panose="05000000000000000000" pitchFamily="2" charset="2"/>
              <a:buChar char="Ø"/>
            </a:pPr>
            <a:r>
              <a:rPr lang="en-US" sz="2000" dirty="0"/>
              <a:t>static void sort(List list) </a:t>
            </a:r>
            <a:r>
              <a:rPr lang="en-US" sz="2000" dirty="0" smtClean="0"/>
              <a:t>- </a:t>
            </a:r>
            <a:r>
              <a:rPr lang="ru-RU" sz="2000" dirty="0"/>
              <a:t>Сортирует  элементы  списка  </a:t>
            </a:r>
            <a:r>
              <a:rPr lang="ru-RU" sz="2000" dirty="0" err="1"/>
              <a:t>list</a:t>
            </a:r>
            <a:r>
              <a:rPr lang="ru-RU" sz="2000" dirty="0"/>
              <a:t>  в </a:t>
            </a:r>
            <a:r>
              <a:rPr lang="ru-RU" sz="2000" dirty="0" smtClean="0"/>
              <a:t>естественном </a:t>
            </a:r>
            <a:r>
              <a:rPr lang="ru-RU" sz="2000" dirty="0"/>
              <a:t>порядке </a:t>
            </a:r>
            <a:endParaRPr lang="en-US" sz="2000" dirty="0" smtClean="0"/>
          </a:p>
          <a:p>
            <a:pPr>
              <a:buFont typeface="Wingdings" panose="05000000000000000000" pitchFamily="2" charset="2"/>
              <a:buChar char="Ø"/>
            </a:pPr>
            <a:r>
              <a:rPr lang="en-US" sz="2000" dirty="0"/>
              <a:t>static Collection </a:t>
            </a:r>
            <a:r>
              <a:rPr lang="en-US" sz="2000" dirty="0" err="1" smtClean="0"/>
              <a:t>synchronizedCollection</a:t>
            </a:r>
            <a:r>
              <a:rPr lang="en-US" sz="2000" dirty="0" smtClean="0"/>
              <a:t> (</a:t>
            </a:r>
            <a:r>
              <a:rPr lang="en-US" sz="2000" dirty="0"/>
              <a:t>Collection c</a:t>
            </a:r>
            <a:r>
              <a:rPr lang="en-US" sz="2000" dirty="0" smtClean="0"/>
              <a:t>) - </a:t>
            </a:r>
            <a:r>
              <a:rPr lang="ru-RU" sz="2000" dirty="0"/>
              <a:t>Возвращает  синхронизированную </a:t>
            </a:r>
            <a:r>
              <a:rPr lang="ru-RU" sz="2000" dirty="0" smtClean="0"/>
              <a:t>(</a:t>
            </a:r>
            <a:r>
              <a:rPr lang="ru-RU" sz="2000" dirty="0"/>
              <a:t>поточно-безопасную)  коллекцию, </a:t>
            </a:r>
            <a:r>
              <a:rPr lang="ru-RU" sz="2000" dirty="0" smtClean="0"/>
              <a:t>поддерживаемую </a:t>
            </a:r>
            <a:r>
              <a:rPr lang="ru-RU" sz="2000" dirty="0"/>
              <a:t>коллекцией </a:t>
            </a:r>
            <a:r>
              <a:rPr lang="ru-RU" sz="2000" dirty="0" smtClean="0"/>
              <a:t>с</a:t>
            </a:r>
            <a:endParaRPr lang="en-US" sz="2000" dirty="0" smtClean="0"/>
          </a:p>
          <a:p>
            <a:pPr>
              <a:buFont typeface="Wingdings" panose="05000000000000000000" pitchFamily="2" charset="2"/>
              <a:buChar char="Ø"/>
            </a:pPr>
            <a:r>
              <a:rPr lang="en-US" sz="2000" dirty="0"/>
              <a:t>static List </a:t>
            </a:r>
            <a:r>
              <a:rPr lang="en-US" sz="2000" dirty="0" err="1"/>
              <a:t>synchronizadList</a:t>
            </a:r>
            <a:r>
              <a:rPr lang="en-US" sz="2000" dirty="0"/>
              <a:t> </a:t>
            </a:r>
            <a:r>
              <a:rPr lang="en-US" sz="2000" dirty="0" smtClean="0"/>
              <a:t>(</a:t>
            </a:r>
            <a:r>
              <a:rPr lang="en-US" sz="2000" dirty="0"/>
              <a:t>List list) </a:t>
            </a:r>
            <a:r>
              <a:rPr lang="en-US" sz="2000" dirty="0" smtClean="0"/>
              <a:t>- </a:t>
            </a:r>
            <a:r>
              <a:rPr lang="ru-RU" sz="2000" dirty="0"/>
              <a:t>Возвращает  синхронизированный </a:t>
            </a:r>
            <a:r>
              <a:rPr lang="ru-RU" sz="2000" dirty="0" smtClean="0"/>
              <a:t>(</a:t>
            </a:r>
            <a:r>
              <a:rPr lang="ru-RU" sz="2000" dirty="0"/>
              <a:t>поточно-безопасный)  список, </a:t>
            </a:r>
            <a:r>
              <a:rPr lang="ru-RU" sz="2000" dirty="0" smtClean="0"/>
              <a:t>поддерживаемый </a:t>
            </a:r>
            <a:r>
              <a:rPr lang="ru-RU" sz="2000" dirty="0"/>
              <a:t>списком </a:t>
            </a:r>
            <a:r>
              <a:rPr lang="ru-RU" sz="2000" dirty="0" err="1"/>
              <a:t>list</a:t>
            </a:r>
            <a:r>
              <a:rPr lang="ru-RU" sz="2000" dirty="0"/>
              <a:t> </a:t>
            </a:r>
            <a:endParaRPr lang="en-US" sz="2000" dirty="0" smtClean="0"/>
          </a:p>
          <a:p>
            <a:pPr>
              <a:buFont typeface="Wingdings" panose="05000000000000000000" pitchFamily="2" charset="2"/>
              <a:buChar char="Ø"/>
            </a:pPr>
            <a:r>
              <a:rPr lang="en-US" sz="2000" dirty="0"/>
              <a:t>static Map </a:t>
            </a:r>
            <a:r>
              <a:rPr lang="en-US" sz="2000" dirty="0" err="1"/>
              <a:t>synchrorizedMap</a:t>
            </a:r>
            <a:r>
              <a:rPr lang="en-US" sz="2000" dirty="0"/>
              <a:t>(Map m</a:t>
            </a:r>
            <a:r>
              <a:rPr lang="en-US" sz="2000" dirty="0" smtClean="0"/>
              <a:t>) - </a:t>
            </a:r>
            <a:r>
              <a:rPr lang="ru-RU" sz="2000" dirty="0"/>
              <a:t>Возвращает  синхронизированную </a:t>
            </a:r>
            <a:r>
              <a:rPr lang="ru-RU" sz="2000" dirty="0" smtClean="0"/>
              <a:t>(</a:t>
            </a:r>
            <a:r>
              <a:rPr lang="ru-RU" sz="2000" dirty="0"/>
              <a:t>поточно-безопасную  карту) </a:t>
            </a:r>
            <a:r>
              <a:rPr lang="ru-RU" sz="2000" dirty="0" smtClean="0"/>
              <a:t>отображений</a:t>
            </a:r>
            <a:r>
              <a:rPr lang="ru-RU" sz="2000" dirty="0"/>
              <a:t>,  поддерживаемую  картой </a:t>
            </a:r>
            <a:r>
              <a:rPr lang="ru-RU" sz="2000" dirty="0" smtClean="0"/>
              <a:t>m</a:t>
            </a:r>
            <a:endParaRPr lang="en-US" sz="2000" dirty="0"/>
          </a:p>
        </p:txBody>
      </p:sp>
    </p:spTree>
    <p:extLst>
      <p:ext uri="{BB962C8B-B14F-4D97-AF65-F5344CB8AC3E}">
        <p14:creationId xmlns:p14="http://schemas.microsoft.com/office/powerpoint/2010/main" val="33992409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Алгоритмы класса </a:t>
            </a:r>
            <a:r>
              <a:rPr lang="en-US" sz="3200" dirty="0"/>
              <a:t>Collections</a:t>
            </a:r>
          </a:p>
        </p:txBody>
      </p:sp>
      <p:sp>
        <p:nvSpPr>
          <p:cNvPr id="17411" name="Содержимое 2"/>
          <p:cNvSpPr>
            <a:spLocks noGrp="1"/>
          </p:cNvSpPr>
          <p:nvPr>
            <p:ph idx="1"/>
          </p:nvPr>
        </p:nvSpPr>
        <p:spPr>
          <a:xfrm>
            <a:off x="1907626" y="998807"/>
            <a:ext cx="9947489" cy="5570805"/>
          </a:xfrm>
        </p:spPr>
        <p:txBody>
          <a:bodyPr>
            <a:noAutofit/>
          </a:bodyPr>
          <a:lstStyle/>
          <a:p>
            <a:pPr>
              <a:buFont typeface="Wingdings" panose="05000000000000000000" pitchFamily="2" charset="2"/>
              <a:buChar char="Ø"/>
            </a:pPr>
            <a:r>
              <a:rPr lang="en-US" sz="2000" dirty="0"/>
              <a:t>static Set </a:t>
            </a:r>
            <a:r>
              <a:rPr lang="en-US" sz="2000" dirty="0" err="1"/>
              <a:t>synchronizedSet</a:t>
            </a:r>
            <a:r>
              <a:rPr lang="en-US" sz="2000" dirty="0"/>
              <a:t>(Set s) </a:t>
            </a:r>
            <a:r>
              <a:rPr lang="en-US" sz="2000" dirty="0" smtClean="0"/>
              <a:t>- </a:t>
            </a:r>
            <a:r>
              <a:rPr lang="ru-RU" sz="2000" dirty="0"/>
              <a:t> Возвращает  синхронизированный </a:t>
            </a:r>
            <a:r>
              <a:rPr lang="ru-RU" sz="2000" dirty="0" smtClean="0"/>
              <a:t>(</a:t>
            </a:r>
            <a:r>
              <a:rPr lang="ru-RU" sz="2000" dirty="0"/>
              <a:t>поточно-безопасный)  набор, </a:t>
            </a:r>
            <a:r>
              <a:rPr lang="ru-RU" sz="2000" dirty="0" smtClean="0"/>
              <a:t>поддерживаемый </a:t>
            </a:r>
            <a:r>
              <a:rPr lang="ru-RU" sz="2000" dirty="0"/>
              <a:t>набором </a:t>
            </a:r>
            <a:r>
              <a:rPr lang="ru-RU" sz="2000" dirty="0" smtClean="0"/>
              <a:t>s</a:t>
            </a:r>
            <a:endParaRPr lang="en-US" sz="2000" dirty="0" smtClean="0"/>
          </a:p>
          <a:p>
            <a:pPr>
              <a:buFont typeface="Wingdings" panose="05000000000000000000" pitchFamily="2" charset="2"/>
              <a:buChar char="Ø"/>
            </a:pPr>
            <a:r>
              <a:rPr lang="en-US" sz="2000" dirty="0"/>
              <a:t>static </a:t>
            </a:r>
            <a:r>
              <a:rPr lang="en-US" sz="2000" dirty="0" err="1"/>
              <a:t>SortedMap</a:t>
            </a:r>
            <a:r>
              <a:rPr lang="en-US" sz="2000" dirty="0"/>
              <a:t> </a:t>
            </a:r>
            <a:r>
              <a:rPr lang="en-US" sz="2000" dirty="0" err="1" smtClean="0"/>
              <a:t>synchronizedSortedMap</a:t>
            </a:r>
            <a:r>
              <a:rPr lang="en-US" sz="2000" dirty="0" smtClean="0"/>
              <a:t> (</a:t>
            </a:r>
            <a:r>
              <a:rPr lang="en-US" sz="2000" dirty="0" err="1"/>
              <a:t>SortedMap</a:t>
            </a:r>
            <a:r>
              <a:rPr lang="en-US" sz="2000" dirty="0"/>
              <a:t> </a:t>
            </a:r>
            <a:r>
              <a:rPr lang="en-US" sz="2000" dirty="0" err="1"/>
              <a:t>sm</a:t>
            </a:r>
            <a:r>
              <a:rPr lang="en-US" sz="2000" dirty="0" smtClean="0"/>
              <a:t>) - </a:t>
            </a:r>
            <a:r>
              <a:rPr lang="ru-RU" sz="2000" dirty="0"/>
              <a:t>Возвращает  синхронизированную </a:t>
            </a:r>
            <a:r>
              <a:rPr lang="ru-RU" sz="2000" dirty="0" smtClean="0"/>
              <a:t>(</a:t>
            </a:r>
            <a:r>
              <a:rPr lang="ru-RU" sz="2000" dirty="0"/>
              <a:t>поточно-безопасную) </a:t>
            </a:r>
            <a:r>
              <a:rPr lang="ru-RU" sz="2000" dirty="0" smtClean="0"/>
              <a:t>отсортированную  </a:t>
            </a:r>
            <a:r>
              <a:rPr lang="ru-RU" sz="2000" dirty="0"/>
              <a:t>карту, </a:t>
            </a:r>
            <a:r>
              <a:rPr lang="ru-RU" sz="2000" dirty="0" smtClean="0"/>
              <a:t>поддерживаемую  </a:t>
            </a:r>
            <a:r>
              <a:rPr lang="ru-RU" sz="2000" dirty="0"/>
              <a:t>отсортированной </a:t>
            </a:r>
            <a:r>
              <a:rPr lang="ru-RU" sz="2000" dirty="0" smtClean="0"/>
              <a:t>картой </a:t>
            </a:r>
            <a:r>
              <a:rPr lang="ru-RU" sz="2000" dirty="0" err="1" smtClean="0"/>
              <a:t>sm</a:t>
            </a:r>
            <a:endParaRPr lang="en-US" sz="2000" dirty="0" smtClean="0"/>
          </a:p>
          <a:p>
            <a:pPr>
              <a:buFont typeface="Wingdings" panose="05000000000000000000" pitchFamily="2" charset="2"/>
              <a:buChar char="Ø"/>
            </a:pPr>
            <a:r>
              <a:rPr lang="en-US" sz="2000" dirty="0"/>
              <a:t>static </a:t>
            </a:r>
            <a:r>
              <a:rPr lang="en-US" sz="2000" dirty="0" err="1"/>
              <a:t>SortedSet</a:t>
            </a:r>
            <a:r>
              <a:rPr lang="en-US" sz="2000" dirty="0"/>
              <a:t> </a:t>
            </a:r>
            <a:r>
              <a:rPr lang="en-US" sz="2000" dirty="0" err="1" smtClean="0"/>
              <a:t>synchxonizedSortedSat</a:t>
            </a:r>
            <a:r>
              <a:rPr lang="en-US" sz="2000" dirty="0" smtClean="0"/>
              <a:t>(</a:t>
            </a:r>
            <a:r>
              <a:rPr lang="en-US" sz="2000" dirty="0" err="1" smtClean="0"/>
              <a:t>SortedSet</a:t>
            </a:r>
            <a:r>
              <a:rPr lang="en-US" sz="2000" dirty="0" smtClean="0"/>
              <a:t> s) - </a:t>
            </a:r>
            <a:r>
              <a:rPr lang="ru-RU" sz="2000" dirty="0"/>
              <a:t>Возвращает  синхронизированный </a:t>
            </a:r>
            <a:r>
              <a:rPr lang="ru-RU" sz="2000" dirty="0" smtClean="0"/>
              <a:t>(</a:t>
            </a:r>
            <a:r>
              <a:rPr lang="ru-RU" sz="2000" dirty="0"/>
              <a:t>поточно-безопасный) отсортированный </a:t>
            </a:r>
            <a:r>
              <a:rPr lang="ru-RU" sz="2000" dirty="0" smtClean="0"/>
              <a:t>набор</a:t>
            </a:r>
            <a:r>
              <a:rPr lang="ru-RU" sz="2000" dirty="0"/>
              <a:t>,  поддерживаемый </a:t>
            </a:r>
            <a:r>
              <a:rPr lang="ru-RU" sz="2000" dirty="0" smtClean="0"/>
              <a:t>отсортированным </a:t>
            </a:r>
            <a:r>
              <a:rPr lang="ru-RU" sz="2000" dirty="0"/>
              <a:t>набором </a:t>
            </a:r>
            <a:r>
              <a:rPr lang="ru-RU" sz="2000" dirty="0" smtClean="0"/>
              <a:t>s</a:t>
            </a:r>
            <a:endParaRPr lang="en-US" sz="2000" dirty="0" smtClean="0"/>
          </a:p>
          <a:p>
            <a:pPr>
              <a:buFont typeface="Wingdings" panose="05000000000000000000" pitchFamily="2" charset="2"/>
              <a:buChar char="Ø"/>
            </a:pPr>
            <a:r>
              <a:rPr lang="en-US" sz="2000" dirty="0"/>
              <a:t>static Collection </a:t>
            </a:r>
            <a:r>
              <a:rPr lang="en-US" sz="2000" dirty="0" err="1" smtClean="0"/>
              <a:t>unmodifiableCollection</a:t>
            </a:r>
            <a:r>
              <a:rPr lang="en-US" sz="2000" dirty="0" smtClean="0"/>
              <a:t> </a:t>
            </a:r>
            <a:r>
              <a:rPr lang="en-US" sz="2000" dirty="0"/>
              <a:t>(Collection </a:t>
            </a:r>
            <a:r>
              <a:rPr lang="en-US" sz="2000" dirty="0" smtClean="0"/>
              <a:t>c) - </a:t>
            </a:r>
            <a:r>
              <a:rPr lang="ru-RU" sz="2000" dirty="0"/>
              <a:t>Возвращает  неизменяемую </a:t>
            </a:r>
            <a:r>
              <a:rPr lang="ru-RU" sz="2000" dirty="0" smtClean="0"/>
              <a:t>коллекцию</a:t>
            </a:r>
            <a:r>
              <a:rPr lang="ru-RU" sz="2000" dirty="0"/>
              <a:t>,  поддерживаемую </a:t>
            </a:r>
            <a:r>
              <a:rPr lang="ru-RU" sz="2000" dirty="0" smtClean="0"/>
              <a:t>коллекцией с</a:t>
            </a:r>
            <a:endParaRPr lang="en-US" sz="2000" dirty="0" smtClean="0"/>
          </a:p>
          <a:p>
            <a:pPr>
              <a:buFont typeface="Wingdings" panose="05000000000000000000" pitchFamily="2" charset="2"/>
              <a:buChar char="Ø"/>
            </a:pPr>
            <a:r>
              <a:rPr lang="en-US" sz="2000" dirty="0"/>
              <a:t>static List </a:t>
            </a:r>
            <a:r>
              <a:rPr lang="en-US" sz="2000" dirty="0" err="1"/>
              <a:t>unmodifiableList</a:t>
            </a:r>
            <a:r>
              <a:rPr lang="en-US" sz="2000" dirty="0"/>
              <a:t> </a:t>
            </a:r>
            <a:r>
              <a:rPr lang="en-US" sz="2000" dirty="0" smtClean="0"/>
              <a:t>(</a:t>
            </a:r>
            <a:r>
              <a:rPr lang="en-US" sz="2000" dirty="0"/>
              <a:t>List list) </a:t>
            </a:r>
            <a:r>
              <a:rPr lang="ru-RU" sz="2000" dirty="0"/>
              <a:t>- Возвращает неизменяемый список, </a:t>
            </a:r>
            <a:r>
              <a:rPr lang="ru-RU" sz="2000" dirty="0" smtClean="0"/>
              <a:t>поддерживаемый </a:t>
            </a:r>
            <a:r>
              <a:rPr lang="ru-RU" sz="2000" dirty="0"/>
              <a:t>списком </a:t>
            </a:r>
            <a:r>
              <a:rPr lang="ru-RU" sz="2000" dirty="0" err="1"/>
              <a:t>list</a:t>
            </a:r>
            <a:r>
              <a:rPr lang="ru-RU" sz="2000" dirty="0"/>
              <a:t> </a:t>
            </a:r>
            <a:endParaRPr lang="ru-RU" sz="2000" dirty="0" smtClean="0"/>
          </a:p>
          <a:p>
            <a:pPr>
              <a:buFont typeface="Wingdings" panose="05000000000000000000" pitchFamily="2" charset="2"/>
              <a:buChar char="Ø"/>
            </a:pPr>
            <a:r>
              <a:rPr lang="en-US" sz="2000" dirty="0"/>
              <a:t>static Map </a:t>
            </a:r>
            <a:r>
              <a:rPr lang="en-US" sz="2000" dirty="0" err="1"/>
              <a:t>unmodifiableMap</a:t>
            </a:r>
            <a:r>
              <a:rPr lang="en-US" sz="2000" dirty="0"/>
              <a:t> (Map </a:t>
            </a:r>
            <a:r>
              <a:rPr lang="en-US" sz="2000" dirty="0" smtClean="0"/>
              <a:t>m</a:t>
            </a:r>
            <a:r>
              <a:rPr lang="en-US" sz="2000" dirty="0"/>
              <a:t>) </a:t>
            </a:r>
            <a:r>
              <a:rPr lang="ru-RU" sz="2000" dirty="0"/>
              <a:t>- Возвращает  неизменяемую  карту </a:t>
            </a:r>
            <a:r>
              <a:rPr lang="ru-RU" sz="2000" dirty="0" smtClean="0"/>
              <a:t>отображений</a:t>
            </a:r>
            <a:r>
              <a:rPr lang="ru-RU" sz="2000" dirty="0"/>
              <a:t>,  поддерживаемую  картой </a:t>
            </a:r>
            <a:r>
              <a:rPr lang="ru-RU" sz="2000" dirty="0" smtClean="0"/>
              <a:t>m </a:t>
            </a: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116190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t>Алгоритмы класса </a:t>
            </a:r>
            <a:r>
              <a:rPr lang="en-US" sz="3200" dirty="0"/>
              <a:t>Collections</a:t>
            </a:r>
          </a:p>
        </p:txBody>
      </p:sp>
      <p:sp>
        <p:nvSpPr>
          <p:cNvPr id="17411" name="Содержимое 2"/>
          <p:cNvSpPr>
            <a:spLocks noGrp="1"/>
          </p:cNvSpPr>
          <p:nvPr>
            <p:ph idx="1"/>
          </p:nvPr>
        </p:nvSpPr>
        <p:spPr>
          <a:xfrm>
            <a:off x="1907626" y="978569"/>
            <a:ext cx="9947489" cy="5591044"/>
          </a:xfrm>
        </p:spPr>
        <p:txBody>
          <a:bodyPr>
            <a:noAutofit/>
          </a:bodyPr>
          <a:lstStyle/>
          <a:p>
            <a:pPr>
              <a:buFont typeface="Wingdings" panose="05000000000000000000" pitchFamily="2" charset="2"/>
              <a:buChar char="Ø"/>
            </a:pPr>
            <a:r>
              <a:rPr lang="en-US" sz="2000" dirty="0"/>
              <a:t>static Set </a:t>
            </a:r>
            <a:r>
              <a:rPr lang="en-US" sz="2000" dirty="0" err="1"/>
              <a:t>unmodifiableSet</a:t>
            </a:r>
            <a:r>
              <a:rPr lang="en-US" sz="2000" dirty="0"/>
              <a:t> (Set a</a:t>
            </a:r>
            <a:r>
              <a:rPr lang="en-US" sz="2000" dirty="0" smtClean="0"/>
              <a:t>)</a:t>
            </a:r>
            <a:r>
              <a:rPr lang="ru-RU" sz="2000" dirty="0"/>
              <a:t> - Возвращает  неизменяемый  набор, </a:t>
            </a:r>
            <a:r>
              <a:rPr lang="ru-RU" sz="2000" dirty="0" smtClean="0"/>
              <a:t>поддерживаемый </a:t>
            </a:r>
            <a:r>
              <a:rPr lang="ru-RU" sz="2000" dirty="0"/>
              <a:t>набором s</a:t>
            </a:r>
            <a:endParaRPr lang="en-US" sz="2000" dirty="0"/>
          </a:p>
          <a:p>
            <a:pPr>
              <a:buFont typeface="Wingdings" panose="05000000000000000000" pitchFamily="2" charset="2"/>
              <a:buChar char="Ø"/>
            </a:pPr>
            <a:r>
              <a:rPr lang="en-US" sz="2000" dirty="0"/>
              <a:t>static </a:t>
            </a:r>
            <a:r>
              <a:rPr lang="en-US" sz="2000" dirty="0" err="1"/>
              <a:t>SortedMap</a:t>
            </a:r>
            <a:r>
              <a:rPr lang="en-US" sz="2000" dirty="0"/>
              <a:t> </a:t>
            </a:r>
            <a:r>
              <a:rPr lang="en-US" sz="2000" dirty="0" err="1" smtClean="0"/>
              <a:t>unmodifiableSortedMap</a:t>
            </a:r>
            <a:r>
              <a:rPr lang="en-US" sz="2000" dirty="0" smtClean="0"/>
              <a:t> (</a:t>
            </a:r>
            <a:r>
              <a:rPr lang="en-US" sz="2000" dirty="0" err="1"/>
              <a:t>SortedMap</a:t>
            </a:r>
            <a:r>
              <a:rPr lang="en-US" sz="2000" dirty="0"/>
              <a:t> </a:t>
            </a:r>
            <a:r>
              <a:rPr lang="en-US" sz="2000" dirty="0" err="1"/>
              <a:t>sm</a:t>
            </a:r>
            <a:r>
              <a:rPr lang="en-US" sz="2000" dirty="0" smtClean="0"/>
              <a:t>)</a:t>
            </a:r>
            <a:r>
              <a:rPr lang="ru-RU" sz="2000" dirty="0"/>
              <a:t> - Возвращает  неизменяемую </a:t>
            </a:r>
            <a:r>
              <a:rPr lang="ru-RU" sz="2000" dirty="0" smtClean="0"/>
              <a:t>отсортированную  </a:t>
            </a:r>
            <a:r>
              <a:rPr lang="ru-RU" sz="2000" dirty="0"/>
              <a:t>карту  отображений, </a:t>
            </a:r>
            <a:r>
              <a:rPr lang="ru-RU" sz="2000" dirty="0" smtClean="0"/>
              <a:t>поддерживаемую  </a:t>
            </a:r>
            <a:r>
              <a:rPr lang="ru-RU" sz="2000" dirty="0"/>
              <a:t>отсортированной </a:t>
            </a:r>
            <a:r>
              <a:rPr lang="ru-RU" sz="2000" dirty="0" smtClean="0"/>
              <a:t>картой </a:t>
            </a:r>
            <a:r>
              <a:rPr lang="ru-RU" sz="2000" dirty="0" err="1" smtClean="0"/>
              <a:t>sm</a:t>
            </a:r>
            <a:endParaRPr lang="ru-RU" sz="2000" dirty="0" smtClean="0"/>
          </a:p>
          <a:p>
            <a:pPr>
              <a:buFont typeface="Wingdings" panose="05000000000000000000" pitchFamily="2" charset="2"/>
              <a:buChar char="Ø"/>
            </a:pPr>
            <a:r>
              <a:rPr lang="en-US" sz="2000" dirty="0"/>
              <a:t>static </a:t>
            </a:r>
            <a:r>
              <a:rPr lang="en-US" sz="2000" dirty="0" err="1"/>
              <a:t>SortedSet</a:t>
            </a:r>
            <a:r>
              <a:rPr lang="en-US" sz="2000" dirty="0"/>
              <a:t> </a:t>
            </a:r>
            <a:r>
              <a:rPr lang="en-US" sz="2000" dirty="0" err="1" smtClean="0"/>
              <a:t>unmodifiableSortedSet</a:t>
            </a:r>
            <a:r>
              <a:rPr lang="en-US" sz="2000" dirty="0" smtClean="0"/>
              <a:t>(</a:t>
            </a:r>
            <a:r>
              <a:rPr lang="en-US" sz="2000" dirty="0" err="1" smtClean="0"/>
              <a:t>SortedSet</a:t>
            </a:r>
            <a:r>
              <a:rPr lang="en-US" sz="2000" dirty="0" smtClean="0"/>
              <a:t> s)</a:t>
            </a:r>
            <a:r>
              <a:rPr lang="ru-RU" sz="2000" dirty="0"/>
              <a:t> - Возвращает  неизменяемый </a:t>
            </a:r>
            <a:r>
              <a:rPr lang="ru-RU" sz="2000" dirty="0" smtClean="0"/>
              <a:t>отсортированный  </a:t>
            </a:r>
            <a:r>
              <a:rPr lang="ru-RU" sz="2000" dirty="0"/>
              <a:t>набор, </a:t>
            </a:r>
            <a:r>
              <a:rPr lang="ru-RU" sz="2000" dirty="0" smtClean="0"/>
              <a:t>поддерживаемый  </a:t>
            </a:r>
            <a:r>
              <a:rPr lang="ru-RU" sz="2000" dirty="0"/>
              <a:t>отсортированным </a:t>
            </a:r>
            <a:r>
              <a:rPr lang="ru-RU" sz="2000" dirty="0" smtClean="0"/>
              <a:t>набором s</a:t>
            </a:r>
          </a:p>
          <a:p>
            <a:pPr marL="0" indent="0">
              <a:buNone/>
            </a:pPr>
            <a:r>
              <a:rPr lang="ru-RU" sz="2000" dirty="0"/>
              <a:t>Некоторые  из  методов  могут  выбрасывать  исключения </a:t>
            </a:r>
            <a:r>
              <a:rPr lang="ru-RU" sz="2000" dirty="0" err="1" smtClean="0"/>
              <a:t>ClassCastException</a:t>
            </a:r>
            <a:r>
              <a:rPr lang="ru-RU" sz="2000" dirty="0"/>
              <a:t>,  которые  происходят  при  попытке  сравнения </a:t>
            </a:r>
            <a:r>
              <a:rPr lang="ru-RU" sz="2000" dirty="0" smtClean="0"/>
              <a:t>несовместимых  </a:t>
            </a:r>
            <a:r>
              <a:rPr lang="ru-RU" sz="2000" dirty="0"/>
              <a:t>типов,  или  исключения  </a:t>
            </a:r>
            <a:r>
              <a:rPr lang="ru-RU" sz="2000" dirty="0" err="1"/>
              <a:t>UnsupportedOperationException</a:t>
            </a:r>
            <a:r>
              <a:rPr lang="ru-RU" sz="2000" dirty="0"/>
              <a:t>, </a:t>
            </a:r>
            <a:r>
              <a:rPr lang="ru-RU" sz="2000" dirty="0" smtClean="0"/>
              <a:t>возникающие </a:t>
            </a:r>
            <a:r>
              <a:rPr lang="ru-RU" sz="2000" dirty="0"/>
              <a:t>во время изменения неизменяемой коллекции. </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2744095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r>
              <a:rPr lang="ru-RU" sz="3200" dirty="0">
                <a:effectLst>
                  <a:outerShdw blurRad="38100" dist="38100" dir="2700000" algn="tl">
                    <a:srgbClr val="C0C0C0"/>
                  </a:outerShdw>
                </a:effectLst>
              </a:rPr>
              <a:t>Интерфейс </a:t>
            </a:r>
            <a:r>
              <a:rPr lang="en-US" sz="3200" dirty="0"/>
              <a:t>Comparable</a:t>
            </a:r>
          </a:p>
        </p:txBody>
      </p:sp>
      <p:sp>
        <p:nvSpPr>
          <p:cNvPr id="17411" name="Содержимое 2"/>
          <p:cNvSpPr>
            <a:spLocks noGrp="1"/>
          </p:cNvSpPr>
          <p:nvPr>
            <p:ph idx="1"/>
          </p:nvPr>
        </p:nvSpPr>
        <p:spPr>
          <a:xfrm>
            <a:off x="1728592" y="1027133"/>
            <a:ext cx="10158608" cy="5699343"/>
          </a:xfrm>
        </p:spPr>
        <p:txBody>
          <a:bodyPr>
            <a:normAutofit/>
          </a:bodyPr>
          <a:lstStyle/>
          <a:p>
            <a:pPr marL="0" indent="0">
              <a:buNone/>
            </a:pPr>
            <a:r>
              <a:rPr lang="ru-RU" sz="2400" dirty="0"/>
              <a:t>Интерфейс </a:t>
            </a:r>
            <a:r>
              <a:rPr lang="ru-RU" sz="2400" dirty="0" err="1"/>
              <a:t>Comparable</a:t>
            </a:r>
            <a:r>
              <a:rPr lang="ru-RU" sz="2400" dirty="0"/>
              <a:t> содержит </a:t>
            </a:r>
            <a:r>
              <a:rPr lang="ru-RU" sz="2400" dirty="0" smtClean="0"/>
              <a:t>метод </a:t>
            </a:r>
            <a:r>
              <a:rPr lang="ru-RU" sz="2400" dirty="0" err="1"/>
              <a:t>int</a:t>
            </a:r>
            <a:r>
              <a:rPr lang="ru-RU" sz="2400" dirty="0"/>
              <a:t> </a:t>
            </a:r>
            <a:r>
              <a:rPr lang="ru-RU" sz="2400" dirty="0" err="1"/>
              <a:t>compareTo</a:t>
            </a:r>
            <a:r>
              <a:rPr lang="ru-RU" sz="2400" dirty="0"/>
              <a:t>(E </a:t>
            </a:r>
            <a:r>
              <a:rPr lang="ru-RU" sz="2400" dirty="0" err="1"/>
              <a:t>item</a:t>
            </a:r>
            <a:r>
              <a:rPr lang="ru-RU" sz="2400" dirty="0"/>
              <a:t>), который сравнивает текущий объект с объектом, переданным в качестве параметра. Если этот метод возвращает отрицательное число, то текущий объект будет располагаться перед тем, который передается через параметр. Если метод вернет положительное число, то, наоборот, после второго объекта. Если метод возвратит ноль, значит, оба объекта равны</a:t>
            </a:r>
            <a:r>
              <a:rPr lang="ru-RU" sz="2400" dirty="0" smtClean="0"/>
              <a:t>.</a:t>
            </a:r>
          </a:p>
          <a:p>
            <a:pPr marL="0" indent="0">
              <a:buNone/>
            </a:pPr>
            <a:endParaRPr lang="ru-RU" dirty="0" smtClean="0"/>
          </a:p>
        </p:txBody>
      </p:sp>
    </p:spTree>
    <p:extLst>
      <p:ext uri="{BB962C8B-B14F-4D97-AF65-F5344CB8AC3E}">
        <p14:creationId xmlns:p14="http://schemas.microsoft.com/office/powerpoint/2010/main" val="633888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Интерфейс </a:t>
            </a:r>
            <a:r>
              <a:rPr lang="en-US" sz="3200" dirty="0"/>
              <a:t>Comparable</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728592" y="1027133"/>
            <a:ext cx="10158608" cy="5699343"/>
          </a:xfrm>
        </p:spPr>
        <p:txBody>
          <a:bodyPr>
            <a:normAutofit lnSpcReduction="10000"/>
          </a:bodyPr>
          <a:lstStyle/>
          <a:p>
            <a:pPr marL="0" indent="0">
              <a:buNone/>
            </a:pPr>
            <a:r>
              <a:rPr lang="ru-RU" sz="2400" dirty="0"/>
              <a:t>В данном случае мы не возвращаем явным образом никакое число, а полагаемся на встроенный механизм сравнения, который есть у класса </a:t>
            </a:r>
            <a:r>
              <a:rPr lang="ru-RU" sz="2400" dirty="0" err="1"/>
              <a:t>String</a:t>
            </a:r>
            <a:r>
              <a:rPr lang="ru-RU" sz="2400" dirty="0"/>
              <a:t>. Но мы также можем определить и свою логику, например, сравнивать по длине имени</a:t>
            </a:r>
            <a:r>
              <a:rPr lang="ru-RU" sz="2400" dirty="0" smtClean="0"/>
              <a:t>:</a:t>
            </a:r>
          </a:p>
          <a:p>
            <a:pPr marL="0" indent="0">
              <a:buNone/>
            </a:pPr>
            <a:endParaRPr lang="ru-RU" dirty="0" smtClean="0"/>
          </a:p>
          <a:p>
            <a:pPr marL="0" indent="0">
              <a:buNone/>
            </a:pPr>
            <a:r>
              <a:rPr lang="en-US" dirty="0"/>
              <a:t>public </a:t>
            </a:r>
            <a:r>
              <a:rPr lang="en-US" dirty="0" err="1"/>
              <a:t>int</a:t>
            </a:r>
            <a:r>
              <a:rPr lang="en-US" dirty="0"/>
              <a:t> </a:t>
            </a:r>
            <a:r>
              <a:rPr lang="en-US" dirty="0" err="1"/>
              <a:t>compareTo</a:t>
            </a:r>
            <a:r>
              <a:rPr lang="en-US" dirty="0"/>
              <a:t>(Person p){</a:t>
            </a:r>
          </a:p>
          <a:p>
            <a:pPr marL="0" indent="0">
              <a:buNone/>
            </a:pPr>
            <a:r>
              <a:rPr lang="ru-RU" dirty="0" smtClean="0"/>
              <a:t>	</a:t>
            </a:r>
            <a:r>
              <a:rPr lang="en-US" dirty="0" smtClean="0"/>
              <a:t>return </a:t>
            </a:r>
            <a:r>
              <a:rPr lang="en-US" dirty="0" err="1"/>
              <a:t>name.length</a:t>
            </a:r>
            <a:r>
              <a:rPr lang="en-US" dirty="0"/>
              <a:t>()-</a:t>
            </a:r>
            <a:r>
              <a:rPr lang="en-US" dirty="0" err="1"/>
              <a:t>p.getName</a:t>
            </a:r>
            <a:r>
              <a:rPr lang="en-US" dirty="0"/>
              <a:t>().length();</a:t>
            </a:r>
          </a:p>
          <a:p>
            <a:pPr marL="0" indent="0">
              <a:buNone/>
            </a:pPr>
            <a:r>
              <a:rPr lang="en-US" dirty="0" smtClean="0"/>
              <a:t>}</a:t>
            </a:r>
            <a:endParaRPr lang="ru-RU" dirty="0" smtClean="0"/>
          </a:p>
          <a:p>
            <a:pPr marL="0" indent="0">
              <a:buNone/>
            </a:pPr>
            <a:endParaRPr lang="ru-RU" sz="2400" dirty="0"/>
          </a:p>
          <a:p>
            <a:pPr marL="0" indent="0">
              <a:buNone/>
            </a:pPr>
            <a:r>
              <a:rPr lang="ru-RU" sz="2400" dirty="0" smtClean="0"/>
              <a:t>Теперь можно </a:t>
            </a:r>
            <a:r>
              <a:rPr lang="ru-RU" sz="2400" dirty="0"/>
              <a:t>типизировать </a:t>
            </a:r>
            <a:r>
              <a:rPr lang="ru-RU" sz="2400" dirty="0" err="1"/>
              <a:t>TreeSet</a:t>
            </a:r>
            <a:r>
              <a:rPr lang="ru-RU" sz="2400" dirty="0"/>
              <a:t> типом </a:t>
            </a:r>
            <a:r>
              <a:rPr lang="ru-RU" sz="2400" dirty="0" err="1"/>
              <a:t>Person</a:t>
            </a:r>
            <a:r>
              <a:rPr lang="ru-RU" sz="2400" dirty="0"/>
              <a:t> и добавлять в дерево соответствующие объекты</a:t>
            </a:r>
            <a:r>
              <a:rPr lang="ru-RU" sz="2400" dirty="0" smtClean="0"/>
              <a:t>:</a:t>
            </a:r>
          </a:p>
          <a:p>
            <a:pPr marL="0" indent="0">
              <a:buNone/>
            </a:pPr>
            <a:endParaRPr lang="ru-RU" sz="2400" dirty="0" smtClean="0"/>
          </a:p>
          <a:p>
            <a:pPr marL="0" indent="0">
              <a:buNone/>
            </a:pPr>
            <a:r>
              <a:rPr lang="ru-RU" dirty="0" smtClean="0"/>
              <a:t>	</a:t>
            </a:r>
            <a:r>
              <a:rPr lang="en-US" dirty="0" smtClean="0"/>
              <a:t>TreeSet&lt;Person</a:t>
            </a:r>
            <a:r>
              <a:rPr lang="en-US" dirty="0"/>
              <a:t>&gt; people = new TreeSet&lt;Person&gt;();</a:t>
            </a:r>
          </a:p>
          <a:p>
            <a:pPr marL="0" indent="0">
              <a:buNone/>
            </a:pPr>
            <a:r>
              <a:rPr lang="ru-RU" dirty="0" smtClean="0"/>
              <a:t>	</a:t>
            </a:r>
            <a:r>
              <a:rPr lang="en-US" dirty="0" err="1" smtClean="0"/>
              <a:t>people.add</a:t>
            </a:r>
            <a:r>
              <a:rPr lang="en-US" dirty="0" smtClean="0"/>
              <a:t>(new </a:t>
            </a:r>
            <a:r>
              <a:rPr lang="en-US" dirty="0"/>
              <a:t>Person("Tom"));</a:t>
            </a:r>
            <a:endParaRPr lang="ru-RU" dirty="0"/>
          </a:p>
        </p:txBody>
      </p:sp>
    </p:spTree>
    <p:extLst>
      <p:ext uri="{BB962C8B-B14F-4D97-AF65-F5344CB8AC3E}">
        <p14:creationId xmlns:p14="http://schemas.microsoft.com/office/powerpoint/2010/main" val="2256872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Интерфейс </a:t>
            </a:r>
            <a:r>
              <a:rPr lang="en-US" sz="3200" dirty="0">
                <a:effectLst>
                  <a:outerShdw blurRad="38100" dist="38100" dir="2700000" algn="tl">
                    <a:srgbClr val="C0C0C0"/>
                  </a:outerShdw>
                </a:effectLst>
              </a:rPr>
              <a:t>Comparator</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315234"/>
            <a:ext cx="9979572" cy="5258988"/>
          </a:xfrm>
        </p:spPr>
        <p:txBody>
          <a:bodyPr>
            <a:normAutofit lnSpcReduction="10000"/>
          </a:bodyPr>
          <a:lstStyle/>
          <a:p>
            <a:pPr marL="0" indent="0">
              <a:buNone/>
            </a:pPr>
            <a:r>
              <a:rPr lang="ru-RU" sz="2400" dirty="0"/>
              <a:t>При реализации интерфейса </a:t>
            </a:r>
            <a:r>
              <a:rPr lang="ru-RU" sz="2400" dirty="0" err="1"/>
              <a:t>java.util.Comparator</a:t>
            </a:r>
            <a:r>
              <a:rPr lang="ru-RU" sz="2400" dirty="0"/>
              <a:t>&lt;T&gt; появляется возможность </a:t>
            </a:r>
            <a:r>
              <a:rPr lang="ru-RU" sz="2400" dirty="0" smtClean="0"/>
              <a:t>сортировки </a:t>
            </a:r>
            <a:r>
              <a:rPr lang="ru-RU" sz="2400" dirty="0"/>
              <a:t>списка объектов конкретного типа по правилам, определенным для </a:t>
            </a:r>
            <a:r>
              <a:rPr lang="ru-RU" sz="2400" dirty="0" smtClean="0"/>
              <a:t>этого </a:t>
            </a:r>
            <a:r>
              <a:rPr lang="ru-RU" sz="2400" dirty="0"/>
              <a:t>типа</a:t>
            </a:r>
            <a:r>
              <a:rPr lang="ru-RU" sz="2400" dirty="0" smtClean="0"/>
              <a:t>.</a:t>
            </a:r>
            <a:endParaRPr lang="en-US" sz="2400" dirty="0" smtClean="0"/>
          </a:p>
          <a:p>
            <a:pPr marL="0" indent="0">
              <a:buNone/>
            </a:pPr>
            <a:r>
              <a:rPr lang="ru-RU" sz="2400" dirty="0"/>
              <a:t>Интерфейс </a:t>
            </a:r>
            <a:r>
              <a:rPr lang="ru-RU" sz="2400" dirty="0" err="1"/>
              <a:t>Comparator</a:t>
            </a:r>
            <a:r>
              <a:rPr lang="ru-RU" sz="2400" dirty="0"/>
              <a:t> содержит ряд методов, ключевым из которых является метод </a:t>
            </a:r>
            <a:r>
              <a:rPr lang="ru-RU" sz="2400" dirty="0" err="1"/>
              <a:t>compare</a:t>
            </a:r>
            <a:r>
              <a:rPr lang="ru-RU" sz="2400" dirty="0" smtClean="0"/>
              <a:t>():</a:t>
            </a:r>
            <a:endParaRPr lang="en-US" sz="2400" dirty="0" smtClean="0"/>
          </a:p>
          <a:p>
            <a:pPr marL="0" indent="0">
              <a:buNone/>
            </a:pPr>
            <a:r>
              <a:rPr lang="en-US" sz="2400" dirty="0" smtClean="0"/>
              <a:t>	</a:t>
            </a:r>
            <a:r>
              <a:rPr lang="en-US" dirty="0" smtClean="0"/>
              <a:t>public </a:t>
            </a:r>
            <a:r>
              <a:rPr lang="en-US" dirty="0"/>
              <a:t>interface Comparator&lt;E&gt; {</a:t>
            </a:r>
          </a:p>
          <a:p>
            <a:pPr marL="0" indent="0">
              <a:buNone/>
            </a:pPr>
            <a:r>
              <a:rPr lang="en-US" dirty="0" smtClean="0"/>
              <a:t>		</a:t>
            </a:r>
            <a:r>
              <a:rPr lang="en-US" dirty="0" err="1" smtClean="0"/>
              <a:t>int</a:t>
            </a:r>
            <a:r>
              <a:rPr lang="en-US" dirty="0" smtClean="0"/>
              <a:t> </a:t>
            </a:r>
            <a:r>
              <a:rPr lang="en-US" dirty="0"/>
              <a:t>compare(T a, T b);</a:t>
            </a:r>
          </a:p>
          <a:p>
            <a:pPr marL="0" indent="0">
              <a:buNone/>
            </a:pPr>
            <a:r>
              <a:rPr lang="en-US" dirty="0" smtClean="0"/>
              <a:t>		// </a:t>
            </a:r>
            <a:r>
              <a:rPr lang="ru-RU" dirty="0"/>
              <a:t>остальные методы</a:t>
            </a:r>
          </a:p>
          <a:p>
            <a:pPr marL="0" indent="0">
              <a:buNone/>
            </a:pPr>
            <a:r>
              <a:rPr lang="en-US" dirty="0" smtClean="0"/>
              <a:t>	</a:t>
            </a:r>
            <a:r>
              <a:rPr lang="ru-RU" dirty="0" smtClean="0"/>
              <a:t>}</a:t>
            </a:r>
            <a:endParaRPr lang="en-US" dirty="0" smtClean="0"/>
          </a:p>
          <a:p>
            <a:pPr marL="0" indent="0">
              <a:buNone/>
            </a:pPr>
            <a:r>
              <a:rPr lang="ru-RU" sz="2400" dirty="0"/>
              <a:t>Метод </a:t>
            </a:r>
            <a:r>
              <a:rPr lang="ru-RU" sz="2400" dirty="0" err="1"/>
              <a:t>compare</a:t>
            </a:r>
            <a:r>
              <a:rPr lang="ru-RU" sz="2400" dirty="0"/>
              <a:t> также возвращает числовое значение - если оно отрицательное, то объект a предшествует объекту b, иначе - наоборот. А если метод возвращает ноль, то объекты равны.</a:t>
            </a:r>
          </a:p>
        </p:txBody>
      </p:sp>
    </p:spTree>
    <p:extLst>
      <p:ext uri="{BB962C8B-B14F-4D97-AF65-F5344CB8AC3E}">
        <p14:creationId xmlns:p14="http://schemas.microsoft.com/office/powerpoint/2010/main" val="2488108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Интерфейс </a:t>
            </a:r>
            <a:r>
              <a:rPr lang="en-US" sz="3200" dirty="0">
                <a:effectLst>
                  <a:outerShdw blurRad="38100" dist="38100" dir="2700000" algn="tl">
                    <a:srgbClr val="C0C0C0"/>
                  </a:outerShdw>
                </a:effectLst>
              </a:rPr>
              <a:t>Comparator</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315234"/>
            <a:ext cx="9979572" cy="5258988"/>
          </a:xfrm>
        </p:spPr>
        <p:txBody>
          <a:bodyPr>
            <a:normAutofit/>
          </a:bodyPr>
          <a:lstStyle/>
          <a:p>
            <a:pPr marL="0" indent="0">
              <a:buNone/>
            </a:pPr>
            <a:r>
              <a:rPr lang="ru-RU" sz="2400" dirty="0"/>
              <a:t>Для применения интерфейса нам вначале надо создать класс компаратора, который реализует этот интерфейс</a:t>
            </a:r>
            <a:r>
              <a:rPr lang="ru-RU" sz="2400" dirty="0" smtClean="0"/>
              <a:t>:</a:t>
            </a:r>
            <a:endParaRPr lang="en-US" sz="2400" dirty="0" smtClean="0"/>
          </a:p>
          <a:p>
            <a:pPr marL="0" indent="0">
              <a:buNone/>
            </a:pPr>
            <a:endParaRPr lang="en-US" sz="2400" dirty="0"/>
          </a:p>
          <a:p>
            <a:pPr marL="0" indent="0">
              <a:buNone/>
            </a:pPr>
            <a:r>
              <a:rPr lang="en-US" sz="2000" dirty="0" smtClean="0"/>
              <a:t>	class </a:t>
            </a:r>
            <a:r>
              <a:rPr lang="en-US" sz="2000" dirty="0" err="1"/>
              <a:t>PersonComparator</a:t>
            </a:r>
            <a:r>
              <a:rPr lang="en-US" sz="2000" dirty="0"/>
              <a:t> implements Comparator&lt;Person&gt;{</a:t>
            </a:r>
          </a:p>
          <a:p>
            <a:pPr marL="0" indent="0">
              <a:buNone/>
            </a:pPr>
            <a:r>
              <a:rPr lang="en-US" sz="2000" dirty="0" smtClean="0"/>
              <a:t>		public </a:t>
            </a:r>
            <a:r>
              <a:rPr lang="en-US" sz="2000" dirty="0" err="1"/>
              <a:t>int</a:t>
            </a:r>
            <a:r>
              <a:rPr lang="en-US" sz="2000" dirty="0"/>
              <a:t> compare(Person a, Person b){</a:t>
            </a:r>
          </a:p>
          <a:p>
            <a:pPr marL="0" indent="0">
              <a:buNone/>
            </a:pPr>
            <a:r>
              <a:rPr lang="en-US" sz="2000" dirty="0" smtClean="0"/>
              <a:t>			return </a:t>
            </a:r>
            <a:r>
              <a:rPr lang="en-US" sz="2000" dirty="0" err="1"/>
              <a:t>a.getName</a:t>
            </a:r>
            <a:r>
              <a:rPr lang="en-US" sz="2000" dirty="0"/>
              <a:t>().</a:t>
            </a:r>
            <a:r>
              <a:rPr lang="en-US" sz="2000" dirty="0" err="1"/>
              <a:t>compareTo</a:t>
            </a:r>
            <a:r>
              <a:rPr lang="en-US" sz="2000" dirty="0"/>
              <a:t>(</a:t>
            </a:r>
            <a:r>
              <a:rPr lang="en-US" sz="2000" dirty="0" err="1"/>
              <a:t>b.getName</a:t>
            </a:r>
            <a:r>
              <a:rPr lang="en-US" sz="2000" dirty="0" smtClean="0"/>
              <a:t>());</a:t>
            </a:r>
          </a:p>
          <a:p>
            <a:pPr marL="0" indent="0">
              <a:buNone/>
            </a:pPr>
            <a:r>
              <a:rPr lang="en-US" sz="2000" dirty="0"/>
              <a:t>	</a:t>
            </a:r>
            <a:r>
              <a:rPr lang="en-US" sz="2000" dirty="0" smtClean="0"/>
              <a:t>	}</a:t>
            </a:r>
          </a:p>
          <a:p>
            <a:pPr marL="0" indent="0">
              <a:buNone/>
            </a:pPr>
            <a:r>
              <a:rPr lang="en-US" sz="2000" dirty="0"/>
              <a:t>	</a:t>
            </a:r>
            <a:r>
              <a:rPr lang="en-US" sz="2000" dirty="0" smtClean="0"/>
              <a:t>}</a:t>
            </a:r>
          </a:p>
        </p:txBody>
      </p:sp>
    </p:spTree>
    <p:extLst>
      <p:ext uri="{BB962C8B-B14F-4D97-AF65-F5344CB8AC3E}">
        <p14:creationId xmlns:p14="http://schemas.microsoft.com/office/powerpoint/2010/main" val="3899438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a:xfrm>
            <a:off x="1907627" y="223839"/>
            <a:ext cx="9096704" cy="633412"/>
          </a:xfrm>
        </p:spPr>
        <p:txBody>
          <a:bodyPr rtlCol="0">
            <a:normAutofit/>
          </a:bodyPr>
          <a:lstStyle/>
          <a:p>
            <a:pPr>
              <a:defRPr/>
            </a:pPr>
            <a:r>
              <a:rPr lang="ru-RU" sz="3200" dirty="0">
                <a:effectLst>
                  <a:outerShdw blurRad="38100" dist="38100" dir="2700000" algn="tl">
                    <a:srgbClr val="C0C0C0"/>
                  </a:outerShdw>
                </a:effectLst>
              </a:rPr>
              <a:t>Интерфейс </a:t>
            </a:r>
            <a:r>
              <a:rPr lang="en-US" sz="3200" dirty="0">
                <a:effectLst>
                  <a:outerShdw blurRad="38100" dist="38100" dir="2700000" algn="tl">
                    <a:srgbClr val="C0C0C0"/>
                  </a:outerShdw>
                </a:effectLst>
              </a:rPr>
              <a:t>Comparator</a:t>
            </a:r>
            <a:endParaRPr lang="ru-RU" sz="3200" dirty="0">
              <a:effectLst>
                <a:outerShdw blurRad="38100" dist="38100" dir="2700000" algn="tl">
                  <a:srgbClr val="C0C0C0"/>
                </a:outerShdw>
              </a:effectLst>
            </a:endParaRPr>
          </a:p>
        </p:txBody>
      </p:sp>
      <p:sp>
        <p:nvSpPr>
          <p:cNvPr id="17411" name="Содержимое 2"/>
          <p:cNvSpPr>
            <a:spLocks noGrp="1"/>
          </p:cNvSpPr>
          <p:nvPr>
            <p:ph idx="1"/>
          </p:nvPr>
        </p:nvSpPr>
        <p:spPr>
          <a:xfrm>
            <a:off x="1907628" y="1315234"/>
            <a:ext cx="9979572" cy="5258988"/>
          </a:xfrm>
        </p:spPr>
        <p:txBody>
          <a:bodyPr>
            <a:normAutofit fontScale="85000" lnSpcReduction="10000"/>
          </a:bodyPr>
          <a:lstStyle/>
          <a:p>
            <a:pPr marL="0" indent="0">
              <a:buNone/>
            </a:pPr>
            <a:r>
              <a:rPr lang="ru-RU" sz="2400" dirty="0"/>
              <a:t>Здесь </a:t>
            </a:r>
            <a:r>
              <a:rPr lang="ru-RU" sz="2400" dirty="0" smtClean="0"/>
              <a:t>проводится </a:t>
            </a:r>
            <a:r>
              <a:rPr lang="ru-RU" sz="2400" dirty="0"/>
              <a:t>сравнение по строкам. Теперь </a:t>
            </a:r>
            <a:r>
              <a:rPr lang="ru-RU" sz="2400" dirty="0" smtClean="0"/>
              <a:t>используется </a:t>
            </a:r>
            <a:r>
              <a:rPr lang="ru-RU" sz="2400" dirty="0"/>
              <a:t>класс компаратора для создания объекта </a:t>
            </a:r>
            <a:r>
              <a:rPr lang="ru-RU" sz="2400" dirty="0" err="1"/>
              <a:t>TreeSet</a:t>
            </a:r>
            <a:r>
              <a:rPr lang="ru-RU" sz="2400" dirty="0" smtClean="0"/>
              <a:t>:</a:t>
            </a:r>
            <a:endParaRPr lang="en-US" sz="2400" dirty="0" smtClean="0"/>
          </a:p>
          <a:p>
            <a:pPr marL="0" indent="0">
              <a:buNone/>
            </a:pPr>
            <a:r>
              <a:rPr lang="ru-RU" dirty="0" smtClean="0"/>
              <a:t>	</a:t>
            </a:r>
            <a:r>
              <a:rPr lang="en-US" dirty="0" err="1" smtClean="0"/>
              <a:t>PersonComparator</a:t>
            </a:r>
            <a:r>
              <a:rPr lang="en-US" dirty="0" smtClean="0"/>
              <a:t> </a:t>
            </a:r>
            <a:r>
              <a:rPr lang="en-US" dirty="0" err="1"/>
              <a:t>pcomp</a:t>
            </a:r>
            <a:r>
              <a:rPr lang="en-US" dirty="0"/>
              <a:t> = new </a:t>
            </a:r>
            <a:r>
              <a:rPr lang="en-US" dirty="0" err="1"/>
              <a:t>PersonComparator</a:t>
            </a:r>
            <a:r>
              <a:rPr lang="en-US" dirty="0"/>
              <a:t>();</a:t>
            </a:r>
          </a:p>
          <a:p>
            <a:pPr marL="0" indent="0">
              <a:buNone/>
            </a:pPr>
            <a:r>
              <a:rPr lang="ru-RU" dirty="0" smtClean="0"/>
              <a:t>	</a:t>
            </a:r>
            <a:r>
              <a:rPr lang="en-US" dirty="0" smtClean="0"/>
              <a:t>TreeSet&lt;Person</a:t>
            </a:r>
            <a:r>
              <a:rPr lang="en-US" dirty="0"/>
              <a:t>&gt; people = new TreeSet&lt;Person&gt;(</a:t>
            </a:r>
            <a:r>
              <a:rPr lang="en-US" dirty="0" err="1"/>
              <a:t>pcomp</a:t>
            </a:r>
            <a:r>
              <a:rPr lang="en-US" dirty="0"/>
              <a:t>);</a:t>
            </a:r>
          </a:p>
          <a:p>
            <a:pPr marL="0" indent="0">
              <a:buNone/>
            </a:pPr>
            <a:r>
              <a:rPr lang="ru-RU" dirty="0" smtClean="0"/>
              <a:t>	</a:t>
            </a:r>
            <a:r>
              <a:rPr lang="en-US" dirty="0" err="1" smtClean="0"/>
              <a:t>people.add</a:t>
            </a:r>
            <a:r>
              <a:rPr lang="en-US" dirty="0" smtClean="0"/>
              <a:t>(new </a:t>
            </a:r>
            <a:r>
              <a:rPr lang="en-US" dirty="0"/>
              <a:t>Person("Tom"));</a:t>
            </a:r>
          </a:p>
          <a:p>
            <a:pPr marL="0" indent="0">
              <a:buNone/>
            </a:pPr>
            <a:r>
              <a:rPr lang="ru-RU" dirty="0" smtClean="0"/>
              <a:t>	</a:t>
            </a:r>
            <a:r>
              <a:rPr lang="en-US" dirty="0" err="1" smtClean="0"/>
              <a:t>people.add</a:t>
            </a:r>
            <a:r>
              <a:rPr lang="en-US" dirty="0" smtClean="0"/>
              <a:t>(new </a:t>
            </a:r>
            <a:r>
              <a:rPr lang="en-US" dirty="0"/>
              <a:t>Person("Nick"));</a:t>
            </a:r>
          </a:p>
          <a:p>
            <a:pPr marL="0" indent="0">
              <a:buNone/>
            </a:pPr>
            <a:r>
              <a:rPr lang="ru-RU" dirty="0" smtClean="0"/>
              <a:t>	</a:t>
            </a:r>
            <a:r>
              <a:rPr lang="en-US" dirty="0" err="1" smtClean="0"/>
              <a:t>people.add</a:t>
            </a:r>
            <a:r>
              <a:rPr lang="en-US" dirty="0" smtClean="0"/>
              <a:t>(new </a:t>
            </a:r>
            <a:r>
              <a:rPr lang="en-US" dirty="0"/>
              <a:t>Person("Alice"));</a:t>
            </a:r>
          </a:p>
          <a:p>
            <a:pPr marL="0" indent="0">
              <a:buNone/>
            </a:pPr>
            <a:r>
              <a:rPr lang="ru-RU" dirty="0" smtClean="0"/>
              <a:t>	</a:t>
            </a:r>
            <a:r>
              <a:rPr lang="en-US" dirty="0" err="1" smtClean="0"/>
              <a:t>people.add</a:t>
            </a:r>
            <a:r>
              <a:rPr lang="en-US" dirty="0" smtClean="0"/>
              <a:t>(new </a:t>
            </a:r>
            <a:r>
              <a:rPr lang="en-US" dirty="0"/>
              <a:t>Person("Bill"));</a:t>
            </a:r>
          </a:p>
          <a:p>
            <a:pPr marL="0" indent="0">
              <a:buNone/>
            </a:pPr>
            <a:r>
              <a:rPr lang="ru-RU" dirty="0" smtClean="0"/>
              <a:t>	</a:t>
            </a:r>
            <a:r>
              <a:rPr lang="en-US" dirty="0" smtClean="0"/>
              <a:t>for(Person  </a:t>
            </a:r>
            <a:r>
              <a:rPr lang="en-US" dirty="0"/>
              <a:t>p : people){</a:t>
            </a:r>
          </a:p>
          <a:p>
            <a:pPr marL="0" indent="0">
              <a:buNone/>
            </a:pPr>
            <a:r>
              <a:rPr lang="en-US" dirty="0" smtClean="0"/>
              <a:t>	</a:t>
            </a:r>
            <a:r>
              <a:rPr lang="ru-RU" dirty="0" smtClean="0"/>
              <a:t>	</a:t>
            </a:r>
            <a:r>
              <a:rPr lang="en-US" dirty="0" err="1" smtClean="0"/>
              <a:t>System.out.println</a:t>
            </a:r>
            <a:r>
              <a:rPr lang="en-US" dirty="0" smtClean="0"/>
              <a:t>(</a:t>
            </a:r>
            <a:r>
              <a:rPr lang="en-US" dirty="0" err="1" smtClean="0"/>
              <a:t>p.getName</a:t>
            </a:r>
            <a:r>
              <a:rPr lang="en-US" dirty="0"/>
              <a:t>());</a:t>
            </a:r>
          </a:p>
          <a:p>
            <a:pPr marL="0" indent="0">
              <a:buNone/>
            </a:pPr>
            <a:r>
              <a:rPr lang="ru-RU" dirty="0" smtClean="0"/>
              <a:t>	</a:t>
            </a:r>
            <a:r>
              <a:rPr lang="en-US" dirty="0" smtClean="0"/>
              <a:t>}</a:t>
            </a:r>
          </a:p>
          <a:p>
            <a:pPr marL="0" indent="0">
              <a:buNone/>
            </a:pPr>
            <a:r>
              <a:rPr lang="ru-RU" sz="2400" dirty="0"/>
              <a:t>Для создания </a:t>
            </a:r>
            <a:r>
              <a:rPr lang="ru-RU" sz="2400" dirty="0" err="1"/>
              <a:t>TreeSet</a:t>
            </a:r>
            <a:r>
              <a:rPr lang="ru-RU" sz="2400" dirty="0"/>
              <a:t> здесь используется одна из версий конструктора, которая в качестве параметра принимает компаратор. Теперь вне зависимости от того, реализован ли в классе </a:t>
            </a:r>
            <a:r>
              <a:rPr lang="ru-RU" sz="2400" dirty="0" err="1"/>
              <a:t>Person</a:t>
            </a:r>
            <a:r>
              <a:rPr lang="ru-RU" sz="2400" dirty="0"/>
              <a:t> интерфейс </a:t>
            </a:r>
            <a:r>
              <a:rPr lang="ru-RU" sz="2400" dirty="0" err="1"/>
              <a:t>Comparable</a:t>
            </a:r>
            <a:r>
              <a:rPr lang="ru-RU" sz="2400" dirty="0"/>
              <a:t>, логика сравнения и сортировки будет использоваться та, которая определена в классе </a:t>
            </a:r>
            <a:r>
              <a:rPr lang="ru-RU" sz="2400" dirty="0" smtClean="0"/>
              <a:t>компаратора.</a:t>
            </a:r>
            <a:endParaRPr lang="en-US" sz="2400" dirty="0"/>
          </a:p>
        </p:txBody>
      </p:sp>
    </p:spTree>
    <p:extLst>
      <p:ext uri="{BB962C8B-B14F-4D97-AF65-F5344CB8AC3E}">
        <p14:creationId xmlns:p14="http://schemas.microsoft.com/office/powerpoint/2010/main" val="3184928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3006</TotalTime>
  <Words>2861</Words>
  <Application>Microsoft Office PowerPoint</Application>
  <PresentationFormat>Широкоэкранный</PresentationFormat>
  <Paragraphs>355</Paragraphs>
  <Slides>45</Slides>
  <Notes>44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Arial</vt:lpstr>
      <vt:lpstr>Calibri</vt:lpstr>
      <vt:lpstr>Century Gothic</vt:lpstr>
      <vt:lpstr>Wingdings</vt:lpstr>
      <vt:lpstr>Wingdings 3</vt:lpstr>
      <vt:lpstr>Легкий дым</vt:lpstr>
      <vt:lpstr>Краткий обзор коллекций</vt:lpstr>
      <vt:lpstr>Интерфейс Comparable</vt:lpstr>
      <vt:lpstr>Интерфейс Comparable</vt:lpstr>
      <vt:lpstr>Интерфейс Comparable</vt:lpstr>
      <vt:lpstr>Интерфейс Comparable</vt:lpstr>
      <vt:lpstr>Интерфейс Comparable</vt:lpstr>
      <vt:lpstr>Интерфейс Comparator</vt:lpstr>
      <vt:lpstr>Интерфейс Comparator</vt:lpstr>
      <vt:lpstr>Интерфейс Comparator</vt:lpstr>
      <vt:lpstr>Итераторы</vt:lpstr>
      <vt:lpstr>Интерфейс Iterator</vt:lpstr>
      <vt:lpstr>Интерфейс Iterator</vt:lpstr>
      <vt:lpstr>Интерфейс Iterator</vt:lpstr>
      <vt:lpstr>Интерфейс ListIterator</vt:lpstr>
      <vt:lpstr>Интерфейс ListIterator</vt:lpstr>
      <vt:lpstr>Интерфейс ListIterator</vt:lpstr>
      <vt:lpstr>Карты отображений</vt:lpstr>
      <vt:lpstr>Карты отображений</vt:lpstr>
      <vt:lpstr>Карты отображений</vt:lpstr>
      <vt:lpstr>Интерфейс Map</vt:lpstr>
      <vt:lpstr>Интерфейс Map</vt:lpstr>
      <vt:lpstr>Интерфейс Map</vt:lpstr>
      <vt:lpstr>Интерфейс Map</vt:lpstr>
      <vt:lpstr>Интерфейс Map.Entry&lt;K, V&gt; </vt:lpstr>
      <vt:lpstr>Классы отображений. HashMap</vt:lpstr>
      <vt:lpstr>Классы отображений. HashMap</vt:lpstr>
      <vt:lpstr>Классы отображений. HashMap</vt:lpstr>
      <vt:lpstr>Интерфейс SortedMap</vt:lpstr>
      <vt:lpstr>Интерфейс SortedMap</vt:lpstr>
      <vt:lpstr>Интерфейс NavigableMap</vt:lpstr>
      <vt:lpstr>Интерфейс NavigableMap</vt:lpstr>
      <vt:lpstr>Интерфейс NavigableMap</vt:lpstr>
      <vt:lpstr>Интерфейс NavigableMap</vt:lpstr>
      <vt:lpstr>Интерфейс NavigableMap</vt:lpstr>
      <vt:lpstr>Класс TreeMap&lt;K, V&gt;</vt:lpstr>
      <vt:lpstr>Класс TreeMap&lt;K, V&gt;</vt:lpstr>
      <vt:lpstr>Класс TreeMap&lt;K, V&gt;</vt:lpstr>
      <vt:lpstr>Класс TreeMap&lt;K, V&gt;</vt:lpstr>
      <vt:lpstr>Класс TreeMap&lt;K, V&gt;</vt:lpstr>
      <vt:lpstr>Алгоритмы класса Collections</vt:lpstr>
      <vt:lpstr>Алгоритмы класса Collections</vt:lpstr>
      <vt:lpstr>Алгоритмы класса Collections</vt:lpstr>
      <vt:lpstr>Алгоритмы класса Collections</vt:lpstr>
      <vt:lpstr>Алгоритмы класса Collections</vt:lpstr>
      <vt:lpstr>Алгоритмы класса Collections</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ATmega 128</dc:title>
  <dc:creator>RePack by Diakov</dc:creator>
  <cp:lastModifiedBy>MSI</cp:lastModifiedBy>
  <cp:revision>205</cp:revision>
  <dcterms:created xsi:type="dcterms:W3CDTF">2016-09-01T17:38:19Z</dcterms:created>
  <dcterms:modified xsi:type="dcterms:W3CDTF">2022-04-07T13:03:10Z</dcterms:modified>
</cp:coreProperties>
</file>