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82"/>
  </p:notesMasterIdLst>
  <p:handoutMasterIdLst>
    <p:handoutMasterId r:id="rId83"/>
  </p:handoutMasterIdLst>
  <p:sldIdLst>
    <p:sldId id="338" r:id="rId2"/>
    <p:sldId id="259" r:id="rId3"/>
    <p:sldId id="337" r:id="rId4"/>
    <p:sldId id="260" r:id="rId5"/>
    <p:sldId id="261" r:id="rId6"/>
    <p:sldId id="262" r:id="rId7"/>
    <p:sldId id="263" r:id="rId8"/>
    <p:sldId id="264" r:id="rId9"/>
    <p:sldId id="265" r:id="rId10"/>
    <p:sldId id="266" r:id="rId11"/>
    <p:sldId id="267" r:id="rId12"/>
    <p:sldId id="268" r:id="rId13"/>
    <p:sldId id="269" r:id="rId14"/>
    <p:sldId id="328" r:id="rId15"/>
    <p:sldId id="329" r:id="rId16"/>
    <p:sldId id="270" r:id="rId17"/>
    <p:sldId id="271" r:id="rId18"/>
    <p:sldId id="272" r:id="rId19"/>
    <p:sldId id="330" r:id="rId20"/>
    <p:sldId id="331" r:id="rId21"/>
    <p:sldId id="335" r:id="rId22"/>
    <p:sldId id="273" r:id="rId23"/>
    <p:sldId id="336" r:id="rId24"/>
    <p:sldId id="274" r:id="rId25"/>
    <p:sldId id="275" r:id="rId26"/>
    <p:sldId id="276" r:id="rId27"/>
    <p:sldId id="278" r:id="rId28"/>
    <p:sldId id="332" r:id="rId29"/>
    <p:sldId id="279" r:id="rId30"/>
    <p:sldId id="333" r:id="rId31"/>
    <p:sldId id="280" r:id="rId32"/>
    <p:sldId id="334" r:id="rId33"/>
    <p:sldId id="339" r:id="rId34"/>
    <p:sldId id="341" r:id="rId35"/>
    <p:sldId id="281" r:id="rId36"/>
    <p:sldId id="282" r:id="rId37"/>
    <p:sldId id="340" r:id="rId38"/>
    <p:sldId id="283" r:id="rId39"/>
    <p:sldId id="284" r:id="rId40"/>
    <p:sldId id="285" r:id="rId41"/>
    <p:sldId id="286" r:id="rId42"/>
    <p:sldId id="288" r:id="rId43"/>
    <p:sldId id="290" r:id="rId44"/>
    <p:sldId id="289" r:id="rId45"/>
    <p:sldId id="291" r:id="rId46"/>
    <p:sldId id="292" r:id="rId47"/>
    <p:sldId id="293" r:id="rId48"/>
    <p:sldId id="294" r:id="rId49"/>
    <p:sldId id="295" r:id="rId50"/>
    <p:sldId id="296" r:id="rId51"/>
    <p:sldId id="287" r:id="rId52"/>
    <p:sldId id="298" r:id="rId53"/>
    <p:sldId id="297"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70998" autoAdjust="0"/>
  </p:normalViewPr>
  <p:slideViewPr>
    <p:cSldViewPr>
      <p:cViewPr varScale="1">
        <p:scale>
          <a:sx n="82" d="100"/>
          <a:sy n="82" d="100"/>
        </p:scale>
        <p:origin x="2076" y="60"/>
      </p:cViewPr>
      <p:guideLst>
        <p:guide orient="horz" pos="2160"/>
        <p:guide pos="2880"/>
      </p:guideLst>
    </p:cSldViewPr>
  </p:slideViewPr>
  <p:outlineViewPr>
    <p:cViewPr>
      <p:scale>
        <a:sx n="33" d="100"/>
        <a:sy n="33" d="100"/>
      </p:scale>
      <p:origin x="0" y="611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3/25/2022</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3/25/2022</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F4F4F4-A899-423B-9FE7-713412F9F8F6}"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Learning Objectives</a:t>
            </a:r>
          </a:p>
          <a:p>
            <a:pPr marL="342900" indent="-342900">
              <a:spcBef>
                <a:spcPct val="20000"/>
              </a:spcBef>
              <a:buFontTx/>
              <a:buChar char="•"/>
              <a:defRPr/>
            </a:pPr>
            <a:r>
              <a:rPr lang="en-US" altLang="en-US" sz="2600" kern="0" dirty="0">
                <a:solidFill>
                  <a:srgbClr val="222222"/>
                </a:solidFill>
                <a:latin typeface="Arial"/>
              </a:rPr>
              <a:t>Upon completion of this material, you should be able to:</a:t>
            </a:r>
          </a:p>
          <a:p>
            <a:pPr marL="742950" lvl="1" indent="-285750">
              <a:spcBef>
                <a:spcPct val="20000"/>
              </a:spcBef>
              <a:buFontTx/>
              <a:buChar char="–"/>
              <a:defRPr/>
            </a:pPr>
            <a:r>
              <a:rPr lang="en-US" altLang="en-US" sz="2400" kern="0" dirty="0">
                <a:solidFill>
                  <a:srgbClr val="222222"/>
                </a:solidFill>
                <a:latin typeface="Arial"/>
              </a:rPr>
              <a:t>Describe management’s role in the development, maintenance, and enforcement of information security policy, standards, practices, procedures, and guidelines</a:t>
            </a:r>
          </a:p>
          <a:p>
            <a:pPr marL="742950" lvl="1" indent="-285750">
              <a:spcBef>
                <a:spcPct val="20000"/>
              </a:spcBef>
              <a:buFontTx/>
              <a:buChar char="–"/>
              <a:defRPr/>
            </a:pPr>
            <a:r>
              <a:rPr lang="en-US" altLang="en-US" sz="2400" kern="0" dirty="0">
                <a:solidFill>
                  <a:srgbClr val="222222"/>
                </a:solidFill>
                <a:latin typeface="Arial"/>
              </a:rPr>
              <a:t>Explain what an information security blueprint is, identify its major components, and explain how it supports the information security program</a:t>
            </a:r>
          </a:p>
          <a:p>
            <a:pPr eaLnBrk="1" hangingPunct="1">
              <a:defRPr/>
            </a:pPr>
            <a:endParaRPr lang="en-US" altLang="en-US" b="1" dirty="0"/>
          </a:p>
        </p:txBody>
      </p:sp>
    </p:spTree>
    <p:extLst>
      <p:ext uri="{BB962C8B-B14F-4D97-AF65-F5344CB8AC3E}">
        <p14:creationId xmlns:p14="http://schemas.microsoft.com/office/powerpoint/2010/main" val="263572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ADACCB-1DC3-494D-B474-2F141E0F0D2F}" type="slidenum">
              <a:rPr lang="en-US" altLang="en-US">
                <a:latin typeface="Times New Roman" panose="02020603050405020304" pitchFamily="18" charset="0"/>
              </a:rPr>
              <a:pPr eaLnBrk="1" hangingPunct="1"/>
              <a:t>11</a:t>
            </a:fld>
            <a:endParaRPr lang="en-US" alt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p:txBody>
          <a:bodyPr>
            <a:normAutofit fontScale="85000" lnSpcReduction="10000"/>
          </a:bodyPr>
          <a:lstStyle/>
          <a:p>
            <a:pPr eaLnBrk="1" hangingPunct="1">
              <a:defRPr/>
            </a:pPr>
            <a:r>
              <a:rPr lang="en-US" altLang="en-US" b="1" dirty="0"/>
              <a:t>Enterprise Information Security Policy (EISP)</a:t>
            </a:r>
          </a:p>
          <a:p>
            <a:pPr marL="342900" indent="-342900">
              <a:spcBef>
                <a:spcPct val="20000"/>
              </a:spcBef>
              <a:buFontTx/>
              <a:buChar char="•"/>
              <a:defRPr/>
            </a:pPr>
            <a:r>
              <a:rPr lang="en-US" altLang="en-US" sz="2600" kern="0" dirty="0">
                <a:solidFill>
                  <a:srgbClr val="222222"/>
                </a:solidFill>
                <a:latin typeface="Arial"/>
              </a:rPr>
              <a:t>Sets strategic direction, scope, and tone for all security efforts within the organization </a:t>
            </a:r>
          </a:p>
          <a:p>
            <a:pPr marL="342900" indent="-342900">
              <a:spcBef>
                <a:spcPct val="20000"/>
              </a:spcBef>
              <a:buFontTx/>
              <a:buChar char="•"/>
              <a:defRPr/>
            </a:pPr>
            <a:r>
              <a:rPr lang="en-US" altLang="en-US" sz="2600" kern="0" dirty="0">
                <a:solidFill>
                  <a:srgbClr val="222222"/>
                </a:solidFill>
                <a:latin typeface="Arial"/>
              </a:rPr>
              <a:t>Executive-level document, usually drafted by or with Chief Information Officer (CIO) of the organization</a:t>
            </a:r>
          </a:p>
          <a:p>
            <a:pPr marL="342900" indent="-342900">
              <a:spcBef>
                <a:spcPct val="20000"/>
              </a:spcBef>
              <a:buFontTx/>
              <a:buChar char="•"/>
              <a:defRPr/>
            </a:pPr>
            <a:r>
              <a:rPr lang="en-US" altLang="en-US" sz="2600" kern="0" dirty="0">
                <a:solidFill>
                  <a:srgbClr val="222222"/>
                </a:solidFill>
                <a:latin typeface="Arial"/>
              </a:rPr>
              <a:t>Typically addresses compliance in two areas</a:t>
            </a:r>
          </a:p>
          <a:p>
            <a:pPr marL="742950" lvl="1" indent="-285750">
              <a:spcBef>
                <a:spcPct val="20000"/>
              </a:spcBef>
              <a:buFontTx/>
              <a:buChar char="–"/>
              <a:defRPr/>
            </a:pPr>
            <a:r>
              <a:rPr lang="en-US" altLang="en-US" sz="2400" kern="0" dirty="0">
                <a:solidFill>
                  <a:srgbClr val="222222"/>
                </a:solidFill>
                <a:latin typeface="Arial"/>
              </a:rPr>
              <a:t>Ensure meeting of requirements to establish program and assigning responsibilities therein to various organizational components</a:t>
            </a:r>
          </a:p>
          <a:p>
            <a:pPr marL="742950" lvl="1" indent="-285750">
              <a:spcBef>
                <a:spcPct val="20000"/>
              </a:spcBef>
              <a:buFontTx/>
              <a:buChar char="–"/>
              <a:defRPr/>
            </a:pPr>
            <a:r>
              <a:rPr lang="en-US" altLang="en-US" sz="2400" kern="0" dirty="0">
                <a:solidFill>
                  <a:srgbClr val="222222"/>
                </a:solidFill>
                <a:latin typeface="Arial"/>
              </a:rPr>
              <a:t>Use of specified penalties and disciplinary action</a:t>
            </a:r>
          </a:p>
        </p:txBody>
      </p:sp>
    </p:spTree>
    <p:extLst>
      <p:ext uri="{BB962C8B-B14F-4D97-AF65-F5344CB8AC3E}">
        <p14:creationId xmlns:p14="http://schemas.microsoft.com/office/powerpoint/2010/main" val="218742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altLang="en-US" b="1" dirty="0"/>
              <a:t>Enterprise Information Security Policy (EISP)</a:t>
            </a:r>
          </a:p>
          <a:p>
            <a:pPr marL="342900" indent="-342900">
              <a:spcBef>
                <a:spcPct val="20000"/>
              </a:spcBef>
              <a:buFontTx/>
              <a:buChar char="•"/>
              <a:defRPr/>
            </a:pPr>
            <a:r>
              <a:rPr lang="en-US" sz="2600" kern="0" dirty="0">
                <a:solidFill>
                  <a:srgbClr val="222222"/>
                </a:solidFill>
                <a:latin typeface="Arial"/>
              </a:rPr>
              <a:t>EISP Elements should include</a:t>
            </a:r>
          </a:p>
          <a:p>
            <a:pPr marL="742950" lvl="1" indent="-285750">
              <a:spcBef>
                <a:spcPct val="20000"/>
              </a:spcBef>
              <a:buFontTx/>
              <a:buChar char="–"/>
              <a:defRPr/>
            </a:pPr>
            <a:r>
              <a:rPr lang="en-US" sz="2400" kern="0" dirty="0">
                <a:solidFill>
                  <a:srgbClr val="222222"/>
                </a:solidFill>
                <a:latin typeface="Arial"/>
              </a:rPr>
              <a:t>Overview of corporate security philosophy</a:t>
            </a:r>
          </a:p>
          <a:p>
            <a:pPr marL="742950" lvl="1" indent="-285750">
              <a:spcBef>
                <a:spcPct val="20000"/>
              </a:spcBef>
              <a:buFontTx/>
              <a:buChar char="–"/>
              <a:defRPr/>
            </a:pPr>
            <a:r>
              <a:rPr lang="en-US" sz="2400" kern="0" dirty="0">
                <a:solidFill>
                  <a:srgbClr val="222222"/>
                </a:solidFill>
                <a:latin typeface="Arial"/>
              </a:rPr>
              <a:t>Information on structure of organization and people in information security roles</a:t>
            </a:r>
          </a:p>
          <a:p>
            <a:pPr marL="742950" lvl="1" indent="-285750">
              <a:spcBef>
                <a:spcPct val="20000"/>
              </a:spcBef>
              <a:buFontTx/>
              <a:buChar char="–"/>
              <a:defRPr/>
            </a:pPr>
            <a:r>
              <a:rPr lang="en-US" sz="2400" kern="0" dirty="0">
                <a:solidFill>
                  <a:srgbClr val="222222"/>
                </a:solidFill>
                <a:latin typeface="Arial"/>
              </a:rPr>
              <a:t>Articulated responsibilities for security shared by all members of organization</a:t>
            </a:r>
          </a:p>
          <a:p>
            <a:pPr marL="742950" lvl="1" indent="-285750">
              <a:spcBef>
                <a:spcPct val="20000"/>
              </a:spcBef>
              <a:buFontTx/>
              <a:buChar char="–"/>
              <a:defRPr/>
            </a:pPr>
            <a:r>
              <a:rPr lang="en-US" sz="2400" kern="0" dirty="0">
                <a:solidFill>
                  <a:srgbClr val="222222"/>
                </a:solidFill>
                <a:latin typeface="Arial"/>
              </a:rPr>
              <a:t>Articulated responsibilities for security unique to each role in organization</a:t>
            </a:r>
          </a:p>
          <a:p>
            <a:pPr>
              <a:defRPr/>
            </a:pPr>
            <a:endParaRPr lang="en-US" b="1" dirty="0"/>
          </a:p>
        </p:txBody>
      </p:sp>
      <p:sp>
        <p:nvSpPr>
          <p:cNvPr id="3379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54AFC641-D7B6-43F7-979E-277CB31AB32D}" type="slidenum">
              <a:rPr lang="en-US" altLang="en-US"/>
              <a:pPr/>
              <a:t>12</a:t>
            </a:fld>
            <a:endParaRPr lang="en-US" altLang="en-US"/>
          </a:p>
        </p:txBody>
      </p:sp>
    </p:spTree>
    <p:extLst>
      <p:ext uri="{BB962C8B-B14F-4D97-AF65-F5344CB8AC3E}">
        <p14:creationId xmlns:p14="http://schemas.microsoft.com/office/powerpoint/2010/main" val="78745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13</a:t>
            </a:fld>
            <a:endParaRPr lang="en-US" dirty="0"/>
          </a:p>
        </p:txBody>
      </p:sp>
    </p:spTree>
    <p:extLst>
      <p:ext uri="{BB962C8B-B14F-4D97-AF65-F5344CB8AC3E}">
        <p14:creationId xmlns:p14="http://schemas.microsoft.com/office/powerpoint/2010/main" val="2940749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14</a:t>
            </a:fld>
            <a:endParaRPr lang="en-US" dirty="0"/>
          </a:p>
        </p:txBody>
      </p:sp>
    </p:spTree>
    <p:extLst>
      <p:ext uri="{BB962C8B-B14F-4D97-AF65-F5344CB8AC3E}">
        <p14:creationId xmlns:p14="http://schemas.microsoft.com/office/powerpoint/2010/main" val="205515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15</a:t>
            </a:fld>
            <a:endParaRPr lang="en-US" dirty="0"/>
          </a:p>
        </p:txBody>
      </p:sp>
    </p:spTree>
    <p:extLst>
      <p:ext uri="{BB962C8B-B14F-4D97-AF65-F5344CB8AC3E}">
        <p14:creationId xmlns:p14="http://schemas.microsoft.com/office/powerpoint/2010/main" val="80901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6AB661-9011-4EDD-80EF-126A224213BF}" type="slidenum">
              <a:rPr lang="en-US" altLang="en-US">
                <a:latin typeface="Times New Roman" panose="02020603050405020304" pitchFamily="18" charset="0"/>
              </a:rPr>
              <a:pPr eaLnBrk="1" hangingPunct="1"/>
              <a:t>16</a:t>
            </a:fld>
            <a:endParaRPr lang="en-US" altLang="en-US">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p:txBody>
          <a:bodyPr>
            <a:normAutofit fontScale="77500" lnSpcReduction="20000"/>
          </a:bodyPr>
          <a:lstStyle/>
          <a:p>
            <a:pPr eaLnBrk="1" hangingPunct="1">
              <a:defRPr/>
            </a:pPr>
            <a:r>
              <a:rPr lang="en-US" b="1" dirty="0"/>
              <a:t>Issue-Specific Security Policy (ISSP)</a:t>
            </a:r>
          </a:p>
          <a:p>
            <a:pPr marL="342900" indent="-342900">
              <a:spcBef>
                <a:spcPct val="20000"/>
              </a:spcBef>
              <a:buFontTx/>
              <a:buChar char="•"/>
              <a:defRPr/>
            </a:pPr>
            <a:r>
              <a:rPr lang="en-US" altLang="en-US" sz="2600" kern="0" dirty="0">
                <a:solidFill>
                  <a:srgbClr val="222222"/>
                </a:solidFill>
                <a:latin typeface="Arial"/>
              </a:rPr>
              <a:t>The ISSP:</a:t>
            </a:r>
          </a:p>
          <a:p>
            <a:pPr marL="742950" lvl="1" indent="-285750">
              <a:spcBef>
                <a:spcPct val="20000"/>
              </a:spcBef>
              <a:buFontTx/>
              <a:buChar char="–"/>
              <a:defRPr/>
            </a:pPr>
            <a:r>
              <a:rPr lang="en-US" altLang="en-US" sz="2400" kern="0" dirty="0">
                <a:solidFill>
                  <a:srgbClr val="222222"/>
                </a:solidFill>
                <a:latin typeface="Arial"/>
              </a:rPr>
              <a:t>Addresses specific areas of technology</a:t>
            </a:r>
          </a:p>
          <a:p>
            <a:pPr marL="742950" lvl="1" indent="-285750">
              <a:spcBef>
                <a:spcPct val="20000"/>
              </a:spcBef>
              <a:buFontTx/>
              <a:buChar char="–"/>
              <a:defRPr/>
            </a:pPr>
            <a:r>
              <a:rPr lang="en-US" altLang="en-US" sz="2400" kern="0" dirty="0">
                <a:solidFill>
                  <a:srgbClr val="222222"/>
                </a:solidFill>
                <a:latin typeface="Arial"/>
              </a:rPr>
              <a:t>Requires frequent updates</a:t>
            </a:r>
          </a:p>
          <a:p>
            <a:pPr marL="742950" lvl="1" indent="-285750">
              <a:spcBef>
                <a:spcPct val="20000"/>
              </a:spcBef>
              <a:buFontTx/>
              <a:buChar char="–"/>
              <a:defRPr/>
            </a:pPr>
            <a:r>
              <a:rPr lang="en-US" altLang="en-US" sz="2400" kern="0" dirty="0">
                <a:solidFill>
                  <a:srgbClr val="222222"/>
                </a:solidFill>
                <a:latin typeface="Arial"/>
              </a:rPr>
              <a:t>Contains statement on organization’s position on </a:t>
            </a:r>
            <a:br>
              <a:rPr lang="en-US" altLang="en-US" sz="2400" kern="0" dirty="0">
                <a:solidFill>
                  <a:srgbClr val="222222"/>
                </a:solidFill>
                <a:latin typeface="Arial"/>
              </a:rPr>
            </a:br>
            <a:r>
              <a:rPr lang="en-US" altLang="en-US" sz="2400" kern="0" dirty="0">
                <a:solidFill>
                  <a:srgbClr val="222222"/>
                </a:solidFill>
                <a:latin typeface="Arial"/>
              </a:rPr>
              <a:t>specific issue </a:t>
            </a:r>
          </a:p>
          <a:p>
            <a:pPr marL="342900" indent="-342900">
              <a:spcBef>
                <a:spcPct val="20000"/>
              </a:spcBef>
              <a:buFontTx/>
              <a:buChar char="•"/>
              <a:defRPr/>
            </a:pPr>
            <a:r>
              <a:rPr lang="en-US" altLang="en-US" sz="2600" kern="0" dirty="0">
                <a:solidFill>
                  <a:srgbClr val="222222"/>
                </a:solidFill>
                <a:latin typeface="Arial"/>
              </a:rPr>
              <a:t>Three common approaches when creating and managing ISSPs:</a:t>
            </a:r>
          </a:p>
          <a:p>
            <a:pPr marL="742950" lvl="1" indent="-285750">
              <a:spcBef>
                <a:spcPct val="20000"/>
              </a:spcBef>
              <a:buFontTx/>
              <a:buChar char="–"/>
              <a:defRPr/>
            </a:pPr>
            <a:r>
              <a:rPr lang="en-US" altLang="en-US" sz="2400" kern="0" dirty="0">
                <a:solidFill>
                  <a:srgbClr val="222222"/>
                </a:solidFill>
                <a:latin typeface="Arial"/>
              </a:rPr>
              <a:t>Create a number of independent ISSP documents</a:t>
            </a:r>
          </a:p>
          <a:p>
            <a:pPr marL="742950" lvl="1" indent="-285750">
              <a:spcBef>
                <a:spcPct val="20000"/>
              </a:spcBef>
              <a:buFontTx/>
              <a:buChar char="–"/>
              <a:defRPr/>
            </a:pPr>
            <a:r>
              <a:rPr lang="en-US" altLang="en-US" sz="2400" kern="0" dirty="0">
                <a:solidFill>
                  <a:srgbClr val="222222"/>
                </a:solidFill>
                <a:latin typeface="Arial"/>
              </a:rPr>
              <a:t>Create a single comprehensive ISSP document</a:t>
            </a:r>
          </a:p>
          <a:p>
            <a:pPr marL="742950" lvl="1" indent="-285750">
              <a:spcBef>
                <a:spcPct val="20000"/>
              </a:spcBef>
              <a:buFontTx/>
              <a:buChar char="–"/>
              <a:defRPr/>
            </a:pPr>
            <a:r>
              <a:rPr lang="en-US" altLang="en-US" sz="2400" kern="0" dirty="0">
                <a:solidFill>
                  <a:srgbClr val="222222"/>
                </a:solidFill>
                <a:latin typeface="Arial"/>
              </a:rPr>
              <a:t>Create a modular ISSP document</a:t>
            </a:r>
          </a:p>
        </p:txBody>
      </p:sp>
    </p:spTree>
    <p:extLst>
      <p:ext uri="{BB962C8B-B14F-4D97-AF65-F5344CB8AC3E}">
        <p14:creationId xmlns:p14="http://schemas.microsoft.com/office/powerpoint/2010/main" val="205210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a:t>ISSP cont’d.</a:t>
            </a:r>
          </a:p>
          <a:p>
            <a:pPr marL="342900" indent="-342900">
              <a:spcBef>
                <a:spcPct val="20000"/>
              </a:spcBef>
              <a:buFontTx/>
              <a:buChar char="•"/>
              <a:defRPr/>
            </a:pPr>
            <a:r>
              <a:rPr lang="en-US" altLang="en-US" sz="2600" kern="0" dirty="0">
                <a:solidFill>
                  <a:srgbClr val="222222"/>
                </a:solidFill>
                <a:latin typeface="Arial"/>
              </a:rPr>
              <a:t>Components of the policy</a:t>
            </a:r>
          </a:p>
          <a:p>
            <a:pPr marL="742950" lvl="1" indent="-285750">
              <a:spcBef>
                <a:spcPct val="20000"/>
              </a:spcBef>
              <a:buFontTx/>
              <a:buChar char="–"/>
              <a:defRPr/>
            </a:pPr>
            <a:r>
              <a:rPr lang="en-US" altLang="en-US" sz="2400" kern="0" dirty="0">
                <a:solidFill>
                  <a:srgbClr val="222222"/>
                </a:solidFill>
                <a:latin typeface="Arial"/>
              </a:rPr>
              <a:t>Statement of Policy</a:t>
            </a:r>
          </a:p>
          <a:p>
            <a:pPr marL="742950" lvl="1" indent="-285750">
              <a:spcBef>
                <a:spcPct val="20000"/>
              </a:spcBef>
              <a:buFontTx/>
              <a:buChar char="–"/>
              <a:defRPr/>
            </a:pPr>
            <a:r>
              <a:rPr lang="en-US" altLang="en-US" sz="2400" kern="0" dirty="0">
                <a:solidFill>
                  <a:srgbClr val="222222"/>
                </a:solidFill>
                <a:latin typeface="Arial"/>
              </a:rPr>
              <a:t>Authorized Access and Usage of Equipment</a:t>
            </a:r>
          </a:p>
          <a:p>
            <a:pPr marL="742950" lvl="1" indent="-285750">
              <a:spcBef>
                <a:spcPct val="20000"/>
              </a:spcBef>
              <a:buFontTx/>
              <a:buChar char="–"/>
              <a:defRPr/>
            </a:pPr>
            <a:r>
              <a:rPr lang="en-US" altLang="en-US" sz="2400" kern="0" dirty="0">
                <a:solidFill>
                  <a:srgbClr val="222222"/>
                </a:solidFill>
                <a:latin typeface="Arial"/>
              </a:rPr>
              <a:t>Prohibited Use of Equipment</a:t>
            </a:r>
          </a:p>
          <a:p>
            <a:pPr marL="742950" lvl="1" indent="-285750">
              <a:spcBef>
                <a:spcPct val="20000"/>
              </a:spcBef>
              <a:buFontTx/>
              <a:buChar char="–"/>
              <a:defRPr/>
            </a:pPr>
            <a:r>
              <a:rPr lang="en-US" altLang="en-US" sz="2400" kern="0" dirty="0">
                <a:solidFill>
                  <a:srgbClr val="222222"/>
                </a:solidFill>
                <a:latin typeface="Arial"/>
              </a:rPr>
              <a:t>Systems Management</a:t>
            </a:r>
          </a:p>
          <a:p>
            <a:pPr marL="742950" lvl="1" indent="-285750">
              <a:spcBef>
                <a:spcPct val="20000"/>
              </a:spcBef>
              <a:buFontTx/>
              <a:buChar char="–"/>
              <a:defRPr/>
            </a:pPr>
            <a:r>
              <a:rPr lang="en-US" altLang="en-US" sz="2400" kern="0" dirty="0">
                <a:solidFill>
                  <a:srgbClr val="222222"/>
                </a:solidFill>
                <a:latin typeface="Arial"/>
              </a:rPr>
              <a:t>Violations of Policy</a:t>
            </a:r>
          </a:p>
          <a:p>
            <a:pPr marL="742950" lvl="1" indent="-285750">
              <a:spcBef>
                <a:spcPct val="20000"/>
              </a:spcBef>
              <a:buFontTx/>
              <a:buChar char="–"/>
              <a:defRPr/>
            </a:pPr>
            <a:r>
              <a:rPr lang="en-US" altLang="en-US" sz="2400" kern="0" dirty="0">
                <a:solidFill>
                  <a:srgbClr val="222222"/>
                </a:solidFill>
                <a:latin typeface="Arial"/>
              </a:rPr>
              <a:t>Policy Review and Modification</a:t>
            </a:r>
          </a:p>
          <a:p>
            <a:pPr marL="742950" lvl="1" indent="-285750">
              <a:spcBef>
                <a:spcPct val="20000"/>
              </a:spcBef>
              <a:buFontTx/>
              <a:buChar char="–"/>
              <a:defRPr/>
            </a:pPr>
            <a:r>
              <a:rPr lang="en-US" altLang="en-US" sz="2400" kern="0" dirty="0">
                <a:solidFill>
                  <a:srgbClr val="222222"/>
                </a:solidFill>
                <a:latin typeface="Arial"/>
              </a:rPr>
              <a:t>Limitations of Liability</a:t>
            </a:r>
          </a:p>
          <a:p>
            <a:pPr>
              <a:defRPr/>
            </a:pPr>
            <a:endParaRPr lang="en-US" b="1" dirty="0"/>
          </a:p>
        </p:txBody>
      </p:sp>
      <p:sp>
        <p:nvSpPr>
          <p:cNvPr id="3891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5B049D8A-8BE0-42E1-8A60-2653032ECE0E}" type="slidenum">
              <a:rPr lang="en-US" altLang="en-US"/>
              <a:pPr/>
              <a:t>17</a:t>
            </a:fld>
            <a:endParaRPr lang="en-US" altLang="en-US"/>
          </a:p>
        </p:txBody>
      </p:sp>
    </p:spTree>
    <p:extLst>
      <p:ext uri="{BB962C8B-B14F-4D97-AF65-F5344CB8AC3E}">
        <p14:creationId xmlns:p14="http://schemas.microsoft.com/office/powerpoint/2010/main" val="376047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baseline="30000" dirty="0">
                <a:solidFill>
                  <a:schemeClr val="tx1"/>
                </a:solidFill>
                <a:latin typeface="Calibri" panose="020F0502020204030204" pitchFamily="34" charset="0"/>
              </a:rPr>
              <a:t>Source: Whitman, Townsend, and </a:t>
            </a:r>
            <a:r>
              <a:rPr lang="en-US" sz="1200" i="1" baseline="30000" dirty="0" err="1">
                <a:solidFill>
                  <a:schemeClr val="tx1"/>
                </a:solidFill>
                <a:latin typeface="Calibri" panose="020F0502020204030204" pitchFamily="34" charset="0"/>
              </a:rPr>
              <a:t>Aalberts</a:t>
            </a:r>
            <a:r>
              <a:rPr lang="en-US" sz="1200" i="1" baseline="30000" dirty="0">
                <a:solidFill>
                  <a:schemeClr val="tx1"/>
                </a:solidFill>
                <a:latin typeface="Calibri" panose="020F0502020204030204" pitchFamily="34" charset="0"/>
              </a:rPr>
              <a:t>, Communication of the ACM.</a:t>
            </a:r>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185572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baseline="30000" dirty="0">
                <a:solidFill>
                  <a:schemeClr val="tx1"/>
                </a:solidFill>
                <a:latin typeface="Calibri" panose="020F0502020204030204" pitchFamily="34" charset="0"/>
              </a:rPr>
              <a:t>Source: Whitman, Townsend, and </a:t>
            </a:r>
            <a:r>
              <a:rPr lang="en-US" sz="1200" i="1" baseline="30000" dirty="0" err="1">
                <a:solidFill>
                  <a:schemeClr val="tx1"/>
                </a:solidFill>
                <a:latin typeface="Calibri" panose="020F0502020204030204" pitchFamily="34" charset="0"/>
              </a:rPr>
              <a:t>Aalberts</a:t>
            </a:r>
            <a:r>
              <a:rPr lang="en-US" sz="1200" i="1" baseline="30000" dirty="0">
                <a:solidFill>
                  <a:schemeClr val="tx1"/>
                </a:solidFill>
                <a:latin typeface="Calibri" panose="020F0502020204030204" pitchFamily="34" charset="0"/>
              </a:rPr>
              <a:t>, Communication of the ACM.</a:t>
            </a:r>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95424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baseline="30000" dirty="0">
                <a:solidFill>
                  <a:schemeClr val="tx1"/>
                </a:solidFill>
                <a:latin typeface="Calibri" panose="020F0502020204030204" pitchFamily="34" charset="0"/>
              </a:rPr>
              <a:t>Source: Whitman, Townsend, and </a:t>
            </a:r>
            <a:r>
              <a:rPr lang="en-US" sz="1200" i="1" baseline="30000" dirty="0" err="1">
                <a:solidFill>
                  <a:schemeClr val="tx1"/>
                </a:solidFill>
                <a:latin typeface="Calibri" panose="020F0502020204030204" pitchFamily="34" charset="0"/>
              </a:rPr>
              <a:t>Aalberts</a:t>
            </a:r>
            <a:r>
              <a:rPr lang="en-US" sz="1200" i="1" baseline="30000" dirty="0">
                <a:solidFill>
                  <a:schemeClr val="tx1"/>
                </a:solidFill>
                <a:latin typeface="Calibri" panose="020F0502020204030204" pitchFamily="34" charset="0"/>
              </a:rPr>
              <a:t>, Communication of the ACM.</a:t>
            </a:r>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340878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F4F4F4-A899-423B-9FE7-713412F9F8F6}" type="slidenum">
              <a:rPr lang="en-US" altLang="en-US">
                <a:latin typeface="Times New Roman" panose="02020603050405020304" pitchFamily="18" charset="0"/>
              </a:rPr>
              <a:pPr eaLnBrk="1" hangingPunct="1"/>
              <a:t>3</a:t>
            </a:fld>
            <a:endParaRPr lang="en-US" altLang="en-US">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Learning Objectives</a:t>
            </a:r>
          </a:p>
          <a:p>
            <a:pPr marL="342900" indent="-342900">
              <a:spcBef>
                <a:spcPct val="20000"/>
              </a:spcBef>
              <a:buFontTx/>
              <a:buChar char="•"/>
              <a:defRPr/>
            </a:pPr>
            <a:r>
              <a:rPr lang="en-US" altLang="en-US" sz="2600" kern="0" dirty="0">
                <a:solidFill>
                  <a:srgbClr val="222222"/>
                </a:solidFill>
                <a:latin typeface="Arial"/>
              </a:rPr>
              <a:t>Upon completion of this material, you should be able to:</a:t>
            </a:r>
          </a:p>
          <a:p>
            <a:pPr marL="742950" lvl="1" indent="-285750">
              <a:spcBef>
                <a:spcPct val="20000"/>
              </a:spcBef>
              <a:buFontTx/>
              <a:buChar char="–"/>
              <a:defRPr/>
            </a:pPr>
            <a:r>
              <a:rPr lang="en-US" altLang="en-US" sz="2400" kern="0" dirty="0">
                <a:solidFill>
                  <a:srgbClr val="222222"/>
                </a:solidFill>
                <a:latin typeface="Arial"/>
              </a:rPr>
              <a:t>Describe management’s role in the development, maintenance, and enforcement of information security policy, standards, practices, procedures, and guidelines</a:t>
            </a:r>
          </a:p>
          <a:p>
            <a:pPr marL="742950" lvl="1" indent="-285750">
              <a:spcBef>
                <a:spcPct val="20000"/>
              </a:spcBef>
              <a:buFontTx/>
              <a:buChar char="–"/>
              <a:defRPr/>
            </a:pPr>
            <a:r>
              <a:rPr lang="en-US" altLang="en-US" sz="2400" kern="0" dirty="0">
                <a:solidFill>
                  <a:srgbClr val="222222"/>
                </a:solidFill>
                <a:latin typeface="Arial"/>
              </a:rPr>
              <a:t>Explain what an information security blueprint is, identify its major components, and explain how it supports the information security program</a:t>
            </a:r>
          </a:p>
          <a:p>
            <a:pPr eaLnBrk="1" hangingPunct="1">
              <a:defRPr/>
            </a:pPr>
            <a:endParaRPr lang="en-US" altLang="en-US" b="1" dirty="0"/>
          </a:p>
        </p:txBody>
      </p:sp>
    </p:spTree>
    <p:extLst>
      <p:ext uri="{BB962C8B-B14F-4D97-AF65-F5344CB8AC3E}">
        <p14:creationId xmlns:p14="http://schemas.microsoft.com/office/powerpoint/2010/main" val="2635725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baseline="30000" dirty="0">
                <a:solidFill>
                  <a:schemeClr val="tx1"/>
                </a:solidFill>
                <a:latin typeface="Calibri" panose="020F0502020204030204" pitchFamily="34" charset="0"/>
              </a:rPr>
              <a:t>Source: Whitman, Townsend, and </a:t>
            </a:r>
            <a:r>
              <a:rPr lang="en-US" sz="1200" i="1" baseline="30000" dirty="0" err="1">
                <a:solidFill>
                  <a:schemeClr val="tx1"/>
                </a:solidFill>
                <a:latin typeface="Calibri" panose="020F0502020204030204" pitchFamily="34" charset="0"/>
              </a:rPr>
              <a:t>Aalberts</a:t>
            </a:r>
            <a:r>
              <a:rPr lang="en-US" sz="1200" i="1" baseline="30000" dirty="0">
                <a:solidFill>
                  <a:schemeClr val="tx1"/>
                </a:solidFill>
                <a:latin typeface="Calibri" panose="020F0502020204030204" pitchFamily="34" charset="0"/>
              </a:rPr>
              <a:t>, Communication of the ACM.</a:t>
            </a:r>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974044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22E8EA-D9B5-4E7E-B655-037B36E6B642}"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a:t>Systems-Specific Policy (SysSP)</a:t>
            </a:r>
          </a:p>
          <a:p>
            <a:pPr marL="342900" indent="-342900">
              <a:spcBef>
                <a:spcPct val="20000"/>
              </a:spcBef>
              <a:buFontTx/>
              <a:buChar char="•"/>
              <a:defRPr/>
            </a:pPr>
            <a:r>
              <a:rPr lang="en-US" altLang="en-US" sz="2400" kern="0" dirty="0">
                <a:solidFill>
                  <a:srgbClr val="222222"/>
                </a:solidFill>
                <a:latin typeface="Arial"/>
              </a:rPr>
              <a:t>SysSPs often function as standards or procedures used when configuring or maintaining systems</a:t>
            </a:r>
          </a:p>
          <a:p>
            <a:pPr marL="342900" indent="-342900">
              <a:spcBef>
                <a:spcPct val="20000"/>
              </a:spcBef>
              <a:buFontTx/>
              <a:buChar char="•"/>
              <a:defRPr/>
            </a:pPr>
            <a:r>
              <a:rPr lang="en-US" altLang="en-US" sz="2400" kern="0" dirty="0">
                <a:solidFill>
                  <a:srgbClr val="222222"/>
                </a:solidFill>
                <a:latin typeface="Arial"/>
              </a:rPr>
              <a:t>Systems-specific policies fall into two groups</a:t>
            </a:r>
          </a:p>
          <a:p>
            <a:pPr marL="742950" lvl="1" indent="-285750">
              <a:spcBef>
                <a:spcPct val="20000"/>
              </a:spcBef>
              <a:buFontTx/>
              <a:buChar char="–"/>
              <a:defRPr/>
            </a:pPr>
            <a:r>
              <a:rPr lang="en-US" altLang="en-US" sz="2000" kern="0" dirty="0">
                <a:solidFill>
                  <a:srgbClr val="222222"/>
                </a:solidFill>
                <a:latin typeface="Arial"/>
              </a:rPr>
              <a:t>Managerial guidance</a:t>
            </a:r>
          </a:p>
          <a:p>
            <a:pPr marL="742950" lvl="1" indent="-285750">
              <a:spcBef>
                <a:spcPct val="20000"/>
              </a:spcBef>
              <a:buFontTx/>
              <a:buChar char="–"/>
              <a:defRPr/>
            </a:pPr>
            <a:r>
              <a:rPr lang="en-US" altLang="en-US" sz="2000" kern="0" dirty="0">
                <a:solidFill>
                  <a:srgbClr val="222222"/>
                </a:solidFill>
                <a:latin typeface="Arial"/>
              </a:rPr>
              <a:t>Technical specifications</a:t>
            </a:r>
          </a:p>
          <a:p>
            <a:pPr marL="342900" indent="-342900">
              <a:spcBef>
                <a:spcPct val="20000"/>
              </a:spcBef>
              <a:buFontTx/>
              <a:buChar char="•"/>
              <a:defRPr/>
            </a:pPr>
            <a:r>
              <a:rPr lang="en-US" altLang="en-US" sz="2400" kern="0" dirty="0">
                <a:solidFill>
                  <a:srgbClr val="222222"/>
                </a:solidFill>
                <a:latin typeface="Arial"/>
              </a:rPr>
              <a:t>Access control lists (ACLs) can restrict access for a particular user, computer, time, duration—even a particular file</a:t>
            </a:r>
          </a:p>
          <a:p>
            <a:pPr marL="342900" indent="-342900">
              <a:spcBef>
                <a:spcPct val="20000"/>
              </a:spcBef>
              <a:buFontTx/>
              <a:buChar char="•"/>
              <a:defRPr/>
            </a:pPr>
            <a:r>
              <a:rPr lang="en-US" altLang="en-US" sz="2400" kern="0" dirty="0">
                <a:solidFill>
                  <a:srgbClr val="222222"/>
                </a:solidFill>
                <a:latin typeface="Arial"/>
              </a:rPr>
              <a:t>Configuration rule policies govern how security system reacts to received data</a:t>
            </a:r>
          </a:p>
          <a:p>
            <a:pPr marL="342900" indent="-342900">
              <a:spcBef>
                <a:spcPct val="20000"/>
              </a:spcBef>
              <a:buFontTx/>
              <a:buChar char="•"/>
              <a:defRPr/>
            </a:pPr>
            <a:r>
              <a:rPr lang="en-US" altLang="en-US" sz="2400" kern="0" dirty="0">
                <a:solidFill>
                  <a:srgbClr val="222222"/>
                </a:solidFill>
                <a:latin typeface="Arial"/>
              </a:rPr>
              <a:t>Combination SysSPs combine managerial guidance and technical specifications</a:t>
            </a:r>
          </a:p>
        </p:txBody>
      </p:sp>
    </p:spTree>
    <p:extLst>
      <p:ext uri="{BB962C8B-B14F-4D97-AF65-F5344CB8AC3E}">
        <p14:creationId xmlns:p14="http://schemas.microsoft.com/office/powerpoint/2010/main" val="3566961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22E8EA-D9B5-4E7E-B655-037B36E6B642}"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a:t>Systems-Specific Policy (SysSP)</a:t>
            </a:r>
          </a:p>
          <a:p>
            <a:pPr marL="342900" indent="-342900">
              <a:spcBef>
                <a:spcPct val="20000"/>
              </a:spcBef>
              <a:buFontTx/>
              <a:buChar char="•"/>
              <a:defRPr/>
            </a:pPr>
            <a:r>
              <a:rPr lang="en-US" altLang="en-US" sz="2400" kern="0" dirty="0">
                <a:solidFill>
                  <a:srgbClr val="222222"/>
                </a:solidFill>
                <a:latin typeface="Arial"/>
              </a:rPr>
              <a:t>SysSPs often function as standards or procedures used when configuring or maintaining systems</a:t>
            </a:r>
          </a:p>
          <a:p>
            <a:pPr marL="342900" indent="-342900">
              <a:spcBef>
                <a:spcPct val="20000"/>
              </a:spcBef>
              <a:buFontTx/>
              <a:buChar char="•"/>
              <a:defRPr/>
            </a:pPr>
            <a:r>
              <a:rPr lang="en-US" altLang="en-US" sz="2400" kern="0" dirty="0">
                <a:solidFill>
                  <a:srgbClr val="222222"/>
                </a:solidFill>
                <a:latin typeface="Arial"/>
              </a:rPr>
              <a:t>Systems-specific policies fall into two groups</a:t>
            </a:r>
          </a:p>
          <a:p>
            <a:pPr marL="742950" lvl="1" indent="-285750">
              <a:spcBef>
                <a:spcPct val="20000"/>
              </a:spcBef>
              <a:buFontTx/>
              <a:buChar char="–"/>
              <a:defRPr/>
            </a:pPr>
            <a:r>
              <a:rPr lang="en-US" altLang="en-US" sz="2000" kern="0" dirty="0">
                <a:solidFill>
                  <a:srgbClr val="222222"/>
                </a:solidFill>
                <a:latin typeface="Arial"/>
              </a:rPr>
              <a:t>Managerial guidance</a:t>
            </a:r>
          </a:p>
          <a:p>
            <a:pPr marL="742950" lvl="1" indent="-285750">
              <a:spcBef>
                <a:spcPct val="20000"/>
              </a:spcBef>
              <a:buFontTx/>
              <a:buChar char="–"/>
              <a:defRPr/>
            </a:pPr>
            <a:r>
              <a:rPr lang="en-US" altLang="en-US" sz="2000" kern="0" dirty="0">
                <a:solidFill>
                  <a:srgbClr val="222222"/>
                </a:solidFill>
                <a:latin typeface="Arial"/>
              </a:rPr>
              <a:t>Technical specifications</a:t>
            </a:r>
          </a:p>
          <a:p>
            <a:pPr marL="342900" indent="-342900">
              <a:spcBef>
                <a:spcPct val="20000"/>
              </a:spcBef>
              <a:buFontTx/>
              <a:buChar char="•"/>
              <a:defRPr/>
            </a:pPr>
            <a:r>
              <a:rPr lang="en-US" altLang="en-US" sz="2400" kern="0" dirty="0">
                <a:solidFill>
                  <a:srgbClr val="222222"/>
                </a:solidFill>
                <a:latin typeface="Arial"/>
              </a:rPr>
              <a:t>Access control lists (ACLs) can restrict access for a particular user, computer, time, duration—even a particular file</a:t>
            </a:r>
          </a:p>
          <a:p>
            <a:pPr marL="342900" indent="-342900">
              <a:spcBef>
                <a:spcPct val="20000"/>
              </a:spcBef>
              <a:buFontTx/>
              <a:buChar char="•"/>
              <a:defRPr/>
            </a:pPr>
            <a:r>
              <a:rPr lang="en-US" altLang="en-US" sz="2400" kern="0" dirty="0">
                <a:solidFill>
                  <a:srgbClr val="222222"/>
                </a:solidFill>
                <a:latin typeface="Arial"/>
              </a:rPr>
              <a:t>Configuration rule policies govern how security system reacts to received data</a:t>
            </a:r>
          </a:p>
          <a:p>
            <a:pPr marL="342900" indent="-342900">
              <a:spcBef>
                <a:spcPct val="20000"/>
              </a:spcBef>
              <a:buFontTx/>
              <a:buChar char="•"/>
              <a:defRPr/>
            </a:pPr>
            <a:r>
              <a:rPr lang="en-US" altLang="en-US" sz="2400" kern="0" dirty="0">
                <a:solidFill>
                  <a:srgbClr val="222222"/>
                </a:solidFill>
                <a:latin typeface="Arial"/>
              </a:rPr>
              <a:t>Combination SysSPs combine managerial guidance and technical specifications</a:t>
            </a:r>
          </a:p>
        </p:txBody>
      </p:sp>
    </p:spTree>
    <p:extLst>
      <p:ext uri="{BB962C8B-B14F-4D97-AF65-F5344CB8AC3E}">
        <p14:creationId xmlns:p14="http://schemas.microsoft.com/office/powerpoint/2010/main" val="3566961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F3D232-45B8-4D2A-9BE8-6F14FC150099}" type="slidenum">
              <a:rPr lang="en-US" altLang="en-US">
                <a:latin typeface="Times New Roman" panose="02020603050405020304" pitchFamily="18" charset="0"/>
              </a:rPr>
              <a:pPr eaLnBrk="1" hangingPunct="1"/>
              <a:t>24</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Policy Management</a:t>
            </a:r>
          </a:p>
          <a:p>
            <a:pPr marL="342900" indent="-342900">
              <a:spcBef>
                <a:spcPct val="20000"/>
              </a:spcBef>
              <a:buFontTx/>
              <a:buChar char="•"/>
              <a:defRPr/>
            </a:pPr>
            <a:r>
              <a:rPr lang="en-US" altLang="en-US" sz="2600" kern="0" dirty="0">
                <a:solidFill>
                  <a:srgbClr val="222222"/>
                </a:solidFill>
                <a:latin typeface="Arial"/>
              </a:rPr>
              <a:t>Policies must be managed as they constantly change </a:t>
            </a:r>
          </a:p>
          <a:p>
            <a:pPr marL="342900" indent="-342900">
              <a:spcBef>
                <a:spcPct val="20000"/>
              </a:spcBef>
              <a:buFontTx/>
              <a:buChar char="•"/>
              <a:defRPr/>
            </a:pPr>
            <a:r>
              <a:rPr lang="en-US" altLang="en-US" sz="2600" kern="0" dirty="0">
                <a:solidFill>
                  <a:srgbClr val="222222"/>
                </a:solidFill>
                <a:latin typeface="Arial"/>
              </a:rPr>
              <a:t>To remain viable, security policies must have:</a:t>
            </a:r>
          </a:p>
          <a:p>
            <a:pPr marL="742950" lvl="1" indent="-285750">
              <a:spcBef>
                <a:spcPct val="20000"/>
              </a:spcBef>
              <a:buFontTx/>
              <a:buChar char="–"/>
              <a:defRPr/>
            </a:pPr>
            <a:r>
              <a:rPr lang="en-US" altLang="en-US" sz="2400" kern="0" dirty="0">
                <a:solidFill>
                  <a:srgbClr val="222222"/>
                </a:solidFill>
                <a:latin typeface="Arial"/>
              </a:rPr>
              <a:t>Responsible manager </a:t>
            </a:r>
          </a:p>
          <a:p>
            <a:pPr marL="742950" lvl="1" indent="-285750">
              <a:spcBef>
                <a:spcPct val="20000"/>
              </a:spcBef>
              <a:buFontTx/>
              <a:buChar char="–"/>
              <a:defRPr/>
            </a:pPr>
            <a:r>
              <a:rPr lang="en-US" altLang="en-US" sz="2400" kern="0" dirty="0">
                <a:solidFill>
                  <a:srgbClr val="222222"/>
                </a:solidFill>
                <a:latin typeface="Arial"/>
              </a:rPr>
              <a:t>A schedule of reviews</a:t>
            </a:r>
          </a:p>
          <a:p>
            <a:pPr marL="742950" lvl="1" indent="-285750">
              <a:spcBef>
                <a:spcPct val="20000"/>
              </a:spcBef>
              <a:buFontTx/>
              <a:buChar char="–"/>
              <a:defRPr/>
            </a:pPr>
            <a:r>
              <a:rPr lang="en-US" altLang="en-US" sz="2400" kern="0" dirty="0">
                <a:solidFill>
                  <a:srgbClr val="222222"/>
                </a:solidFill>
                <a:latin typeface="Arial"/>
              </a:rPr>
              <a:t>Method for making recommendations for reviews</a:t>
            </a:r>
          </a:p>
          <a:p>
            <a:pPr marL="742950" lvl="1" indent="-285750">
              <a:spcBef>
                <a:spcPct val="20000"/>
              </a:spcBef>
              <a:buFontTx/>
              <a:buChar char="–"/>
              <a:defRPr/>
            </a:pPr>
            <a:r>
              <a:rPr lang="en-US" altLang="en-US" sz="2400" kern="0" dirty="0">
                <a:solidFill>
                  <a:srgbClr val="222222"/>
                </a:solidFill>
                <a:latin typeface="Arial"/>
              </a:rPr>
              <a:t>Policy issuance and revision date</a:t>
            </a:r>
          </a:p>
          <a:p>
            <a:pPr marL="742950" lvl="1" indent="-285750">
              <a:spcBef>
                <a:spcPct val="20000"/>
              </a:spcBef>
              <a:buFontTx/>
              <a:buChar char="–"/>
              <a:defRPr/>
            </a:pPr>
            <a:r>
              <a:rPr lang="en-US" altLang="en-US" sz="2400" kern="0" dirty="0">
                <a:solidFill>
                  <a:srgbClr val="222222"/>
                </a:solidFill>
                <a:latin typeface="Arial"/>
              </a:rPr>
              <a:t>Automated policy management</a:t>
            </a:r>
          </a:p>
        </p:txBody>
      </p:sp>
    </p:spTree>
    <p:extLst>
      <p:ext uri="{BB962C8B-B14F-4D97-AF65-F5344CB8AC3E}">
        <p14:creationId xmlns:p14="http://schemas.microsoft.com/office/powerpoint/2010/main" val="3207644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2BEC49-0F27-4E2A-ACCB-946DB5F1DB45}" type="slidenum">
              <a:rPr lang="en-US" altLang="en-US">
                <a:latin typeface="Times New Roman" panose="02020603050405020304" pitchFamily="18" charset="0"/>
              </a:rPr>
              <a:pPr eaLnBrk="1" hangingPunct="1"/>
              <a:t>25</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Information Security Blueprints</a:t>
            </a:r>
          </a:p>
          <a:p>
            <a:pPr marL="342900" indent="-342900">
              <a:spcBef>
                <a:spcPct val="20000"/>
              </a:spcBef>
              <a:buFontTx/>
              <a:buChar char="•"/>
              <a:defRPr/>
            </a:pPr>
            <a:r>
              <a:rPr lang="en-US" altLang="en-US" sz="2600" kern="0" dirty="0">
                <a:solidFill>
                  <a:srgbClr val="222222"/>
                </a:solidFill>
                <a:latin typeface="Arial"/>
              </a:rPr>
              <a:t>Basis for design, selection, and implementation of all security policies, education and training programs, and technological controls</a:t>
            </a:r>
          </a:p>
          <a:p>
            <a:pPr marL="342900" indent="-342900">
              <a:spcBef>
                <a:spcPct val="20000"/>
              </a:spcBef>
              <a:buFontTx/>
              <a:buChar char="•"/>
              <a:defRPr/>
            </a:pPr>
            <a:r>
              <a:rPr lang="en-US" altLang="en-US" sz="2600" kern="0" dirty="0">
                <a:solidFill>
                  <a:srgbClr val="222222"/>
                </a:solidFill>
                <a:latin typeface="Arial"/>
              </a:rPr>
              <a:t>Detailed version of security framework (outline of overall information security strategy for organization)</a:t>
            </a:r>
          </a:p>
          <a:p>
            <a:pPr marL="342900" indent="-342900">
              <a:spcBef>
                <a:spcPct val="20000"/>
              </a:spcBef>
              <a:buFontTx/>
              <a:buChar char="•"/>
              <a:defRPr/>
            </a:pPr>
            <a:r>
              <a:rPr lang="en-US" altLang="en-US" sz="2600" kern="0" dirty="0">
                <a:solidFill>
                  <a:srgbClr val="222222"/>
                </a:solidFill>
                <a:latin typeface="Arial"/>
              </a:rPr>
              <a:t>Specifies tasks and order in which they are to be accomplished</a:t>
            </a:r>
          </a:p>
          <a:p>
            <a:pPr marL="342900" indent="-342900">
              <a:spcBef>
                <a:spcPct val="20000"/>
              </a:spcBef>
              <a:buFontTx/>
              <a:buChar char="•"/>
              <a:defRPr/>
            </a:pPr>
            <a:r>
              <a:rPr lang="en-US" altLang="en-US" sz="2600" kern="0" dirty="0">
                <a:solidFill>
                  <a:srgbClr val="222222"/>
                </a:solidFill>
                <a:latin typeface="Arial"/>
              </a:rPr>
              <a:t>Should also serve as scalable, upgradeable, and comprehensive plan for current and future information security needs</a:t>
            </a:r>
          </a:p>
        </p:txBody>
      </p:sp>
    </p:spTree>
    <p:extLst>
      <p:ext uri="{BB962C8B-B14F-4D97-AF65-F5344CB8AC3E}">
        <p14:creationId xmlns:p14="http://schemas.microsoft.com/office/powerpoint/2010/main" val="32646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672527-FB5C-4104-B37D-0DD03F7A5E0A}" type="slidenum">
              <a:rPr lang="en-US" altLang="en-US">
                <a:latin typeface="Times New Roman" panose="02020603050405020304" pitchFamily="18" charset="0"/>
              </a:rPr>
              <a:pPr eaLnBrk="1" hangingPunct="1"/>
              <a:t>26</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p:txBody>
          <a:bodyPr>
            <a:normAutofit fontScale="92500" lnSpcReduction="10000"/>
          </a:bodyPr>
          <a:lstStyle/>
          <a:p>
            <a:pPr eaLnBrk="1" hangingPunct="1">
              <a:defRPr/>
            </a:pPr>
            <a:r>
              <a:rPr lang="en-US" altLang="en-US" b="1" dirty="0"/>
              <a:t>ISO 17799/BS 7799</a:t>
            </a:r>
          </a:p>
          <a:p>
            <a:pPr marL="342900" indent="-342900">
              <a:spcBef>
                <a:spcPct val="20000"/>
              </a:spcBef>
              <a:buFontTx/>
              <a:buChar char="•"/>
              <a:defRPr/>
            </a:pPr>
            <a:r>
              <a:rPr lang="en-US" altLang="en-US" sz="2600" kern="0" dirty="0">
                <a:solidFill>
                  <a:srgbClr val="222222"/>
                </a:solidFill>
                <a:latin typeface="Arial"/>
              </a:rPr>
              <a:t>One of the most widely referenced security models </a:t>
            </a:r>
          </a:p>
          <a:p>
            <a:pPr marL="342900" indent="-342900">
              <a:spcBef>
                <a:spcPct val="20000"/>
              </a:spcBef>
              <a:buFontTx/>
              <a:buChar char="•"/>
              <a:defRPr/>
            </a:pPr>
            <a:r>
              <a:rPr lang="en-US" altLang="en-US" sz="2600" kern="0" dirty="0">
                <a:solidFill>
                  <a:srgbClr val="222222"/>
                </a:solidFill>
                <a:latin typeface="Arial"/>
              </a:rPr>
              <a:t>Standard framework for information security that states organizational security policy is needed to provide management direction and support</a:t>
            </a:r>
          </a:p>
          <a:p>
            <a:pPr marL="342900" indent="-342900">
              <a:spcBef>
                <a:spcPct val="20000"/>
              </a:spcBef>
              <a:buFontTx/>
              <a:buChar char="•"/>
              <a:defRPr/>
            </a:pPr>
            <a:r>
              <a:rPr lang="en-US" altLang="en-US" sz="2600" kern="0" dirty="0">
                <a:solidFill>
                  <a:srgbClr val="222222"/>
                </a:solidFill>
                <a:latin typeface="Arial"/>
              </a:rPr>
              <a:t>Purpose is to give recommendations for information security management</a:t>
            </a:r>
          </a:p>
          <a:p>
            <a:pPr marL="342900" indent="-342900">
              <a:spcBef>
                <a:spcPct val="20000"/>
              </a:spcBef>
              <a:buFontTx/>
              <a:buChar char="•"/>
              <a:defRPr/>
            </a:pPr>
            <a:r>
              <a:rPr lang="en-US" altLang="en-US" sz="2600" kern="0" dirty="0">
                <a:solidFill>
                  <a:srgbClr val="222222"/>
                </a:solidFill>
                <a:latin typeface="Arial"/>
              </a:rPr>
              <a:t>Provides a starting point for developing organizational security</a:t>
            </a:r>
          </a:p>
        </p:txBody>
      </p:sp>
    </p:spTree>
    <p:extLst>
      <p:ext uri="{BB962C8B-B14F-4D97-AF65-F5344CB8AC3E}">
        <p14:creationId xmlns:p14="http://schemas.microsoft.com/office/powerpoint/2010/main" val="2907244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34</a:t>
            </a:fld>
            <a:endParaRPr lang="en-US" dirty="0"/>
          </a:p>
        </p:txBody>
      </p:sp>
    </p:spTree>
    <p:extLst>
      <p:ext uri="{BB962C8B-B14F-4D97-AF65-F5344CB8AC3E}">
        <p14:creationId xmlns:p14="http://schemas.microsoft.com/office/powerpoint/2010/main" val="1542665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A7B4AC-FC96-42DB-8752-9D086E2471DD}" type="slidenum">
              <a:rPr lang="en-US" altLang="en-US">
                <a:latin typeface="Times New Roman" panose="02020603050405020304" pitchFamily="18" charset="0"/>
              </a:rPr>
              <a:pPr eaLnBrk="1" hangingPunct="1"/>
              <a:t>35</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en-US" b="1" dirty="0"/>
              <a:t>NIST Security Models</a:t>
            </a:r>
          </a:p>
          <a:p>
            <a:pPr eaLnBrk="1" hangingPunct="1"/>
            <a:r>
              <a:rPr lang="en-US" altLang="en-US" dirty="0"/>
              <a:t>Another approach available is described in the many documents available from the Computer Security Resource Center of the National Institute for Standards and Technology (csrc.nist.gov). </a:t>
            </a:r>
          </a:p>
          <a:p>
            <a:pPr eaLnBrk="1" hangingPunct="1"/>
            <a:r>
              <a:rPr lang="en-US" altLang="en-US" dirty="0"/>
              <a:t>These are among the references cited by the government of the U.S. when deciding not to select the ISO/IEC 17799 standards. </a:t>
            </a:r>
          </a:p>
          <a:p>
            <a:pPr eaLnBrk="1" hangingPunct="1"/>
            <a:r>
              <a:rPr lang="en-US" altLang="en-US" dirty="0"/>
              <a:t>NIST SP 800-12 - </a:t>
            </a:r>
            <a:r>
              <a:rPr lang="en-US" altLang="en-US" i="1" dirty="0"/>
              <a:t>The Computer Security Handbook</a:t>
            </a:r>
            <a:r>
              <a:rPr lang="en-US" altLang="en-US" dirty="0"/>
              <a:t> is an excellent reference and guide for the security manager or administrator in the routine management of information security. </a:t>
            </a:r>
          </a:p>
          <a:p>
            <a:pPr eaLnBrk="1" hangingPunct="1"/>
            <a:r>
              <a:rPr lang="en-US" altLang="en-US" dirty="0"/>
              <a:t>NIST SP 800-14 - </a:t>
            </a:r>
            <a:r>
              <a:rPr lang="en-US" altLang="en-US" i="1" dirty="0"/>
              <a:t>Generally Accepted Principles and Practices for Securing IT Systems</a:t>
            </a:r>
            <a:r>
              <a:rPr lang="en-US" altLang="en-US" dirty="0"/>
              <a:t> provides best practices and security principles that can direct the development of a security blueprint. </a:t>
            </a:r>
          </a:p>
          <a:p>
            <a:pPr eaLnBrk="1" hangingPunct="1"/>
            <a:r>
              <a:rPr lang="en-US" altLang="en-US" dirty="0"/>
              <a:t>NIST SP 800-18 - </a:t>
            </a:r>
            <a:r>
              <a:rPr lang="en-US" altLang="en-US" i="1" dirty="0"/>
              <a:t>The Guide for Developing Security Plans for IT Systems </a:t>
            </a:r>
            <a:r>
              <a:rPr lang="en-US" altLang="en-US" dirty="0"/>
              <a:t>is considered the foundation for a comprehensive security blueprint and framework. It provides detailed methods for assessing, designing, and implementing controls and plans for various sized applications. </a:t>
            </a:r>
          </a:p>
          <a:p>
            <a:pPr eaLnBrk="1" hangingPunct="1"/>
            <a:endParaRPr lang="en-US" altLang="en-US" dirty="0"/>
          </a:p>
        </p:txBody>
      </p:sp>
    </p:spTree>
    <p:extLst>
      <p:ext uri="{BB962C8B-B14F-4D97-AF65-F5344CB8AC3E}">
        <p14:creationId xmlns:p14="http://schemas.microsoft.com/office/powerpoint/2010/main" val="2763150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C24812-3958-4DF7-B620-4E86EF8EF2D1}" type="slidenum">
              <a:rPr lang="en-US" altLang="en-US">
                <a:latin typeface="Times New Roman" panose="02020603050405020304" pitchFamily="18" charset="0"/>
              </a:rPr>
              <a:pPr eaLnBrk="1" hangingPunct="1"/>
              <a:t>36</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a:t>NIST SP 800-14 Generally Accepted Principles and Practices</a:t>
            </a:r>
          </a:p>
          <a:p>
            <a:pPr marL="342900" indent="-342900">
              <a:spcBef>
                <a:spcPct val="20000"/>
              </a:spcBef>
              <a:buFontTx/>
              <a:buChar char="•"/>
              <a:defRPr/>
            </a:pPr>
            <a:r>
              <a:rPr lang="en-US" altLang="en-US" sz="2600" kern="0" dirty="0">
                <a:solidFill>
                  <a:srgbClr val="222222"/>
                </a:solidFill>
                <a:latin typeface="Arial"/>
              </a:rPr>
              <a:t>Security supports mission of organization; is an integral element of sound management</a:t>
            </a:r>
          </a:p>
          <a:p>
            <a:pPr marL="342900" indent="-342900">
              <a:spcBef>
                <a:spcPct val="20000"/>
              </a:spcBef>
              <a:buFontTx/>
              <a:buChar char="•"/>
              <a:defRPr/>
            </a:pPr>
            <a:r>
              <a:rPr lang="en-US" altLang="en-US" sz="2600" kern="0" dirty="0">
                <a:solidFill>
                  <a:srgbClr val="222222"/>
                </a:solidFill>
                <a:latin typeface="Arial"/>
              </a:rPr>
              <a:t>Security should be cost effective; owners have security responsibilities outside their own organizations</a:t>
            </a:r>
          </a:p>
          <a:p>
            <a:pPr marL="342900" indent="-342900">
              <a:spcBef>
                <a:spcPct val="20000"/>
              </a:spcBef>
              <a:buFontTx/>
              <a:buChar char="•"/>
              <a:defRPr/>
            </a:pPr>
            <a:r>
              <a:rPr lang="en-US" altLang="en-US" sz="2600" kern="0" dirty="0">
                <a:solidFill>
                  <a:srgbClr val="222222"/>
                </a:solidFill>
                <a:latin typeface="Arial"/>
              </a:rPr>
              <a:t>Security responsibilities and accountability should be made explicit; security requires a comprehensive and integrated approach</a:t>
            </a:r>
          </a:p>
          <a:p>
            <a:pPr marL="342900" indent="-342900">
              <a:spcBef>
                <a:spcPct val="20000"/>
              </a:spcBef>
              <a:buFontTx/>
              <a:buChar char="•"/>
              <a:defRPr/>
            </a:pPr>
            <a:r>
              <a:rPr lang="en-US" altLang="en-US" sz="2600" kern="0" dirty="0">
                <a:solidFill>
                  <a:srgbClr val="222222"/>
                </a:solidFill>
                <a:latin typeface="Arial"/>
              </a:rPr>
              <a:t>Security should be periodically reassessed; security is constrained by societal factors</a:t>
            </a:r>
          </a:p>
          <a:p>
            <a:pPr marL="342900" indent="-342900">
              <a:spcBef>
                <a:spcPct val="20000"/>
              </a:spcBef>
              <a:buFontTx/>
              <a:buChar char="•"/>
              <a:defRPr/>
            </a:pPr>
            <a:r>
              <a:rPr lang="en-US" altLang="en-US" sz="2600" kern="0" dirty="0">
                <a:solidFill>
                  <a:srgbClr val="222222"/>
                </a:solidFill>
                <a:latin typeface="Arial"/>
              </a:rPr>
              <a:t>33 principles for securing systems (see Table 4-5)</a:t>
            </a:r>
          </a:p>
        </p:txBody>
      </p:sp>
    </p:spTree>
    <p:extLst>
      <p:ext uri="{BB962C8B-B14F-4D97-AF65-F5344CB8AC3E}">
        <p14:creationId xmlns:p14="http://schemas.microsoft.com/office/powerpoint/2010/main" val="2788490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C24812-3958-4DF7-B620-4E86EF8EF2D1}" type="slidenum">
              <a:rPr lang="en-US" altLang="en-US">
                <a:latin typeface="Times New Roman" panose="02020603050405020304" pitchFamily="18" charset="0"/>
              </a:rPr>
              <a:pPr eaLnBrk="1" hangingPunct="1"/>
              <a:t>37</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a:t>NIST SP 800-14 Generally Accepted Principles and Practices</a:t>
            </a:r>
          </a:p>
          <a:p>
            <a:pPr marL="342900" indent="-342900">
              <a:spcBef>
                <a:spcPct val="20000"/>
              </a:spcBef>
              <a:buFontTx/>
              <a:buChar char="•"/>
              <a:defRPr/>
            </a:pPr>
            <a:r>
              <a:rPr lang="en-US" altLang="en-US" sz="2600" kern="0" dirty="0">
                <a:solidFill>
                  <a:srgbClr val="222222"/>
                </a:solidFill>
                <a:latin typeface="Arial"/>
              </a:rPr>
              <a:t>Security supports mission of organization; is an integral element of sound management</a:t>
            </a:r>
          </a:p>
          <a:p>
            <a:pPr marL="342900" indent="-342900">
              <a:spcBef>
                <a:spcPct val="20000"/>
              </a:spcBef>
              <a:buFontTx/>
              <a:buChar char="•"/>
              <a:defRPr/>
            </a:pPr>
            <a:r>
              <a:rPr lang="en-US" altLang="en-US" sz="2600" kern="0" dirty="0">
                <a:solidFill>
                  <a:srgbClr val="222222"/>
                </a:solidFill>
                <a:latin typeface="Arial"/>
              </a:rPr>
              <a:t>Security should be cost effective; owners have security responsibilities outside their own organizations</a:t>
            </a:r>
          </a:p>
          <a:p>
            <a:pPr marL="342900" indent="-342900">
              <a:spcBef>
                <a:spcPct val="20000"/>
              </a:spcBef>
              <a:buFontTx/>
              <a:buChar char="•"/>
              <a:defRPr/>
            </a:pPr>
            <a:r>
              <a:rPr lang="en-US" altLang="en-US" sz="2600" kern="0" dirty="0">
                <a:solidFill>
                  <a:srgbClr val="222222"/>
                </a:solidFill>
                <a:latin typeface="Arial"/>
              </a:rPr>
              <a:t>Security responsibilities and accountability should be made explicit; security requires a comprehensive and integrated approach</a:t>
            </a:r>
          </a:p>
          <a:p>
            <a:pPr marL="342900" indent="-342900">
              <a:spcBef>
                <a:spcPct val="20000"/>
              </a:spcBef>
              <a:buFontTx/>
              <a:buChar char="•"/>
              <a:defRPr/>
            </a:pPr>
            <a:r>
              <a:rPr lang="en-US" altLang="en-US" sz="2600" kern="0" dirty="0">
                <a:solidFill>
                  <a:srgbClr val="222222"/>
                </a:solidFill>
                <a:latin typeface="Arial"/>
              </a:rPr>
              <a:t>Security should be periodically reassessed; security is constrained by societal factors</a:t>
            </a:r>
          </a:p>
          <a:p>
            <a:pPr marL="342900" indent="-342900">
              <a:spcBef>
                <a:spcPct val="20000"/>
              </a:spcBef>
              <a:buFontTx/>
              <a:buChar char="•"/>
              <a:defRPr/>
            </a:pPr>
            <a:r>
              <a:rPr lang="en-US" altLang="en-US" sz="2600" kern="0" dirty="0">
                <a:solidFill>
                  <a:srgbClr val="222222"/>
                </a:solidFill>
                <a:latin typeface="Arial"/>
              </a:rPr>
              <a:t>33 principles for securing systems (see Table 4-5)</a:t>
            </a:r>
          </a:p>
        </p:txBody>
      </p:sp>
    </p:spTree>
    <p:extLst>
      <p:ext uri="{BB962C8B-B14F-4D97-AF65-F5344CB8AC3E}">
        <p14:creationId xmlns:p14="http://schemas.microsoft.com/office/powerpoint/2010/main" val="278849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48DA73-E597-4F05-AF87-CCA8B6F84E90}"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Introduction</a:t>
            </a:r>
          </a:p>
          <a:p>
            <a:pPr marL="342900" indent="-342900">
              <a:spcBef>
                <a:spcPct val="20000"/>
              </a:spcBef>
              <a:buFontTx/>
              <a:buChar char="•"/>
              <a:defRPr/>
            </a:pPr>
            <a:r>
              <a:rPr lang="en-US" altLang="en-US" sz="2600" kern="0" dirty="0">
                <a:solidFill>
                  <a:srgbClr val="222222"/>
                </a:solidFill>
                <a:latin typeface="Arial"/>
              </a:rPr>
              <a:t>Information security program begins with policies, standards, and practices, which are the foundation for information security architecture and blueprint</a:t>
            </a:r>
          </a:p>
          <a:p>
            <a:pPr marL="342900" indent="-342900">
              <a:spcBef>
                <a:spcPct val="20000"/>
              </a:spcBef>
              <a:buFontTx/>
              <a:buChar char="•"/>
              <a:defRPr/>
            </a:pPr>
            <a:r>
              <a:rPr lang="en-US" altLang="en-US" sz="2600" kern="0" dirty="0">
                <a:solidFill>
                  <a:srgbClr val="222222"/>
                </a:solidFill>
                <a:latin typeface="Arial"/>
              </a:rPr>
              <a:t>Coordinated planning required to create and maintain these elements</a:t>
            </a:r>
          </a:p>
          <a:p>
            <a:pPr marL="342900" indent="-342900">
              <a:spcBef>
                <a:spcPct val="20000"/>
              </a:spcBef>
              <a:buFontTx/>
              <a:buChar char="•"/>
              <a:defRPr/>
            </a:pPr>
            <a:r>
              <a:rPr lang="en-US" altLang="en-US" sz="2600" kern="0" dirty="0">
                <a:solidFill>
                  <a:srgbClr val="222222"/>
                </a:solidFill>
                <a:latin typeface="Arial"/>
              </a:rPr>
              <a:t>Strategic planning for management of allocation of resources</a:t>
            </a:r>
          </a:p>
          <a:p>
            <a:pPr marL="342900" indent="-342900">
              <a:spcBef>
                <a:spcPct val="20000"/>
              </a:spcBef>
              <a:buFontTx/>
              <a:buChar char="•"/>
              <a:defRPr/>
            </a:pPr>
            <a:r>
              <a:rPr lang="en-US" altLang="en-US" sz="2600" kern="0" dirty="0">
                <a:solidFill>
                  <a:srgbClr val="222222"/>
                </a:solidFill>
                <a:latin typeface="Arial"/>
              </a:rPr>
              <a:t>Contingency planning for preparation of uncertain business environment</a:t>
            </a:r>
          </a:p>
        </p:txBody>
      </p:sp>
    </p:spTree>
    <p:extLst>
      <p:ext uri="{BB962C8B-B14F-4D97-AF65-F5344CB8AC3E}">
        <p14:creationId xmlns:p14="http://schemas.microsoft.com/office/powerpoint/2010/main" val="4265558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b="1" dirty="0"/>
              <a:t>NIST Cybersecurity Framework</a:t>
            </a:r>
          </a:p>
          <a:p>
            <a:pPr marL="342900" indent="-342900">
              <a:spcBef>
                <a:spcPct val="20000"/>
              </a:spcBef>
              <a:buFontTx/>
              <a:buChar char="•"/>
              <a:defRPr/>
            </a:pPr>
            <a:r>
              <a:rPr lang="en-US" sz="2600" kern="0" dirty="0">
                <a:solidFill>
                  <a:srgbClr val="222222"/>
                </a:solidFill>
                <a:latin typeface="Arial"/>
              </a:rPr>
              <a:t>Consists of three fundamental components</a:t>
            </a:r>
          </a:p>
          <a:p>
            <a:pPr marL="742950" lvl="1" indent="-285750">
              <a:spcBef>
                <a:spcPct val="20000"/>
              </a:spcBef>
              <a:buFontTx/>
              <a:buChar char="–"/>
              <a:defRPr/>
            </a:pPr>
            <a:r>
              <a:rPr lang="en-US" sz="2400" kern="0" dirty="0">
                <a:solidFill>
                  <a:srgbClr val="222222"/>
                </a:solidFill>
                <a:latin typeface="Arial"/>
              </a:rPr>
              <a:t>Framework core: set of information security activities organization is expected to perform and desired results</a:t>
            </a:r>
          </a:p>
          <a:p>
            <a:pPr marL="742950" lvl="1" indent="-285750">
              <a:spcBef>
                <a:spcPct val="20000"/>
              </a:spcBef>
              <a:buFontTx/>
              <a:buChar char="–"/>
              <a:defRPr/>
            </a:pPr>
            <a:r>
              <a:rPr lang="en-US" sz="2400" kern="0" dirty="0">
                <a:solidFill>
                  <a:srgbClr val="222222"/>
                </a:solidFill>
                <a:latin typeface="Arial"/>
              </a:rPr>
              <a:t>Framework tiers: help relate maturity of security programs and implement corresponding measures and functions</a:t>
            </a:r>
          </a:p>
          <a:p>
            <a:pPr marL="742950" lvl="1" indent="-285750">
              <a:spcBef>
                <a:spcPct val="20000"/>
              </a:spcBef>
              <a:buFontTx/>
              <a:buChar char="–"/>
              <a:defRPr/>
            </a:pPr>
            <a:r>
              <a:rPr lang="en-US" sz="2400" kern="0" dirty="0">
                <a:solidFill>
                  <a:srgbClr val="222222"/>
                </a:solidFill>
                <a:latin typeface="Arial"/>
              </a:rPr>
              <a:t>Framework profile: used to perform gap analysis between current and desired state of information security/risk management</a:t>
            </a:r>
          </a:p>
          <a:p>
            <a:pPr>
              <a:defRPr/>
            </a:pPr>
            <a:endParaRPr lang="en-US" b="1" dirty="0"/>
          </a:p>
        </p:txBody>
      </p:sp>
      <p:sp>
        <p:nvSpPr>
          <p:cNvPr id="5632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751EE7A6-1B49-4BFC-BE4A-AB116830F8EB}" type="slidenum">
              <a:rPr lang="en-US" altLang="en-US"/>
              <a:pPr/>
              <a:t>38</a:t>
            </a:fld>
            <a:endParaRPr lang="en-US" altLang="en-US"/>
          </a:p>
        </p:txBody>
      </p:sp>
    </p:spTree>
    <p:extLst>
      <p:ext uri="{BB962C8B-B14F-4D97-AF65-F5344CB8AC3E}">
        <p14:creationId xmlns:p14="http://schemas.microsoft.com/office/powerpoint/2010/main" val="7701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b="1" dirty="0"/>
              <a:t>NIST Cybersecurity Framework</a:t>
            </a:r>
          </a:p>
          <a:p>
            <a:pPr marL="342900" indent="-342900">
              <a:spcBef>
                <a:spcPct val="20000"/>
              </a:spcBef>
              <a:buFontTx/>
              <a:buChar char="•"/>
              <a:defRPr/>
            </a:pPr>
            <a:r>
              <a:rPr lang="en-US" sz="2600" kern="0" dirty="0">
                <a:solidFill>
                  <a:srgbClr val="222222"/>
                </a:solidFill>
                <a:latin typeface="Arial"/>
              </a:rPr>
              <a:t>Seven-step approach to implementing/improving programs:</a:t>
            </a:r>
          </a:p>
          <a:p>
            <a:pPr marL="742950" lvl="1" indent="-285750">
              <a:spcBef>
                <a:spcPct val="20000"/>
              </a:spcBef>
              <a:buFontTx/>
              <a:buChar char="–"/>
              <a:defRPr/>
            </a:pPr>
            <a:r>
              <a:rPr lang="en-US" sz="2400" kern="0" dirty="0">
                <a:solidFill>
                  <a:srgbClr val="222222"/>
                </a:solidFill>
                <a:latin typeface="Arial"/>
              </a:rPr>
              <a:t>Prioritize and scope</a:t>
            </a:r>
          </a:p>
          <a:p>
            <a:pPr marL="742950" lvl="1" indent="-285750">
              <a:spcBef>
                <a:spcPct val="20000"/>
              </a:spcBef>
              <a:buFontTx/>
              <a:buChar char="–"/>
              <a:defRPr/>
            </a:pPr>
            <a:r>
              <a:rPr lang="en-US" sz="2400" kern="0" dirty="0">
                <a:solidFill>
                  <a:srgbClr val="222222"/>
                </a:solidFill>
                <a:latin typeface="Arial"/>
              </a:rPr>
              <a:t>Orient</a:t>
            </a:r>
          </a:p>
          <a:p>
            <a:pPr marL="742950" lvl="1" indent="-285750">
              <a:spcBef>
                <a:spcPct val="20000"/>
              </a:spcBef>
              <a:buFontTx/>
              <a:buChar char="–"/>
              <a:defRPr/>
            </a:pPr>
            <a:r>
              <a:rPr lang="en-US" sz="2400" kern="0" dirty="0">
                <a:solidFill>
                  <a:srgbClr val="222222"/>
                </a:solidFill>
                <a:latin typeface="Arial"/>
              </a:rPr>
              <a:t>Create current profile</a:t>
            </a:r>
          </a:p>
          <a:p>
            <a:pPr marL="742950" lvl="1" indent="-285750">
              <a:spcBef>
                <a:spcPct val="20000"/>
              </a:spcBef>
              <a:buFontTx/>
              <a:buChar char="–"/>
              <a:defRPr/>
            </a:pPr>
            <a:r>
              <a:rPr lang="en-US" sz="2400" kern="0" dirty="0">
                <a:solidFill>
                  <a:srgbClr val="222222"/>
                </a:solidFill>
                <a:latin typeface="Arial"/>
              </a:rPr>
              <a:t>Conduct risk assessment</a:t>
            </a:r>
          </a:p>
          <a:p>
            <a:pPr marL="742950" lvl="1" indent="-285750">
              <a:spcBef>
                <a:spcPct val="20000"/>
              </a:spcBef>
              <a:buFontTx/>
              <a:buChar char="–"/>
              <a:defRPr/>
            </a:pPr>
            <a:r>
              <a:rPr lang="en-US" sz="2400" kern="0" dirty="0">
                <a:solidFill>
                  <a:srgbClr val="222222"/>
                </a:solidFill>
                <a:latin typeface="Arial"/>
              </a:rPr>
              <a:t>Create target profile</a:t>
            </a:r>
          </a:p>
          <a:p>
            <a:pPr marL="742950" lvl="1" indent="-285750">
              <a:spcBef>
                <a:spcPct val="20000"/>
              </a:spcBef>
              <a:buFontTx/>
              <a:buChar char="–"/>
              <a:defRPr/>
            </a:pPr>
            <a:r>
              <a:rPr lang="en-US" sz="2400" kern="0" dirty="0">
                <a:solidFill>
                  <a:srgbClr val="222222"/>
                </a:solidFill>
                <a:latin typeface="Arial"/>
              </a:rPr>
              <a:t>Determine, analyze, prioritize gaps</a:t>
            </a:r>
          </a:p>
          <a:p>
            <a:pPr marL="742950" lvl="1" indent="-285750">
              <a:spcBef>
                <a:spcPct val="20000"/>
              </a:spcBef>
              <a:buFontTx/>
              <a:buChar char="–"/>
              <a:defRPr/>
            </a:pPr>
            <a:r>
              <a:rPr lang="en-US" sz="2400" kern="0" dirty="0">
                <a:solidFill>
                  <a:srgbClr val="222222"/>
                </a:solidFill>
                <a:latin typeface="Arial"/>
              </a:rPr>
              <a:t>Implement action plan</a:t>
            </a:r>
          </a:p>
          <a:p>
            <a:pPr>
              <a:defRPr/>
            </a:pPr>
            <a:endParaRPr lang="en-US" b="1" dirty="0"/>
          </a:p>
        </p:txBody>
      </p:sp>
      <p:sp>
        <p:nvSpPr>
          <p:cNvPr id="5837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1D4C8DA0-8D73-4E82-B257-65250CEF8A3F}" type="slidenum">
              <a:rPr lang="en-US" altLang="en-US"/>
              <a:pPr/>
              <a:t>39</a:t>
            </a:fld>
            <a:endParaRPr lang="en-US" altLang="en-US"/>
          </a:p>
        </p:txBody>
      </p:sp>
    </p:spTree>
    <p:extLst>
      <p:ext uri="{BB962C8B-B14F-4D97-AF65-F5344CB8AC3E}">
        <p14:creationId xmlns:p14="http://schemas.microsoft.com/office/powerpoint/2010/main" val="892908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a:t>Other Sources of Security Frameworks</a:t>
            </a:r>
          </a:p>
          <a:p>
            <a:pPr marL="342900" indent="-342900">
              <a:spcBef>
                <a:spcPct val="20000"/>
              </a:spcBef>
              <a:buFontTx/>
              <a:buChar char="•"/>
              <a:defRPr/>
            </a:pPr>
            <a:r>
              <a:rPr lang="en-US" sz="2600" kern="0" dirty="0">
                <a:solidFill>
                  <a:srgbClr val="222222"/>
                </a:solidFill>
                <a:latin typeface="Arial"/>
              </a:rPr>
              <a:t>Federal Agency Security Practices (FASP)</a:t>
            </a:r>
          </a:p>
          <a:p>
            <a:pPr marL="342900" indent="-342900">
              <a:spcBef>
                <a:spcPct val="20000"/>
              </a:spcBef>
              <a:buFontTx/>
              <a:buChar char="•"/>
              <a:defRPr/>
            </a:pPr>
            <a:r>
              <a:rPr lang="en-US" sz="2600" kern="0" dirty="0">
                <a:solidFill>
                  <a:srgbClr val="222222"/>
                </a:solidFill>
                <a:latin typeface="Arial"/>
              </a:rPr>
              <a:t>Computer Emergency Response Team Coordination Center (CERT/CC)</a:t>
            </a:r>
          </a:p>
          <a:p>
            <a:pPr marL="342900" indent="-342900">
              <a:spcBef>
                <a:spcPct val="20000"/>
              </a:spcBef>
              <a:buFontTx/>
              <a:buChar char="•"/>
              <a:defRPr/>
            </a:pPr>
            <a:r>
              <a:rPr lang="en-US" sz="2600" kern="0" dirty="0">
                <a:solidFill>
                  <a:srgbClr val="222222"/>
                </a:solidFill>
                <a:latin typeface="Arial"/>
              </a:rPr>
              <a:t>International Association of Professional Security Consultants</a:t>
            </a:r>
          </a:p>
          <a:p>
            <a:pPr>
              <a:defRPr/>
            </a:pPr>
            <a:endParaRPr lang="en-US" b="1" dirty="0"/>
          </a:p>
        </p:txBody>
      </p:sp>
      <p:sp>
        <p:nvSpPr>
          <p:cNvPr id="60420"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BEFB0763-59EA-4642-900A-FA0EB338610C}" type="slidenum">
              <a:rPr lang="en-US" altLang="en-US"/>
              <a:pPr/>
              <a:t>40</a:t>
            </a:fld>
            <a:endParaRPr lang="en-US" altLang="en-US"/>
          </a:p>
        </p:txBody>
      </p:sp>
    </p:spTree>
    <p:extLst>
      <p:ext uri="{BB962C8B-B14F-4D97-AF65-F5344CB8AC3E}">
        <p14:creationId xmlns:p14="http://schemas.microsoft.com/office/powerpoint/2010/main" val="665451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E5A384-A6EA-47CF-B36C-771606013C0F}"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Design of Security Architecture</a:t>
            </a:r>
          </a:p>
          <a:p>
            <a:pPr marL="342900" indent="-342900">
              <a:spcBef>
                <a:spcPct val="20000"/>
              </a:spcBef>
              <a:buFontTx/>
              <a:buChar char="•"/>
              <a:defRPr/>
            </a:pPr>
            <a:r>
              <a:rPr lang="en-US" altLang="en-US" sz="2600" kern="0" dirty="0">
                <a:solidFill>
                  <a:srgbClr val="222222"/>
                </a:solidFill>
                <a:latin typeface="Arial"/>
              </a:rPr>
              <a:t>Spheres of security: foundation of the security framework</a:t>
            </a:r>
          </a:p>
          <a:p>
            <a:pPr marL="342900" indent="-342900">
              <a:spcBef>
                <a:spcPct val="20000"/>
              </a:spcBef>
              <a:buFontTx/>
              <a:buChar char="•"/>
              <a:defRPr/>
            </a:pPr>
            <a:r>
              <a:rPr lang="en-US" altLang="en-US" sz="2600" kern="0" dirty="0">
                <a:solidFill>
                  <a:srgbClr val="222222"/>
                </a:solidFill>
                <a:latin typeface="Arial"/>
              </a:rPr>
              <a:t>Levels of controls</a:t>
            </a:r>
          </a:p>
          <a:p>
            <a:pPr marL="742950" lvl="1" indent="-285750">
              <a:spcBef>
                <a:spcPct val="20000"/>
              </a:spcBef>
              <a:buFontTx/>
              <a:buChar char="–"/>
              <a:defRPr/>
            </a:pPr>
            <a:r>
              <a:rPr lang="en-US" altLang="en-US" sz="2400" kern="0" dirty="0">
                <a:solidFill>
                  <a:srgbClr val="222222"/>
                </a:solidFill>
                <a:latin typeface="Arial"/>
              </a:rPr>
              <a:t>Management controls set direction and scope of security processes, provide detailed instructions for its conduct</a:t>
            </a:r>
          </a:p>
          <a:p>
            <a:pPr marL="742950" lvl="1" indent="-285750">
              <a:spcBef>
                <a:spcPct val="20000"/>
              </a:spcBef>
              <a:buFontTx/>
              <a:buChar char="–"/>
              <a:defRPr/>
            </a:pPr>
            <a:r>
              <a:rPr lang="en-US" altLang="en-US" sz="2400" kern="0" dirty="0">
                <a:solidFill>
                  <a:srgbClr val="222222"/>
                </a:solidFill>
                <a:latin typeface="Arial"/>
              </a:rPr>
              <a:t>Operational controls address personnel and physical security, and protection of production inputs/outputs</a:t>
            </a:r>
          </a:p>
          <a:p>
            <a:pPr marL="742950" lvl="1" indent="-285750">
              <a:spcBef>
                <a:spcPct val="20000"/>
              </a:spcBef>
              <a:buFontTx/>
              <a:buChar char="–"/>
              <a:defRPr/>
            </a:pPr>
            <a:r>
              <a:rPr lang="en-US" altLang="en-US" sz="2400" kern="0" dirty="0">
                <a:solidFill>
                  <a:srgbClr val="222222"/>
                </a:solidFill>
                <a:latin typeface="Arial"/>
              </a:rPr>
              <a:t>Technical controls are tactical and technical implementations related to designing and integrating security in organization</a:t>
            </a:r>
          </a:p>
        </p:txBody>
      </p:sp>
    </p:spTree>
    <p:extLst>
      <p:ext uri="{BB962C8B-B14F-4D97-AF65-F5344CB8AC3E}">
        <p14:creationId xmlns:p14="http://schemas.microsoft.com/office/powerpoint/2010/main" val="1591303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24198D-5731-49FB-BCF5-A686CE94092F}" type="slidenum">
              <a:rPr lang="en-US" altLang="en-US">
                <a:latin typeface="Times New Roman" panose="02020603050405020304" pitchFamily="18" charset="0"/>
              </a:rPr>
              <a:pPr eaLnBrk="1" hangingPunct="1"/>
              <a:t>42</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b="1"/>
              <a:t>The Design of Security Architecture</a:t>
            </a:r>
          </a:p>
          <a:p>
            <a:pPr eaLnBrk="1" hangingPunct="1"/>
            <a:r>
              <a:rPr lang="en-US" altLang="en-US"/>
              <a:t>Defense in Depth – One of the foundations of security architectures is the requirement to implement security in layers. Defense in depth requires that the organization establish sufficient security controls and safeguards, so that an intruder faces multiple layers of controls. </a:t>
            </a:r>
          </a:p>
          <a:p>
            <a:pPr eaLnBrk="1" hangingPunct="1"/>
            <a:r>
              <a:rPr lang="en-US" altLang="en-US"/>
              <a:t>Security Perimeter – The point at which an organization’s security protection ends and the outside world begins is referred to as the security perimeter.  Unfortunately, the perimeter does not apply to internal attacks from employee threats or on-site physical threats.  </a:t>
            </a:r>
          </a:p>
          <a:p>
            <a:pPr eaLnBrk="1" hangingPunct="1"/>
            <a:endParaRPr lang="en-US" altLang="en-US"/>
          </a:p>
        </p:txBody>
      </p:sp>
    </p:spTree>
    <p:extLst>
      <p:ext uri="{BB962C8B-B14F-4D97-AF65-F5344CB8AC3E}">
        <p14:creationId xmlns:p14="http://schemas.microsoft.com/office/powerpoint/2010/main" val="3505394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30000" dirty="0">
              <a:solidFill>
                <a:schemeClr val="tx1"/>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17451286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endParaRPr lang="en-US" altLang="en-US" dirty="0"/>
          </a:p>
        </p:txBody>
      </p:sp>
      <p:sp>
        <p:nvSpPr>
          <p:cNvPr id="6861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D34A10-86E2-4E47-A633-9E1978E56FF3}" type="slidenum">
              <a:rPr lang="en-US" altLang="en-US">
                <a:latin typeface="Times New Roman" panose="02020603050405020304" pitchFamily="18" charset="0"/>
              </a:rPr>
              <a:pPr eaLnBrk="1" hangingPunct="1"/>
              <a:t>44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924777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BE7749-11FE-482B-BD22-58B78F7FF728}" type="slidenum">
              <a:rPr lang="en-US" altLang="en-US">
                <a:latin typeface="Times New Roman" panose="02020603050405020304" pitchFamily="18" charset="0"/>
              </a:rPr>
              <a:pPr eaLnBrk="1" hangingPunct="1"/>
              <a:t>45</a:t>
            </a:fld>
            <a:endParaRPr lang="en-US" altLang="en-US">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p:txBody>
          <a:bodyPr>
            <a:normAutofit fontScale="85000" lnSpcReduction="10000"/>
          </a:bodyPr>
          <a:lstStyle/>
          <a:p>
            <a:pPr eaLnBrk="1" hangingPunct="1">
              <a:defRPr/>
            </a:pPr>
            <a:r>
              <a:rPr lang="en-US" altLang="en-US" b="1" dirty="0"/>
              <a:t>Security Education, Training, and Awareness Program</a:t>
            </a:r>
          </a:p>
          <a:p>
            <a:pPr marL="342900" indent="-342900">
              <a:spcBef>
                <a:spcPct val="20000"/>
              </a:spcBef>
              <a:buFontTx/>
              <a:buChar char="•"/>
              <a:defRPr/>
            </a:pPr>
            <a:r>
              <a:rPr lang="en-US" altLang="en-US" sz="2600" kern="0" dirty="0">
                <a:solidFill>
                  <a:srgbClr val="222222"/>
                </a:solidFill>
                <a:latin typeface="Arial"/>
              </a:rPr>
              <a:t>Once general security policy exists, implement security education, training, and awareness (SETA) program </a:t>
            </a:r>
          </a:p>
          <a:p>
            <a:pPr marL="342900" indent="-342900">
              <a:spcBef>
                <a:spcPct val="20000"/>
              </a:spcBef>
              <a:buFontTx/>
              <a:buChar char="•"/>
              <a:defRPr/>
            </a:pPr>
            <a:r>
              <a:rPr lang="en-US" altLang="en-US" sz="2600" kern="0" dirty="0">
                <a:solidFill>
                  <a:srgbClr val="222222"/>
                </a:solidFill>
                <a:latin typeface="Arial"/>
              </a:rPr>
              <a:t>SETA is a control measure designed to reduce accidental security breaches</a:t>
            </a:r>
          </a:p>
          <a:p>
            <a:pPr marL="342900" indent="-342900">
              <a:spcBef>
                <a:spcPct val="20000"/>
              </a:spcBef>
              <a:buFontTx/>
              <a:buChar char="•"/>
              <a:defRPr/>
            </a:pPr>
            <a:r>
              <a:rPr lang="en-US" altLang="en-US" sz="2600" kern="0" dirty="0">
                <a:solidFill>
                  <a:srgbClr val="222222"/>
                </a:solidFill>
                <a:latin typeface="Arial"/>
              </a:rPr>
              <a:t>The SETA program consists of: security education; security training; and security awareness</a:t>
            </a:r>
          </a:p>
          <a:p>
            <a:pPr marL="342900" indent="-342900">
              <a:spcBef>
                <a:spcPct val="20000"/>
              </a:spcBef>
              <a:buFontTx/>
              <a:buChar char="•"/>
              <a:defRPr/>
            </a:pPr>
            <a:r>
              <a:rPr lang="en-US" altLang="en-US" sz="2600" kern="0" dirty="0">
                <a:solidFill>
                  <a:srgbClr val="222222"/>
                </a:solidFill>
                <a:latin typeface="Arial"/>
              </a:rPr>
              <a:t>Enhances security by improving awareness, developing skills and knowledge, and building in-depth knowledge</a:t>
            </a:r>
          </a:p>
          <a:p>
            <a:pPr eaLnBrk="1" hangingPunct="1">
              <a:defRPr/>
            </a:pPr>
            <a:endParaRPr lang="en-US" altLang="en-US" dirty="0"/>
          </a:p>
        </p:txBody>
      </p:sp>
    </p:spTree>
    <p:extLst>
      <p:ext uri="{BB962C8B-B14F-4D97-AF65-F5344CB8AC3E}">
        <p14:creationId xmlns:p14="http://schemas.microsoft.com/office/powerpoint/2010/main" val="4031882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92EF98-4005-43ED-B5A6-2C8D55FE74CD}" type="slidenum">
              <a:rPr lang="en-US" altLang="en-US">
                <a:latin typeface="Times New Roman" panose="02020603050405020304" pitchFamily="18" charset="0"/>
              </a:rPr>
              <a:pPr eaLnBrk="1" hangingPunct="1"/>
              <a:t>46</a:t>
            </a:fld>
            <a:endParaRPr lang="en-US" alt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Security Education</a:t>
            </a:r>
          </a:p>
          <a:p>
            <a:pPr marL="342900" indent="-342900">
              <a:spcBef>
                <a:spcPct val="20000"/>
              </a:spcBef>
              <a:buFontTx/>
              <a:buChar char="•"/>
              <a:defRPr/>
            </a:pPr>
            <a:r>
              <a:rPr lang="en-US" altLang="en-US" sz="2600" kern="0" dirty="0">
                <a:solidFill>
                  <a:srgbClr val="222222"/>
                </a:solidFill>
                <a:latin typeface="Arial"/>
              </a:rPr>
              <a:t>Everyone in an organization needs to be trained and aware of information security; not every member needs formal degree or certificate in information security</a:t>
            </a:r>
          </a:p>
          <a:p>
            <a:pPr marL="342900" indent="-342900">
              <a:spcBef>
                <a:spcPct val="20000"/>
              </a:spcBef>
              <a:buFontTx/>
              <a:buChar char="•"/>
              <a:defRPr/>
            </a:pPr>
            <a:r>
              <a:rPr lang="en-US" altLang="en-US" sz="2600" kern="0" dirty="0">
                <a:solidFill>
                  <a:srgbClr val="222222"/>
                </a:solidFill>
                <a:latin typeface="Arial"/>
              </a:rPr>
              <a:t>When formal education is deemed appropriate, an employee can investigate courses in continuing education from local institutions of higher learning</a:t>
            </a:r>
          </a:p>
          <a:p>
            <a:pPr marL="342900" indent="-342900">
              <a:spcBef>
                <a:spcPct val="20000"/>
              </a:spcBef>
              <a:buFontTx/>
              <a:buChar char="•"/>
              <a:defRPr/>
            </a:pPr>
            <a:r>
              <a:rPr lang="en-US" altLang="en-US" sz="2600" kern="0" dirty="0">
                <a:solidFill>
                  <a:srgbClr val="222222"/>
                </a:solidFill>
                <a:latin typeface="Arial"/>
              </a:rPr>
              <a:t>A number of universities have formal coursework in information security</a:t>
            </a:r>
          </a:p>
        </p:txBody>
      </p:sp>
    </p:spTree>
    <p:extLst>
      <p:ext uri="{BB962C8B-B14F-4D97-AF65-F5344CB8AC3E}">
        <p14:creationId xmlns:p14="http://schemas.microsoft.com/office/powerpoint/2010/main" val="249327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E07A7B-F308-4036-A291-9E397C434EFE}" type="slidenum">
              <a:rPr lang="en-US" altLang="en-US">
                <a:latin typeface="Times New Roman" panose="02020603050405020304" pitchFamily="18" charset="0"/>
              </a:rPr>
              <a:pPr eaLnBrk="1" hangingPunct="1"/>
              <a:t>47</a:t>
            </a:fld>
            <a:endParaRPr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Security Training</a:t>
            </a:r>
          </a:p>
          <a:p>
            <a:pPr marL="342900" indent="-342900">
              <a:spcBef>
                <a:spcPct val="20000"/>
              </a:spcBef>
              <a:buFontTx/>
              <a:buChar char="•"/>
              <a:defRPr/>
            </a:pPr>
            <a:r>
              <a:rPr lang="en-US" altLang="en-US" sz="2600" kern="0" dirty="0">
                <a:solidFill>
                  <a:srgbClr val="222222"/>
                </a:solidFill>
                <a:latin typeface="Arial"/>
              </a:rPr>
              <a:t>Provides members of organization with detailed information and hands-on instruction to prepare them to perform their duties securely</a:t>
            </a:r>
          </a:p>
          <a:p>
            <a:pPr marL="342900" indent="-342900">
              <a:spcBef>
                <a:spcPct val="20000"/>
              </a:spcBef>
              <a:buFontTx/>
              <a:buChar char="•"/>
              <a:defRPr/>
            </a:pPr>
            <a:r>
              <a:rPr lang="en-US" altLang="en-US" sz="2600" kern="0" dirty="0">
                <a:solidFill>
                  <a:srgbClr val="222222"/>
                </a:solidFill>
                <a:latin typeface="Arial"/>
              </a:rPr>
              <a:t>Management of information security can develop customized in-house training or outsource the training program</a:t>
            </a:r>
          </a:p>
          <a:p>
            <a:pPr marL="342900" indent="-342900">
              <a:spcBef>
                <a:spcPct val="20000"/>
              </a:spcBef>
              <a:buFontTx/>
              <a:buChar char="•"/>
              <a:defRPr/>
            </a:pPr>
            <a:r>
              <a:rPr lang="en-US" altLang="en-US" sz="2600" kern="0" dirty="0">
                <a:solidFill>
                  <a:srgbClr val="222222"/>
                </a:solidFill>
                <a:latin typeface="Arial"/>
              </a:rPr>
              <a:t>Alternatives to formal training include conferences and programs offered through professional organizations</a:t>
            </a:r>
          </a:p>
        </p:txBody>
      </p:sp>
    </p:spTree>
    <p:extLst>
      <p:ext uri="{BB962C8B-B14F-4D97-AF65-F5344CB8AC3E}">
        <p14:creationId xmlns:p14="http://schemas.microsoft.com/office/powerpoint/2010/main" val="177289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1" dirty="0"/>
              <a:t>InfoSec Planning and Governance</a:t>
            </a:r>
          </a:p>
          <a:p>
            <a:pPr marL="342900" indent="-342900">
              <a:spcBef>
                <a:spcPct val="20000"/>
              </a:spcBef>
              <a:buFontTx/>
              <a:buChar char="•"/>
              <a:defRPr/>
            </a:pPr>
            <a:r>
              <a:rPr lang="en-US" altLang="en-US" sz="2550" kern="0" dirty="0">
                <a:solidFill>
                  <a:srgbClr val="222222"/>
                </a:solidFill>
                <a:latin typeface="Arial"/>
              </a:rPr>
              <a:t>Planning levels help translate organization’s strategic plans into tactical objectives</a:t>
            </a:r>
          </a:p>
          <a:p>
            <a:pPr marL="342900" indent="-342900">
              <a:spcBef>
                <a:spcPct val="20000"/>
              </a:spcBef>
              <a:buFontTx/>
              <a:buChar char="•"/>
              <a:defRPr/>
            </a:pPr>
            <a:r>
              <a:rPr lang="en-US" altLang="en-US" sz="2550" kern="0" dirty="0">
                <a:solidFill>
                  <a:srgbClr val="222222"/>
                </a:solidFill>
                <a:latin typeface="Arial"/>
              </a:rPr>
              <a:t>Planning and the CISO</a:t>
            </a:r>
          </a:p>
          <a:p>
            <a:pPr marL="342900" indent="-342900">
              <a:spcBef>
                <a:spcPct val="20000"/>
              </a:spcBef>
              <a:buFontTx/>
              <a:buChar char="•"/>
              <a:defRPr/>
            </a:pPr>
            <a:r>
              <a:rPr lang="en-US" altLang="en-US" sz="2550" kern="0" dirty="0">
                <a:solidFill>
                  <a:srgbClr val="222222"/>
                </a:solidFill>
                <a:latin typeface="Arial"/>
              </a:rPr>
              <a:t>Information Security Governance</a:t>
            </a:r>
          </a:p>
          <a:p>
            <a:pPr marL="742950" lvl="1" indent="-285750">
              <a:spcBef>
                <a:spcPct val="20000"/>
              </a:spcBef>
              <a:buFontTx/>
              <a:buChar char="–"/>
              <a:defRPr/>
            </a:pPr>
            <a:r>
              <a:rPr lang="en-US" altLang="en-US" sz="2300" kern="0" dirty="0">
                <a:solidFill>
                  <a:srgbClr val="222222"/>
                </a:solidFill>
                <a:latin typeface="Arial"/>
              </a:rPr>
              <a:t>Governance: </a:t>
            </a:r>
          </a:p>
          <a:p>
            <a:pPr marL="1143000" lvl="2" indent="-228600">
              <a:spcBef>
                <a:spcPct val="20000"/>
              </a:spcBef>
              <a:buFontTx/>
              <a:buChar char="•"/>
              <a:defRPr/>
            </a:pPr>
            <a:r>
              <a:rPr lang="en-US" altLang="en-US" sz="2200" kern="0" dirty="0">
                <a:solidFill>
                  <a:srgbClr val="222222"/>
                </a:solidFill>
                <a:latin typeface="Arial"/>
              </a:rPr>
              <a:t>Set of responsibilities and practices exercised by the board and executive management </a:t>
            </a:r>
          </a:p>
          <a:p>
            <a:pPr marL="1143000" lvl="2" indent="-228600">
              <a:spcBef>
                <a:spcPct val="20000"/>
              </a:spcBef>
              <a:buFontTx/>
              <a:buChar char="•"/>
              <a:defRPr/>
            </a:pPr>
            <a:r>
              <a:rPr lang="en-US" altLang="en-US" sz="2200" kern="0" dirty="0">
                <a:solidFill>
                  <a:srgbClr val="222222"/>
                </a:solidFill>
                <a:latin typeface="Arial"/>
              </a:rPr>
              <a:t>Goal to provide strategic direction, establishment of objectives, and measurement of progress toward objectives</a:t>
            </a:r>
          </a:p>
          <a:p>
            <a:pPr marL="1143000" lvl="2" indent="-228600">
              <a:spcBef>
                <a:spcPct val="20000"/>
              </a:spcBef>
              <a:buFontTx/>
              <a:buChar char="•"/>
              <a:defRPr/>
            </a:pPr>
            <a:r>
              <a:rPr lang="en-US" altLang="en-US" sz="2200" kern="0" dirty="0">
                <a:solidFill>
                  <a:srgbClr val="222222"/>
                </a:solidFill>
                <a:latin typeface="Arial"/>
              </a:rPr>
              <a:t>Also verifies/validates that risk management practices are appropriate and assets used properly</a:t>
            </a:r>
          </a:p>
          <a:p>
            <a:pPr>
              <a:defRPr/>
            </a:pPr>
            <a:endParaRPr lang="en-US" b="1" dirty="0"/>
          </a:p>
        </p:txBody>
      </p:sp>
      <p:sp>
        <p:nvSpPr>
          <p:cNvPr id="2048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E1C8F7D3-8859-43E3-816E-9332D45AE385}" type="slidenum">
              <a:rPr lang="en-US" altLang="en-US"/>
              <a:pPr/>
              <a:t>5</a:t>
            </a:fld>
            <a:endParaRPr lang="en-US" altLang="en-US"/>
          </a:p>
        </p:txBody>
      </p:sp>
    </p:spTree>
    <p:extLst>
      <p:ext uri="{BB962C8B-B14F-4D97-AF65-F5344CB8AC3E}">
        <p14:creationId xmlns:p14="http://schemas.microsoft.com/office/powerpoint/2010/main" val="1829565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F775A6-B792-40E8-91A2-69705E764A1A}" type="slidenum">
              <a:rPr lang="en-US" altLang="en-US">
                <a:latin typeface="Times New Roman" panose="02020603050405020304" pitchFamily="18" charset="0"/>
              </a:rPr>
              <a:pPr eaLnBrk="1" hangingPunct="1"/>
              <a:t>48</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p:txBody>
          <a:bodyPr>
            <a:normAutofit fontScale="85000" lnSpcReduction="10000"/>
          </a:bodyPr>
          <a:lstStyle/>
          <a:p>
            <a:pPr eaLnBrk="1" hangingPunct="1">
              <a:defRPr/>
            </a:pPr>
            <a:r>
              <a:rPr lang="en-US" altLang="en-US" b="1" dirty="0"/>
              <a:t>Security Awareness</a:t>
            </a:r>
          </a:p>
          <a:p>
            <a:pPr marL="342900" indent="-342900">
              <a:spcBef>
                <a:spcPct val="20000"/>
              </a:spcBef>
              <a:buFontTx/>
              <a:buChar char="•"/>
              <a:defRPr/>
            </a:pPr>
            <a:r>
              <a:rPr lang="en-US" altLang="en-US" sz="2600" kern="0" dirty="0">
                <a:solidFill>
                  <a:srgbClr val="222222"/>
                </a:solidFill>
                <a:latin typeface="Arial"/>
              </a:rPr>
              <a:t>One of least frequently implemented but most beneficial programs is the security awareness program</a:t>
            </a:r>
          </a:p>
          <a:p>
            <a:pPr marL="342900" indent="-342900">
              <a:spcBef>
                <a:spcPct val="20000"/>
              </a:spcBef>
              <a:buFontTx/>
              <a:buChar char="•"/>
              <a:defRPr/>
            </a:pPr>
            <a:r>
              <a:rPr lang="en-US" altLang="en-US" sz="2600" kern="0" dirty="0">
                <a:solidFill>
                  <a:srgbClr val="222222"/>
                </a:solidFill>
                <a:latin typeface="Arial"/>
              </a:rPr>
              <a:t>Designed to keep information security at the forefront of users’ minds </a:t>
            </a:r>
          </a:p>
          <a:p>
            <a:pPr marL="342900" indent="-342900">
              <a:spcBef>
                <a:spcPct val="20000"/>
              </a:spcBef>
              <a:buFontTx/>
              <a:buChar char="•"/>
              <a:defRPr/>
            </a:pPr>
            <a:r>
              <a:rPr lang="en-US" altLang="en-US" sz="2600" kern="0" dirty="0">
                <a:solidFill>
                  <a:srgbClr val="222222"/>
                </a:solidFill>
                <a:latin typeface="Arial"/>
              </a:rPr>
              <a:t>Need not be complicated or expensive</a:t>
            </a:r>
          </a:p>
          <a:p>
            <a:pPr marL="342900" indent="-342900">
              <a:spcBef>
                <a:spcPct val="20000"/>
              </a:spcBef>
              <a:buFontTx/>
              <a:buChar char="•"/>
              <a:defRPr/>
            </a:pPr>
            <a:r>
              <a:rPr lang="en-US" altLang="en-US" sz="2600" kern="0" dirty="0">
                <a:solidFill>
                  <a:srgbClr val="222222"/>
                </a:solidFill>
                <a:latin typeface="Arial"/>
              </a:rPr>
              <a:t>If the program is not actively implemented, employees may begin to neglect security matters and risk of employee accidents and failures likely to increase</a:t>
            </a:r>
          </a:p>
          <a:p>
            <a:pPr eaLnBrk="1" hangingPunct="1">
              <a:defRPr/>
            </a:pPr>
            <a:endParaRPr lang="en-US" altLang="en-US" dirty="0"/>
          </a:p>
        </p:txBody>
      </p:sp>
    </p:spTree>
    <p:extLst>
      <p:ext uri="{BB962C8B-B14F-4D97-AF65-F5344CB8AC3E}">
        <p14:creationId xmlns:p14="http://schemas.microsoft.com/office/powerpoint/2010/main" val="426096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3102772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33D036-4105-4043-BA66-A4453842DAFD}" type="slidenum">
              <a:rPr lang="en-US" altLang="en-US">
                <a:latin typeface="Times New Roman" panose="02020603050405020304" pitchFamily="18" charset="0"/>
              </a:rPr>
              <a:pPr eaLnBrk="1" hangingPunct="1"/>
              <a:t>50</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r>
              <a:rPr lang="en-US" altLang="en-US" b="1" dirty="0"/>
              <a:t>Continuity Strategies</a:t>
            </a:r>
          </a:p>
          <a:p>
            <a:r>
              <a:rPr lang="en-US" altLang="en-US" dirty="0"/>
              <a:t>Incident response plans (IRPs); disaster recovery plans (DRPs); business continuity plans (BCPs)</a:t>
            </a:r>
          </a:p>
          <a:p>
            <a:r>
              <a:rPr lang="en-US" altLang="en-US" dirty="0"/>
              <a:t>Primary functions of above plans </a:t>
            </a:r>
          </a:p>
          <a:p>
            <a:pPr lvl="1"/>
            <a:r>
              <a:rPr lang="en-US" altLang="en-US" dirty="0"/>
              <a:t>IRP focuses on immediate response; if attack escalates or is disastrous, process changes to disaster recovery and BCP</a:t>
            </a:r>
          </a:p>
          <a:p>
            <a:pPr lvl="1"/>
            <a:r>
              <a:rPr lang="en-US" altLang="en-US" dirty="0"/>
              <a:t>DRP typically focuses on restoring systems after disasters occur; as such, is closely associated with BCP</a:t>
            </a:r>
          </a:p>
          <a:p>
            <a:pPr lvl="1"/>
            <a:r>
              <a:rPr lang="en-US" altLang="en-US" dirty="0"/>
              <a:t>BCP occurs concurrently with DRP when damage is major or ongoing, requiring more than simple restoration of information and information resources</a:t>
            </a:r>
          </a:p>
        </p:txBody>
      </p:sp>
    </p:spTree>
    <p:extLst>
      <p:ext uri="{BB962C8B-B14F-4D97-AF65-F5344CB8AC3E}">
        <p14:creationId xmlns:p14="http://schemas.microsoft.com/office/powerpoint/2010/main" val="2990843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B102E1-A5F4-4DD3-AC69-1B65D06E8FAD}" type="slidenum">
              <a:rPr lang="en-US" altLang="en-US">
                <a:latin typeface="Times New Roman" panose="02020603050405020304" pitchFamily="18" charset="0"/>
              </a:rPr>
              <a:pPr eaLnBrk="1" hangingPunct="1"/>
              <a:t>51</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normAutofit fontScale="92500" lnSpcReduction="20000"/>
          </a:bodyPr>
          <a:lstStyle/>
          <a:p>
            <a:pPr eaLnBrk="1" hangingPunct="1"/>
            <a:r>
              <a:rPr lang="en-US" altLang="en-US" dirty="0"/>
              <a:t>Figure 6-16, showing the sphere of security, is the foundation of the security framework.</a:t>
            </a:r>
          </a:p>
          <a:p>
            <a:pPr eaLnBrk="1" hangingPunct="1"/>
            <a:r>
              <a:rPr lang="en-US" altLang="en-US" dirty="0"/>
              <a:t>Generally speaking, the sphere of security represents the fact that information is under attack from a variety of sources. The sphere of use, at the left of the figure, illustrates the ways in which people can directly access information; for example, people read hard copies of documents; they also access information through systems, such as the electronic storage of information. </a:t>
            </a:r>
          </a:p>
          <a:p>
            <a:pPr eaLnBrk="1" hangingPunct="1"/>
            <a:r>
              <a:rPr lang="en-US" altLang="en-US" dirty="0"/>
              <a:t>Information, as the most important asset to security, is illustrated at the core of the sphere. Information is always at risk from attacks through the people and computer systems that have direct access to the information. Networks and the Internet represent indirect threats, as exemplified by the fact that a person attempting to access information from the Internet must first go through the local networks and then access systems that contain the information. The sphere of protection, at the right of the figure, illustrates that between each layer of the sphere of use there must exist a layer of protection to prevent access to the inner layer from the outer layer. Each shaded band is a layer of protection and control. For example, the layer labeled “policy education and training” is located between people and the information.</a:t>
            </a:r>
          </a:p>
          <a:p>
            <a:pPr eaLnBrk="1" hangingPunct="1"/>
            <a:r>
              <a:rPr lang="en-US" altLang="en-US" dirty="0"/>
              <a:t>Controls are also implemented between systems and the information, between networks and the computer systems, and between the Internet and internal networks. This reinforces the concept of defense in depth.</a:t>
            </a:r>
          </a:p>
          <a:p>
            <a:pPr eaLnBrk="1" hangingPunct="1"/>
            <a:r>
              <a:rPr lang="en-US" altLang="en-US" dirty="0"/>
              <a:t>As illustrated in the sphere of protection portion of Figure 6-16, a variety of controls can be used to protect the information. The list in the figure is not intended to be comprehensive but illustrates individual safeguards that protect the various systems that are located closer to the center of the sphere. However, as people can directly access each ring as well as the information at the core of the model, people require unique approaches to security.</a:t>
            </a:r>
          </a:p>
          <a:p>
            <a:pPr eaLnBrk="1" hangingPunct="1"/>
            <a:r>
              <a:rPr lang="en-US" altLang="en-US" dirty="0"/>
              <a:t>In fact, the resource of people must become a layer of security, a human firewall that protects the information from unauthorized access and use. The members of the organization must become a safeguard, which is effectively trained, implemented, and maintained, or else they, too, become a threat to the information.</a:t>
            </a:r>
          </a:p>
        </p:txBody>
      </p:sp>
    </p:spTree>
    <p:extLst>
      <p:ext uri="{BB962C8B-B14F-4D97-AF65-F5344CB8AC3E}">
        <p14:creationId xmlns:p14="http://schemas.microsoft.com/office/powerpoint/2010/main" val="1234786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4AFE5F-7918-42BE-91E8-28402A339EF4}" type="slidenum">
              <a:rPr lang="en-US" altLang="en-US">
                <a:latin typeface="Times New Roman" panose="02020603050405020304" pitchFamily="18" charset="0"/>
              </a:rPr>
              <a:pPr eaLnBrk="1" hangingPunct="1"/>
              <a:t>52</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altLang="en-US" b="1" dirty="0"/>
              <a:t>Contingency Planning Team</a:t>
            </a:r>
          </a:p>
          <a:p>
            <a:pPr eaLnBrk="1" hangingPunct="1"/>
            <a:r>
              <a:rPr lang="en-US" altLang="en-US" dirty="0"/>
              <a:t>Before any planning can begin, a team has to plan the effort and prepare the resulting documents</a:t>
            </a:r>
          </a:p>
          <a:p>
            <a:pPr eaLnBrk="1" hangingPunct="1"/>
            <a:r>
              <a:rPr lang="en-US" altLang="en-US" dirty="0"/>
              <a:t>Champion - A high-level manager to support, promote, and endorse the findings of the project</a:t>
            </a:r>
          </a:p>
          <a:p>
            <a:pPr eaLnBrk="1" hangingPunct="1"/>
            <a:r>
              <a:rPr lang="en-US" altLang="en-US" dirty="0"/>
              <a:t>Project Manager - Leads the project and makes sure a sound project planning process is used, a complete and useful project plan is developed, and project resources are prudently managed</a:t>
            </a:r>
          </a:p>
          <a:p>
            <a:pPr eaLnBrk="1" hangingPunct="1"/>
            <a:r>
              <a:rPr lang="en-US" altLang="en-US" dirty="0"/>
              <a:t>Team Members - Should be the managers or their representatives from the various communities of interest: business, IT, and information security</a:t>
            </a:r>
          </a:p>
        </p:txBody>
      </p:sp>
    </p:spTree>
    <p:extLst>
      <p:ext uri="{BB962C8B-B14F-4D97-AF65-F5344CB8AC3E}">
        <p14:creationId xmlns:p14="http://schemas.microsoft.com/office/powerpoint/2010/main" val="2175596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endParaRPr lang="en-US" altLang="en-US" dirty="0"/>
          </a:p>
        </p:txBody>
      </p:sp>
      <p:sp>
        <p:nvSpPr>
          <p:cNvPr id="82948"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59C244-EBDF-4A18-8482-8623513F3F0E}" type="slidenum">
              <a:rPr lang="en-US" altLang="en-US">
                <a:latin typeface="Times New Roman" panose="02020603050405020304" pitchFamily="18" charset="0"/>
              </a:rPr>
              <a:pPr eaLnBrk="1" hangingPunct="1"/>
              <a:t>53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1964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0AEA8E-F466-47AA-B7D1-156D619F6E15}" type="slidenum">
              <a:rPr lang="en-US" altLang="en-US">
                <a:latin typeface="Times New Roman" panose="02020603050405020304" pitchFamily="18" charset="0"/>
              </a:rPr>
              <a:pPr eaLnBrk="1" hangingPunct="1"/>
              <a:t>54</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marL="228600" indent="-228600" eaLnBrk="1" hangingPunct="1">
              <a:lnSpc>
                <a:spcPct val="80000"/>
              </a:lnSpc>
            </a:pPr>
            <a:endParaRPr lang="en-US" altLang="en-US" dirty="0"/>
          </a:p>
          <a:p>
            <a:pPr marL="228600" indent="-228600" eaLnBrk="1" hangingPunct="1">
              <a:lnSpc>
                <a:spcPct val="80000"/>
              </a:lnSpc>
            </a:pPr>
            <a:endParaRPr lang="en-US" altLang="en-US" dirty="0"/>
          </a:p>
        </p:txBody>
      </p:sp>
    </p:spTree>
    <p:extLst>
      <p:ext uri="{BB962C8B-B14F-4D97-AF65-F5344CB8AC3E}">
        <p14:creationId xmlns:p14="http://schemas.microsoft.com/office/powerpoint/2010/main" val="114840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a:t>Contingency Planning Process</a:t>
            </a:r>
          </a:p>
          <a:p>
            <a:pPr marL="342900" indent="-342900">
              <a:spcBef>
                <a:spcPct val="20000"/>
              </a:spcBef>
              <a:buFontTx/>
              <a:buChar char="•"/>
              <a:defRPr/>
            </a:pPr>
            <a:r>
              <a:rPr lang="en-US" sz="2600" kern="0" dirty="0">
                <a:solidFill>
                  <a:srgbClr val="222222"/>
                </a:solidFill>
                <a:latin typeface="Arial"/>
              </a:rPr>
              <a:t>Includes following steps:</a:t>
            </a:r>
          </a:p>
          <a:p>
            <a:pPr marL="742950" lvl="1" indent="-285750">
              <a:spcBef>
                <a:spcPct val="20000"/>
              </a:spcBef>
              <a:buFontTx/>
              <a:buChar char="–"/>
              <a:defRPr/>
            </a:pPr>
            <a:r>
              <a:rPr lang="en-US" sz="2400" kern="0" dirty="0">
                <a:solidFill>
                  <a:srgbClr val="222222"/>
                </a:solidFill>
                <a:latin typeface="Arial"/>
              </a:rPr>
              <a:t>Develop CP policy statement</a:t>
            </a:r>
          </a:p>
          <a:p>
            <a:pPr marL="742950" lvl="1" indent="-285750">
              <a:spcBef>
                <a:spcPct val="20000"/>
              </a:spcBef>
              <a:buFontTx/>
              <a:buChar char="–"/>
              <a:defRPr/>
            </a:pPr>
            <a:r>
              <a:rPr lang="en-US" sz="2400" kern="0" dirty="0">
                <a:solidFill>
                  <a:srgbClr val="222222"/>
                </a:solidFill>
                <a:latin typeface="Arial"/>
              </a:rPr>
              <a:t>Conduct business impact analysis</a:t>
            </a:r>
          </a:p>
          <a:p>
            <a:pPr marL="742950" lvl="1" indent="-285750">
              <a:spcBef>
                <a:spcPct val="20000"/>
              </a:spcBef>
              <a:buFontTx/>
              <a:buChar char="–"/>
              <a:defRPr/>
            </a:pPr>
            <a:r>
              <a:rPr lang="en-US" sz="2400" kern="0" dirty="0">
                <a:solidFill>
                  <a:srgbClr val="222222"/>
                </a:solidFill>
                <a:latin typeface="Arial"/>
              </a:rPr>
              <a:t>Identify preventive controls </a:t>
            </a:r>
          </a:p>
          <a:p>
            <a:pPr marL="742950" lvl="1" indent="-285750">
              <a:spcBef>
                <a:spcPct val="20000"/>
              </a:spcBef>
              <a:buFontTx/>
              <a:buChar char="–"/>
              <a:defRPr/>
            </a:pPr>
            <a:r>
              <a:rPr lang="en-US" sz="2400" kern="0" dirty="0">
                <a:solidFill>
                  <a:srgbClr val="222222"/>
                </a:solidFill>
                <a:latin typeface="Arial"/>
              </a:rPr>
              <a:t>Create contingency strategies</a:t>
            </a:r>
          </a:p>
          <a:p>
            <a:pPr marL="742950" lvl="1" indent="-285750">
              <a:spcBef>
                <a:spcPct val="20000"/>
              </a:spcBef>
              <a:buFontTx/>
              <a:buChar char="–"/>
              <a:defRPr/>
            </a:pPr>
            <a:r>
              <a:rPr lang="en-US" sz="2400" kern="0" dirty="0">
                <a:solidFill>
                  <a:srgbClr val="222222"/>
                </a:solidFill>
                <a:latin typeface="Arial"/>
              </a:rPr>
              <a:t>Develop contingency plan</a:t>
            </a:r>
          </a:p>
          <a:p>
            <a:pPr marL="742950" lvl="1" indent="-285750">
              <a:spcBef>
                <a:spcPct val="20000"/>
              </a:spcBef>
              <a:buFontTx/>
              <a:buChar char="–"/>
              <a:defRPr/>
            </a:pPr>
            <a:r>
              <a:rPr lang="en-US" sz="2400" kern="0" dirty="0">
                <a:solidFill>
                  <a:srgbClr val="222222"/>
                </a:solidFill>
                <a:latin typeface="Arial"/>
              </a:rPr>
              <a:t>Ensure plan testing, training, and exercises</a:t>
            </a:r>
          </a:p>
          <a:p>
            <a:pPr marL="742950" lvl="1" indent="-285750">
              <a:spcBef>
                <a:spcPct val="20000"/>
              </a:spcBef>
              <a:buFontTx/>
              <a:buChar char="–"/>
              <a:defRPr/>
            </a:pPr>
            <a:r>
              <a:rPr lang="en-US" sz="2400" kern="0" dirty="0">
                <a:solidFill>
                  <a:srgbClr val="222222"/>
                </a:solidFill>
                <a:latin typeface="Arial"/>
              </a:rPr>
              <a:t>Ensure plan maintenance</a:t>
            </a:r>
          </a:p>
          <a:p>
            <a:pPr>
              <a:defRPr/>
            </a:pPr>
            <a:endParaRPr lang="en-US" b="1" dirty="0"/>
          </a:p>
        </p:txBody>
      </p:sp>
      <p:sp>
        <p:nvSpPr>
          <p:cNvPr id="8909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F0752F48-162E-4FA7-82E9-9C25A799E339}" type="slidenum">
              <a:rPr lang="en-US" altLang="en-US"/>
              <a:pPr/>
              <a:t>55</a:t>
            </a:fld>
            <a:endParaRPr lang="en-US" altLang="en-US"/>
          </a:p>
        </p:txBody>
      </p:sp>
    </p:spTree>
    <p:extLst>
      <p:ext uri="{BB962C8B-B14F-4D97-AF65-F5344CB8AC3E}">
        <p14:creationId xmlns:p14="http://schemas.microsoft.com/office/powerpoint/2010/main" val="728904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2675456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b="1" dirty="0"/>
              <a:t>CP Policy</a:t>
            </a:r>
          </a:p>
          <a:p>
            <a:pPr marL="342900" indent="-342900">
              <a:spcBef>
                <a:spcPct val="20000"/>
              </a:spcBef>
              <a:buFontTx/>
              <a:buChar char="•"/>
              <a:defRPr/>
            </a:pPr>
            <a:r>
              <a:rPr lang="en-US" sz="2400" kern="0" dirty="0">
                <a:solidFill>
                  <a:srgbClr val="222222"/>
                </a:solidFill>
                <a:latin typeface="Arial"/>
              </a:rPr>
              <a:t>Should contain following sections:</a:t>
            </a:r>
          </a:p>
          <a:p>
            <a:pPr marL="742950" lvl="1" indent="-285750">
              <a:spcBef>
                <a:spcPct val="20000"/>
              </a:spcBef>
              <a:buFontTx/>
              <a:buChar char="–"/>
              <a:defRPr/>
            </a:pPr>
            <a:r>
              <a:rPr lang="en-US" sz="2000" kern="0" dirty="0">
                <a:solidFill>
                  <a:srgbClr val="222222"/>
                </a:solidFill>
                <a:latin typeface="Arial"/>
              </a:rPr>
              <a:t>Introductory statement of philosophical perspective</a:t>
            </a:r>
          </a:p>
          <a:p>
            <a:pPr marL="742950" lvl="1" indent="-285750">
              <a:spcBef>
                <a:spcPct val="20000"/>
              </a:spcBef>
              <a:buFontTx/>
              <a:buChar char="–"/>
              <a:defRPr/>
            </a:pPr>
            <a:r>
              <a:rPr lang="en-US" sz="2000" kern="0" dirty="0">
                <a:solidFill>
                  <a:srgbClr val="222222"/>
                </a:solidFill>
                <a:latin typeface="Arial"/>
              </a:rPr>
              <a:t>Statement of scope/purpose</a:t>
            </a:r>
          </a:p>
          <a:p>
            <a:pPr marL="742950" lvl="1" indent="-285750">
              <a:spcBef>
                <a:spcPct val="20000"/>
              </a:spcBef>
              <a:buFontTx/>
              <a:buChar char="–"/>
              <a:defRPr/>
            </a:pPr>
            <a:r>
              <a:rPr lang="en-US" sz="2000" kern="0" dirty="0">
                <a:solidFill>
                  <a:srgbClr val="222222"/>
                </a:solidFill>
                <a:latin typeface="Arial"/>
              </a:rPr>
              <a:t>Call for periodic risk assessment/BIA</a:t>
            </a:r>
          </a:p>
          <a:p>
            <a:pPr marL="742950" lvl="1" indent="-285750">
              <a:spcBef>
                <a:spcPct val="20000"/>
              </a:spcBef>
              <a:buFontTx/>
              <a:buChar char="–"/>
              <a:defRPr/>
            </a:pPr>
            <a:r>
              <a:rPr lang="en-US" sz="2000" kern="0" dirty="0">
                <a:solidFill>
                  <a:srgbClr val="222222"/>
                </a:solidFill>
                <a:latin typeface="Arial"/>
              </a:rPr>
              <a:t>Specification of CP’s major components</a:t>
            </a:r>
          </a:p>
          <a:p>
            <a:pPr marL="742950" lvl="1" indent="-285750">
              <a:spcBef>
                <a:spcPct val="20000"/>
              </a:spcBef>
              <a:buFontTx/>
              <a:buChar char="–"/>
              <a:defRPr/>
            </a:pPr>
            <a:r>
              <a:rPr lang="en-US" sz="2000" kern="0" dirty="0">
                <a:solidFill>
                  <a:srgbClr val="222222"/>
                </a:solidFill>
                <a:latin typeface="Arial"/>
              </a:rPr>
              <a:t>Call for/guidance in selection of recover options</a:t>
            </a:r>
          </a:p>
          <a:p>
            <a:pPr marL="742950" lvl="1" indent="-285750">
              <a:spcBef>
                <a:spcPct val="20000"/>
              </a:spcBef>
              <a:buFontTx/>
              <a:buChar char="–"/>
              <a:defRPr/>
            </a:pPr>
            <a:r>
              <a:rPr lang="en-US" sz="2000" kern="0" dirty="0">
                <a:solidFill>
                  <a:srgbClr val="222222"/>
                </a:solidFill>
                <a:latin typeface="Arial"/>
              </a:rPr>
              <a:t>Requirement to test various plans regularly</a:t>
            </a:r>
          </a:p>
          <a:p>
            <a:pPr marL="742950" lvl="1" indent="-285750">
              <a:spcBef>
                <a:spcPct val="20000"/>
              </a:spcBef>
              <a:buFontTx/>
              <a:buChar char="–"/>
              <a:defRPr/>
            </a:pPr>
            <a:r>
              <a:rPr lang="en-US" sz="2000" kern="0" dirty="0">
                <a:solidFill>
                  <a:srgbClr val="222222"/>
                </a:solidFill>
                <a:latin typeface="Arial"/>
              </a:rPr>
              <a:t>Identification of key regulations and standards</a:t>
            </a:r>
          </a:p>
          <a:p>
            <a:pPr marL="742950" lvl="1" indent="-285750">
              <a:spcBef>
                <a:spcPct val="20000"/>
              </a:spcBef>
              <a:buFontTx/>
              <a:buChar char="–"/>
              <a:defRPr/>
            </a:pPr>
            <a:r>
              <a:rPr lang="en-US" sz="2000" kern="0" dirty="0">
                <a:solidFill>
                  <a:srgbClr val="222222"/>
                </a:solidFill>
                <a:latin typeface="Arial"/>
              </a:rPr>
              <a:t>Identification of key people responsible for CP operations</a:t>
            </a:r>
          </a:p>
          <a:p>
            <a:pPr marL="742950" lvl="1" indent="-285750">
              <a:spcBef>
                <a:spcPct val="20000"/>
              </a:spcBef>
              <a:buFontTx/>
              <a:buChar char="–"/>
              <a:defRPr/>
            </a:pPr>
            <a:r>
              <a:rPr lang="en-US" sz="2000" kern="0" dirty="0">
                <a:solidFill>
                  <a:srgbClr val="222222"/>
                </a:solidFill>
                <a:latin typeface="Arial"/>
              </a:rPr>
              <a:t>Challenge to organization members for support</a:t>
            </a:r>
          </a:p>
          <a:p>
            <a:pPr marL="742950" lvl="1" indent="-285750">
              <a:spcBef>
                <a:spcPct val="20000"/>
              </a:spcBef>
              <a:buFontTx/>
              <a:buChar char="–"/>
              <a:defRPr/>
            </a:pPr>
            <a:r>
              <a:rPr lang="en-US" sz="2000" kern="0" dirty="0">
                <a:solidFill>
                  <a:srgbClr val="222222"/>
                </a:solidFill>
                <a:latin typeface="Arial"/>
              </a:rPr>
              <a:t>Administrative information</a:t>
            </a:r>
          </a:p>
          <a:p>
            <a:pPr>
              <a:defRPr/>
            </a:pPr>
            <a:endParaRPr lang="en-US" b="1" dirty="0"/>
          </a:p>
        </p:txBody>
      </p:sp>
      <p:sp>
        <p:nvSpPr>
          <p:cNvPr id="921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A1BCE8A3-FA3F-46A6-9392-77CF187F56C7}" type="slidenum">
              <a:rPr lang="en-US" altLang="en-US"/>
              <a:pPr/>
              <a:t>57</a:t>
            </a:fld>
            <a:endParaRPr lang="en-US" altLang="en-US"/>
          </a:p>
        </p:txBody>
      </p:sp>
    </p:spTree>
    <p:extLst>
      <p:ext uri="{BB962C8B-B14F-4D97-AF65-F5344CB8AC3E}">
        <p14:creationId xmlns:p14="http://schemas.microsoft.com/office/powerpoint/2010/main" val="355453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dirty="0"/>
              <a:t>InfoSec Planning and Governance</a:t>
            </a:r>
          </a:p>
          <a:p>
            <a:pPr marL="342900" indent="-342900">
              <a:spcBef>
                <a:spcPct val="20000"/>
              </a:spcBef>
              <a:buFontTx/>
              <a:buChar char="•"/>
              <a:defRPr/>
            </a:pPr>
            <a:r>
              <a:rPr lang="en-US" altLang="en-US" sz="2600" kern="0" dirty="0">
                <a:solidFill>
                  <a:srgbClr val="222222"/>
                </a:solidFill>
                <a:latin typeface="Arial"/>
              </a:rPr>
              <a:t>Information Security Governance outcomes</a:t>
            </a:r>
          </a:p>
          <a:p>
            <a:pPr marL="742950" lvl="1" indent="-285750">
              <a:spcBef>
                <a:spcPct val="20000"/>
              </a:spcBef>
              <a:buFontTx/>
              <a:buChar char="–"/>
              <a:defRPr/>
            </a:pPr>
            <a:r>
              <a:rPr lang="en-US" altLang="en-US" sz="2400" kern="0" dirty="0">
                <a:solidFill>
                  <a:srgbClr val="222222"/>
                </a:solidFill>
                <a:latin typeface="Arial"/>
              </a:rPr>
              <a:t>Five goals</a:t>
            </a:r>
          </a:p>
          <a:p>
            <a:pPr marL="1143000" lvl="2" indent="-228600">
              <a:spcBef>
                <a:spcPct val="20000"/>
              </a:spcBef>
              <a:buFontTx/>
              <a:buChar char="•"/>
              <a:defRPr/>
            </a:pPr>
            <a:r>
              <a:rPr lang="en-US" altLang="en-US" sz="2200" kern="0" dirty="0">
                <a:solidFill>
                  <a:srgbClr val="222222"/>
                </a:solidFill>
                <a:latin typeface="Arial"/>
              </a:rPr>
              <a:t>Strategic alignment</a:t>
            </a:r>
          </a:p>
          <a:p>
            <a:pPr marL="1143000" lvl="2" indent="-228600">
              <a:spcBef>
                <a:spcPct val="20000"/>
              </a:spcBef>
              <a:buFontTx/>
              <a:buChar char="•"/>
              <a:defRPr/>
            </a:pPr>
            <a:r>
              <a:rPr lang="en-US" altLang="en-US" sz="2200" kern="0" dirty="0">
                <a:solidFill>
                  <a:srgbClr val="222222"/>
                </a:solidFill>
                <a:latin typeface="Arial"/>
              </a:rPr>
              <a:t>Risk management</a:t>
            </a:r>
          </a:p>
          <a:p>
            <a:pPr marL="1143000" lvl="2" indent="-228600">
              <a:spcBef>
                <a:spcPct val="20000"/>
              </a:spcBef>
              <a:buFontTx/>
              <a:buChar char="•"/>
              <a:defRPr/>
            </a:pPr>
            <a:r>
              <a:rPr lang="en-US" altLang="en-US" sz="2200" kern="0" dirty="0">
                <a:solidFill>
                  <a:srgbClr val="222222"/>
                </a:solidFill>
                <a:latin typeface="Arial"/>
              </a:rPr>
              <a:t>Resource management </a:t>
            </a:r>
          </a:p>
          <a:p>
            <a:pPr marL="1143000" lvl="2" indent="-228600">
              <a:spcBef>
                <a:spcPct val="20000"/>
              </a:spcBef>
              <a:buFontTx/>
              <a:buChar char="•"/>
              <a:defRPr/>
            </a:pPr>
            <a:r>
              <a:rPr lang="en-US" altLang="en-US" sz="2200" kern="0" dirty="0">
                <a:solidFill>
                  <a:srgbClr val="222222"/>
                </a:solidFill>
                <a:latin typeface="Arial"/>
              </a:rPr>
              <a:t>Performance measures</a:t>
            </a:r>
          </a:p>
          <a:p>
            <a:pPr marL="1143000" lvl="2" indent="-228600">
              <a:spcBef>
                <a:spcPct val="20000"/>
              </a:spcBef>
              <a:buFontTx/>
              <a:buChar char="•"/>
              <a:defRPr/>
            </a:pPr>
            <a:r>
              <a:rPr lang="en-US" altLang="en-US" sz="2200" kern="0" dirty="0">
                <a:solidFill>
                  <a:srgbClr val="222222"/>
                </a:solidFill>
                <a:latin typeface="Arial"/>
              </a:rPr>
              <a:t>Value delivery</a:t>
            </a:r>
          </a:p>
          <a:p>
            <a:pPr>
              <a:defRPr/>
            </a:pPr>
            <a:endParaRPr lang="en-US" b="1" dirty="0"/>
          </a:p>
        </p:txBody>
      </p:sp>
      <p:sp>
        <p:nvSpPr>
          <p:cNvPr id="2253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01176A96-34AF-48EE-A185-DD131B1ED430}" type="slidenum">
              <a:rPr lang="en-US" altLang="en-US"/>
              <a:pPr/>
              <a:t>6</a:t>
            </a:fld>
            <a:endParaRPr lang="en-US" altLang="en-US"/>
          </a:p>
        </p:txBody>
      </p:sp>
    </p:spTree>
    <p:extLst>
      <p:ext uri="{BB962C8B-B14F-4D97-AF65-F5344CB8AC3E}">
        <p14:creationId xmlns:p14="http://schemas.microsoft.com/office/powerpoint/2010/main" val="28556657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p:spPr>
        <p:txBody>
          <a:bodyPr/>
          <a:lstStyle/>
          <a:p>
            <a:endParaRPr lang="en-US" altLang="en-US" dirty="0"/>
          </a:p>
        </p:txBody>
      </p:sp>
      <p:sp>
        <p:nvSpPr>
          <p:cNvPr id="9421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9306BA-9019-4363-A5A3-41A5D727778A}" type="slidenum">
              <a:rPr lang="en-US" altLang="en-US">
                <a:latin typeface="Times New Roman" panose="02020603050405020304" pitchFamily="18" charset="0"/>
              </a:rPr>
              <a:pPr eaLnBrk="1" hangingPunct="1"/>
              <a:t>58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95769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59</a:t>
            </a:fld>
            <a:endParaRPr lang="en-US" dirty="0"/>
          </a:p>
        </p:txBody>
      </p:sp>
    </p:spTree>
    <p:extLst>
      <p:ext uri="{BB962C8B-B14F-4D97-AF65-F5344CB8AC3E}">
        <p14:creationId xmlns:p14="http://schemas.microsoft.com/office/powerpoint/2010/main" val="1164775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22E59E-6F41-4E10-9791-85C75DDABAA9}" type="slidenum">
              <a:rPr lang="en-US" altLang="en-US">
                <a:latin typeface="Times New Roman" panose="02020603050405020304" pitchFamily="18" charset="0"/>
              </a:rPr>
              <a:pPr eaLnBrk="1" hangingPunct="1"/>
              <a:t>60</a:t>
            </a:fld>
            <a:endParaRPr lang="en-US" altLang="en-US">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en-US" altLang="en-US" b="1" dirty="0"/>
              <a:t>Incident Response Planning</a:t>
            </a:r>
          </a:p>
          <a:p>
            <a:pPr eaLnBrk="1" hangingPunct="1">
              <a:lnSpc>
                <a:spcPct val="80000"/>
              </a:lnSpc>
            </a:pPr>
            <a:r>
              <a:rPr lang="en-US" altLang="en-US" dirty="0"/>
              <a:t>Incident response planning covers the identification of, classification of, and response to an incident. </a:t>
            </a:r>
          </a:p>
          <a:p>
            <a:pPr eaLnBrk="1" hangingPunct="1">
              <a:lnSpc>
                <a:spcPct val="80000"/>
              </a:lnSpc>
            </a:pPr>
            <a:r>
              <a:rPr lang="en-US" altLang="en-US" dirty="0"/>
              <a:t>The IRP is made up of activities that are to be performed when an incident has been identified.</a:t>
            </a:r>
          </a:p>
          <a:p>
            <a:pPr eaLnBrk="1" hangingPunct="1">
              <a:lnSpc>
                <a:spcPct val="80000"/>
              </a:lnSpc>
            </a:pPr>
            <a:r>
              <a:rPr lang="en-US" altLang="en-US" dirty="0"/>
              <a:t>An incident is an attack against an information asset that poses a clear threat to the confidentiality, integrity, or availability of information resources. </a:t>
            </a:r>
          </a:p>
          <a:p>
            <a:pPr eaLnBrk="1" hangingPunct="1">
              <a:lnSpc>
                <a:spcPct val="80000"/>
              </a:lnSpc>
            </a:pPr>
            <a:r>
              <a:rPr lang="en-US" altLang="en-US" dirty="0"/>
              <a:t>Attacks are only classified as incidents if they have the following characteristics:</a:t>
            </a:r>
          </a:p>
          <a:p>
            <a:pPr eaLnBrk="1" hangingPunct="1">
              <a:lnSpc>
                <a:spcPct val="80000"/>
              </a:lnSpc>
              <a:buFontTx/>
              <a:buChar char="•"/>
            </a:pPr>
            <a:r>
              <a:rPr lang="en-US" altLang="en-US" dirty="0"/>
              <a:t>Are directed against information assets</a:t>
            </a:r>
          </a:p>
          <a:p>
            <a:pPr eaLnBrk="1" hangingPunct="1">
              <a:lnSpc>
                <a:spcPct val="80000"/>
              </a:lnSpc>
              <a:buFontTx/>
              <a:buChar char="•"/>
            </a:pPr>
            <a:r>
              <a:rPr lang="en-US" altLang="en-US" dirty="0"/>
              <a:t>Have a realistic chance of success</a:t>
            </a:r>
          </a:p>
          <a:p>
            <a:pPr eaLnBrk="1" hangingPunct="1">
              <a:lnSpc>
                <a:spcPct val="80000"/>
              </a:lnSpc>
              <a:buFontTx/>
              <a:buChar char="•"/>
            </a:pPr>
            <a:r>
              <a:rPr lang="en-US" altLang="en-US" dirty="0"/>
              <a:t>Could threaten the confidentiality, integrity, or availability of information resources.</a:t>
            </a:r>
          </a:p>
          <a:p>
            <a:pPr eaLnBrk="1" hangingPunct="1"/>
            <a:r>
              <a:rPr lang="en-US" altLang="en-US" dirty="0"/>
              <a:t>Incident response (IR) is the set of activities taken to plan for, detect, and correct the impact of an incident on information resources. </a:t>
            </a:r>
          </a:p>
          <a:p>
            <a:pPr eaLnBrk="1" hangingPunct="1"/>
            <a:r>
              <a:rPr lang="en-US" altLang="en-US" dirty="0"/>
              <a:t>IR is more reactive than proactive, with the exception of the planning that must occur to prepare the IR teams to be ready to react to an incident.</a:t>
            </a:r>
          </a:p>
          <a:p>
            <a:pPr eaLnBrk="1" hangingPunct="1"/>
            <a:r>
              <a:rPr lang="en-US" altLang="en-US" dirty="0"/>
              <a:t>Planning for an incident requires a detailed understanding of the scenarios developed for the BIA.</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861417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1" dirty="0"/>
              <a:t>IR Planning</a:t>
            </a:r>
          </a:p>
          <a:p>
            <a:pPr marL="342900" indent="-342900">
              <a:spcBef>
                <a:spcPct val="20000"/>
              </a:spcBef>
              <a:buFontTx/>
              <a:buChar char="•"/>
              <a:defRPr/>
            </a:pPr>
            <a:r>
              <a:rPr lang="en-US" sz="2600" kern="0" dirty="0">
                <a:solidFill>
                  <a:srgbClr val="222222"/>
                </a:solidFill>
                <a:latin typeface="Arial"/>
              </a:rPr>
              <a:t>Incident response policy identifies following key components</a:t>
            </a:r>
          </a:p>
          <a:p>
            <a:pPr marL="742950" lvl="1" indent="-285750">
              <a:spcBef>
                <a:spcPct val="20000"/>
              </a:spcBef>
              <a:buFontTx/>
              <a:buChar char="–"/>
              <a:defRPr/>
            </a:pPr>
            <a:r>
              <a:rPr lang="en-US" sz="2400" kern="0" dirty="0">
                <a:solidFill>
                  <a:srgbClr val="222222"/>
                </a:solidFill>
                <a:latin typeface="Arial"/>
              </a:rPr>
              <a:t>Statement of management commitment </a:t>
            </a:r>
          </a:p>
          <a:p>
            <a:pPr marL="742950" lvl="1" indent="-285750">
              <a:spcBef>
                <a:spcPct val="20000"/>
              </a:spcBef>
              <a:buFontTx/>
              <a:buChar char="–"/>
              <a:defRPr/>
            </a:pPr>
            <a:r>
              <a:rPr lang="en-US" sz="2400" kern="0" dirty="0">
                <a:solidFill>
                  <a:srgbClr val="222222"/>
                </a:solidFill>
                <a:latin typeface="Arial"/>
              </a:rPr>
              <a:t>Purpose/objectives of policy</a:t>
            </a:r>
          </a:p>
          <a:p>
            <a:pPr marL="742950" lvl="1" indent="-285750">
              <a:spcBef>
                <a:spcPct val="20000"/>
              </a:spcBef>
              <a:buFontTx/>
              <a:buChar char="–"/>
              <a:defRPr/>
            </a:pPr>
            <a:r>
              <a:rPr lang="en-US" sz="2400" kern="0" dirty="0">
                <a:solidFill>
                  <a:srgbClr val="222222"/>
                </a:solidFill>
                <a:latin typeface="Arial"/>
              </a:rPr>
              <a:t>Scope of policy</a:t>
            </a:r>
          </a:p>
          <a:p>
            <a:pPr marL="742950" lvl="1" indent="-285750">
              <a:spcBef>
                <a:spcPct val="20000"/>
              </a:spcBef>
              <a:buFontTx/>
              <a:buChar char="–"/>
              <a:defRPr/>
            </a:pPr>
            <a:r>
              <a:rPr lang="en-US" sz="2400" kern="0" dirty="0">
                <a:solidFill>
                  <a:srgbClr val="222222"/>
                </a:solidFill>
                <a:latin typeface="Arial"/>
              </a:rPr>
              <a:t>Definition of InfoSec incidents and related terms</a:t>
            </a:r>
          </a:p>
          <a:p>
            <a:pPr marL="742950" lvl="1" indent="-285750">
              <a:spcBef>
                <a:spcPct val="20000"/>
              </a:spcBef>
              <a:buFontTx/>
              <a:buChar char="–"/>
              <a:defRPr/>
            </a:pPr>
            <a:r>
              <a:rPr lang="en-US" sz="2400" kern="0" dirty="0">
                <a:solidFill>
                  <a:srgbClr val="222222"/>
                </a:solidFill>
                <a:latin typeface="Arial"/>
              </a:rPr>
              <a:t>Organizational structure</a:t>
            </a:r>
          </a:p>
          <a:p>
            <a:pPr marL="742950" lvl="1" indent="-285750">
              <a:spcBef>
                <a:spcPct val="20000"/>
              </a:spcBef>
              <a:buFontTx/>
              <a:buChar char="–"/>
              <a:defRPr/>
            </a:pPr>
            <a:r>
              <a:rPr lang="en-US" sz="2400" kern="0" dirty="0">
                <a:solidFill>
                  <a:srgbClr val="222222"/>
                </a:solidFill>
                <a:latin typeface="Arial"/>
              </a:rPr>
              <a:t>Prioritization or severity ratings of incidents</a:t>
            </a:r>
          </a:p>
          <a:p>
            <a:pPr marL="742950" lvl="1" indent="-285750">
              <a:spcBef>
                <a:spcPct val="20000"/>
              </a:spcBef>
              <a:buFontTx/>
              <a:buChar char="–"/>
              <a:defRPr/>
            </a:pPr>
            <a:r>
              <a:rPr lang="en-US" sz="2400" kern="0" dirty="0">
                <a:solidFill>
                  <a:srgbClr val="222222"/>
                </a:solidFill>
                <a:latin typeface="Arial"/>
              </a:rPr>
              <a:t>Performance measures</a:t>
            </a:r>
          </a:p>
          <a:p>
            <a:pPr marL="742950" lvl="1" indent="-285750">
              <a:spcBef>
                <a:spcPct val="20000"/>
              </a:spcBef>
              <a:buFontTx/>
              <a:buChar char="–"/>
              <a:defRPr/>
            </a:pPr>
            <a:r>
              <a:rPr lang="en-US" sz="2400" kern="0" dirty="0">
                <a:solidFill>
                  <a:srgbClr val="222222"/>
                </a:solidFill>
                <a:latin typeface="Arial"/>
              </a:rPr>
              <a:t>Reporting and contact forms</a:t>
            </a:r>
          </a:p>
          <a:p>
            <a:pPr>
              <a:defRPr/>
            </a:pPr>
            <a:endParaRPr lang="en-US" b="1" dirty="0"/>
          </a:p>
        </p:txBody>
      </p:sp>
      <p:sp>
        <p:nvSpPr>
          <p:cNvPr id="9933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BEDF43D7-AF2E-482A-A75B-819E41D4CE46}" type="slidenum">
              <a:rPr lang="en-US" altLang="en-US"/>
              <a:pPr/>
              <a:t>61</a:t>
            </a:fld>
            <a:endParaRPr lang="en-US" altLang="en-US"/>
          </a:p>
        </p:txBody>
      </p:sp>
    </p:spTree>
    <p:extLst>
      <p:ext uri="{BB962C8B-B14F-4D97-AF65-F5344CB8AC3E}">
        <p14:creationId xmlns:p14="http://schemas.microsoft.com/office/powerpoint/2010/main" val="2216444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73451E-6438-4FCC-9986-741D390994D5}" type="slidenum">
              <a:rPr lang="en-US" altLang="en-US">
                <a:latin typeface="Times New Roman" panose="02020603050405020304" pitchFamily="18" charset="0"/>
              </a:rPr>
              <a:pPr eaLnBrk="1" hangingPunct="1"/>
              <a:t>62</a:t>
            </a:fld>
            <a:endParaRPr lang="en-US" alt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a:t>Incident Response Planning</a:t>
            </a:r>
          </a:p>
          <a:p>
            <a:pPr marL="342900" indent="-342900">
              <a:spcBef>
                <a:spcPct val="20000"/>
              </a:spcBef>
              <a:buFontTx/>
              <a:buChar char="•"/>
              <a:defRPr/>
            </a:pPr>
            <a:r>
              <a:rPr lang="en-US" altLang="en-US" sz="2600" kern="0" dirty="0">
                <a:solidFill>
                  <a:srgbClr val="222222"/>
                </a:solidFill>
                <a:latin typeface="Arial"/>
              </a:rPr>
              <a:t>Incident Planning</a:t>
            </a:r>
          </a:p>
          <a:p>
            <a:pPr marL="742950" lvl="1" indent="-285750">
              <a:spcBef>
                <a:spcPct val="20000"/>
              </a:spcBef>
              <a:buFontTx/>
              <a:buChar char="–"/>
              <a:defRPr/>
            </a:pPr>
            <a:r>
              <a:rPr lang="en-US" altLang="en-US" sz="2400" kern="0" dirty="0">
                <a:solidFill>
                  <a:srgbClr val="222222"/>
                </a:solidFill>
                <a:latin typeface="Arial"/>
              </a:rPr>
              <a:t>Predefined responses enable organization to react quickly and effectively to detected incident if:</a:t>
            </a:r>
          </a:p>
          <a:p>
            <a:pPr marL="1143000" lvl="2" indent="-228600">
              <a:spcBef>
                <a:spcPct val="20000"/>
              </a:spcBef>
              <a:buFontTx/>
              <a:buChar char="•"/>
              <a:defRPr/>
            </a:pPr>
            <a:r>
              <a:rPr lang="en-US" altLang="en-US" sz="2200" kern="0" dirty="0">
                <a:solidFill>
                  <a:srgbClr val="222222"/>
                </a:solidFill>
                <a:latin typeface="Arial"/>
              </a:rPr>
              <a:t>Organization has IR team </a:t>
            </a:r>
          </a:p>
          <a:p>
            <a:pPr marL="1143000" lvl="2" indent="-228600">
              <a:spcBef>
                <a:spcPct val="20000"/>
              </a:spcBef>
              <a:buFontTx/>
              <a:buChar char="•"/>
              <a:defRPr/>
            </a:pPr>
            <a:r>
              <a:rPr lang="en-US" altLang="en-US" sz="2200" kern="0" dirty="0">
                <a:solidFill>
                  <a:srgbClr val="222222"/>
                </a:solidFill>
                <a:latin typeface="Arial"/>
              </a:rPr>
              <a:t>Organization can detect incident</a:t>
            </a:r>
          </a:p>
          <a:p>
            <a:pPr marL="742950" lvl="1" indent="-285750">
              <a:spcBef>
                <a:spcPct val="20000"/>
              </a:spcBef>
              <a:buFontTx/>
              <a:buChar char="–"/>
              <a:defRPr/>
            </a:pPr>
            <a:r>
              <a:rPr lang="en-US" altLang="en-US" sz="2400" kern="0" dirty="0">
                <a:solidFill>
                  <a:srgbClr val="222222"/>
                </a:solidFill>
                <a:latin typeface="Arial"/>
              </a:rPr>
              <a:t>IR team consists of individuals needed to handle systems as incident takes place</a:t>
            </a:r>
          </a:p>
          <a:p>
            <a:pPr marL="342900" indent="-342900">
              <a:spcBef>
                <a:spcPct val="20000"/>
              </a:spcBef>
              <a:buFontTx/>
              <a:buChar char="•"/>
              <a:defRPr/>
            </a:pPr>
            <a:r>
              <a:rPr lang="en-US" altLang="en-US" sz="2600" kern="0" dirty="0">
                <a:solidFill>
                  <a:srgbClr val="222222"/>
                </a:solidFill>
                <a:latin typeface="Arial"/>
              </a:rPr>
              <a:t>Incident response plan</a:t>
            </a:r>
          </a:p>
          <a:p>
            <a:pPr marL="742950" lvl="1" indent="-285750">
              <a:spcBef>
                <a:spcPct val="20000"/>
              </a:spcBef>
              <a:buFontTx/>
              <a:buChar char="–"/>
              <a:defRPr/>
            </a:pPr>
            <a:r>
              <a:rPr lang="en-US" altLang="en-US" sz="2400" kern="0" dirty="0">
                <a:solidFill>
                  <a:srgbClr val="222222"/>
                </a:solidFill>
                <a:latin typeface="Arial"/>
              </a:rPr>
              <a:t>Format and content</a:t>
            </a:r>
          </a:p>
          <a:p>
            <a:pPr marL="742950" lvl="1" indent="-285750">
              <a:spcBef>
                <a:spcPct val="20000"/>
              </a:spcBef>
              <a:buFontTx/>
              <a:buChar char="–"/>
              <a:defRPr/>
            </a:pPr>
            <a:r>
              <a:rPr lang="en-US" altLang="en-US" sz="2400" kern="0" dirty="0">
                <a:solidFill>
                  <a:srgbClr val="222222"/>
                </a:solidFill>
                <a:latin typeface="Arial"/>
              </a:rPr>
              <a:t>Storage</a:t>
            </a:r>
          </a:p>
          <a:p>
            <a:pPr marL="742950" lvl="1" indent="-285750">
              <a:spcBef>
                <a:spcPct val="20000"/>
              </a:spcBef>
              <a:buFontTx/>
              <a:buChar char="–"/>
              <a:defRPr/>
            </a:pPr>
            <a:r>
              <a:rPr lang="en-US" altLang="en-US" sz="2400" kern="0" dirty="0">
                <a:solidFill>
                  <a:srgbClr val="222222"/>
                </a:solidFill>
                <a:latin typeface="Arial"/>
              </a:rPr>
              <a:t>Testing</a:t>
            </a:r>
          </a:p>
        </p:txBody>
      </p:sp>
    </p:spTree>
    <p:extLst>
      <p:ext uri="{BB962C8B-B14F-4D97-AF65-F5344CB8AC3E}">
        <p14:creationId xmlns:p14="http://schemas.microsoft.com/office/powerpoint/2010/main" val="1832191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D1411C-F693-400B-B92F-AA103C3FDF1A}" type="slidenum">
              <a:rPr lang="en-US" altLang="en-US">
                <a:latin typeface="Times New Roman" panose="02020603050405020304" pitchFamily="18" charset="0"/>
              </a:rPr>
              <a:pPr eaLnBrk="1" hangingPunct="1"/>
              <a:t>63</a:t>
            </a:fld>
            <a:endParaRPr lang="en-US" altLang="en-US">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p:txBody>
          <a:bodyPr>
            <a:normAutofit fontScale="92500" lnSpcReduction="10000"/>
          </a:bodyPr>
          <a:lstStyle/>
          <a:p>
            <a:pPr eaLnBrk="1" hangingPunct="1">
              <a:defRPr/>
            </a:pPr>
            <a:r>
              <a:rPr lang="en-US" altLang="en-US" b="1" dirty="0"/>
              <a:t>Incident Response Planning</a:t>
            </a:r>
          </a:p>
          <a:p>
            <a:pPr marL="342900" indent="-342900">
              <a:spcBef>
                <a:spcPct val="20000"/>
              </a:spcBef>
              <a:buFontTx/>
              <a:buChar char="•"/>
              <a:defRPr/>
            </a:pPr>
            <a:r>
              <a:rPr lang="en-US" altLang="en-US" sz="2600" kern="0" dirty="0">
                <a:solidFill>
                  <a:srgbClr val="222222"/>
                </a:solidFill>
                <a:latin typeface="Arial"/>
              </a:rPr>
              <a:t>Incident detection</a:t>
            </a:r>
          </a:p>
          <a:p>
            <a:pPr marL="742950" lvl="1" indent="-285750">
              <a:spcBef>
                <a:spcPct val="20000"/>
              </a:spcBef>
              <a:buFontTx/>
              <a:buChar char="–"/>
              <a:defRPr/>
            </a:pPr>
            <a:r>
              <a:rPr lang="en-US" altLang="en-US" sz="2400" kern="0" dirty="0">
                <a:solidFill>
                  <a:srgbClr val="222222"/>
                </a:solidFill>
                <a:latin typeface="Arial"/>
              </a:rPr>
              <a:t>Most common occurrence is complaint about technology support, often delivered to help desk</a:t>
            </a:r>
          </a:p>
          <a:p>
            <a:pPr marL="742950" lvl="1" indent="-285750">
              <a:spcBef>
                <a:spcPct val="20000"/>
              </a:spcBef>
              <a:buFontTx/>
              <a:buChar char="–"/>
              <a:defRPr/>
            </a:pPr>
            <a:r>
              <a:rPr lang="en-US" altLang="en-US" sz="2400" kern="0" dirty="0">
                <a:solidFill>
                  <a:srgbClr val="222222"/>
                </a:solidFill>
                <a:latin typeface="Arial"/>
              </a:rPr>
              <a:t>Careful training needed to quickly identify and classify an incident</a:t>
            </a:r>
          </a:p>
          <a:p>
            <a:pPr marL="742950" lvl="1" indent="-285750">
              <a:spcBef>
                <a:spcPct val="20000"/>
              </a:spcBef>
              <a:buFontTx/>
              <a:buChar char="–"/>
              <a:defRPr/>
            </a:pPr>
            <a:r>
              <a:rPr lang="en-US" altLang="en-US" sz="2400" kern="0" dirty="0">
                <a:solidFill>
                  <a:srgbClr val="222222"/>
                </a:solidFill>
                <a:latin typeface="Arial"/>
              </a:rPr>
              <a:t>Once incident is properly identified, organization can respond</a:t>
            </a:r>
          </a:p>
          <a:p>
            <a:pPr marL="742950" lvl="1" indent="-285750">
              <a:spcBef>
                <a:spcPct val="20000"/>
              </a:spcBef>
              <a:buFontTx/>
              <a:buChar char="–"/>
              <a:defRPr/>
            </a:pPr>
            <a:r>
              <a:rPr lang="en-US" altLang="en-US" sz="2400" kern="0" dirty="0">
                <a:solidFill>
                  <a:srgbClr val="222222"/>
                </a:solidFill>
                <a:latin typeface="Arial"/>
              </a:rPr>
              <a:t>Incident indicators vary</a:t>
            </a:r>
          </a:p>
        </p:txBody>
      </p:sp>
    </p:spTree>
    <p:extLst>
      <p:ext uri="{BB962C8B-B14F-4D97-AF65-F5344CB8AC3E}">
        <p14:creationId xmlns:p14="http://schemas.microsoft.com/office/powerpoint/2010/main" val="12176947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728E85-EB5C-4510-BE34-973816975CCE}" type="slidenum">
              <a:rPr lang="en-US" altLang="en-US">
                <a:latin typeface="Times New Roman" panose="02020603050405020304" pitchFamily="18" charset="0"/>
              </a:rPr>
              <a:pPr eaLnBrk="1" hangingPunct="1"/>
              <a:t>64</a:t>
            </a:fld>
            <a:endParaRPr lang="en-US" altLang="en-US">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Incident Response Planning</a:t>
            </a:r>
          </a:p>
          <a:p>
            <a:pPr marL="342900" indent="-342900">
              <a:spcBef>
                <a:spcPct val="20000"/>
              </a:spcBef>
              <a:buFontTx/>
              <a:buChar char="•"/>
              <a:defRPr/>
            </a:pPr>
            <a:r>
              <a:rPr lang="en-US" altLang="en-US" sz="2400" kern="0" dirty="0">
                <a:solidFill>
                  <a:srgbClr val="222222"/>
                </a:solidFill>
                <a:latin typeface="Arial"/>
              </a:rPr>
              <a:t>Incident reaction</a:t>
            </a:r>
          </a:p>
          <a:p>
            <a:pPr marL="742950" lvl="1" indent="-285750">
              <a:spcBef>
                <a:spcPct val="20000"/>
              </a:spcBef>
              <a:buFontTx/>
              <a:buChar char="–"/>
              <a:defRPr/>
            </a:pPr>
            <a:r>
              <a:rPr lang="en-US" altLang="en-US" sz="2000" kern="0" dirty="0">
                <a:solidFill>
                  <a:srgbClr val="222222"/>
                </a:solidFill>
                <a:latin typeface="Arial"/>
              </a:rPr>
              <a:t>Consists of actions that guide organization to stop incident, mitigate its impact, and provide information for recovery </a:t>
            </a:r>
          </a:p>
          <a:p>
            <a:pPr marL="742950" lvl="1" indent="-285750">
              <a:spcBef>
                <a:spcPct val="20000"/>
              </a:spcBef>
              <a:buFontTx/>
              <a:buChar char="–"/>
              <a:defRPr/>
            </a:pPr>
            <a:r>
              <a:rPr lang="en-US" altLang="en-US" sz="2000" kern="0" dirty="0">
                <a:solidFill>
                  <a:srgbClr val="222222"/>
                </a:solidFill>
                <a:latin typeface="Arial"/>
              </a:rPr>
              <a:t>Actions that must occur quickly:</a:t>
            </a:r>
          </a:p>
          <a:p>
            <a:pPr marL="1143000" lvl="2" indent="-228600">
              <a:spcBef>
                <a:spcPct val="20000"/>
              </a:spcBef>
              <a:buFontTx/>
              <a:buChar char="•"/>
              <a:defRPr/>
            </a:pPr>
            <a:r>
              <a:rPr lang="en-US" altLang="en-US" sz="2000" kern="0" dirty="0">
                <a:solidFill>
                  <a:srgbClr val="222222"/>
                </a:solidFill>
                <a:latin typeface="Arial"/>
              </a:rPr>
              <a:t>Notification of key personnel</a:t>
            </a:r>
          </a:p>
          <a:p>
            <a:pPr marL="1143000" lvl="2" indent="-228600">
              <a:spcBef>
                <a:spcPct val="20000"/>
              </a:spcBef>
              <a:buFontTx/>
              <a:buChar char="•"/>
              <a:defRPr/>
            </a:pPr>
            <a:r>
              <a:rPr lang="en-US" altLang="en-US" sz="2000" kern="0" dirty="0">
                <a:solidFill>
                  <a:srgbClr val="222222"/>
                </a:solidFill>
                <a:latin typeface="Arial"/>
              </a:rPr>
              <a:t>Documentation of incident</a:t>
            </a:r>
          </a:p>
          <a:p>
            <a:pPr marL="342900" indent="-342900">
              <a:spcBef>
                <a:spcPct val="20000"/>
              </a:spcBef>
              <a:buFontTx/>
              <a:buChar char="•"/>
              <a:defRPr/>
            </a:pPr>
            <a:r>
              <a:rPr lang="en-US" altLang="en-US" sz="2400" kern="0" dirty="0">
                <a:solidFill>
                  <a:srgbClr val="222222"/>
                </a:solidFill>
                <a:latin typeface="Arial"/>
              </a:rPr>
              <a:t>Incident containment strategies</a:t>
            </a:r>
          </a:p>
          <a:p>
            <a:pPr marL="742950" lvl="1" indent="-285750">
              <a:spcBef>
                <a:spcPct val="20000"/>
              </a:spcBef>
              <a:buFontTx/>
              <a:buChar char="–"/>
              <a:defRPr/>
            </a:pPr>
            <a:r>
              <a:rPr lang="en-US" altLang="en-US" sz="2000" kern="0" dirty="0">
                <a:solidFill>
                  <a:srgbClr val="222222"/>
                </a:solidFill>
                <a:latin typeface="Arial"/>
              </a:rPr>
              <a:t>Containment of incident’s scope or impact first priority; must then determine which information systems affected</a:t>
            </a:r>
          </a:p>
          <a:p>
            <a:pPr marL="742950" lvl="1" indent="-285750">
              <a:spcBef>
                <a:spcPct val="20000"/>
              </a:spcBef>
              <a:buFontTx/>
              <a:buChar char="–"/>
              <a:defRPr/>
            </a:pPr>
            <a:r>
              <a:rPr lang="en-US" altLang="en-US" sz="2000" kern="0" dirty="0">
                <a:solidFill>
                  <a:srgbClr val="222222"/>
                </a:solidFill>
                <a:latin typeface="Arial"/>
              </a:rPr>
              <a:t>Organization can stop incident and attempt to recover control through a number or strategies</a:t>
            </a:r>
          </a:p>
        </p:txBody>
      </p:sp>
    </p:spTree>
    <p:extLst>
      <p:ext uri="{BB962C8B-B14F-4D97-AF65-F5344CB8AC3E}">
        <p14:creationId xmlns:p14="http://schemas.microsoft.com/office/powerpoint/2010/main" val="244520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7197F6-F2E7-4A3D-8DC2-B91F0E859EDF}" type="slidenum">
              <a:rPr lang="en-US" altLang="en-US">
                <a:latin typeface="Times New Roman" panose="02020603050405020304" pitchFamily="18" charset="0"/>
              </a:rPr>
              <a:pPr eaLnBrk="1" hangingPunct="1"/>
              <a:t>65</a:t>
            </a:fld>
            <a:endParaRPr lang="en-US" altLang="en-US">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r>
              <a:rPr lang="en-US" altLang="en-US" b="1" dirty="0"/>
              <a:t>Incident Recovery</a:t>
            </a:r>
          </a:p>
          <a:p>
            <a:pPr eaLnBrk="1" hangingPunct="1"/>
            <a:r>
              <a:rPr lang="en-US" altLang="en-US" dirty="0"/>
              <a:t>Once the incident has been contained and control of the systems regained, the next stage is recovery. </a:t>
            </a:r>
          </a:p>
          <a:p>
            <a:pPr eaLnBrk="1" hangingPunct="1"/>
            <a:r>
              <a:rPr lang="en-US" altLang="en-US" dirty="0"/>
              <a:t>As with reaction to the incident, the first task is to identify the human resources needed for the recovery and launch them into action. </a:t>
            </a:r>
          </a:p>
          <a:p>
            <a:pPr eaLnBrk="1" hangingPunct="1"/>
            <a:r>
              <a:rPr lang="en-US" altLang="en-US" dirty="0"/>
              <a:t>The full extent of the damage must be assessed. </a:t>
            </a:r>
          </a:p>
          <a:p>
            <a:pPr eaLnBrk="1" hangingPunct="1"/>
            <a:r>
              <a:rPr lang="en-US" altLang="en-US" dirty="0"/>
              <a:t>The process of computer forensics entails determining how the incident occurred and what happened. </a:t>
            </a:r>
          </a:p>
          <a:p>
            <a:pPr eaLnBrk="1" hangingPunct="1"/>
            <a:r>
              <a:rPr lang="en-US" altLang="en-US" dirty="0"/>
              <a:t>The organization repairs vulnerabilities, addresses any shortcomings in safeguards, and restores the data and services of the systems.</a:t>
            </a:r>
          </a:p>
          <a:p>
            <a:pPr eaLnBrk="1" hangingPunct="1"/>
            <a:endParaRPr lang="en-US" altLang="en-US" dirty="0"/>
          </a:p>
        </p:txBody>
      </p:sp>
    </p:spTree>
    <p:extLst>
      <p:ext uri="{BB962C8B-B14F-4D97-AF65-F5344CB8AC3E}">
        <p14:creationId xmlns:p14="http://schemas.microsoft.com/office/powerpoint/2010/main" val="41290192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6BAA81-0845-4208-850C-3394C21C6EC3}" type="slidenum">
              <a:rPr lang="en-US" altLang="en-US">
                <a:latin typeface="Times New Roman" panose="02020603050405020304" pitchFamily="18" charset="0"/>
              </a:rPr>
              <a:pPr eaLnBrk="1" hangingPunct="1"/>
              <a:t>66</a:t>
            </a:fld>
            <a:endParaRPr lang="en-US" altLang="en-US">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Damage Assessment</a:t>
            </a:r>
          </a:p>
          <a:p>
            <a:pPr marL="342900" indent="-342900">
              <a:spcBef>
                <a:spcPct val="20000"/>
              </a:spcBef>
              <a:buFontTx/>
              <a:buChar char="•"/>
              <a:defRPr/>
            </a:pPr>
            <a:r>
              <a:rPr lang="en-US" altLang="en-US" sz="2600" kern="0" dirty="0">
                <a:solidFill>
                  <a:srgbClr val="222222"/>
                </a:solidFill>
                <a:latin typeface="Arial"/>
              </a:rPr>
              <a:t>Damage assessment</a:t>
            </a:r>
          </a:p>
          <a:p>
            <a:pPr marL="742950" lvl="1" indent="-285750">
              <a:spcBef>
                <a:spcPct val="20000"/>
              </a:spcBef>
              <a:buFontTx/>
              <a:buChar char="–"/>
              <a:defRPr/>
            </a:pPr>
            <a:r>
              <a:rPr lang="en-US" altLang="en-US" sz="2400" kern="0" dirty="0">
                <a:solidFill>
                  <a:srgbClr val="222222"/>
                </a:solidFill>
                <a:latin typeface="Arial"/>
              </a:rPr>
              <a:t>Several sources of information on damage, including system logs; intrusion detection logs; configuration logs and documents; documentation from incident response; and results of detailed assessment of systems and data storage</a:t>
            </a:r>
          </a:p>
          <a:p>
            <a:pPr marL="742950" lvl="1" indent="-285750">
              <a:spcBef>
                <a:spcPct val="20000"/>
              </a:spcBef>
              <a:buFontTx/>
              <a:buChar char="–"/>
              <a:defRPr/>
            </a:pPr>
            <a:r>
              <a:rPr lang="en-US" altLang="en-US" sz="2400" kern="0" dirty="0">
                <a:solidFill>
                  <a:srgbClr val="222222"/>
                </a:solidFill>
                <a:latin typeface="Arial"/>
              </a:rPr>
              <a:t>Computer evidence must be carefully collected, documented, and maintained to be usable in formal or informal proceedings</a:t>
            </a:r>
          </a:p>
          <a:p>
            <a:pPr marL="742950" lvl="1" indent="-285750">
              <a:spcBef>
                <a:spcPct val="20000"/>
              </a:spcBef>
              <a:buFontTx/>
              <a:buChar char="–"/>
              <a:defRPr/>
            </a:pPr>
            <a:r>
              <a:rPr lang="en-US" altLang="en-US" sz="2400" kern="0" dirty="0">
                <a:solidFill>
                  <a:srgbClr val="222222"/>
                </a:solidFill>
                <a:latin typeface="Arial"/>
              </a:rPr>
              <a:t>Individuals who assess damage need special training</a:t>
            </a:r>
          </a:p>
        </p:txBody>
      </p:sp>
    </p:spTree>
    <p:extLst>
      <p:ext uri="{BB962C8B-B14F-4D97-AF65-F5344CB8AC3E}">
        <p14:creationId xmlns:p14="http://schemas.microsoft.com/office/powerpoint/2010/main" val="2158242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9EA141-9E69-4B72-9E9A-91652FE0C4D9}" type="slidenum">
              <a:rPr lang="en-US" altLang="en-US">
                <a:latin typeface="Times New Roman" panose="02020603050405020304" pitchFamily="18" charset="0"/>
              </a:rPr>
              <a:pPr eaLnBrk="1" hangingPunct="1"/>
              <a:t>67</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lnSpc>
                <a:spcPct val="90000"/>
              </a:lnSpc>
            </a:pPr>
            <a:r>
              <a:rPr lang="en-US" altLang="en-US" b="1" dirty="0"/>
              <a:t>Automated Response</a:t>
            </a:r>
          </a:p>
          <a:p>
            <a:pPr eaLnBrk="1" hangingPunct="1">
              <a:lnSpc>
                <a:spcPct val="80000"/>
              </a:lnSpc>
            </a:pPr>
            <a:r>
              <a:rPr lang="en-US" altLang="en-US" dirty="0"/>
              <a:t>While traditional systems were configured to detect incidences and then notify the human administrator, new systems can respond to the incident threat autonomously.  </a:t>
            </a:r>
          </a:p>
          <a:p>
            <a:pPr eaLnBrk="1" hangingPunct="1">
              <a:lnSpc>
                <a:spcPct val="80000"/>
              </a:lnSpc>
            </a:pPr>
            <a:r>
              <a:rPr lang="en-US" altLang="en-US" dirty="0"/>
              <a:t>These systems, referred to as trap and trace, use a combination of resources to detect an intrusion and then trace incidents back to their sources. </a:t>
            </a:r>
          </a:p>
          <a:p>
            <a:pPr eaLnBrk="1" hangingPunct="1">
              <a:lnSpc>
                <a:spcPct val="80000"/>
              </a:lnSpc>
            </a:pPr>
            <a:r>
              <a:rPr lang="en-US" altLang="en-US" dirty="0"/>
              <a:t>Unfortunately, some less scrupulous administrators might even be tempted to back hack or hack into a hacker’s system to find out as much as possible about the hacker.</a:t>
            </a:r>
          </a:p>
          <a:p>
            <a:pPr eaLnBrk="1" hangingPunct="1">
              <a:lnSpc>
                <a:spcPct val="80000"/>
              </a:lnSpc>
            </a:pPr>
            <a:r>
              <a:rPr lang="en-US" altLang="en-US" dirty="0"/>
              <a:t>The problem is that the hacker may actually move into and out of a number of organizations’ systems, and by tracking the hacker, administrators may wander through other organizations’ systems.</a:t>
            </a:r>
          </a:p>
          <a:p>
            <a:pPr eaLnBrk="1" hangingPunct="1">
              <a:lnSpc>
                <a:spcPct val="90000"/>
              </a:lnSpc>
            </a:pPr>
            <a:r>
              <a:rPr lang="en-US" altLang="en-US" dirty="0"/>
              <a:t>The trap portion frequently involves the use of honey pots or honey nets.  </a:t>
            </a:r>
          </a:p>
          <a:p>
            <a:pPr eaLnBrk="1" hangingPunct="1">
              <a:lnSpc>
                <a:spcPct val="90000"/>
              </a:lnSpc>
            </a:pPr>
            <a:r>
              <a:rPr lang="en-US" altLang="en-US" dirty="0"/>
              <a:t>Honey pots are computer servers configured to resemble production systems. If a hacker stumbles into the system, alarms are set off and the administrator is notified.  </a:t>
            </a:r>
          </a:p>
          <a:p>
            <a:pPr eaLnBrk="1" hangingPunct="1">
              <a:lnSpc>
                <a:spcPct val="90000"/>
              </a:lnSpc>
            </a:pPr>
            <a:r>
              <a:rPr lang="en-US" altLang="en-US" dirty="0"/>
              <a:t>Honey nets consist of networks or subnets of systems that operate similarly.</a:t>
            </a:r>
          </a:p>
          <a:p>
            <a:pPr eaLnBrk="1" hangingPunct="1">
              <a:lnSpc>
                <a:spcPct val="90000"/>
              </a:lnSpc>
            </a:pPr>
            <a:r>
              <a:rPr lang="en-US" altLang="en-US" dirty="0"/>
              <a:t>Enticement is the process of attracting attention to a system by placing tantalizing bits of information in key locations.  </a:t>
            </a:r>
          </a:p>
          <a:p>
            <a:pPr eaLnBrk="1" hangingPunct="1">
              <a:lnSpc>
                <a:spcPct val="90000"/>
              </a:lnSpc>
            </a:pPr>
            <a:r>
              <a:rPr lang="en-US" altLang="en-US" dirty="0"/>
              <a:t>Entrapment is the action of luring an individual into committing a crime to get a conviction.  </a:t>
            </a:r>
          </a:p>
          <a:p>
            <a:pPr eaLnBrk="1" hangingPunct="1">
              <a:lnSpc>
                <a:spcPct val="90000"/>
              </a:lnSpc>
            </a:pPr>
            <a:r>
              <a:rPr lang="en-US" altLang="en-US" dirty="0"/>
              <a:t>Enticement is legal and ethical, while entrapment is not.</a:t>
            </a:r>
          </a:p>
          <a:p>
            <a:pPr eaLnBrk="1" hangingPunct="1">
              <a:lnSpc>
                <a:spcPct val="90000"/>
              </a:lnSpc>
            </a:pPr>
            <a:endParaRPr lang="en-US" altLang="en-US" dirty="0"/>
          </a:p>
          <a:p>
            <a:pPr eaLnBrk="1" hangingPunct="1">
              <a:lnSpc>
                <a:spcPct val="90000"/>
              </a:lnSpc>
            </a:pPr>
            <a:endParaRPr lang="en-US" altLang="en-US" dirty="0"/>
          </a:p>
        </p:txBody>
      </p:sp>
    </p:spTree>
    <p:extLst>
      <p:ext uri="{BB962C8B-B14F-4D97-AF65-F5344CB8AC3E}">
        <p14:creationId xmlns:p14="http://schemas.microsoft.com/office/powerpoint/2010/main" val="8233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20225835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329CBF-87F2-47EA-B310-AF2940914A8A}" type="slidenum">
              <a:rPr lang="en-US" altLang="en-US">
                <a:latin typeface="Times New Roman" panose="02020603050405020304" pitchFamily="18" charset="0"/>
              </a:rPr>
              <a:pPr eaLnBrk="1" hangingPunct="1"/>
              <a:t>68</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p:txBody>
          <a:bodyPr>
            <a:normAutofit fontScale="85000" lnSpcReduction="20000"/>
          </a:bodyPr>
          <a:lstStyle/>
          <a:p>
            <a:pPr eaLnBrk="1" hangingPunct="1">
              <a:lnSpc>
                <a:spcPct val="90000"/>
              </a:lnSpc>
              <a:defRPr/>
            </a:pPr>
            <a:r>
              <a:rPr lang="en-US" altLang="en-US" b="1" dirty="0"/>
              <a:t>Disaster Recovery Planning</a:t>
            </a:r>
          </a:p>
          <a:p>
            <a:pPr marL="342900" indent="-342900">
              <a:spcBef>
                <a:spcPct val="20000"/>
              </a:spcBef>
              <a:buFontTx/>
              <a:buChar char="•"/>
              <a:defRPr/>
            </a:pPr>
            <a:r>
              <a:rPr lang="en-US" altLang="en-US" sz="2600" kern="0" dirty="0">
                <a:solidFill>
                  <a:srgbClr val="222222"/>
                </a:solidFill>
                <a:latin typeface="Arial"/>
              </a:rPr>
              <a:t>Disaster recovery planning (DRP) is planning the preparation for and recovery from a disaster</a:t>
            </a:r>
          </a:p>
          <a:p>
            <a:pPr marL="342900" indent="-342900">
              <a:spcBef>
                <a:spcPct val="20000"/>
              </a:spcBef>
              <a:buFontTx/>
              <a:buChar char="•"/>
              <a:defRPr/>
            </a:pPr>
            <a:r>
              <a:rPr lang="en-US" altLang="en-US" sz="2600" kern="0" dirty="0">
                <a:solidFill>
                  <a:srgbClr val="222222"/>
                </a:solidFill>
                <a:latin typeface="Arial"/>
              </a:rPr>
              <a:t>The contingency planning team must decide which actions constitute disasters and which constitute incidents</a:t>
            </a:r>
          </a:p>
          <a:p>
            <a:pPr marL="342900" indent="-342900">
              <a:spcBef>
                <a:spcPct val="20000"/>
              </a:spcBef>
              <a:buFontTx/>
              <a:buChar char="•"/>
              <a:defRPr/>
            </a:pPr>
            <a:r>
              <a:rPr lang="en-US" altLang="en-US" sz="2600" kern="0" dirty="0">
                <a:solidFill>
                  <a:srgbClr val="222222"/>
                </a:solidFill>
                <a:latin typeface="Arial"/>
              </a:rPr>
              <a:t>When situations classified as disasters, plans change as to how to respond; take action to secure most valuable assets to preserve value for the longer term</a:t>
            </a:r>
          </a:p>
          <a:p>
            <a:pPr marL="342900" indent="-342900">
              <a:spcBef>
                <a:spcPct val="20000"/>
              </a:spcBef>
              <a:buFontTx/>
              <a:buChar char="•"/>
              <a:defRPr/>
            </a:pPr>
            <a:r>
              <a:rPr lang="en-US" altLang="en-US" sz="2600" kern="0" dirty="0">
                <a:solidFill>
                  <a:srgbClr val="222222"/>
                </a:solidFill>
                <a:latin typeface="Arial"/>
              </a:rPr>
              <a:t>DRP strives to reestablish operations at the primary site</a:t>
            </a:r>
          </a:p>
        </p:txBody>
      </p:sp>
    </p:spTree>
    <p:extLst>
      <p:ext uri="{BB962C8B-B14F-4D97-AF65-F5344CB8AC3E}">
        <p14:creationId xmlns:p14="http://schemas.microsoft.com/office/powerpoint/2010/main" val="4156677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BE7FD4-70F5-4B10-A0F7-B9F75D81048C}" type="slidenum">
              <a:rPr lang="en-US" altLang="en-US">
                <a:latin typeface="Times New Roman" panose="02020603050405020304" pitchFamily="18" charset="0"/>
              </a:rPr>
              <a:pPr eaLnBrk="1" hangingPunct="1"/>
              <a:t>69</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Business Continuity Planning</a:t>
            </a:r>
          </a:p>
          <a:p>
            <a:pPr marL="342900" indent="-342900">
              <a:spcBef>
                <a:spcPct val="20000"/>
              </a:spcBef>
              <a:buFontTx/>
              <a:buChar char="•"/>
              <a:defRPr/>
            </a:pPr>
            <a:r>
              <a:rPr lang="en-US" altLang="en-US" sz="2600" kern="0" dirty="0">
                <a:solidFill>
                  <a:srgbClr val="222222"/>
                </a:solidFill>
                <a:latin typeface="Arial"/>
              </a:rPr>
              <a:t>Prepares organization to reestablish or relocate critical business operations during a disaster that affects operations at the primary site</a:t>
            </a:r>
          </a:p>
          <a:p>
            <a:pPr marL="342900" indent="-342900">
              <a:spcBef>
                <a:spcPct val="20000"/>
              </a:spcBef>
              <a:buFontTx/>
              <a:buChar char="•"/>
              <a:defRPr/>
            </a:pPr>
            <a:r>
              <a:rPr lang="en-US" altLang="en-US" sz="2600" kern="0" dirty="0">
                <a:solidFill>
                  <a:srgbClr val="222222"/>
                </a:solidFill>
                <a:latin typeface="Arial"/>
              </a:rPr>
              <a:t>If disaster has rendered current location unusable, there must be a plan to allow business to continue functioning</a:t>
            </a:r>
          </a:p>
          <a:p>
            <a:pPr marL="342900" indent="-342900">
              <a:spcBef>
                <a:spcPct val="20000"/>
              </a:spcBef>
              <a:buFontTx/>
              <a:buChar char="•"/>
              <a:defRPr/>
            </a:pPr>
            <a:r>
              <a:rPr lang="en-US" altLang="en-US" sz="2600" kern="0" dirty="0">
                <a:solidFill>
                  <a:srgbClr val="222222"/>
                </a:solidFill>
                <a:latin typeface="Arial"/>
              </a:rPr>
              <a:t>Development of BCP is somewhat simpler than IRP or DRP</a:t>
            </a:r>
          </a:p>
          <a:p>
            <a:pPr marL="742950" lvl="1" indent="-285750">
              <a:spcBef>
                <a:spcPct val="20000"/>
              </a:spcBef>
              <a:buFontTx/>
              <a:buChar char="–"/>
              <a:defRPr/>
            </a:pPr>
            <a:r>
              <a:rPr lang="en-US" altLang="en-US" sz="2400" kern="0" dirty="0">
                <a:solidFill>
                  <a:srgbClr val="222222"/>
                </a:solidFill>
                <a:latin typeface="Arial"/>
              </a:rPr>
              <a:t>Consists primarily of selecting a continuity strategy and integrating off-site data storage and recovery functions into this strategy</a:t>
            </a:r>
          </a:p>
        </p:txBody>
      </p:sp>
    </p:spTree>
    <p:extLst>
      <p:ext uri="{BB962C8B-B14F-4D97-AF65-F5344CB8AC3E}">
        <p14:creationId xmlns:p14="http://schemas.microsoft.com/office/powerpoint/2010/main" val="40059168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9E731D-8A63-49CE-91EE-8B70D38B3A5F}" type="slidenum">
              <a:rPr lang="en-US" altLang="en-US">
                <a:latin typeface="Times New Roman" panose="02020603050405020304" pitchFamily="18" charset="0"/>
              </a:rPr>
              <a:pPr eaLnBrk="1" hangingPunct="1"/>
              <a:t>70</a:t>
            </a:fld>
            <a:endParaRPr lang="en-US" alt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Continuity Strategies</a:t>
            </a:r>
          </a:p>
          <a:p>
            <a:pPr marL="342900" indent="-342900">
              <a:spcBef>
                <a:spcPct val="20000"/>
              </a:spcBef>
              <a:buFontTx/>
              <a:buChar char="•"/>
              <a:defRPr/>
            </a:pPr>
            <a:r>
              <a:rPr lang="en-US" altLang="en-US" sz="2600" kern="0" dirty="0">
                <a:solidFill>
                  <a:srgbClr val="222222"/>
                </a:solidFill>
                <a:latin typeface="Arial"/>
              </a:rPr>
              <a:t>Continuity strategies</a:t>
            </a:r>
          </a:p>
          <a:p>
            <a:pPr marL="742950" lvl="1" indent="-285750">
              <a:spcBef>
                <a:spcPct val="20000"/>
              </a:spcBef>
              <a:buFontTx/>
              <a:buChar char="–"/>
              <a:defRPr/>
            </a:pPr>
            <a:r>
              <a:rPr lang="en-US" altLang="en-US" sz="2400" kern="0" dirty="0">
                <a:solidFill>
                  <a:srgbClr val="222222"/>
                </a:solidFill>
                <a:latin typeface="Arial"/>
              </a:rPr>
              <a:t>There are a number of strategies for planning for business continuity</a:t>
            </a:r>
          </a:p>
          <a:p>
            <a:pPr marL="742950" lvl="1" indent="-285750">
              <a:spcBef>
                <a:spcPct val="20000"/>
              </a:spcBef>
              <a:buFontTx/>
              <a:buChar char="–"/>
              <a:defRPr/>
            </a:pPr>
            <a:r>
              <a:rPr lang="en-US" altLang="en-US" sz="2400" kern="0" dirty="0">
                <a:solidFill>
                  <a:srgbClr val="222222"/>
                </a:solidFill>
                <a:latin typeface="Arial"/>
              </a:rPr>
              <a:t>Determining factor in selecting between options is usually cost</a:t>
            </a:r>
          </a:p>
          <a:p>
            <a:pPr marL="742950" lvl="1" indent="-285750">
              <a:spcBef>
                <a:spcPct val="20000"/>
              </a:spcBef>
              <a:buFontTx/>
              <a:buChar char="–"/>
              <a:defRPr/>
            </a:pPr>
            <a:r>
              <a:rPr lang="en-US" altLang="en-US" sz="2400" kern="0" dirty="0">
                <a:solidFill>
                  <a:srgbClr val="222222"/>
                </a:solidFill>
                <a:latin typeface="Arial"/>
              </a:rPr>
              <a:t>In general there are three exclusive options: hot sites, warm sites, and cold sites</a:t>
            </a:r>
          </a:p>
          <a:p>
            <a:pPr marL="742950" lvl="1" indent="-285750">
              <a:spcBef>
                <a:spcPct val="20000"/>
              </a:spcBef>
              <a:buFontTx/>
              <a:buChar char="–"/>
              <a:defRPr/>
            </a:pPr>
            <a:r>
              <a:rPr lang="en-US" altLang="en-US" sz="2400" kern="0" dirty="0">
                <a:solidFill>
                  <a:srgbClr val="222222"/>
                </a:solidFill>
                <a:latin typeface="Arial"/>
              </a:rPr>
              <a:t>Three shared functions: time-share, service bureaus, and mutual agreements</a:t>
            </a:r>
          </a:p>
        </p:txBody>
      </p:sp>
    </p:spTree>
    <p:extLst>
      <p:ext uri="{BB962C8B-B14F-4D97-AF65-F5344CB8AC3E}">
        <p14:creationId xmlns:p14="http://schemas.microsoft.com/office/powerpoint/2010/main" val="3639479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6328E4-46BD-4E7A-B400-4609DCD85DA5}" type="slidenum">
              <a:rPr lang="en-US" altLang="en-US">
                <a:latin typeface="Times New Roman" panose="02020603050405020304" pitchFamily="18" charset="0"/>
              </a:rPr>
              <a:pPr eaLnBrk="1" hangingPunct="1"/>
              <a:t>71</a:t>
            </a:fld>
            <a:endParaRPr lang="en-US" altLang="en-US">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Off-Site Disaster Data Storage</a:t>
            </a:r>
          </a:p>
          <a:p>
            <a:pPr marL="342900" indent="-342900">
              <a:spcBef>
                <a:spcPct val="20000"/>
              </a:spcBef>
              <a:buFontTx/>
              <a:buChar char="•"/>
              <a:defRPr/>
            </a:pPr>
            <a:r>
              <a:rPr lang="en-US" altLang="en-US" sz="2600" kern="0" dirty="0">
                <a:solidFill>
                  <a:srgbClr val="222222"/>
                </a:solidFill>
                <a:latin typeface="Arial"/>
              </a:rPr>
              <a:t>Off-Site disaster data storage</a:t>
            </a:r>
          </a:p>
          <a:p>
            <a:pPr marL="742950" lvl="1" indent="-285750">
              <a:spcBef>
                <a:spcPct val="20000"/>
              </a:spcBef>
              <a:buFontTx/>
              <a:buChar char="–"/>
              <a:defRPr/>
            </a:pPr>
            <a:r>
              <a:rPr lang="en-US" altLang="en-US" sz="2400" kern="0" dirty="0">
                <a:solidFill>
                  <a:srgbClr val="222222"/>
                </a:solidFill>
                <a:latin typeface="Arial"/>
              </a:rPr>
              <a:t>To get sites up and running quickly, an organization must have the ability to move data into new site’s systems</a:t>
            </a:r>
          </a:p>
          <a:p>
            <a:pPr marL="742950" lvl="1" indent="-285750">
              <a:spcBef>
                <a:spcPct val="20000"/>
              </a:spcBef>
              <a:buFontTx/>
              <a:buChar char="–"/>
              <a:defRPr/>
            </a:pPr>
            <a:r>
              <a:rPr lang="en-US" altLang="en-US" sz="2400" kern="0" dirty="0">
                <a:solidFill>
                  <a:srgbClr val="222222"/>
                </a:solidFill>
                <a:latin typeface="Arial"/>
              </a:rPr>
              <a:t>Options for getting operations up and running include:  </a:t>
            </a:r>
          </a:p>
          <a:p>
            <a:pPr marL="1143000" lvl="2" indent="-228600">
              <a:spcBef>
                <a:spcPct val="20000"/>
              </a:spcBef>
              <a:buFontTx/>
              <a:buChar char="•"/>
              <a:defRPr/>
            </a:pPr>
            <a:r>
              <a:rPr lang="en-US" altLang="en-US" sz="2200" kern="0" dirty="0">
                <a:solidFill>
                  <a:srgbClr val="222222"/>
                </a:solidFill>
                <a:latin typeface="Arial"/>
              </a:rPr>
              <a:t>Electronic vaulting </a:t>
            </a:r>
          </a:p>
          <a:p>
            <a:pPr marL="1143000" lvl="2" indent="-228600">
              <a:spcBef>
                <a:spcPct val="20000"/>
              </a:spcBef>
              <a:buFontTx/>
              <a:buChar char="•"/>
              <a:defRPr/>
            </a:pPr>
            <a:r>
              <a:rPr lang="en-US" altLang="en-US" sz="2200" kern="0" dirty="0">
                <a:solidFill>
                  <a:srgbClr val="222222"/>
                </a:solidFill>
                <a:latin typeface="Arial"/>
              </a:rPr>
              <a:t>Remote journaling</a:t>
            </a:r>
          </a:p>
          <a:p>
            <a:pPr marL="1143000" lvl="2" indent="-228600">
              <a:spcBef>
                <a:spcPct val="20000"/>
              </a:spcBef>
              <a:buFontTx/>
              <a:buChar char="•"/>
              <a:defRPr/>
            </a:pPr>
            <a:r>
              <a:rPr lang="en-US" altLang="en-US" sz="2200" kern="0" dirty="0">
                <a:solidFill>
                  <a:srgbClr val="222222"/>
                </a:solidFill>
                <a:latin typeface="Arial"/>
              </a:rPr>
              <a:t>Database shadowing</a:t>
            </a:r>
          </a:p>
        </p:txBody>
      </p:sp>
    </p:spTree>
    <p:extLst>
      <p:ext uri="{BB962C8B-B14F-4D97-AF65-F5344CB8AC3E}">
        <p14:creationId xmlns:p14="http://schemas.microsoft.com/office/powerpoint/2010/main" val="23509578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093CF0-44F1-4C3F-A79E-2CF150B1EB54}" type="slidenum">
              <a:rPr lang="en-US" altLang="en-US">
                <a:latin typeface="Times New Roman" panose="02020603050405020304" pitchFamily="18" charset="0"/>
              </a:rPr>
              <a:pPr eaLnBrk="1" hangingPunct="1"/>
              <a:t>72</a:t>
            </a:fld>
            <a:endParaRPr lang="en-US" altLang="en-US">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a:t>Crisis Management</a:t>
            </a:r>
          </a:p>
          <a:p>
            <a:pPr marL="342900" indent="-342900">
              <a:spcBef>
                <a:spcPct val="20000"/>
              </a:spcBef>
              <a:buFontTx/>
              <a:buChar char="•"/>
              <a:defRPr/>
            </a:pPr>
            <a:r>
              <a:rPr lang="en-US" altLang="en-US" sz="2600" kern="0" dirty="0">
                <a:solidFill>
                  <a:srgbClr val="222222"/>
                </a:solidFill>
                <a:latin typeface="Arial"/>
              </a:rPr>
              <a:t>Actions taken in response to an emergency to minimize injury/loss of life, preserve organization’s image/market share, and complement disaster recovery/business continuity processes </a:t>
            </a:r>
          </a:p>
          <a:p>
            <a:pPr marL="342900" indent="-342900">
              <a:spcBef>
                <a:spcPct val="20000"/>
              </a:spcBef>
              <a:buFontTx/>
              <a:buChar char="•"/>
              <a:defRPr/>
            </a:pPr>
            <a:r>
              <a:rPr lang="en-US" altLang="en-US" sz="2600" kern="0" dirty="0">
                <a:solidFill>
                  <a:srgbClr val="222222"/>
                </a:solidFill>
                <a:latin typeface="Arial"/>
              </a:rPr>
              <a:t>What may truly distinguish an incident from a disaster are the actions of the response teams</a:t>
            </a:r>
          </a:p>
          <a:p>
            <a:pPr marL="342900" indent="-342900">
              <a:spcBef>
                <a:spcPct val="20000"/>
              </a:spcBef>
              <a:buFontTx/>
              <a:buChar char="•"/>
              <a:defRPr/>
            </a:pPr>
            <a:r>
              <a:rPr lang="en-US" altLang="en-US" sz="2600" kern="0" dirty="0">
                <a:solidFill>
                  <a:srgbClr val="222222"/>
                </a:solidFill>
                <a:latin typeface="Arial"/>
              </a:rPr>
              <a:t>Disaster recovery personnel must know their roles without any supporting documentation</a:t>
            </a:r>
          </a:p>
          <a:p>
            <a:pPr marL="742950" lvl="1" indent="-285750">
              <a:spcBef>
                <a:spcPct val="20000"/>
              </a:spcBef>
              <a:buFontTx/>
              <a:buChar char="–"/>
              <a:defRPr/>
            </a:pPr>
            <a:r>
              <a:rPr lang="en-US" altLang="en-US" sz="2400" kern="0" dirty="0">
                <a:solidFill>
                  <a:srgbClr val="222222"/>
                </a:solidFill>
                <a:latin typeface="Arial"/>
              </a:rPr>
              <a:t>Preparation</a:t>
            </a:r>
          </a:p>
          <a:p>
            <a:pPr marL="742950" lvl="1" indent="-285750">
              <a:spcBef>
                <a:spcPct val="20000"/>
              </a:spcBef>
              <a:buFontTx/>
              <a:buChar char="–"/>
              <a:defRPr/>
            </a:pPr>
            <a:r>
              <a:rPr lang="en-US" altLang="en-US" sz="2400" kern="0" dirty="0">
                <a:solidFill>
                  <a:srgbClr val="222222"/>
                </a:solidFill>
                <a:latin typeface="Arial"/>
              </a:rPr>
              <a:t>Training</a:t>
            </a:r>
          </a:p>
          <a:p>
            <a:pPr marL="742950" lvl="1" indent="-285750">
              <a:spcBef>
                <a:spcPct val="20000"/>
              </a:spcBef>
              <a:buFontTx/>
              <a:buChar char="–"/>
              <a:defRPr/>
            </a:pPr>
            <a:r>
              <a:rPr lang="en-US" altLang="en-US" sz="2400" kern="0" dirty="0">
                <a:solidFill>
                  <a:srgbClr val="222222"/>
                </a:solidFill>
                <a:latin typeface="Arial"/>
              </a:rPr>
              <a:t>Rehearsal</a:t>
            </a:r>
          </a:p>
        </p:txBody>
      </p:sp>
    </p:spTree>
    <p:extLst>
      <p:ext uri="{BB962C8B-B14F-4D97-AF65-F5344CB8AC3E}">
        <p14:creationId xmlns:p14="http://schemas.microsoft.com/office/powerpoint/2010/main" val="11528488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b="1" dirty="0"/>
              <a:t>Crisis Management</a:t>
            </a:r>
          </a:p>
          <a:p>
            <a:pPr marL="342900" indent="-342900">
              <a:spcBef>
                <a:spcPct val="20000"/>
              </a:spcBef>
              <a:buFontTx/>
              <a:buChar char="•"/>
              <a:defRPr/>
            </a:pPr>
            <a:r>
              <a:rPr lang="en-US" altLang="en-US" sz="2600" kern="0" dirty="0">
                <a:solidFill>
                  <a:srgbClr val="222222"/>
                </a:solidFill>
                <a:latin typeface="Arial"/>
              </a:rPr>
              <a:t>Crisis management team is responsible for managing event from an enterprise perspective and covers: </a:t>
            </a:r>
          </a:p>
          <a:p>
            <a:pPr marL="742950" lvl="1" indent="-285750">
              <a:spcBef>
                <a:spcPct val="20000"/>
              </a:spcBef>
              <a:buFontTx/>
              <a:buChar char="–"/>
              <a:defRPr/>
            </a:pPr>
            <a:r>
              <a:rPr lang="en-US" altLang="en-US" sz="2400" kern="0" dirty="0">
                <a:solidFill>
                  <a:srgbClr val="222222"/>
                </a:solidFill>
                <a:latin typeface="Arial"/>
              </a:rPr>
              <a:t>Supporting personnel and families during crisis </a:t>
            </a:r>
          </a:p>
          <a:p>
            <a:pPr marL="742950" lvl="1" indent="-285750">
              <a:spcBef>
                <a:spcPct val="20000"/>
              </a:spcBef>
              <a:buFontTx/>
              <a:buChar char="–"/>
              <a:defRPr/>
            </a:pPr>
            <a:r>
              <a:rPr lang="en-US" altLang="en-US" sz="2400" kern="0" dirty="0">
                <a:solidFill>
                  <a:srgbClr val="222222"/>
                </a:solidFill>
                <a:latin typeface="Arial"/>
              </a:rPr>
              <a:t>Determining impact on normal business operations and, if necessary, making disaster declaration</a:t>
            </a:r>
          </a:p>
          <a:p>
            <a:pPr marL="742950" lvl="1" indent="-285750">
              <a:spcBef>
                <a:spcPct val="20000"/>
              </a:spcBef>
              <a:buFontTx/>
              <a:buChar char="–"/>
              <a:defRPr/>
            </a:pPr>
            <a:r>
              <a:rPr lang="en-US" altLang="en-US" sz="2400" kern="0" dirty="0">
                <a:solidFill>
                  <a:srgbClr val="222222"/>
                </a:solidFill>
                <a:latin typeface="Arial"/>
              </a:rPr>
              <a:t>Keeping the public informed</a:t>
            </a:r>
          </a:p>
          <a:p>
            <a:pPr marL="742950" lvl="1" indent="-285750">
              <a:spcBef>
                <a:spcPct val="20000"/>
              </a:spcBef>
              <a:buFontTx/>
              <a:buChar char="–"/>
              <a:defRPr/>
            </a:pPr>
            <a:r>
              <a:rPr lang="en-US" altLang="en-US" sz="2400" kern="0" dirty="0">
                <a:solidFill>
                  <a:srgbClr val="222222"/>
                </a:solidFill>
                <a:latin typeface="Arial"/>
              </a:rPr>
              <a:t>Communicating with major customers, suppliers, partners, regulatory agencies, industry organizations, the media, and other interested parties</a:t>
            </a:r>
          </a:p>
          <a:p>
            <a:pPr>
              <a:defRPr/>
            </a:pPr>
            <a:endParaRPr lang="en-US" b="1" dirty="0"/>
          </a:p>
        </p:txBody>
      </p:sp>
      <p:sp>
        <p:nvSpPr>
          <p:cNvPr id="123908"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7805DE20-EC46-470C-8639-88C88FE673F6}" type="slidenum">
              <a:rPr lang="en-US" altLang="en-US"/>
              <a:pPr/>
              <a:t>73</a:t>
            </a:fld>
            <a:endParaRPr lang="en-US" altLang="en-US"/>
          </a:p>
        </p:txBody>
      </p:sp>
    </p:spTree>
    <p:extLst>
      <p:ext uri="{BB962C8B-B14F-4D97-AF65-F5344CB8AC3E}">
        <p14:creationId xmlns:p14="http://schemas.microsoft.com/office/powerpoint/2010/main" val="9683723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0B7467-E818-49A9-AEE0-040E15EB5DAB}" type="slidenum">
              <a:rPr lang="en-US" altLang="en-US">
                <a:latin typeface="Times New Roman" panose="02020603050405020304" pitchFamily="18" charset="0"/>
              </a:rPr>
              <a:pPr eaLnBrk="1" hangingPunct="1"/>
              <a:t>74</a:t>
            </a:fld>
            <a:endParaRPr lang="en-US" altLang="en-US">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p:txBody>
          <a:bodyPr/>
          <a:lstStyle/>
          <a:p>
            <a:pPr eaLnBrk="1" hangingPunct="1">
              <a:defRPr/>
            </a:pPr>
            <a:r>
              <a:rPr lang="en-US" altLang="en-US" b="1" dirty="0"/>
              <a:t>Crisis Managment</a:t>
            </a:r>
          </a:p>
          <a:p>
            <a:pPr marL="342900" indent="-342900">
              <a:spcBef>
                <a:spcPct val="20000"/>
              </a:spcBef>
              <a:buFontTx/>
              <a:buChar char="•"/>
              <a:defRPr/>
            </a:pPr>
            <a:r>
              <a:rPr lang="en-US" altLang="en-US" sz="2600" kern="0" dirty="0">
                <a:solidFill>
                  <a:srgbClr val="222222"/>
                </a:solidFill>
                <a:latin typeface="Arial"/>
              </a:rPr>
              <a:t>Key areas of crisis management also include</a:t>
            </a:r>
          </a:p>
          <a:p>
            <a:pPr marL="742950" lvl="1" indent="-285750">
              <a:spcBef>
                <a:spcPct val="20000"/>
              </a:spcBef>
              <a:buFontTx/>
              <a:buChar char="–"/>
              <a:defRPr/>
            </a:pPr>
            <a:r>
              <a:rPr lang="en-US" altLang="en-US" sz="2400" kern="0" dirty="0">
                <a:solidFill>
                  <a:srgbClr val="222222"/>
                </a:solidFill>
                <a:latin typeface="Arial"/>
              </a:rPr>
              <a:t>Verifying personnel head count</a:t>
            </a:r>
          </a:p>
          <a:p>
            <a:pPr marL="742950" lvl="1" indent="-285750">
              <a:spcBef>
                <a:spcPct val="20000"/>
              </a:spcBef>
              <a:buFontTx/>
              <a:buChar char="–"/>
              <a:defRPr/>
            </a:pPr>
            <a:r>
              <a:rPr lang="en-US" altLang="en-US" sz="2400" kern="0" dirty="0">
                <a:solidFill>
                  <a:srgbClr val="222222"/>
                </a:solidFill>
                <a:latin typeface="Arial"/>
              </a:rPr>
              <a:t>Checking alert roster</a:t>
            </a:r>
          </a:p>
          <a:p>
            <a:pPr marL="742950" lvl="1" indent="-285750">
              <a:spcBef>
                <a:spcPct val="20000"/>
              </a:spcBef>
              <a:buFontTx/>
              <a:buChar char="–"/>
              <a:defRPr/>
            </a:pPr>
            <a:r>
              <a:rPr lang="en-US" altLang="en-US" sz="2400" kern="0" dirty="0">
                <a:solidFill>
                  <a:srgbClr val="222222"/>
                </a:solidFill>
                <a:latin typeface="Arial"/>
              </a:rPr>
              <a:t>Checking emergency information cards</a:t>
            </a:r>
          </a:p>
        </p:txBody>
      </p:sp>
    </p:spTree>
    <p:extLst>
      <p:ext uri="{BB962C8B-B14F-4D97-AF65-F5344CB8AC3E}">
        <p14:creationId xmlns:p14="http://schemas.microsoft.com/office/powerpoint/2010/main" val="20552057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2A27CD-3A9C-411F-BE6C-BF73A2E4F466}" type="slidenum">
              <a:rPr lang="en-US" altLang="en-US">
                <a:latin typeface="Times New Roman" panose="02020603050405020304" pitchFamily="18" charset="0"/>
              </a:rPr>
              <a:pPr eaLnBrk="1" hangingPunct="1"/>
              <a:t>75</a:t>
            </a:fld>
            <a:endParaRPr lang="en-US" altLang="en-US">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p:txBody>
          <a:bodyPr>
            <a:normAutofit fontScale="92500"/>
          </a:bodyPr>
          <a:lstStyle/>
          <a:p>
            <a:pPr eaLnBrk="1" hangingPunct="1">
              <a:defRPr/>
            </a:pPr>
            <a:r>
              <a:rPr lang="en-US" altLang="en-US" b="1" dirty="0"/>
              <a:t>Consolidated Contingency Plan</a:t>
            </a:r>
          </a:p>
          <a:p>
            <a:pPr marL="342900" indent="-342900">
              <a:spcBef>
                <a:spcPct val="20000"/>
              </a:spcBef>
              <a:buFontTx/>
              <a:buChar char="•"/>
              <a:defRPr/>
            </a:pPr>
            <a:r>
              <a:rPr lang="en-US" altLang="en-US" sz="2600" kern="0" dirty="0">
                <a:solidFill>
                  <a:srgbClr val="222222"/>
                </a:solidFill>
                <a:latin typeface="Arial"/>
              </a:rPr>
              <a:t>Single document set approach combines all aspects of contingency policy and plan, incorporating IR, DR, and BC plans</a:t>
            </a:r>
          </a:p>
          <a:p>
            <a:pPr marL="342900" indent="-342900">
              <a:spcBef>
                <a:spcPct val="20000"/>
              </a:spcBef>
              <a:buFontTx/>
              <a:buChar char="•"/>
              <a:defRPr/>
            </a:pPr>
            <a:r>
              <a:rPr lang="en-US" altLang="en-US" sz="2600" kern="0" dirty="0">
                <a:solidFill>
                  <a:srgbClr val="222222"/>
                </a:solidFill>
                <a:latin typeface="Arial"/>
              </a:rPr>
              <a:t>Often created and stored electronically, should be easily accessible by employees in time of need</a:t>
            </a:r>
          </a:p>
          <a:p>
            <a:pPr marL="742950" lvl="1" indent="-285750">
              <a:spcBef>
                <a:spcPct val="20000"/>
              </a:spcBef>
              <a:buFontTx/>
              <a:buChar char="–"/>
              <a:defRPr/>
            </a:pPr>
            <a:r>
              <a:rPr lang="en-US" altLang="en-US" sz="2400" kern="0" dirty="0">
                <a:solidFill>
                  <a:srgbClr val="222222"/>
                </a:solidFill>
                <a:latin typeface="Arial"/>
              </a:rPr>
              <a:t>Small and medium-sized organizations may also store hard copies of document </a:t>
            </a:r>
          </a:p>
        </p:txBody>
      </p:sp>
    </p:spTree>
    <p:extLst>
      <p:ext uri="{BB962C8B-B14F-4D97-AF65-F5344CB8AC3E}">
        <p14:creationId xmlns:p14="http://schemas.microsoft.com/office/powerpoint/2010/main" val="2494141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18C6D3-079C-4AAE-A6B5-1718B5AFAA79}" type="slidenum">
              <a:rPr lang="en-US" altLang="en-US">
                <a:latin typeface="Times New Roman" panose="02020603050405020304" pitchFamily="18" charset="0"/>
              </a:rPr>
              <a:pPr eaLnBrk="1" hangingPunct="1"/>
              <a:t>76</a:t>
            </a:fld>
            <a:endParaRPr lang="en-US" altLang="en-US">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r>
              <a:rPr lang="en-US" altLang="en-US" b="1"/>
              <a:t>Law Enforcement Involvement</a:t>
            </a:r>
          </a:p>
          <a:p>
            <a:pPr eaLnBrk="1" hangingPunct="1">
              <a:lnSpc>
                <a:spcPct val="80000"/>
              </a:lnSpc>
            </a:pPr>
            <a:r>
              <a:rPr lang="en-US" altLang="en-US"/>
              <a:t>There may come a time when it has been determined that the incident at hand exceeds the violation of policy and constitutes a violation of law. </a:t>
            </a:r>
          </a:p>
          <a:p>
            <a:pPr eaLnBrk="1" hangingPunct="1">
              <a:lnSpc>
                <a:spcPct val="80000"/>
              </a:lnSpc>
            </a:pPr>
            <a:r>
              <a:rPr lang="en-US" altLang="en-US"/>
              <a:t>The organization may determine that involving law enforcement is necessary. </a:t>
            </a:r>
          </a:p>
          <a:p>
            <a:pPr eaLnBrk="1" hangingPunct="1">
              <a:lnSpc>
                <a:spcPct val="80000"/>
              </a:lnSpc>
            </a:pPr>
            <a:r>
              <a:rPr lang="en-US" altLang="en-US"/>
              <a:t>There are several questions that must then be answered. </a:t>
            </a:r>
          </a:p>
          <a:p>
            <a:pPr eaLnBrk="1" hangingPunct="1">
              <a:lnSpc>
                <a:spcPct val="80000"/>
              </a:lnSpc>
            </a:pPr>
            <a:r>
              <a:rPr lang="en-US" altLang="en-US"/>
              <a:t>When should the organization get law enforcement involved? </a:t>
            </a:r>
          </a:p>
          <a:p>
            <a:pPr eaLnBrk="1" hangingPunct="1">
              <a:lnSpc>
                <a:spcPct val="80000"/>
              </a:lnSpc>
            </a:pPr>
            <a:r>
              <a:rPr lang="en-US" altLang="en-US"/>
              <a:t>What level of law enforcement agency should be involved: local, state, or federal?  </a:t>
            </a:r>
          </a:p>
          <a:p>
            <a:pPr eaLnBrk="1" hangingPunct="1">
              <a:lnSpc>
                <a:spcPct val="80000"/>
              </a:lnSpc>
            </a:pPr>
            <a:r>
              <a:rPr lang="en-US" altLang="en-US"/>
              <a:t>What will happen when the law enforcement agency is involved? </a:t>
            </a:r>
          </a:p>
          <a:p>
            <a:pPr eaLnBrk="1" hangingPunct="1">
              <a:lnSpc>
                <a:spcPct val="80000"/>
              </a:lnSpc>
            </a:pPr>
            <a:r>
              <a:rPr lang="en-US" altLang="en-US"/>
              <a:t>Some of these questions are best answered by the organization’s legal department.</a:t>
            </a:r>
          </a:p>
          <a:p>
            <a:pPr eaLnBrk="1" hangingPunct="1"/>
            <a:endParaRPr lang="en-US" altLang="en-US"/>
          </a:p>
        </p:txBody>
      </p:sp>
    </p:spTree>
    <p:extLst>
      <p:ext uri="{BB962C8B-B14F-4D97-AF65-F5344CB8AC3E}">
        <p14:creationId xmlns:p14="http://schemas.microsoft.com/office/powerpoint/2010/main" val="19192244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6C58CE-FAA3-4226-9753-B7C9C361CA6A}" type="slidenum">
              <a:rPr lang="en-US" altLang="en-US">
                <a:latin typeface="Times New Roman" panose="02020603050405020304" pitchFamily="18" charset="0"/>
              </a:rPr>
              <a:pPr eaLnBrk="1" hangingPunct="1"/>
              <a:t>77</a:t>
            </a:fld>
            <a:endParaRPr lang="en-US" altLang="en-US">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p:txBody>
          <a:bodyPr>
            <a:normAutofit fontScale="85000" lnSpcReduction="10000"/>
          </a:bodyPr>
          <a:lstStyle/>
          <a:p>
            <a:pPr eaLnBrk="1" hangingPunct="1">
              <a:defRPr/>
            </a:pPr>
            <a:r>
              <a:rPr lang="en-US" altLang="en-US" b="1" dirty="0"/>
              <a:t>Benefits of Law Enforcement Involvement</a:t>
            </a:r>
          </a:p>
          <a:p>
            <a:pPr marL="342900" indent="-342900">
              <a:spcBef>
                <a:spcPct val="20000"/>
              </a:spcBef>
              <a:buFontTx/>
              <a:buChar char="•"/>
              <a:defRPr/>
            </a:pPr>
            <a:r>
              <a:rPr lang="en-US" altLang="en-US" sz="2600" kern="0" dirty="0">
                <a:solidFill>
                  <a:srgbClr val="222222"/>
                </a:solidFill>
                <a:latin typeface="Arial"/>
              </a:rPr>
              <a:t>Involving law enforcement agencies has advantages:</a:t>
            </a:r>
          </a:p>
          <a:p>
            <a:pPr marL="742950" lvl="1" indent="-285750">
              <a:spcBef>
                <a:spcPct val="20000"/>
              </a:spcBef>
              <a:buFontTx/>
              <a:buChar char="–"/>
              <a:defRPr/>
            </a:pPr>
            <a:r>
              <a:rPr lang="en-US" altLang="en-US" sz="2400" kern="0" dirty="0">
                <a:solidFill>
                  <a:srgbClr val="222222"/>
                </a:solidFill>
                <a:latin typeface="Arial"/>
              </a:rPr>
              <a:t>Agencies may be better equipped at processing evidence </a:t>
            </a:r>
          </a:p>
          <a:p>
            <a:pPr marL="742950" lvl="1" indent="-285750">
              <a:spcBef>
                <a:spcPct val="20000"/>
              </a:spcBef>
              <a:buFontTx/>
              <a:buChar char="–"/>
              <a:defRPr/>
            </a:pPr>
            <a:r>
              <a:rPr lang="en-US" altLang="en-US" sz="2400" kern="0" dirty="0">
                <a:solidFill>
                  <a:srgbClr val="222222"/>
                </a:solidFill>
                <a:latin typeface="Arial"/>
              </a:rPr>
              <a:t>Organization may be less effective in extracting necessary information to legally convict suspected criminal  </a:t>
            </a:r>
          </a:p>
          <a:p>
            <a:pPr marL="742950" lvl="1" indent="-285750">
              <a:spcBef>
                <a:spcPct val="20000"/>
              </a:spcBef>
              <a:buFontTx/>
              <a:buChar char="–"/>
              <a:defRPr/>
            </a:pPr>
            <a:r>
              <a:rPr lang="en-US" altLang="en-US" sz="2400" kern="0" dirty="0">
                <a:solidFill>
                  <a:srgbClr val="222222"/>
                </a:solidFill>
                <a:latin typeface="Arial"/>
              </a:rPr>
              <a:t>Law enforcement agencies are prepared to handle any necessary warrants and subpoenas</a:t>
            </a:r>
          </a:p>
          <a:p>
            <a:pPr marL="742950" lvl="1" indent="-285750">
              <a:spcBef>
                <a:spcPct val="20000"/>
              </a:spcBef>
              <a:buFontTx/>
              <a:buChar char="–"/>
              <a:defRPr/>
            </a:pPr>
            <a:r>
              <a:rPr lang="en-US" altLang="en-US" sz="2400" kern="0" dirty="0">
                <a:solidFill>
                  <a:srgbClr val="222222"/>
                </a:solidFill>
                <a:latin typeface="Arial"/>
              </a:rPr>
              <a:t>Law enforcement is skilled at obtaining witness statements and other information collection</a:t>
            </a:r>
          </a:p>
        </p:txBody>
      </p:sp>
    </p:spTree>
    <p:extLst>
      <p:ext uri="{BB962C8B-B14F-4D97-AF65-F5344CB8AC3E}">
        <p14:creationId xmlns:p14="http://schemas.microsoft.com/office/powerpoint/2010/main" val="76011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DDE937-1445-41F1-9474-0B1ECF2B50D3}"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a:t>Information Security Policy, Standards, and Practices</a:t>
            </a:r>
          </a:p>
          <a:p>
            <a:pPr marL="342900" indent="-342900">
              <a:spcBef>
                <a:spcPct val="20000"/>
              </a:spcBef>
              <a:buFontTx/>
              <a:buChar char="•"/>
              <a:defRPr/>
            </a:pPr>
            <a:r>
              <a:rPr lang="en-US" altLang="en-US" sz="2600" kern="0" dirty="0">
                <a:solidFill>
                  <a:srgbClr val="222222"/>
                </a:solidFill>
                <a:latin typeface="Arial"/>
              </a:rPr>
              <a:t>Management from communities of interest must make policies the basis for all information security planning, design, and deployment</a:t>
            </a:r>
          </a:p>
          <a:p>
            <a:pPr marL="342900" indent="-342900">
              <a:spcBef>
                <a:spcPct val="20000"/>
              </a:spcBef>
              <a:buFontTx/>
              <a:buChar char="•"/>
              <a:defRPr/>
            </a:pPr>
            <a:r>
              <a:rPr lang="en-US" altLang="en-US" sz="2600" kern="0" dirty="0">
                <a:solidFill>
                  <a:srgbClr val="222222"/>
                </a:solidFill>
                <a:latin typeface="Arial"/>
              </a:rPr>
              <a:t>Policies direct how issues should be addressed and technologies used</a:t>
            </a:r>
          </a:p>
          <a:p>
            <a:pPr marL="342900" indent="-342900">
              <a:spcBef>
                <a:spcPct val="20000"/>
              </a:spcBef>
              <a:buFontTx/>
              <a:buChar char="•"/>
              <a:defRPr/>
            </a:pPr>
            <a:r>
              <a:rPr lang="en-US" altLang="en-US" sz="2600" kern="0" dirty="0">
                <a:solidFill>
                  <a:srgbClr val="222222"/>
                </a:solidFill>
                <a:latin typeface="Arial"/>
              </a:rPr>
              <a:t>Policies should never contradict law, must be able to stand up in court, must be properly administered</a:t>
            </a:r>
          </a:p>
          <a:p>
            <a:pPr marL="342900" indent="-342900">
              <a:spcBef>
                <a:spcPct val="20000"/>
              </a:spcBef>
              <a:buFontTx/>
              <a:buChar char="•"/>
              <a:defRPr/>
            </a:pPr>
            <a:r>
              <a:rPr lang="en-US" altLang="en-US" sz="2600" kern="0" dirty="0">
                <a:solidFill>
                  <a:srgbClr val="222222"/>
                </a:solidFill>
                <a:latin typeface="Arial"/>
              </a:rPr>
              <a:t>Security policies are the least expensive controls to execute but most difficult to implement properly</a:t>
            </a:r>
          </a:p>
        </p:txBody>
      </p:sp>
    </p:spTree>
    <p:extLst>
      <p:ext uri="{BB962C8B-B14F-4D97-AF65-F5344CB8AC3E}">
        <p14:creationId xmlns:p14="http://schemas.microsoft.com/office/powerpoint/2010/main" val="14461133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0FD3BD-E61F-419E-BA31-921D230311EF}" type="slidenum">
              <a:rPr lang="en-US" altLang="en-US">
                <a:latin typeface="Times New Roman" panose="02020603050405020304" pitchFamily="18" charset="0"/>
              </a:rPr>
              <a:pPr eaLnBrk="1" hangingPunct="1"/>
              <a:t>78</a:t>
            </a:fld>
            <a:endParaRPr lang="en-US" altLang="en-US">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p:txBody>
          <a:bodyPr>
            <a:normAutofit fontScale="85000" lnSpcReduction="10000"/>
          </a:bodyPr>
          <a:lstStyle/>
          <a:p>
            <a:pPr eaLnBrk="1" hangingPunct="1">
              <a:defRPr/>
            </a:pPr>
            <a:r>
              <a:rPr lang="en-US" altLang="en-US" b="1" dirty="0"/>
              <a:t>Drawbacks to Law Enforcement Involvement</a:t>
            </a:r>
          </a:p>
          <a:p>
            <a:pPr marL="342900" indent="-342900">
              <a:spcBef>
                <a:spcPct val="20000"/>
              </a:spcBef>
              <a:buFontTx/>
              <a:buChar char="•"/>
              <a:defRPr/>
            </a:pPr>
            <a:r>
              <a:rPr lang="en-US" altLang="en-US" sz="2600" kern="0" dirty="0">
                <a:solidFill>
                  <a:srgbClr val="222222"/>
                </a:solidFill>
                <a:latin typeface="Arial"/>
              </a:rPr>
              <a:t>Involving law enforcement agencies has disadvantages:</a:t>
            </a:r>
          </a:p>
          <a:p>
            <a:pPr marL="742950" lvl="1" indent="-285750">
              <a:spcBef>
                <a:spcPct val="20000"/>
              </a:spcBef>
              <a:buFontTx/>
              <a:buChar char="–"/>
              <a:defRPr/>
            </a:pPr>
            <a:r>
              <a:rPr lang="en-US" altLang="en-US" sz="2400" kern="0" dirty="0">
                <a:solidFill>
                  <a:srgbClr val="222222"/>
                </a:solidFill>
                <a:latin typeface="Arial"/>
              </a:rPr>
              <a:t>Once a law enforcement agency takes over case, organization cannot control chain of events  </a:t>
            </a:r>
          </a:p>
          <a:p>
            <a:pPr marL="742950" lvl="1" indent="-285750">
              <a:spcBef>
                <a:spcPct val="20000"/>
              </a:spcBef>
              <a:buFontTx/>
              <a:buChar char="–"/>
              <a:defRPr/>
            </a:pPr>
            <a:r>
              <a:rPr lang="en-US" altLang="en-US" sz="2400" kern="0" dirty="0">
                <a:solidFill>
                  <a:srgbClr val="222222"/>
                </a:solidFill>
                <a:latin typeface="Arial"/>
              </a:rPr>
              <a:t>Organization may not hear about case for weeks or months  </a:t>
            </a:r>
          </a:p>
          <a:p>
            <a:pPr marL="742950" lvl="1" indent="-285750">
              <a:spcBef>
                <a:spcPct val="20000"/>
              </a:spcBef>
              <a:buFontTx/>
              <a:buChar char="–"/>
              <a:defRPr/>
            </a:pPr>
            <a:r>
              <a:rPr lang="en-US" altLang="en-US" sz="2400" kern="0" dirty="0">
                <a:solidFill>
                  <a:srgbClr val="222222"/>
                </a:solidFill>
                <a:latin typeface="Arial"/>
              </a:rPr>
              <a:t>Equipment vital to the organization’s business may be tagged as evidence</a:t>
            </a:r>
          </a:p>
          <a:p>
            <a:pPr marL="742950" lvl="1" indent="-285750">
              <a:spcBef>
                <a:spcPct val="20000"/>
              </a:spcBef>
              <a:buFontTx/>
              <a:buChar char="–"/>
              <a:defRPr/>
            </a:pPr>
            <a:r>
              <a:rPr lang="en-US" altLang="en-US" sz="2400" kern="0" dirty="0">
                <a:solidFill>
                  <a:srgbClr val="222222"/>
                </a:solidFill>
                <a:latin typeface="Arial"/>
              </a:rPr>
              <a:t>If organization detects a criminal act, it is legally obligated to involve appropriate law enforcement officials</a:t>
            </a:r>
          </a:p>
        </p:txBody>
      </p:sp>
    </p:spTree>
    <p:extLst>
      <p:ext uri="{BB962C8B-B14F-4D97-AF65-F5344CB8AC3E}">
        <p14:creationId xmlns:p14="http://schemas.microsoft.com/office/powerpoint/2010/main" val="1592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p:spPr>
        <p:txBody>
          <a:bodyPr/>
          <a:lstStyle/>
          <a:p>
            <a:endParaRPr lang="en-US" altLang="en-US"/>
          </a:p>
        </p:txBody>
      </p:sp>
      <p:sp>
        <p:nvSpPr>
          <p:cNvPr id="13619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1AF628-05AB-4FA8-ACE0-2241D91277A2}" type="slidenum">
              <a:rPr lang="en-US" altLang="en-US">
                <a:latin typeface="Times New Roman" panose="02020603050405020304" pitchFamily="18" charset="0"/>
              </a:rPr>
              <a:pPr eaLnBrk="1" hangingPunct="1"/>
              <a:t>79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91007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p:spPr>
        <p:txBody>
          <a:bodyPr/>
          <a:lstStyle/>
          <a:p>
            <a:endParaRPr lang="en-US" altLang="en-US"/>
          </a:p>
        </p:txBody>
      </p:sp>
      <p:sp>
        <p:nvSpPr>
          <p:cNvPr id="13824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009BF8-07DB-41BE-9DD7-C6232E762510}" type="slidenum">
              <a:rPr lang="en-US" altLang="en-US">
                <a:latin typeface="Times New Roman" panose="02020603050405020304" pitchFamily="18" charset="0"/>
              </a:rPr>
              <a:pPr eaLnBrk="1" hangingPunct="1"/>
              <a:t>80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10379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2A712C-4FF1-4E86-80AF-A8F8AEDCE91B}"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a:t>Policy as Foundation for Planning</a:t>
            </a:r>
          </a:p>
          <a:p>
            <a:pPr marL="342900" indent="-342900">
              <a:spcBef>
                <a:spcPct val="20000"/>
              </a:spcBef>
              <a:buFontTx/>
              <a:buChar char="•"/>
              <a:defRPr/>
            </a:pPr>
            <a:r>
              <a:rPr lang="en-US" altLang="en-US" sz="2600" kern="0" dirty="0">
                <a:solidFill>
                  <a:srgbClr val="222222"/>
                </a:solidFill>
                <a:latin typeface="Arial"/>
              </a:rPr>
              <a:t>Policy functions as organizational law that dictates acceptable and unacceptable behavior </a:t>
            </a:r>
          </a:p>
          <a:p>
            <a:pPr marL="342900" indent="-342900">
              <a:spcBef>
                <a:spcPct val="20000"/>
              </a:spcBef>
              <a:buFontTx/>
              <a:buChar char="•"/>
              <a:defRPr/>
            </a:pPr>
            <a:r>
              <a:rPr lang="en-US" altLang="en-US" sz="2600" kern="0" dirty="0">
                <a:solidFill>
                  <a:srgbClr val="222222"/>
                </a:solidFill>
                <a:latin typeface="Arial"/>
              </a:rPr>
              <a:t>Standards: more detailed statements of what must be done to comply with policy </a:t>
            </a:r>
          </a:p>
          <a:p>
            <a:pPr marL="342900" indent="-342900">
              <a:spcBef>
                <a:spcPct val="20000"/>
              </a:spcBef>
              <a:buFontTx/>
              <a:buChar char="•"/>
              <a:defRPr/>
            </a:pPr>
            <a:r>
              <a:rPr lang="en-US" altLang="en-US" sz="2600" kern="0" dirty="0">
                <a:solidFill>
                  <a:srgbClr val="222222"/>
                </a:solidFill>
                <a:latin typeface="Arial"/>
              </a:rPr>
              <a:t>Practices, procedures, and guidelines effectively explain how to comply with policy</a:t>
            </a:r>
          </a:p>
          <a:p>
            <a:pPr marL="342900" indent="-342900">
              <a:spcBef>
                <a:spcPct val="20000"/>
              </a:spcBef>
              <a:buFontTx/>
              <a:buChar char="•"/>
              <a:defRPr/>
            </a:pPr>
            <a:r>
              <a:rPr lang="en-US" altLang="en-US" sz="2600" kern="0" dirty="0">
                <a:solidFill>
                  <a:srgbClr val="222222"/>
                </a:solidFill>
                <a:latin typeface="Arial"/>
              </a:rPr>
              <a:t>For a policy to be effective, it must be properly disseminated, read, understood, and agreed to by all members of organization, and uniformly enforced</a:t>
            </a:r>
          </a:p>
          <a:p>
            <a:pPr eaLnBrk="1" hangingPunct="1">
              <a:defRPr/>
            </a:pPr>
            <a:endParaRPr lang="en-US" altLang="en-US" b="1" dirty="0"/>
          </a:p>
        </p:txBody>
      </p:sp>
    </p:spTree>
    <p:extLst>
      <p:ext uri="{BB962C8B-B14F-4D97-AF65-F5344CB8AC3E}">
        <p14:creationId xmlns:p14="http://schemas.microsoft.com/office/powerpoint/2010/main" val="417717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55866A-11C5-4341-AD3D-A13BE4D15850}" type="slidenum">
              <a:rPr lang="en-US" altLang="en-US">
                <a:latin typeface="Times New Roman" panose="02020603050405020304" pitchFamily="18" charset="0"/>
              </a:rPr>
              <a:pPr eaLnBrk="1" hangingPunct="1"/>
              <a:t>10</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en-US" b="1" dirty="0"/>
              <a:t>Types of Policy</a:t>
            </a:r>
            <a:r>
              <a:rPr lang="en-US" altLang="en-US" dirty="0"/>
              <a:t> </a:t>
            </a:r>
          </a:p>
          <a:p>
            <a:pPr eaLnBrk="1" hangingPunct="1"/>
            <a:r>
              <a:rPr lang="en-US" altLang="en-US" dirty="0"/>
              <a:t>Management defines three types of security policy:</a:t>
            </a:r>
          </a:p>
          <a:p>
            <a:pPr eaLnBrk="1" hangingPunct="1"/>
            <a:r>
              <a:rPr lang="en-US" altLang="en-US" dirty="0"/>
              <a:t>1) General or security program policy</a:t>
            </a:r>
          </a:p>
          <a:p>
            <a:pPr eaLnBrk="1" hangingPunct="1"/>
            <a:r>
              <a:rPr lang="en-US" altLang="en-US" dirty="0"/>
              <a:t>2) Issue-specific security policies</a:t>
            </a:r>
          </a:p>
          <a:p>
            <a:pPr eaLnBrk="1" hangingPunct="1"/>
            <a:r>
              <a:rPr lang="en-US" altLang="en-US" dirty="0"/>
              <a:t>3) Systems-specific security policies</a:t>
            </a:r>
          </a:p>
          <a:p>
            <a:pPr eaLnBrk="1" hangingPunct="1"/>
            <a:endParaRPr lang="en-US" altLang="en-US" dirty="0"/>
          </a:p>
        </p:txBody>
      </p:sp>
    </p:spTree>
    <p:extLst>
      <p:ext uri="{BB962C8B-B14F-4D97-AF65-F5344CB8AC3E}">
        <p14:creationId xmlns:p14="http://schemas.microsoft.com/office/powerpoint/2010/main" val="33475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7305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371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2359503703"/>
      </p:ext>
    </p:extLst>
  </p:cSld>
  <p:clrMapOvr>
    <a:masterClrMapping/>
  </p:clrMapOvr>
  <p:transition spd="slow"/>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3237487584"/>
      </p:ext>
    </p:extLst>
  </p:cSld>
  <p:clrMap bg1="lt1" tx1="dk1" bg2="lt2" tx2="dk2" accent1="accent1" accent2="accent2" accent3="accent3" accent4="accent4" accent5="accent5" accent6="accent6" hlink="hlink" folHlink="folHlink"/>
  <p:sldLayoutIdLst>
    <p:sldLayoutId id="2147483769" r:id="rId1"/>
    <p:sldLayoutId id="2147483764" r:id="rId2"/>
    <p:sldLayoutId id="2147483765" r:id="rId3"/>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Conten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Content Placeholder 5"/>
          <p:cNvSpPr>
            <a:spLocks noGrp="1"/>
          </p:cNvSpPr>
          <p:nvPr>
            <p:ph type="body" sz="quarter" idx="14"/>
          </p:nvPr>
        </p:nvSpPr>
        <p:spPr>
          <a:xfrm>
            <a:off x="4495800" y="2667000"/>
            <a:ext cx="4267200" cy="2438400"/>
          </a:xfrm>
        </p:spPr>
        <p:txBody>
          <a:bodyPr/>
          <a:lstStyle/>
          <a:p>
            <a:pPr algn="ctr"/>
            <a:r>
              <a:rPr lang="en-US" sz="4000" b="1" dirty="0"/>
              <a:t>Chapter 4</a:t>
            </a:r>
          </a:p>
          <a:p>
            <a:pPr algn="ctr"/>
            <a:r>
              <a:rPr lang="en-US" sz="4000" b="1" dirty="0">
                <a:solidFill>
                  <a:srgbClr val="FF0000"/>
                </a:solidFill>
              </a:rPr>
              <a:t>Planning for Security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62724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76200"/>
            <a:ext cx="8686800" cy="1219200"/>
          </a:xfrm>
        </p:spPr>
        <p:txBody>
          <a:bodyPr anchor="ctr">
            <a:noAutofit/>
          </a:bodyPr>
          <a:lstStyle/>
          <a:p>
            <a:pPr fontAlgn="base">
              <a:spcBef>
                <a:spcPct val="30000"/>
              </a:spcBef>
              <a:spcAft>
                <a:spcPct val="0"/>
              </a:spcAft>
              <a:defRPr/>
            </a:pPr>
            <a:r>
              <a:rPr lang="en-US" b="1" dirty="0"/>
              <a:t>Figure 4-2  </a:t>
            </a:r>
            <a:r>
              <a:rPr lang="en-US" dirty="0"/>
              <a:t>Policies, standards, guidelines, and procedures</a:t>
            </a:r>
            <a:endParaRPr lang="en-US" baseline="30000" dirty="0"/>
          </a:p>
        </p:txBody>
      </p:sp>
      <p:pic>
        <p:nvPicPr>
          <p:cNvPr id="1026" name="Picture 2" descr="An illustrations shows a cylinder and a pyramid sliced into four sections. The cylinder is labeled as, “Practices, Industry, government, and regulation exemplars and Influence organization documents.” All the four labels points to four sections of the pyramid by arrows. The four sections of the pyramid are, “Policies Sanctioned by management, Standards Detailed minimum specifications for compliance, Guidelines Recommendations for compliance and Procedures Step-by-step instructions for compliance.” Arrows pointing downwards are marked from top to bottom between each section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437061" cy="4574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27047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noChangeArrowheads="1"/>
          </p:cNvSpPr>
          <p:nvPr>
            <p:ph type="title"/>
          </p:nvPr>
        </p:nvSpPr>
        <p:spPr>
          <a:xfrm>
            <a:off x="45720" y="43207"/>
            <a:ext cx="9052560" cy="1039091"/>
          </a:xfrm>
        </p:spPr>
        <p:txBody>
          <a:bodyPr anchor="ctr">
            <a:noAutofit/>
          </a:bodyPr>
          <a:lstStyle/>
          <a:p>
            <a:r>
              <a:rPr lang="en-US" altLang="en-US" dirty="0"/>
              <a:t>Enterprise </a:t>
            </a:r>
            <a:r>
              <a:rPr lang="en-US" altLang="en-US" b="1" dirty="0"/>
              <a:t>Information Security Policy </a:t>
            </a:r>
            <a:r>
              <a:rPr lang="en-US" altLang="en-US" dirty="0"/>
              <a:t>(EISP) (1 of 2)</a:t>
            </a:r>
          </a:p>
        </p:txBody>
      </p:sp>
      <p:sp>
        <p:nvSpPr>
          <p:cNvPr id="30723" name="Content Placeholder 7"/>
          <p:cNvSpPr>
            <a:spLocks noGrp="1" noChangeArrowheads="1"/>
          </p:cNvSpPr>
          <p:nvPr>
            <p:ph idx="1"/>
          </p:nvPr>
        </p:nvSpPr>
        <p:spPr/>
        <p:txBody>
          <a:bodyPr>
            <a:normAutofit lnSpcReduction="10000"/>
          </a:bodyPr>
          <a:lstStyle/>
          <a:p>
            <a:pPr>
              <a:spcBef>
                <a:spcPts val="600"/>
              </a:spcBef>
            </a:pPr>
            <a:r>
              <a:rPr lang="en-US" altLang="en-US" sz="2800" b="1" dirty="0"/>
              <a:t>Sets strategic direction</a:t>
            </a:r>
            <a:r>
              <a:rPr lang="en-US" altLang="en-US" sz="2800" dirty="0"/>
              <a:t>, scope, and tone for all security efforts within the organization </a:t>
            </a:r>
          </a:p>
          <a:p>
            <a:pPr>
              <a:spcBef>
                <a:spcPts val="600"/>
              </a:spcBef>
            </a:pPr>
            <a:r>
              <a:rPr lang="en-US" altLang="en-US" sz="2800" b="1" dirty="0"/>
              <a:t>Executive-level document</a:t>
            </a:r>
            <a:r>
              <a:rPr lang="en-US" altLang="en-US" sz="2800" dirty="0"/>
              <a:t>, usually drafted by or with chief information officer (CIO) of the organization</a:t>
            </a:r>
          </a:p>
          <a:p>
            <a:pPr>
              <a:spcBef>
                <a:spcPts val="600"/>
              </a:spcBef>
            </a:pPr>
            <a:r>
              <a:rPr lang="en-US" altLang="en-US" sz="2800" dirty="0"/>
              <a:t>Typically </a:t>
            </a:r>
            <a:r>
              <a:rPr lang="en-US" altLang="en-US" sz="2800" b="1" dirty="0"/>
              <a:t>addresses compliance </a:t>
            </a:r>
            <a:r>
              <a:rPr lang="en-US" altLang="en-US" sz="2800" dirty="0"/>
              <a:t>in two areas:</a:t>
            </a:r>
          </a:p>
          <a:p>
            <a:pPr lvl="1">
              <a:spcBef>
                <a:spcPts val="600"/>
              </a:spcBef>
            </a:pPr>
            <a:r>
              <a:rPr lang="en-US" altLang="en-US" sz="2600" dirty="0"/>
              <a:t>General compliance to </a:t>
            </a:r>
            <a:r>
              <a:rPr lang="en-US" altLang="en-US" sz="2600" b="1" dirty="0"/>
              <a:t>ensure meeting of requirements</a:t>
            </a:r>
            <a:r>
              <a:rPr lang="en-US" altLang="en-US" sz="2600" dirty="0"/>
              <a:t> to establish program and assigning responsibilities therein to various organizational components</a:t>
            </a:r>
          </a:p>
          <a:p>
            <a:pPr lvl="1">
              <a:spcBef>
                <a:spcPts val="600"/>
              </a:spcBef>
            </a:pPr>
            <a:r>
              <a:rPr lang="en-US" altLang="en-US" sz="2600" dirty="0"/>
              <a:t>Use of </a:t>
            </a:r>
            <a:r>
              <a:rPr lang="en-US" altLang="en-US" sz="2600" b="1" dirty="0"/>
              <a:t>specified penalties </a:t>
            </a:r>
            <a:r>
              <a:rPr lang="en-US" altLang="en-US" sz="2600" dirty="0"/>
              <a:t>and </a:t>
            </a:r>
            <a:r>
              <a:rPr lang="en-US" altLang="en-US" sz="2600" b="1" dirty="0"/>
              <a:t>disciplinary action</a:t>
            </a:r>
          </a:p>
        </p:txBody>
      </p:sp>
    </p:spTree>
    <p:extLst>
      <p:ext uri="{BB962C8B-B14F-4D97-AF65-F5344CB8AC3E}">
        <p14:creationId xmlns:p14="http://schemas.microsoft.com/office/powerpoint/2010/main" val="408533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chor="ctr">
            <a:noAutofit/>
          </a:bodyPr>
          <a:lstStyle/>
          <a:p>
            <a:r>
              <a:rPr lang="en-US" altLang="en-US" dirty="0"/>
              <a:t>Enterprise Information Security Policy (EISP) (2 of 2)</a:t>
            </a:r>
          </a:p>
        </p:txBody>
      </p:sp>
      <p:sp>
        <p:nvSpPr>
          <p:cNvPr id="32771" name="Content Placeholder 2"/>
          <p:cNvSpPr>
            <a:spLocks noGrp="1"/>
          </p:cNvSpPr>
          <p:nvPr>
            <p:ph idx="1"/>
          </p:nvPr>
        </p:nvSpPr>
        <p:spPr>
          <a:xfrm>
            <a:off x="228600" y="1295401"/>
            <a:ext cx="8686800" cy="4648200"/>
          </a:xfrm>
        </p:spPr>
        <p:txBody>
          <a:bodyPr>
            <a:normAutofit/>
          </a:bodyPr>
          <a:lstStyle/>
          <a:p>
            <a:pPr>
              <a:spcBef>
                <a:spcPts val="600"/>
              </a:spcBef>
            </a:pPr>
            <a:r>
              <a:rPr lang="en-US" altLang="en-US" sz="2800" dirty="0"/>
              <a:t>EISP </a:t>
            </a:r>
            <a:r>
              <a:rPr lang="en-US" altLang="en-US" sz="2800" b="1" dirty="0">
                <a:solidFill>
                  <a:srgbClr val="FF0000"/>
                </a:solidFill>
              </a:rPr>
              <a:t>Elements</a:t>
            </a:r>
            <a:r>
              <a:rPr lang="en-US" altLang="en-US" sz="2800" dirty="0"/>
              <a:t> should include:</a:t>
            </a:r>
          </a:p>
          <a:p>
            <a:pPr lvl="1">
              <a:spcBef>
                <a:spcPts val="600"/>
              </a:spcBef>
            </a:pPr>
            <a:r>
              <a:rPr lang="en-US" altLang="en-US" sz="2600" dirty="0"/>
              <a:t>Overview of the corporate security </a:t>
            </a:r>
            <a:r>
              <a:rPr lang="en-US" altLang="en-US" sz="2600" b="1" dirty="0"/>
              <a:t>philosophy</a:t>
            </a:r>
          </a:p>
          <a:p>
            <a:pPr lvl="1">
              <a:spcBef>
                <a:spcPts val="600"/>
              </a:spcBef>
            </a:pPr>
            <a:r>
              <a:rPr lang="en-US" altLang="en-US" sz="2600" dirty="0"/>
              <a:t>Information on the structure of the organization and people in information </a:t>
            </a:r>
            <a:r>
              <a:rPr lang="en-US" altLang="en-US" sz="2600" b="1" dirty="0"/>
              <a:t>security roles</a:t>
            </a:r>
          </a:p>
          <a:p>
            <a:pPr lvl="1">
              <a:spcBef>
                <a:spcPts val="600"/>
              </a:spcBef>
            </a:pPr>
            <a:r>
              <a:rPr lang="en-US" altLang="en-US" sz="2600" dirty="0"/>
              <a:t>Articulated </a:t>
            </a:r>
            <a:r>
              <a:rPr lang="en-US" altLang="en-US" sz="2600" b="1" dirty="0"/>
              <a:t>responsibilities</a:t>
            </a:r>
            <a:r>
              <a:rPr lang="en-US" altLang="en-US" sz="2600" dirty="0"/>
              <a:t> for security </a:t>
            </a:r>
            <a:r>
              <a:rPr lang="en-US" altLang="en-US" sz="2600" b="1" dirty="0"/>
              <a:t>shared</a:t>
            </a:r>
            <a:r>
              <a:rPr lang="en-US" altLang="en-US" sz="2600" dirty="0"/>
              <a:t> by all members of the organization</a:t>
            </a:r>
          </a:p>
          <a:p>
            <a:pPr lvl="1">
              <a:spcBef>
                <a:spcPts val="600"/>
              </a:spcBef>
            </a:pPr>
            <a:r>
              <a:rPr lang="en-US" altLang="en-US" sz="2600" dirty="0"/>
              <a:t>Articulated </a:t>
            </a:r>
            <a:r>
              <a:rPr lang="en-US" altLang="en-US" sz="2600" b="1" dirty="0"/>
              <a:t>responsibilities</a:t>
            </a:r>
            <a:r>
              <a:rPr lang="en-US" altLang="en-US" sz="2600" dirty="0"/>
              <a:t> for security </a:t>
            </a:r>
            <a:r>
              <a:rPr lang="en-US" altLang="en-US" sz="2600" b="1" dirty="0"/>
              <a:t>unique</a:t>
            </a:r>
            <a:r>
              <a:rPr lang="en-US" altLang="en-US" sz="2600" dirty="0"/>
              <a:t> to each role in the organization</a:t>
            </a:r>
          </a:p>
        </p:txBody>
      </p:sp>
    </p:spTree>
    <p:extLst>
      <p:ext uri="{BB962C8B-B14F-4D97-AF65-F5344CB8AC3E}">
        <p14:creationId xmlns:p14="http://schemas.microsoft.com/office/powerpoint/2010/main" val="1364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172"/>
            <a:ext cx="9144000" cy="944628"/>
          </a:xfrm>
        </p:spPr>
        <p:txBody>
          <a:bodyPr anchor="ctr">
            <a:noAutofit/>
          </a:bodyPr>
          <a:lstStyle/>
          <a:p>
            <a:pPr eaLnBrk="0" fontAlgn="base" hangingPunct="0">
              <a:spcBef>
                <a:spcPct val="30000"/>
              </a:spcBef>
              <a:spcAft>
                <a:spcPct val="0"/>
              </a:spcAft>
              <a:defRPr/>
            </a:pPr>
            <a:r>
              <a:rPr lang="en-US" b="1" dirty="0"/>
              <a:t>Table 4-1  </a:t>
            </a:r>
            <a:r>
              <a:rPr lang="en-US" dirty="0"/>
              <a:t>Components of the EISP</a:t>
            </a:r>
            <a:r>
              <a:rPr lang="en-US" baseline="0" dirty="0"/>
              <a:t> </a:t>
            </a:r>
            <a:r>
              <a:rPr lang="en-US" dirty="0"/>
              <a:t>(1 of 3)</a:t>
            </a:r>
          </a:p>
        </p:txBody>
      </p:sp>
      <p:graphicFrame>
        <p:nvGraphicFramePr>
          <p:cNvPr id="5" name="Table 4"/>
          <p:cNvGraphicFramePr>
            <a:graphicFrameLocks noGrp="1"/>
          </p:cNvGraphicFramePr>
          <p:nvPr>
            <p:extLst>
              <p:ext uri="{D42A27DB-BD31-4B8C-83A1-F6EECF244321}">
                <p14:modId xmlns:p14="http://schemas.microsoft.com/office/powerpoint/2010/main" val="1646414430"/>
              </p:ext>
            </p:extLst>
          </p:nvPr>
        </p:nvGraphicFramePr>
        <p:xfrm>
          <a:off x="457200" y="1600200"/>
          <a:ext cx="8305800" cy="3962400"/>
        </p:xfrm>
        <a:graphic>
          <a:graphicData uri="http://schemas.openxmlformats.org/drawingml/2006/table">
            <a:tbl>
              <a:tblPr firstRow="1" bandRow="1">
                <a:tableStyleId>{5940675A-B579-460E-94D1-54222C63F5DA}</a:tableStyleId>
              </a:tblPr>
              <a:tblGrid>
                <a:gridCol w="1615017">
                  <a:extLst>
                    <a:ext uri="{9D8B030D-6E8A-4147-A177-3AD203B41FA5}">
                      <a16:colId xmlns:a16="http://schemas.microsoft.com/office/drawing/2014/main" val="20000"/>
                    </a:ext>
                  </a:extLst>
                </a:gridCol>
                <a:gridCol w="6690783">
                  <a:extLst>
                    <a:ext uri="{9D8B030D-6E8A-4147-A177-3AD203B41FA5}">
                      <a16:colId xmlns:a16="http://schemas.microsoft.com/office/drawing/2014/main" val="20001"/>
                    </a:ext>
                  </a:extLst>
                </a:gridCol>
              </a:tblGrid>
              <a:tr h="425138">
                <a:tc>
                  <a:txBody>
                    <a:bodyPr/>
                    <a:lstStyle/>
                    <a:p>
                      <a:pPr marL="0" marR="0" algn="ctr">
                        <a:spcBef>
                          <a:spcPts val="0"/>
                        </a:spcBef>
                        <a:spcAft>
                          <a:spcPts val="0"/>
                        </a:spcAft>
                      </a:pPr>
                      <a:r>
                        <a:rPr lang="en-US" sz="1600" b="1" spc="60" dirty="0">
                          <a:solidFill>
                            <a:schemeClr val="bg1"/>
                          </a:solidFill>
                          <a:effectLst/>
                          <a:latin typeface="Arial" pitchFamily="34" charset="0"/>
                          <a:ea typeface="Tahoma" pitchFamily="34" charset="0"/>
                          <a:cs typeface="Arial" pitchFamily="34" charset="0"/>
                        </a:rPr>
                        <a:t>Component</a:t>
                      </a:r>
                      <a:endParaRPr lang="en-US" sz="1600" b="1" dirty="0">
                        <a:solidFill>
                          <a:schemeClr val="bg1"/>
                        </a:solidFill>
                        <a:effectLst/>
                        <a:latin typeface="Arial" pitchFamily="34" charset="0"/>
                        <a:ea typeface="Tahoma" pitchFamily="34" charset="0"/>
                        <a:cs typeface="Arial" pitchFamily="34" charset="0"/>
                      </a:endParaRPr>
                    </a:p>
                  </a:txBody>
                  <a:tcPr marL="0" marR="0" marT="0" marB="0" anchor="ctr">
                    <a:solidFill>
                      <a:srgbClr val="364162"/>
                    </a:solidFill>
                  </a:tcPr>
                </a:tc>
                <a:tc>
                  <a:txBody>
                    <a:bodyPr/>
                    <a:lstStyle/>
                    <a:p>
                      <a:pPr marL="64135" marR="0" algn="ctr">
                        <a:spcBef>
                          <a:spcPts val="0"/>
                        </a:spcBef>
                        <a:spcAft>
                          <a:spcPts val="0"/>
                        </a:spcAft>
                      </a:pPr>
                      <a:r>
                        <a:rPr lang="en-US" sz="1600" b="1" spc="100" dirty="0">
                          <a:solidFill>
                            <a:schemeClr val="bg1"/>
                          </a:solidFill>
                          <a:effectLst/>
                          <a:latin typeface="Arial" pitchFamily="34" charset="0"/>
                          <a:ea typeface="Tahoma" pitchFamily="34" charset="0"/>
                          <a:cs typeface="Arial" pitchFamily="34" charset="0"/>
                        </a:rPr>
                        <a:t>Description</a:t>
                      </a:r>
                      <a:endParaRPr lang="en-US" sz="1600" b="1" dirty="0">
                        <a:solidFill>
                          <a:schemeClr val="bg1"/>
                        </a:solidFill>
                        <a:effectLst/>
                        <a:latin typeface="Arial" pitchFamily="34" charset="0"/>
                        <a:ea typeface="Tahoma" pitchFamily="34" charset="0"/>
                        <a:cs typeface="Arial" pitchFamily="34" charset="0"/>
                      </a:endParaRPr>
                    </a:p>
                  </a:txBody>
                  <a:tcPr marL="0" marR="0" marT="0" marB="0" anchor="ctr">
                    <a:solidFill>
                      <a:srgbClr val="364162"/>
                    </a:solidFill>
                  </a:tcPr>
                </a:tc>
                <a:extLst>
                  <a:ext uri="{0D108BD9-81ED-4DB2-BD59-A6C34878D82A}">
                    <a16:rowId xmlns:a16="http://schemas.microsoft.com/office/drawing/2014/main" val="10000"/>
                  </a:ext>
                </a:extLst>
              </a:tr>
              <a:tr h="3537262">
                <a:tc>
                  <a:txBody>
                    <a:bodyPr/>
                    <a:lstStyle/>
                    <a:p>
                      <a:r>
                        <a:rPr lang="en-US" sz="1600" b="1" kern="1200" dirty="0">
                          <a:solidFill>
                            <a:srgbClr val="FF0000"/>
                          </a:solidFill>
                          <a:effectLst/>
                          <a:latin typeface="Arial" pitchFamily="34" charset="0"/>
                          <a:ea typeface="+mn-ea"/>
                          <a:cs typeface="Arial" pitchFamily="34" charset="0"/>
                        </a:rPr>
                        <a:t>Statement of Purpose</a:t>
                      </a:r>
                      <a:endParaRPr lang="en-US" sz="1600" b="1" dirty="0">
                        <a:solidFill>
                          <a:srgbClr val="FF0000"/>
                        </a:solidFill>
                        <a:latin typeface="Arial" pitchFamily="34" charset="0"/>
                        <a:cs typeface="Arial" pitchFamily="34" charset="0"/>
                      </a:endParaRPr>
                    </a:p>
                  </a:txBody>
                  <a:tcPr anchor="ctr"/>
                </a:tc>
                <a:tc>
                  <a:txBody>
                    <a:bodyPr/>
                    <a:lstStyle/>
                    <a:p>
                      <a:r>
                        <a:rPr lang="en-US" sz="1600" kern="1200" dirty="0">
                          <a:solidFill>
                            <a:schemeClr val="tx1"/>
                          </a:solidFill>
                          <a:effectLst/>
                          <a:latin typeface="Arial" pitchFamily="34" charset="0"/>
                          <a:ea typeface="+mn-ea"/>
                          <a:cs typeface="Arial" pitchFamily="34" charset="0"/>
                        </a:rPr>
                        <a:t>Answers the question </a:t>
                      </a:r>
                      <a:r>
                        <a:rPr lang="en-US" sz="1600" kern="1200" dirty="0">
                          <a:solidFill>
                            <a:srgbClr val="FF0000"/>
                          </a:solidFill>
                          <a:effectLst/>
                          <a:latin typeface="Arial" pitchFamily="34" charset="0"/>
                          <a:ea typeface="+mn-ea"/>
                          <a:cs typeface="Arial" pitchFamily="34" charset="0"/>
                        </a:rPr>
                        <a:t>'What is this policy for</a:t>
                      </a:r>
                      <a:r>
                        <a:rPr lang="en-US" sz="1600" kern="1200" dirty="0">
                          <a:solidFill>
                            <a:schemeClr val="tx1"/>
                          </a:solidFill>
                          <a:effectLst/>
                          <a:latin typeface="Arial" pitchFamily="34" charset="0"/>
                          <a:ea typeface="+mn-ea"/>
                          <a:cs typeface="Arial" pitchFamily="34" charset="0"/>
                        </a:rPr>
                        <a:t>?" Provides a framework that helps the reader understand the intent of the document. Can include text such as the following:</a:t>
                      </a:r>
                      <a:r>
                        <a:rPr lang="en-US" sz="1600" kern="1200" baseline="0" dirty="0">
                          <a:solidFill>
                            <a:schemeClr val="tx1"/>
                          </a:solidFill>
                          <a:effectLst/>
                          <a:latin typeface="Arial" pitchFamily="34" charset="0"/>
                          <a:ea typeface="+mn-ea"/>
                          <a:cs typeface="Arial" pitchFamily="34" charset="0"/>
                        </a:rPr>
                        <a:t> </a:t>
                      </a:r>
                      <a:r>
                        <a:rPr lang="en-US" sz="1600" kern="1200" dirty="0">
                          <a:solidFill>
                            <a:schemeClr val="tx1"/>
                          </a:solidFill>
                          <a:effectLst/>
                          <a:latin typeface="Arial" pitchFamily="34" charset="0"/>
                          <a:ea typeface="+mn-ea"/>
                          <a:cs typeface="Arial" pitchFamily="34" charset="0"/>
                        </a:rPr>
                        <a:t>This document will:</a:t>
                      </a:r>
                    </a:p>
                    <a:p>
                      <a:pPr marL="341313" lvl="0" indent="-169863" fontAlgn="base">
                        <a:buFont typeface="Arial" pitchFamily="34" charset="0"/>
                        <a:buChar char="•"/>
                      </a:pPr>
                      <a:r>
                        <a:rPr lang="en-US" sz="1600" u="none" strike="noStrike" kern="1200" dirty="0">
                          <a:solidFill>
                            <a:schemeClr val="tx1"/>
                          </a:solidFill>
                          <a:effectLst/>
                          <a:latin typeface="Arial" pitchFamily="34" charset="0"/>
                          <a:ea typeface="+mn-ea"/>
                          <a:cs typeface="Arial" pitchFamily="34" charset="0"/>
                        </a:rPr>
                        <a:t>Identify the elements of a good security policy</a:t>
                      </a:r>
                    </a:p>
                    <a:p>
                      <a:pPr marL="341313" lvl="0" indent="-169863" fontAlgn="base">
                        <a:buFont typeface="Arial" pitchFamily="34" charset="0"/>
                        <a:buChar char="•"/>
                      </a:pPr>
                      <a:r>
                        <a:rPr lang="en-US" sz="1600" u="none" strike="noStrike" kern="1200" dirty="0">
                          <a:solidFill>
                            <a:schemeClr val="tx1"/>
                          </a:solidFill>
                          <a:effectLst/>
                          <a:latin typeface="Arial" pitchFamily="34" charset="0"/>
                          <a:ea typeface="+mn-ea"/>
                          <a:cs typeface="Arial" pitchFamily="34" charset="0"/>
                        </a:rPr>
                        <a:t>Explain the need for information security</a:t>
                      </a:r>
                    </a:p>
                    <a:p>
                      <a:pPr marL="341313" lvl="0" indent="-169863" fontAlgn="base">
                        <a:buFont typeface="Arial" pitchFamily="34" charset="0"/>
                        <a:buChar char="•"/>
                      </a:pPr>
                      <a:r>
                        <a:rPr lang="en-US" sz="1600" u="none" strike="noStrike" kern="1200" dirty="0">
                          <a:solidFill>
                            <a:schemeClr val="tx1"/>
                          </a:solidFill>
                          <a:effectLst/>
                          <a:latin typeface="Arial" pitchFamily="34" charset="0"/>
                          <a:ea typeface="+mn-ea"/>
                          <a:cs typeface="Arial" pitchFamily="34" charset="0"/>
                        </a:rPr>
                        <a:t>Specify the various categories of information security</a:t>
                      </a:r>
                    </a:p>
                    <a:p>
                      <a:pPr marL="341313" lvl="0" indent="-169863" fontAlgn="base">
                        <a:buFont typeface="Arial" pitchFamily="34" charset="0"/>
                        <a:buChar char="•"/>
                      </a:pPr>
                      <a:r>
                        <a:rPr lang="en-US" sz="1600" u="none" strike="noStrike" kern="1200" dirty="0">
                          <a:solidFill>
                            <a:schemeClr val="tx1"/>
                          </a:solidFill>
                          <a:effectLst/>
                          <a:latin typeface="Arial" pitchFamily="34" charset="0"/>
                          <a:ea typeface="+mn-ea"/>
                          <a:cs typeface="Arial" pitchFamily="34" charset="0"/>
                        </a:rPr>
                        <a:t>Identify the information security responsibilities and roles</a:t>
                      </a:r>
                    </a:p>
                    <a:p>
                      <a:pPr marL="341313" lvl="0" indent="-169863" fontAlgn="base">
                        <a:buFont typeface="Arial" pitchFamily="34" charset="0"/>
                        <a:buChar char="•"/>
                      </a:pPr>
                      <a:r>
                        <a:rPr lang="en-US" sz="1600" u="none" strike="noStrike" kern="1200" dirty="0">
                          <a:solidFill>
                            <a:schemeClr val="tx1"/>
                          </a:solidFill>
                          <a:effectLst/>
                          <a:latin typeface="Arial" pitchFamily="34" charset="0"/>
                          <a:ea typeface="+mn-ea"/>
                          <a:cs typeface="Arial" pitchFamily="34" charset="0"/>
                        </a:rPr>
                        <a:t>Identify appropriate levels of security through standards and guidelines</a:t>
                      </a:r>
                    </a:p>
                    <a:p>
                      <a:r>
                        <a:rPr lang="en-US" sz="1600" kern="1200" dirty="0">
                          <a:solidFill>
                            <a:schemeClr val="tx1"/>
                          </a:solidFill>
                          <a:effectLst/>
                          <a:latin typeface="Arial" pitchFamily="34" charset="0"/>
                          <a:ea typeface="+mn-ea"/>
                          <a:cs typeface="Arial" pitchFamily="34" charset="0"/>
                        </a:rPr>
                        <a:t>This document establishes an overarching security policy and direction for our company. Individual departments are expected to establish standards, guidelines, and operating procedures that adhere to and reference this policy while addressing their specific and individual needs."</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1138263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147"/>
            <a:ext cx="9144000" cy="881653"/>
          </a:xfrm>
        </p:spPr>
        <p:txBody>
          <a:bodyPr anchor="ctr">
            <a:noAutofit/>
          </a:bodyPr>
          <a:lstStyle/>
          <a:p>
            <a:pPr eaLnBrk="0" fontAlgn="base" hangingPunct="0">
              <a:spcBef>
                <a:spcPct val="30000"/>
              </a:spcBef>
              <a:spcAft>
                <a:spcPct val="0"/>
              </a:spcAft>
              <a:defRPr/>
            </a:pPr>
            <a:r>
              <a:rPr lang="en-US" b="1" dirty="0"/>
              <a:t>Table 4-1  </a:t>
            </a:r>
            <a:r>
              <a:rPr lang="en-US" dirty="0"/>
              <a:t>Components of the EISP (2 of 3)</a:t>
            </a:r>
          </a:p>
        </p:txBody>
      </p:sp>
      <p:graphicFrame>
        <p:nvGraphicFramePr>
          <p:cNvPr id="5" name="Table 4"/>
          <p:cNvGraphicFramePr>
            <a:graphicFrameLocks noGrp="1"/>
          </p:cNvGraphicFramePr>
          <p:nvPr>
            <p:extLst>
              <p:ext uri="{D42A27DB-BD31-4B8C-83A1-F6EECF244321}">
                <p14:modId xmlns:p14="http://schemas.microsoft.com/office/powerpoint/2010/main" val="30839164"/>
              </p:ext>
            </p:extLst>
          </p:nvPr>
        </p:nvGraphicFramePr>
        <p:xfrm>
          <a:off x="533400" y="1930676"/>
          <a:ext cx="8153400" cy="3174724"/>
        </p:xfrm>
        <a:graphic>
          <a:graphicData uri="http://schemas.openxmlformats.org/drawingml/2006/table">
            <a:tbl>
              <a:tblPr firstRow="1" bandRow="1">
                <a:tableStyleId>{5940675A-B579-460E-94D1-54222C63F5DA}</a:tableStyleId>
              </a:tblPr>
              <a:tblGrid>
                <a:gridCol w="2313676">
                  <a:extLst>
                    <a:ext uri="{9D8B030D-6E8A-4147-A177-3AD203B41FA5}">
                      <a16:colId xmlns:a16="http://schemas.microsoft.com/office/drawing/2014/main" val="20000"/>
                    </a:ext>
                  </a:extLst>
                </a:gridCol>
                <a:gridCol w="5839724">
                  <a:extLst>
                    <a:ext uri="{9D8B030D-6E8A-4147-A177-3AD203B41FA5}">
                      <a16:colId xmlns:a16="http://schemas.microsoft.com/office/drawing/2014/main" val="20001"/>
                    </a:ext>
                  </a:extLst>
                </a:gridCol>
              </a:tblGrid>
              <a:tr h="441684">
                <a:tc>
                  <a:txBody>
                    <a:bodyPr/>
                    <a:lstStyle/>
                    <a:p>
                      <a:pPr marL="0" marR="0" algn="ctr">
                        <a:spcBef>
                          <a:spcPts val="0"/>
                        </a:spcBef>
                        <a:spcAft>
                          <a:spcPts val="0"/>
                        </a:spcAft>
                      </a:pPr>
                      <a:r>
                        <a:rPr lang="en-US" sz="1600" b="1" spc="60" dirty="0">
                          <a:solidFill>
                            <a:schemeClr val="bg1"/>
                          </a:solidFill>
                          <a:effectLst/>
                          <a:latin typeface="Arial" pitchFamily="34" charset="0"/>
                          <a:ea typeface="Calibri"/>
                          <a:cs typeface="Arial" pitchFamily="34" charset="0"/>
                        </a:rPr>
                        <a:t>Component</a:t>
                      </a:r>
                      <a:endParaRPr lang="en-US" sz="1600" b="1" dirty="0">
                        <a:solidFill>
                          <a:schemeClr val="bg1"/>
                        </a:solidFill>
                        <a:effectLst/>
                        <a:latin typeface="Arial" pitchFamily="34" charset="0"/>
                        <a:ea typeface="Calibri"/>
                        <a:cs typeface="Arial" pitchFamily="34" charset="0"/>
                      </a:endParaRPr>
                    </a:p>
                  </a:txBody>
                  <a:tcPr marL="0" marR="0" marT="0" marB="0" anchor="ctr">
                    <a:solidFill>
                      <a:srgbClr val="364162"/>
                    </a:solidFill>
                  </a:tcPr>
                </a:tc>
                <a:tc>
                  <a:txBody>
                    <a:bodyPr/>
                    <a:lstStyle/>
                    <a:p>
                      <a:pPr marL="64135" marR="0" algn="ctr">
                        <a:spcBef>
                          <a:spcPts val="0"/>
                        </a:spcBef>
                        <a:spcAft>
                          <a:spcPts val="0"/>
                        </a:spcAft>
                      </a:pPr>
                      <a:r>
                        <a:rPr lang="en-US" sz="1600" b="1" spc="100" dirty="0">
                          <a:solidFill>
                            <a:schemeClr val="bg1"/>
                          </a:solidFill>
                          <a:effectLst/>
                          <a:latin typeface="Arial" pitchFamily="34" charset="0"/>
                          <a:ea typeface="Calibri"/>
                          <a:cs typeface="Arial" pitchFamily="34" charset="0"/>
                        </a:rPr>
                        <a:t>Description</a:t>
                      </a:r>
                      <a:endParaRPr lang="en-US" sz="1600" b="1" dirty="0">
                        <a:solidFill>
                          <a:schemeClr val="bg1"/>
                        </a:solidFill>
                        <a:effectLst/>
                        <a:latin typeface="Arial" pitchFamily="34" charset="0"/>
                        <a:ea typeface="Calibri"/>
                        <a:cs typeface="Arial" pitchFamily="34" charset="0"/>
                      </a:endParaRPr>
                    </a:p>
                  </a:txBody>
                  <a:tcPr marL="0" marR="0" marT="0" marB="0" anchor="ctr">
                    <a:solidFill>
                      <a:srgbClr val="364162"/>
                    </a:solidFill>
                  </a:tcPr>
                </a:tc>
                <a:extLst>
                  <a:ext uri="{0D108BD9-81ED-4DB2-BD59-A6C34878D82A}">
                    <a16:rowId xmlns:a16="http://schemas.microsoft.com/office/drawing/2014/main" val="10000"/>
                  </a:ext>
                </a:extLst>
              </a:tr>
              <a:tr h="1509143">
                <a:tc>
                  <a:txBody>
                    <a:bodyPr/>
                    <a:lstStyle/>
                    <a:p>
                      <a:pPr marL="62865" marR="0">
                        <a:spcBef>
                          <a:spcPts val="0"/>
                        </a:spcBef>
                        <a:spcAft>
                          <a:spcPts val="0"/>
                        </a:spcAft>
                      </a:pPr>
                      <a:r>
                        <a:rPr lang="en-US" sz="1600" spc="20" dirty="0">
                          <a:solidFill>
                            <a:srgbClr val="000000"/>
                          </a:solidFill>
                          <a:effectLst/>
                          <a:latin typeface="Arial" pitchFamily="34" charset="0"/>
                          <a:ea typeface="Calibri"/>
                          <a:cs typeface="Arial" pitchFamily="34" charset="0"/>
                        </a:rPr>
                        <a:t>Information Security </a:t>
                      </a:r>
                      <a:r>
                        <a:rPr lang="en-US" sz="1600" b="1" spc="20" dirty="0">
                          <a:solidFill>
                            <a:srgbClr val="000000"/>
                          </a:solidFill>
                          <a:effectLst/>
                          <a:latin typeface="Arial" pitchFamily="34" charset="0"/>
                          <a:ea typeface="Calibri"/>
                          <a:cs typeface="Arial" pitchFamily="34" charset="0"/>
                        </a:rPr>
                        <a:t>Elements</a:t>
                      </a:r>
                      <a:endParaRPr lang="en-US" sz="1600" b="1" dirty="0">
                        <a:effectLst/>
                        <a:latin typeface="Arial" pitchFamily="34" charset="0"/>
                        <a:ea typeface="Calibri"/>
                        <a:cs typeface="Arial" pitchFamily="34" charset="0"/>
                      </a:endParaRPr>
                    </a:p>
                  </a:txBody>
                  <a:tcPr marL="0" marR="0" marT="0" marB="0" anchor="ctr"/>
                </a:tc>
                <a:tc>
                  <a:txBody>
                    <a:bodyPr/>
                    <a:lstStyle/>
                    <a:p>
                      <a:pPr marL="64135" marR="0">
                        <a:spcBef>
                          <a:spcPts val="360"/>
                        </a:spcBef>
                        <a:spcAft>
                          <a:spcPts val="0"/>
                        </a:spcAft>
                      </a:pPr>
                      <a:r>
                        <a:rPr lang="en-US" sz="1600" spc="20" dirty="0">
                          <a:solidFill>
                            <a:srgbClr val="000000"/>
                          </a:solidFill>
                          <a:effectLst/>
                          <a:latin typeface="Arial" pitchFamily="34" charset="0"/>
                          <a:ea typeface="Calibri"/>
                          <a:cs typeface="Arial" pitchFamily="34" charset="0"/>
                        </a:rPr>
                        <a:t>Defines information security. For example:</a:t>
                      </a:r>
                      <a:endParaRPr lang="en-US" sz="1600" dirty="0">
                        <a:effectLst/>
                        <a:latin typeface="Arial" pitchFamily="34" charset="0"/>
                        <a:ea typeface="Calibri"/>
                        <a:cs typeface="Arial" pitchFamily="34" charset="0"/>
                      </a:endParaRPr>
                    </a:p>
                    <a:p>
                      <a:pPr marL="45720" marR="160020" algn="just">
                        <a:spcBef>
                          <a:spcPts val="360"/>
                        </a:spcBef>
                        <a:spcAft>
                          <a:spcPts val="0"/>
                        </a:spcAft>
                      </a:pPr>
                      <a:r>
                        <a:rPr lang="en-US" sz="1600" spc="35" dirty="0">
                          <a:solidFill>
                            <a:srgbClr val="000000"/>
                          </a:solidFill>
                          <a:effectLst/>
                          <a:latin typeface="Arial" pitchFamily="34" charset="0"/>
                          <a:ea typeface="Calibri"/>
                          <a:cs typeface="Arial" pitchFamily="34" charset="0"/>
                        </a:rPr>
                        <a:t>"Protecting the </a:t>
                      </a:r>
                      <a:r>
                        <a:rPr lang="en-US" sz="1600" b="1" spc="35" dirty="0">
                          <a:solidFill>
                            <a:srgbClr val="FF0000"/>
                          </a:solidFill>
                          <a:effectLst/>
                          <a:latin typeface="Arial" pitchFamily="34" charset="0"/>
                          <a:ea typeface="Calibri"/>
                          <a:cs typeface="Arial" pitchFamily="34" charset="0"/>
                        </a:rPr>
                        <a:t>confidentiality</a:t>
                      </a:r>
                      <a:r>
                        <a:rPr lang="en-US" sz="1600" spc="35" dirty="0">
                          <a:solidFill>
                            <a:srgbClr val="000000"/>
                          </a:solidFill>
                          <a:effectLst/>
                          <a:latin typeface="Arial" pitchFamily="34" charset="0"/>
                          <a:ea typeface="Calibri"/>
                          <a:cs typeface="Arial" pitchFamily="34" charset="0"/>
                        </a:rPr>
                        <a:t>, </a:t>
                      </a:r>
                      <a:r>
                        <a:rPr lang="en-US" sz="1600" b="1" spc="35" dirty="0">
                          <a:solidFill>
                            <a:srgbClr val="FF0000"/>
                          </a:solidFill>
                          <a:effectLst/>
                          <a:latin typeface="Arial" pitchFamily="34" charset="0"/>
                          <a:ea typeface="Calibri"/>
                          <a:cs typeface="Arial" pitchFamily="34" charset="0"/>
                        </a:rPr>
                        <a:t>integrity</a:t>
                      </a:r>
                      <a:r>
                        <a:rPr lang="en-US" sz="1600" spc="35" dirty="0">
                          <a:solidFill>
                            <a:srgbClr val="000000"/>
                          </a:solidFill>
                          <a:effectLst/>
                          <a:latin typeface="Arial" pitchFamily="34" charset="0"/>
                          <a:ea typeface="Calibri"/>
                          <a:cs typeface="Arial" pitchFamily="34" charset="0"/>
                        </a:rPr>
                        <a:t>, and </a:t>
                      </a:r>
                      <a:r>
                        <a:rPr lang="en-US" sz="1600" b="1" spc="35" dirty="0">
                          <a:solidFill>
                            <a:srgbClr val="FF0000"/>
                          </a:solidFill>
                          <a:effectLst/>
                          <a:latin typeface="Arial" pitchFamily="34" charset="0"/>
                          <a:ea typeface="Calibri"/>
                          <a:cs typeface="Arial" pitchFamily="34" charset="0"/>
                        </a:rPr>
                        <a:t>availability</a:t>
                      </a:r>
                      <a:r>
                        <a:rPr lang="en-US" sz="1600" spc="35" dirty="0">
                          <a:solidFill>
                            <a:srgbClr val="000000"/>
                          </a:solidFill>
                          <a:effectLst/>
                          <a:latin typeface="Arial" pitchFamily="34" charset="0"/>
                          <a:ea typeface="Calibri"/>
                          <a:cs typeface="Arial" pitchFamily="34" charset="0"/>
                        </a:rPr>
                        <a:t> of information while </a:t>
                      </a:r>
                      <a:r>
                        <a:rPr lang="en-US" sz="1600" spc="20" dirty="0">
                          <a:solidFill>
                            <a:srgbClr val="000000"/>
                          </a:solidFill>
                          <a:effectLst/>
                          <a:latin typeface="Arial" pitchFamily="34" charset="0"/>
                          <a:ea typeface="Calibri"/>
                          <a:cs typeface="Arial" pitchFamily="34" charset="0"/>
                        </a:rPr>
                        <a:t>in processing, transmission, and storage, through the use of policy, education </a:t>
                      </a:r>
                      <a:r>
                        <a:rPr lang="en-US" sz="1600" spc="30" dirty="0">
                          <a:solidFill>
                            <a:srgbClr val="000000"/>
                          </a:solidFill>
                          <a:effectLst/>
                          <a:latin typeface="Arial" pitchFamily="34" charset="0"/>
                          <a:ea typeface="Calibri"/>
                          <a:cs typeface="Arial" pitchFamily="34" charset="0"/>
                        </a:rPr>
                        <a:t>and training, and technology ..."</a:t>
                      </a:r>
                      <a:endParaRPr lang="en-US" sz="1600" dirty="0">
                        <a:effectLst/>
                        <a:latin typeface="Arial" pitchFamily="34" charset="0"/>
                        <a:ea typeface="Calibri"/>
                        <a:cs typeface="Arial" pitchFamily="34" charset="0"/>
                      </a:endParaRPr>
                    </a:p>
                    <a:p>
                      <a:pPr marL="64135" marR="0">
                        <a:spcBef>
                          <a:spcPts val="0"/>
                        </a:spcBef>
                        <a:spcAft>
                          <a:spcPts val="0"/>
                        </a:spcAft>
                      </a:pPr>
                      <a:r>
                        <a:rPr lang="en-US" sz="1600" dirty="0">
                          <a:solidFill>
                            <a:srgbClr val="000000"/>
                          </a:solidFill>
                          <a:effectLst/>
                          <a:latin typeface="Arial" pitchFamily="34" charset="0"/>
                          <a:ea typeface="Calibri"/>
                          <a:cs typeface="Arial" pitchFamily="34" charset="0"/>
                        </a:rPr>
                        <a:t>This section can also lay out security definitions or philosophies to clarify the policy.</a:t>
                      </a:r>
                      <a:endParaRPr lang="en-US" sz="16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1"/>
                  </a:ext>
                </a:extLst>
              </a:tr>
              <a:tr h="837444">
                <a:tc>
                  <a:txBody>
                    <a:bodyPr/>
                    <a:lstStyle/>
                    <a:p>
                      <a:pPr marL="62865" marR="0">
                        <a:spcBef>
                          <a:spcPts val="0"/>
                        </a:spcBef>
                        <a:spcAft>
                          <a:spcPts val="0"/>
                        </a:spcAft>
                      </a:pPr>
                      <a:r>
                        <a:rPr lang="en-US" sz="1600" b="1" spc="20" dirty="0">
                          <a:solidFill>
                            <a:srgbClr val="000000"/>
                          </a:solidFill>
                          <a:effectLst/>
                          <a:latin typeface="Arial" pitchFamily="34" charset="0"/>
                          <a:ea typeface="Calibri"/>
                          <a:cs typeface="Arial" pitchFamily="34" charset="0"/>
                        </a:rPr>
                        <a:t>Need</a:t>
                      </a:r>
                      <a:r>
                        <a:rPr lang="en-US" sz="1600" spc="20" dirty="0">
                          <a:solidFill>
                            <a:srgbClr val="000000"/>
                          </a:solidFill>
                          <a:effectLst/>
                          <a:latin typeface="Arial" pitchFamily="34" charset="0"/>
                          <a:ea typeface="Calibri"/>
                          <a:cs typeface="Arial" pitchFamily="34" charset="0"/>
                        </a:rPr>
                        <a:t> for Information Security</a:t>
                      </a:r>
                      <a:endParaRPr lang="en-US" sz="1600" dirty="0">
                        <a:effectLst/>
                        <a:latin typeface="Arial" pitchFamily="34" charset="0"/>
                        <a:ea typeface="Calibri"/>
                        <a:cs typeface="Arial" pitchFamily="34" charset="0"/>
                      </a:endParaRPr>
                    </a:p>
                  </a:txBody>
                  <a:tcPr marL="0" marR="0" marT="0" marB="0" anchor="ctr"/>
                </a:tc>
                <a:tc>
                  <a:txBody>
                    <a:bodyPr/>
                    <a:lstStyle/>
                    <a:p>
                      <a:pPr marL="45720" marR="114300">
                        <a:spcBef>
                          <a:spcPts val="360"/>
                        </a:spcBef>
                        <a:spcAft>
                          <a:spcPts val="0"/>
                        </a:spcAft>
                      </a:pPr>
                      <a:r>
                        <a:rPr lang="en-US" sz="1600" spc="50" dirty="0">
                          <a:solidFill>
                            <a:srgbClr val="000000"/>
                          </a:solidFill>
                          <a:effectLst/>
                          <a:latin typeface="Arial" pitchFamily="34" charset="0"/>
                          <a:ea typeface="Calibri"/>
                          <a:cs typeface="Arial" pitchFamily="34" charset="0"/>
                        </a:rPr>
                        <a:t>Provides information on the </a:t>
                      </a:r>
                      <a:r>
                        <a:rPr lang="en-US" sz="1600" b="1" spc="50" dirty="0">
                          <a:solidFill>
                            <a:srgbClr val="FF0000"/>
                          </a:solidFill>
                          <a:effectLst/>
                          <a:latin typeface="Arial" pitchFamily="34" charset="0"/>
                          <a:ea typeface="Calibri"/>
                          <a:cs typeface="Arial" pitchFamily="34" charset="0"/>
                        </a:rPr>
                        <a:t>importance of information </a:t>
                      </a:r>
                      <a:r>
                        <a:rPr lang="en-US" sz="1600" spc="50" dirty="0">
                          <a:solidFill>
                            <a:srgbClr val="000000"/>
                          </a:solidFill>
                          <a:effectLst/>
                          <a:latin typeface="Arial" pitchFamily="34" charset="0"/>
                          <a:ea typeface="Calibri"/>
                          <a:cs typeface="Arial" pitchFamily="34" charset="0"/>
                        </a:rPr>
                        <a:t>security in the </a:t>
                      </a:r>
                      <a:r>
                        <a:rPr lang="en-US" sz="1600" spc="20" dirty="0">
                          <a:solidFill>
                            <a:srgbClr val="000000"/>
                          </a:solidFill>
                          <a:effectLst/>
                          <a:latin typeface="Arial" pitchFamily="34" charset="0"/>
                          <a:ea typeface="Calibri"/>
                          <a:cs typeface="Arial" pitchFamily="34" charset="0"/>
                        </a:rPr>
                        <a:t>organization and the legal and ethical obligation to protect critical information about customers, employees, and markets.</a:t>
                      </a:r>
                      <a:endParaRPr lang="en-US" sz="16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842362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764"/>
            <a:ext cx="9144000" cy="923636"/>
          </a:xfrm>
        </p:spPr>
        <p:txBody>
          <a:bodyPr anchor="ctr">
            <a:noAutofit/>
          </a:bodyPr>
          <a:lstStyle/>
          <a:p>
            <a:pPr eaLnBrk="0" fontAlgn="base" hangingPunct="0">
              <a:spcBef>
                <a:spcPct val="30000"/>
              </a:spcBef>
              <a:spcAft>
                <a:spcPct val="0"/>
              </a:spcAft>
              <a:defRPr/>
            </a:pPr>
            <a:r>
              <a:rPr lang="en-US" b="1" dirty="0"/>
              <a:t>Table 4-1  </a:t>
            </a:r>
            <a:r>
              <a:rPr lang="en-US" dirty="0"/>
              <a:t>Components of the EISP</a:t>
            </a:r>
            <a:r>
              <a:rPr lang="en-US" baseline="0" dirty="0"/>
              <a:t> </a:t>
            </a:r>
            <a:r>
              <a:rPr lang="en-US" dirty="0"/>
              <a:t>(3 of 3)</a:t>
            </a:r>
          </a:p>
        </p:txBody>
      </p:sp>
      <p:graphicFrame>
        <p:nvGraphicFramePr>
          <p:cNvPr id="5" name="Table 4"/>
          <p:cNvGraphicFramePr>
            <a:graphicFrameLocks noGrp="1"/>
          </p:cNvGraphicFramePr>
          <p:nvPr>
            <p:extLst>
              <p:ext uri="{D42A27DB-BD31-4B8C-83A1-F6EECF244321}">
                <p14:modId xmlns:p14="http://schemas.microsoft.com/office/powerpoint/2010/main" val="1147260338"/>
              </p:ext>
            </p:extLst>
          </p:nvPr>
        </p:nvGraphicFramePr>
        <p:xfrm>
          <a:off x="685800" y="1828800"/>
          <a:ext cx="8039100" cy="37107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609600">
                <a:tc>
                  <a:txBody>
                    <a:bodyPr/>
                    <a:lstStyle/>
                    <a:p>
                      <a:pPr marL="0" marR="0" algn="ctr">
                        <a:spcBef>
                          <a:spcPts val="600"/>
                        </a:spcBef>
                        <a:spcAft>
                          <a:spcPts val="0"/>
                        </a:spcAft>
                      </a:pPr>
                      <a:r>
                        <a:rPr lang="en-US" sz="1600" b="1" spc="60" dirty="0">
                          <a:solidFill>
                            <a:schemeClr val="bg1"/>
                          </a:solidFill>
                          <a:effectLst/>
                          <a:latin typeface="Arial" pitchFamily="34" charset="0"/>
                          <a:ea typeface="Calibri"/>
                          <a:cs typeface="Arial" pitchFamily="34" charset="0"/>
                        </a:rPr>
                        <a:t>Component</a:t>
                      </a:r>
                      <a:endParaRPr lang="en-US" sz="1600" b="1" dirty="0">
                        <a:solidFill>
                          <a:schemeClr val="bg1"/>
                        </a:solidFill>
                        <a:effectLst/>
                        <a:latin typeface="Arial" pitchFamily="34" charset="0"/>
                        <a:ea typeface="Calibri"/>
                        <a:cs typeface="Arial" pitchFamily="34" charset="0"/>
                      </a:endParaRPr>
                    </a:p>
                  </a:txBody>
                  <a:tcPr marL="0" marR="0" marT="0" marB="0" anchor="ctr">
                    <a:solidFill>
                      <a:srgbClr val="364162"/>
                    </a:solidFill>
                  </a:tcPr>
                </a:tc>
                <a:tc>
                  <a:txBody>
                    <a:bodyPr/>
                    <a:lstStyle/>
                    <a:p>
                      <a:pPr marL="64135" marR="0" algn="ctr">
                        <a:spcBef>
                          <a:spcPts val="600"/>
                        </a:spcBef>
                        <a:spcAft>
                          <a:spcPts val="0"/>
                        </a:spcAft>
                      </a:pPr>
                      <a:r>
                        <a:rPr lang="en-US" sz="1600" b="1" spc="100" dirty="0">
                          <a:solidFill>
                            <a:schemeClr val="bg1"/>
                          </a:solidFill>
                          <a:effectLst/>
                          <a:latin typeface="Arial" pitchFamily="34" charset="0"/>
                          <a:ea typeface="Calibri"/>
                          <a:cs typeface="Arial" pitchFamily="34" charset="0"/>
                        </a:rPr>
                        <a:t>Description</a:t>
                      </a:r>
                      <a:endParaRPr lang="en-US" sz="1600" b="1" dirty="0">
                        <a:solidFill>
                          <a:schemeClr val="bg1"/>
                        </a:solidFill>
                        <a:effectLst/>
                        <a:latin typeface="Arial" pitchFamily="34" charset="0"/>
                        <a:ea typeface="Calibri"/>
                        <a:cs typeface="Arial" pitchFamily="34" charset="0"/>
                      </a:endParaRPr>
                    </a:p>
                  </a:txBody>
                  <a:tcPr marL="0" marR="0" marT="0" marB="0" anchor="ctr">
                    <a:solidFill>
                      <a:srgbClr val="364162"/>
                    </a:solidFill>
                  </a:tcPr>
                </a:tc>
                <a:extLst>
                  <a:ext uri="{0D108BD9-81ED-4DB2-BD59-A6C34878D82A}">
                    <a16:rowId xmlns:a16="http://schemas.microsoft.com/office/drawing/2014/main" val="10000"/>
                  </a:ext>
                </a:extLst>
              </a:tr>
              <a:tr h="1405326">
                <a:tc>
                  <a:txBody>
                    <a:bodyPr/>
                    <a:lstStyle/>
                    <a:p>
                      <a:pPr marL="45720" marR="480060" algn="l">
                        <a:spcBef>
                          <a:spcPts val="600"/>
                        </a:spcBef>
                        <a:spcAft>
                          <a:spcPts val="0"/>
                        </a:spcAft>
                      </a:pPr>
                      <a:r>
                        <a:rPr lang="en-US" sz="1600" spc="-50" dirty="0">
                          <a:solidFill>
                            <a:srgbClr val="000000"/>
                          </a:solidFill>
                          <a:effectLst/>
                          <a:latin typeface="Arial" pitchFamily="34" charset="0"/>
                          <a:ea typeface="Calibri"/>
                          <a:cs typeface="Arial" pitchFamily="34" charset="0"/>
                        </a:rPr>
                        <a:t>Information Security </a:t>
                      </a:r>
                      <a:r>
                        <a:rPr lang="en-US" sz="1600" b="1" spc="5" dirty="0">
                          <a:solidFill>
                            <a:srgbClr val="000000"/>
                          </a:solidFill>
                          <a:effectLst/>
                          <a:latin typeface="Arial" pitchFamily="34" charset="0"/>
                          <a:ea typeface="Calibri"/>
                          <a:cs typeface="Arial" pitchFamily="34" charset="0"/>
                        </a:rPr>
                        <a:t>Responsibilities </a:t>
                      </a:r>
                      <a:r>
                        <a:rPr lang="en-US" sz="1600" spc="5" dirty="0">
                          <a:solidFill>
                            <a:srgbClr val="000000"/>
                          </a:solidFill>
                          <a:effectLst/>
                          <a:latin typeface="Arial" pitchFamily="34" charset="0"/>
                          <a:ea typeface="Calibri"/>
                          <a:cs typeface="Arial" pitchFamily="34" charset="0"/>
                        </a:rPr>
                        <a:t>and </a:t>
                      </a:r>
                      <a:r>
                        <a:rPr lang="en-US" sz="1600" b="1" spc="5" dirty="0">
                          <a:solidFill>
                            <a:srgbClr val="000000"/>
                          </a:solidFill>
                          <a:effectLst/>
                          <a:latin typeface="Arial" pitchFamily="34" charset="0"/>
                          <a:ea typeface="Calibri"/>
                          <a:cs typeface="Arial" pitchFamily="34" charset="0"/>
                        </a:rPr>
                        <a:t>Roles</a:t>
                      </a:r>
                      <a:endParaRPr lang="en-US" sz="1600" b="1" dirty="0">
                        <a:effectLst/>
                        <a:latin typeface="Arial" pitchFamily="34" charset="0"/>
                        <a:ea typeface="Calibri"/>
                        <a:cs typeface="Arial" pitchFamily="34" charset="0"/>
                      </a:endParaRPr>
                    </a:p>
                  </a:txBody>
                  <a:tcPr marL="0" marR="0" marT="0" marB="0" anchor="ctr"/>
                </a:tc>
                <a:tc>
                  <a:txBody>
                    <a:bodyPr/>
                    <a:lstStyle/>
                    <a:p>
                      <a:pPr marL="68580" marR="182880" algn="l">
                        <a:spcBef>
                          <a:spcPts val="600"/>
                        </a:spcBef>
                        <a:spcAft>
                          <a:spcPts val="0"/>
                        </a:spcAft>
                      </a:pPr>
                      <a:r>
                        <a:rPr lang="en-US" sz="1600" spc="15" dirty="0">
                          <a:solidFill>
                            <a:srgbClr val="000000"/>
                          </a:solidFill>
                          <a:effectLst/>
                          <a:latin typeface="Arial" pitchFamily="34" charset="0"/>
                          <a:ea typeface="Calibri"/>
                          <a:cs typeface="Arial" pitchFamily="34" charset="0"/>
                        </a:rPr>
                        <a:t>Defines the </a:t>
                      </a:r>
                      <a:r>
                        <a:rPr lang="en-US" sz="1600" b="1" spc="15" dirty="0">
                          <a:solidFill>
                            <a:srgbClr val="FF0000"/>
                          </a:solidFill>
                          <a:effectLst/>
                          <a:latin typeface="Arial" pitchFamily="34" charset="0"/>
                          <a:ea typeface="Calibri"/>
                          <a:cs typeface="Arial" pitchFamily="34" charset="0"/>
                        </a:rPr>
                        <a:t>organizational structure </a:t>
                      </a:r>
                      <a:r>
                        <a:rPr lang="en-US" sz="1600" spc="15" dirty="0">
                          <a:solidFill>
                            <a:srgbClr val="000000"/>
                          </a:solidFill>
                          <a:effectLst/>
                          <a:latin typeface="Arial" pitchFamily="34" charset="0"/>
                          <a:ea typeface="Calibri"/>
                          <a:cs typeface="Arial" pitchFamily="34" charset="0"/>
                        </a:rPr>
                        <a:t>designed to support information security </a:t>
                      </a:r>
                      <a:r>
                        <a:rPr lang="en-US" sz="1600" spc="5" dirty="0">
                          <a:solidFill>
                            <a:srgbClr val="000000"/>
                          </a:solidFill>
                          <a:effectLst/>
                          <a:latin typeface="Arial" pitchFamily="34" charset="0"/>
                          <a:ea typeface="Calibri"/>
                          <a:cs typeface="Arial" pitchFamily="34" charset="0"/>
                        </a:rPr>
                        <a:t>within the organization. Identifies categories of people with responsibility for </a:t>
                      </a:r>
                      <a:r>
                        <a:rPr lang="en-US" sz="1600" spc="30" dirty="0">
                          <a:solidFill>
                            <a:srgbClr val="000000"/>
                          </a:solidFill>
                          <a:effectLst/>
                          <a:latin typeface="Arial" pitchFamily="34" charset="0"/>
                          <a:ea typeface="Calibri"/>
                          <a:cs typeface="Arial" pitchFamily="34" charset="0"/>
                        </a:rPr>
                        <a:t>information security (IT department, management, users) and those </a:t>
                      </a:r>
                      <a:r>
                        <a:rPr lang="en-US" sz="1600" spc="25" dirty="0">
                          <a:solidFill>
                            <a:srgbClr val="000000"/>
                          </a:solidFill>
                          <a:effectLst/>
                          <a:latin typeface="Arial" pitchFamily="34" charset="0"/>
                          <a:ea typeface="Calibri"/>
                          <a:cs typeface="Arial" pitchFamily="34" charset="0"/>
                        </a:rPr>
                        <a:t>responsibilities, including maintenance of this document.</a:t>
                      </a:r>
                      <a:endParaRPr lang="en-US" sz="16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val="10001"/>
                  </a:ext>
                </a:extLst>
              </a:tr>
              <a:tr h="1695774">
                <a:tc>
                  <a:txBody>
                    <a:bodyPr/>
                    <a:lstStyle/>
                    <a:p>
                      <a:pPr>
                        <a:spcBef>
                          <a:spcPts val="600"/>
                        </a:spcBef>
                      </a:pPr>
                      <a:r>
                        <a:rPr lang="en-US" sz="1600" kern="1200" dirty="0">
                          <a:solidFill>
                            <a:schemeClr val="tx1"/>
                          </a:solidFill>
                          <a:effectLst/>
                          <a:latin typeface="Arial" pitchFamily="34" charset="0"/>
                          <a:ea typeface="+mn-ea"/>
                          <a:cs typeface="Arial" pitchFamily="34" charset="0"/>
                        </a:rPr>
                        <a:t>Reference </a:t>
                      </a:r>
                      <a:br>
                        <a:rPr lang="en-US" sz="1600" kern="1200" dirty="0">
                          <a:solidFill>
                            <a:schemeClr val="tx1"/>
                          </a:solidFill>
                          <a:effectLst/>
                          <a:latin typeface="Arial" pitchFamily="34" charset="0"/>
                          <a:ea typeface="+mn-ea"/>
                          <a:cs typeface="Arial" pitchFamily="34" charset="0"/>
                        </a:rPr>
                      </a:br>
                      <a:r>
                        <a:rPr lang="en-US" sz="1600" b="1" kern="1200" dirty="0">
                          <a:solidFill>
                            <a:schemeClr val="tx1"/>
                          </a:solidFill>
                          <a:effectLst/>
                          <a:latin typeface="Arial" pitchFamily="34" charset="0"/>
                          <a:ea typeface="+mn-ea"/>
                          <a:cs typeface="Arial" pitchFamily="34" charset="0"/>
                        </a:rPr>
                        <a:t>Standards</a:t>
                      </a:r>
                    </a:p>
                    <a:p>
                      <a:pPr>
                        <a:spcBef>
                          <a:spcPts val="600"/>
                        </a:spcBef>
                      </a:pPr>
                      <a:r>
                        <a:rPr lang="en-US" sz="1600" kern="1200" dirty="0">
                          <a:solidFill>
                            <a:schemeClr val="tx1"/>
                          </a:solidFill>
                          <a:effectLst/>
                          <a:latin typeface="Arial" pitchFamily="34" charset="0"/>
                          <a:ea typeface="+mn-ea"/>
                          <a:cs typeface="Arial" pitchFamily="34" charset="0"/>
                        </a:rPr>
                        <a:t>to Other Information</a:t>
                      </a:r>
                    </a:p>
                    <a:p>
                      <a:pPr>
                        <a:spcBef>
                          <a:spcPts val="600"/>
                        </a:spcBef>
                      </a:pPr>
                      <a:r>
                        <a:rPr lang="en-US" sz="1600" kern="1200" dirty="0">
                          <a:solidFill>
                            <a:schemeClr val="tx1"/>
                          </a:solidFill>
                          <a:effectLst/>
                          <a:latin typeface="Arial" pitchFamily="34" charset="0"/>
                          <a:ea typeface="+mn-ea"/>
                          <a:cs typeface="Arial" pitchFamily="34" charset="0"/>
                        </a:rPr>
                        <a:t>and </a:t>
                      </a:r>
                      <a:r>
                        <a:rPr lang="en-US" sz="1600" b="1" kern="1200" dirty="0">
                          <a:solidFill>
                            <a:schemeClr val="tx1"/>
                          </a:solidFill>
                          <a:effectLst/>
                          <a:latin typeface="Arial" pitchFamily="34" charset="0"/>
                          <a:ea typeface="+mn-ea"/>
                          <a:cs typeface="Arial" pitchFamily="34" charset="0"/>
                        </a:rPr>
                        <a:t>Guidelines</a:t>
                      </a:r>
                      <a:endParaRPr lang="en-US" sz="1600" b="1"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600" kern="1200" dirty="0">
                          <a:solidFill>
                            <a:schemeClr val="tx1"/>
                          </a:solidFill>
                          <a:effectLst/>
                          <a:latin typeface="Arial" pitchFamily="34" charset="0"/>
                          <a:ea typeface="+mn-ea"/>
                          <a:cs typeface="Arial" pitchFamily="34" charset="0"/>
                        </a:rPr>
                        <a:t>Lists other standards that influence this policy document and are influenced by it, perhaps including relevant federal laws, state </a:t>
                      </a:r>
                      <a:r>
                        <a:rPr lang="en-US" sz="1600" kern="1200" dirty="0">
                          <a:solidFill>
                            <a:srgbClr val="FF0000"/>
                          </a:solidFill>
                          <a:effectLst/>
                          <a:latin typeface="Arial" pitchFamily="34" charset="0"/>
                          <a:ea typeface="+mn-ea"/>
                          <a:cs typeface="Arial" pitchFamily="34" charset="0"/>
                        </a:rPr>
                        <a:t>laws</a:t>
                      </a:r>
                      <a:r>
                        <a:rPr lang="en-US" sz="1600" kern="1200" dirty="0">
                          <a:solidFill>
                            <a:schemeClr val="tx1"/>
                          </a:solidFill>
                          <a:effectLst/>
                          <a:latin typeface="Arial" pitchFamily="34" charset="0"/>
                          <a:ea typeface="+mn-ea"/>
                          <a:cs typeface="Arial" pitchFamily="34" charset="0"/>
                        </a:rPr>
                        <a:t>, and other policies.</a:t>
                      </a:r>
                    </a:p>
                    <a:p>
                      <a:pPr>
                        <a:spcBef>
                          <a:spcPts val="600"/>
                        </a:spcBef>
                      </a:pP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001529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p:cNvSpPr>
            <a:spLocks noGrp="1" noChangeArrowheads="1"/>
          </p:cNvSpPr>
          <p:nvPr>
            <p:ph type="title"/>
          </p:nvPr>
        </p:nvSpPr>
        <p:spPr>
          <a:xfrm>
            <a:off x="831273" y="27709"/>
            <a:ext cx="7481455" cy="1039091"/>
          </a:xfrm>
        </p:spPr>
        <p:txBody>
          <a:bodyPr anchor="ctr">
            <a:noAutofit/>
          </a:bodyPr>
          <a:lstStyle/>
          <a:p>
            <a:r>
              <a:rPr lang="en-US" altLang="en-US" dirty="0">
                <a:solidFill>
                  <a:srgbClr val="FF0000"/>
                </a:solidFill>
              </a:rPr>
              <a:t>Issue-Specific Security Policy </a:t>
            </a:r>
            <a:r>
              <a:rPr lang="en-US" altLang="en-US" dirty="0"/>
              <a:t>(ISSP) (1 of 2)</a:t>
            </a:r>
          </a:p>
        </p:txBody>
      </p:sp>
      <p:sp>
        <p:nvSpPr>
          <p:cNvPr id="35843" name="Content Placeholder7"/>
          <p:cNvSpPr>
            <a:spLocks noGrp="1" noChangeArrowheads="1"/>
          </p:cNvSpPr>
          <p:nvPr>
            <p:ph idx="1"/>
          </p:nvPr>
        </p:nvSpPr>
        <p:spPr/>
        <p:txBody>
          <a:bodyPr>
            <a:normAutofit lnSpcReduction="10000"/>
          </a:bodyPr>
          <a:lstStyle/>
          <a:p>
            <a:pPr>
              <a:spcBef>
                <a:spcPts val="600"/>
              </a:spcBef>
            </a:pPr>
            <a:r>
              <a:rPr lang="en-US" altLang="en-US" dirty="0"/>
              <a:t>The ISSP:</a:t>
            </a:r>
          </a:p>
          <a:p>
            <a:pPr lvl="1">
              <a:spcBef>
                <a:spcPts val="600"/>
              </a:spcBef>
            </a:pPr>
            <a:r>
              <a:rPr lang="en-US" altLang="en-US" sz="2600" dirty="0"/>
              <a:t>Addresses </a:t>
            </a:r>
            <a:r>
              <a:rPr lang="en-US" altLang="en-US" sz="2600" b="1" dirty="0"/>
              <a:t>specific</a:t>
            </a:r>
            <a:r>
              <a:rPr lang="en-US" altLang="en-US" sz="2600" dirty="0"/>
              <a:t> areas of technology</a:t>
            </a:r>
          </a:p>
          <a:p>
            <a:pPr lvl="1">
              <a:spcBef>
                <a:spcPts val="600"/>
              </a:spcBef>
            </a:pPr>
            <a:r>
              <a:rPr lang="en-US" altLang="en-US" sz="2600" dirty="0"/>
              <a:t>Requires </a:t>
            </a:r>
            <a:r>
              <a:rPr lang="en-US" altLang="en-US" sz="2600" b="1" dirty="0"/>
              <a:t>frequent updates</a:t>
            </a:r>
          </a:p>
          <a:p>
            <a:pPr lvl="1">
              <a:spcBef>
                <a:spcPts val="600"/>
              </a:spcBef>
            </a:pPr>
            <a:r>
              <a:rPr lang="en-US" altLang="en-US" sz="2600" b="1" dirty="0"/>
              <a:t>Contains statement on the organization’s position on </a:t>
            </a:r>
            <a:br>
              <a:rPr lang="en-US" altLang="en-US" sz="2600" b="1" dirty="0"/>
            </a:br>
            <a:r>
              <a:rPr lang="en-US" altLang="en-US" sz="2600" b="1" dirty="0"/>
              <a:t>specific issue </a:t>
            </a:r>
          </a:p>
          <a:p>
            <a:pPr>
              <a:spcBef>
                <a:spcPts val="600"/>
              </a:spcBef>
            </a:pPr>
            <a:r>
              <a:rPr lang="en-US" altLang="en-US" dirty="0"/>
              <a:t>Three common approaches when creating and managing ISSPs:</a:t>
            </a:r>
          </a:p>
          <a:p>
            <a:pPr lvl="1">
              <a:spcBef>
                <a:spcPts val="600"/>
              </a:spcBef>
            </a:pPr>
            <a:r>
              <a:rPr lang="en-US" altLang="en-US" sz="2600" dirty="0"/>
              <a:t>Create a number of independent ISSP documents</a:t>
            </a:r>
          </a:p>
          <a:p>
            <a:pPr lvl="1">
              <a:spcBef>
                <a:spcPts val="600"/>
              </a:spcBef>
            </a:pPr>
            <a:r>
              <a:rPr lang="en-US" altLang="en-US" sz="2600" dirty="0"/>
              <a:t>Create a single comprehensive ISSP document</a:t>
            </a:r>
          </a:p>
          <a:p>
            <a:pPr lvl="1">
              <a:spcBef>
                <a:spcPts val="600"/>
              </a:spcBef>
            </a:pPr>
            <a:r>
              <a:rPr lang="en-US" altLang="en-US" sz="2600" dirty="0"/>
              <a:t>Create a modular ISSP document</a:t>
            </a:r>
          </a:p>
        </p:txBody>
      </p:sp>
    </p:spTree>
    <p:extLst>
      <p:ext uri="{BB962C8B-B14F-4D97-AF65-F5344CB8AC3E}">
        <p14:creationId xmlns:p14="http://schemas.microsoft.com/office/powerpoint/2010/main" val="28018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1273" y="27709"/>
            <a:ext cx="7481455" cy="1039091"/>
          </a:xfrm>
        </p:spPr>
        <p:txBody>
          <a:bodyPr anchor="ctr">
            <a:noAutofit/>
          </a:bodyPr>
          <a:lstStyle/>
          <a:p>
            <a:r>
              <a:rPr lang="en-US" altLang="en-US" dirty="0"/>
              <a:t>Issue-Specific Security Policy (ISSP) (2 of 2)</a:t>
            </a:r>
          </a:p>
        </p:txBody>
      </p:sp>
      <p:sp>
        <p:nvSpPr>
          <p:cNvPr id="37891" name="Content Placeholder 2"/>
          <p:cNvSpPr>
            <a:spLocks noGrp="1"/>
          </p:cNvSpPr>
          <p:nvPr>
            <p:ph idx="1"/>
          </p:nvPr>
        </p:nvSpPr>
        <p:spPr/>
        <p:txBody>
          <a:bodyPr/>
          <a:lstStyle/>
          <a:p>
            <a:pPr>
              <a:spcBef>
                <a:spcPts val="600"/>
              </a:spcBef>
            </a:pPr>
            <a:r>
              <a:rPr lang="en-US" altLang="en-US" sz="2800" b="1" dirty="0">
                <a:solidFill>
                  <a:srgbClr val="FF0000"/>
                </a:solidFill>
              </a:rPr>
              <a:t>Components of the policy</a:t>
            </a:r>
            <a:r>
              <a:rPr lang="en-US" altLang="en-US" sz="2800" b="1" dirty="0"/>
              <a:t>:</a:t>
            </a:r>
          </a:p>
          <a:p>
            <a:pPr lvl="1">
              <a:spcBef>
                <a:spcPts val="600"/>
              </a:spcBef>
            </a:pPr>
            <a:r>
              <a:rPr lang="en-US" altLang="en-US" sz="2600" dirty="0"/>
              <a:t>Statement of policy</a:t>
            </a:r>
          </a:p>
          <a:p>
            <a:pPr lvl="1">
              <a:spcBef>
                <a:spcPts val="600"/>
              </a:spcBef>
            </a:pPr>
            <a:r>
              <a:rPr lang="en-US" altLang="en-US" sz="2600" dirty="0"/>
              <a:t>Authorized access and usage of equipment</a:t>
            </a:r>
          </a:p>
          <a:p>
            <a:pPr lvl="1">
              <a:spcBef>
                <a:spcPts val="600"/>
              </a:spcBef>
            </a:pPr>
            <a:r>
              <a:rPr lang="en-US" altLang="en-US" sz="2600" dirty="0"/>
              <a:t>Prohibited use of equipment</a:t>
            </a:r>
          </a:p>
          <a:p>
            <a:pPr lvl="1">
              <a:spcBef>
                <a:spcPts val="600"/>
              </a:spcBef>
            </a:pPr>
            <a:r>
              <a:rPr lang="en-US" altLang="en-US" sz="2600" dirty="0"/>
              <a:t>Systems management</a:t>
            </a:r>
          </a:p>
          <a:p>
            <a:pPr lvl="1">
              <a:spcBef>
                <a:spcPts val="600"/>
              </a:spcBef>
            </a:pPr>
            <a:r>
              <a:rPr lang="en-US" altLang="en-US" sz="2600" dirty="0"/>
              <a:t>Violations of policy</a:t>
            </a:r>
          </a:p>
          <a:p>
            <a:pPr lvl="1">
              <a:spcBef>
                <a:spcPts val="600"/>
              </a:spcBef>
            </a:pPr>
            <a:r>
              <a:rPr lang="en-US" altLang="en-US" sz="2600" dirty="0"/>
              <a:t>Policy review and modification</a:t>
            </a:r>
          </a:p>
          <a:p>
            <a:pPr lvl="1">
              <a:spcBef>
                <a:spcPts val="600"/>
              </a:spcBef>
            </a:pPr>
            <a:r>
              <a:rPr lang="en-US" altLang="en-US" sz="2600" dirty="0"/>
              <a:t>Limitations of liability</a:t>
            </a:r>
          </a:p>
        </p:txBody>
      </p:sp>
      <p:sp>
        <p:nvSpPr>
          <p:cNvPr id="2" name="TextBox 1"/>
          <p:cNvSpPr txBox="1"/>
          <p:nvPr/>
        </p:nvSpPr>
        <p:spPr>
          <a:xfrm rot="18580804">
            <a:off x="5693207" y="4227333"/>
            <a:ext cx="3436328" cy="369332"/>
          </a:xfrm>
          <a:prstGeom prst="rect">
            <a:avLst/>
          </a:prstGeom>
          <a:noFill/>
        </p:spPr>
        <p:txBody>
          <a:bodyPr wrap="square" rtlCol="0">
            <a:spAutoFit/>
          </a:bodyPr>
          <a:lstStyle/>
          <a:p>
            <a:pPr algn="ctr"/>
            <a:r>
              <a:rPr lang="en-ZA" b="1" dirty="0">
                <a:solidFill>
                  <a:srgbClr val="FF0000"/>
                </a:solidFill>
              </a:rPr>
              <a:t>Example: Information Policy</a:t>
            </a:r>
          </a:p>
        </p:txBody>
      </p:sp>
    </p:spTree>
    <p:extLst>
      <p:ext uri="{BB962C8B-B14F-4D97-AF65-F5344CB8AC3E}">
        <p14:creationId xmlns:p14="http://schemas.microsoft.com/office/powerpoint/2010/main" val="235142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t>Table 4-2  </a:t>
            </a:r>
            <a:r>
              <a:rPr lang="en-US" dirty="0"/>
              <a:t>Components of the ISSP</a:t>
            </a:r>
            <a:r>
              <a:rPr lang="en-US" baseline="0" dirty="0">
                <a:solidFill>
                  <a:schemeClr val="tx1"/>
                </a:solidFill>
              </a:rPr>
              <a:t> </a:t>
            </a:r>
            <a:r>
              <a:rPr lang="en-US" altLang="en-US" dirty="0"/>
              <a:t>(1 of 4)</a:t>
            </a:r>
            <a:endParaRPr lang="en-US" dirty="0"/>
          </a:p>
        </p:txBody>
      </p:sp>
      <p:sp>
        <p:nvSpPr>
          <p:cNvPr id="4" name="Content Placeholder 3"/>
          <p:cNvSpPr>
            <a:spLocks noGrp="1"/>
          </p:cNvSpPr>
          <p:nvPr>
            <p:ph idx="1"/>
          </p:nvPr>
        </p:nvSpPr>
        <p:spPr/>
        <p:txBody>
          <a:bodyPr/>
          <a:lstStyle/>
          <a:p>
            <a:pPr>
              <a:spcBef>
                <a:spcPts val="600"/>
              </a:spcBef>
            </a:pPr>
            <a:r>
              <a:rPr lang="en-US" dirty="0"/>
              <a:t>Statement of policy</a:t>
            </a:r>
          </a:p>
          <a:p>
            <a:pPr marL="800100" lvl="0" indent="-457200" fontAlgn="base">
              <a:spcBef>
                <a:spcPts val="600"/>
              </a:spcBef>
              <a:buFont typeface="Verdana" pitchFamily="34" charset="0"/>
              <a:buChar char="―"/>
            </a:pPr>
            <a:r>
              <a:rPr lang="en-US" sz="2600" dirty="0"/>
              <a:t>Scope and applicability</a:t>
            </a:r>
          </a:p>
          <a:p>
            <a:pPr marL="800100" lvl="0" indent="-457200" fontAlgn="base">
              <a:spcBef>
                <a:spcPts val="600"/>
              </a:spcBef>
              <a:buFont typeface="Verdana" pitchFamily="34" charset="0"/>
              <a:buChar char="―"/>
            </a:pPr>
            <a:r>
              <a:rPr lang="en-US" sz="2600" dirty="0"/>
              <a:t>Definition of technology addressed</a:t>
            </a:r>
          </a:p>
          <a:p>
            <a:pPr marL="800100" lvl="0" indent="-457200" fontAlgn="base">
              <a:spcBef>
                <a:spcPts val="600"/>
              </a:spcBef>
              <a:buFont typeface="Verdana" pitchFamily="34" charset="0"/>
              <a:buChar char="―"/>
            </a:pPr>
            <a:r>
              <a:rPr lang="en-US" sz="2600" dirty="0"/>
              <a:t>Responsibilities</a:t>
            </a:r>
          </a:p>
          <a:p>
            <a:pPr marL="341313" indent="-341313" fontAlgn="base">
              <a:spcBef>
                <a:spcPts val="600"/>
              </a:spcBef>
            </a:pPr>
            <a:r>
              <a:rPr lang="en-US" dirty="0"/>
              <a:t>Authorized access and usage of equipment</a:t>
            </a:r>
          </a:p>
          <a:p>
            <a:pPr marL="804863" lvl="0" indent="-463550" fontAlgn="base">
              <a:spcBef>
                <a:spcPts val="600"/>
              </a:spcBef>
              <a:buFont typeface="Verdana" pitchFamily="34" charset="0"/>
              <a:buChar char="―"/>
            </a:pPr>
            <a:r>
              <a:rPr lang="en-US" sz="2600" dirty="0"/>
              <a:t>User access</a:t>
            </a:r>
          </a:p>
          <a:p>
            <a:pPr marL="804863" lvl="0" indent="-463550" fontAlgn="base">
              <a:spcBef>
                <a:spcPts val="600"/>
              </a:spcBef>
              <a:buFont typeface="Verdana" pitchFamily="34" charset="0"/>
              <a:buChar char="―"/>
            </a:pPr>
            <a:r>
              <a:rPr lang="en-US" sz="2600" dirty="0"/>
              <a:t>Fair and responsible use</a:t>
            </a:r>
          </a:p>
          <a:p>
            <a:pPr marL="804863" lvl="0" indent="-463550" fontAlgn="base">
              <a:spcBef>
                <a:spcPts val="600"/>
              </a:spcBef>
              <a:buFont typeface="Verdana" pitchFamily="34" charset="0"/>
              <a:buChar char="―"/>
            </a:pPr>
            <a:r>
              <a:rPr lang="en-US" sz="2600" dirty="0"/>
              <a:t>Protection of privacy</a:t>
            </a:r>
          </a:p>
        </p:txBody>
      </p:sp>
    </p:spTree>
    <p:extLst>
      <p:ext uri="{BB962C8B-B14F-4D97-AF65-F5344CB8AC3E}">
        <p14:creationId xmlns:p14="http://schemas.microsoft.com/office/powerpoint/2010/main" val="966021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t>Table 4-2  </a:t>
            </a:r>
            <a:r>
              <a:rPr lang="en-US" dirty="0"/>
              <a:t>Components of the ISSP</a:t>
            </a:r>
            <a:r>
              <a:rPr lang="en-US" dirty="0">
                <a:solidFill>
                  <a:schemeClr val="tx1"/>
                </a:solidFill>
              </a:rPr>
              <a:t> </a:t>
            </a:r>
            <a:r>
              <a:rPr lang="en-US" altLang="en-US" dirty="0"/>
              <a:t>(2 of 4)</a:t>
            </a:r>
            <a:endParaRPr lang="en-US" dirty="0"/>
          </a:p>
        </p:txBody>
      </p:sp>
      <p:sp>
        <p:nvSpPr>
          <p:cNvPr id="3" name="Content Placeholder 2"/>
          <p:cNvSpPr>
            <a:spLocks noGrp="1"/>
          </p:cNvSpPr>
          <p:nvPr>
            <p:ph idx="1"/>
          </p:nvPr>
        </p:nvSpPr>
        <p:spPr/>
        <p:txBody>
          <a:bodyPr>
            <a:normAutofit fontScale="70000" lnSpcReduction="20000"/>
          </a:bodyPr>
          <a:lstStyle/>
          <a:p>
            <a:pPr lvl="0">
              <a:lnSpc>
                <a:spcPct val="120000"/>
              </a:lnSpc>
              <a:spcBef>
                <a:spcPts val="600"/>
              </a:spcBef>
            </a:pPr>
            <a:r>
              <a:rPr lang="en-US" sz="4000" dirty="0"/>
              <a:t>Prohibited use of equipment</a:t>
            </a:r>
          </a:p>
          <a:p>
            <a:pPr marL="804863" indent="-463550" fontAlgn="base">
              <a:lnSpc>
                <a:spcPct val="120000"/>
              </a:lnSpc>
              <a:spcBef>
                <a:spcPts val="600"/>
              </a:spcBef>
              <a:buFont typeface="Verdana" pitchFamily="34" charset="0"/>
              <a:buChar char="―"/>
            </a:pPr>
            <a:r>
              <a:rPr lang="en-US" sz="3700" dirty="0"/>
              <a:t>Disruptive use or misuse</a:t>
            </a:r>
          </a:p>
          <a:p>
            <a:pPr marL="804863" indent="-463550" fontAlgn="base">
              <a:lnSpc>
                <a:spcPct val="120000"/>
              </a:lnSpc>
              <a:spcBef>
                <a:spcPts val="600"/>
              </a:spcBef>
              <a:buFont typeface="Verdana" pitchFamily="34" charset="0"/>
              <a:buChar char="―"/>
            </a:pPr>
            <a:r>
              <a:rPr lang="en-US" sz="3700" dirty="0"/>
              <a:t>Criminal use</a:t>
            </a:r>
          </a:p>
          <a:p>
            <a:pPr marL="804863" indent="-463550" fontAlgn="base">
              <a:lnSpc>
                <a:spcPct val="120000"/>
              </a:lnSpc>
              <a:spcBef>
                <a:spcPts val="600"/>
              </a:spcBef>
              <a:buFont typeface="Verdana" pitchFamily="34" charset="0"/>
              <a:buChar char="―"/>
            </a:pPr>
            <a:r>
              <a:rPr lang="en-US" sz="3700" dirty="0"/>
              <a:t>Offensive or harassing materials</a:t>
            </a:r>
          </a:p>
          <a:p>
            <a:pPr marL="804863" indent="-463550" fontAlgn="base">
              <a:lnSpc>
                <a:spcPct val="120000"/>
              </a:lnSpc>
              <a:spcBef>
                <a:spcPts val="600"/>
              </a:spcBef>
              <a:buFont typeface="Verdana" pitchFamily="34" charset="0"/>
              <a:buChar char="―"/>
            </a:pPr>
            <a:r>
              <a:rPr lang="en-US" sz="3700" dirty="0"/>
              <a:t>Copyrighted, licensed, or other intellectual property</a:t>
            </a:r>
          </a:p>
          <a:p>
            <a:pPr marL="804863" indent="-463550" fontAlgn="base">
              <a:lnSpc>
                <a:spcPct val="120000"/>
              </a:lnSpc>
              <a:spcBef>
                <a:spcPts val="600"/>
              </a:spcBef>
              <a:buFont typeface="Verdana" pitchFamily="34" charset="0"/>
              <a:buChar char="―"/>
            </a:pPr>
            <a:r>
              <a:rPr lang="en-US" sz="3700" dirty="0"/>
              <a:t>Other restrictions</a:t>
            </a:r>
          </a:p>
          <a:p>
            <a:pPr>
              <a:lnSpc>
                <a:spcPct val="120000"/>
              </a:lnSpc>
              <a:spcBef>
                <a:spcPts val="600"/>
              </a:spcBef>
            </a:pPr>
            <a:r>
              <a:rPr lang="en-US" sz="4000" dirty="0"/>
              <a:t>Systems management</a:t>
            </a:r>
          </a:p>
          <a:p>
            <a:pPr marL="804863" lvl="0" indent="-463550" fontAlgn="base">
              <a:lnSpc>
                <a:spcPct val="120000"/>
              </a:lnSpc>
              <a:spcBef>
                <a:spcPts val="600"/>
              </a:spcBef>
              <a:buFont typeface="Verdana" pitchFamily="34" charset="0"/>
              <a:buChar char="―"/>
            </a:pPr>
            <a:r>
              <a:rPr lang="en-US" sz="3700" dirty="0"/>
              <a:t>Management of stored materials</a:t>
            </a:r>
          </a:p>
          <a:p>
            <a:pPr marL="804863" lvl="0" indent="-463550" fontAlgn="base">
              <a:lnSpc>
                <a:spcPct val="120000"/>
              </a:lnSpc>
              <a:spcBef>
                <a:spcPts val="600"/>
              </a:spcBef>
              <a:buFont typeface="Verdana" pitchFamily="34" charset="0"/>
              <a:buChar char="―"/>
            </a:pPr>
            <a:r>
              <a:rPr lang="en-US" sz="3700" dirty="0"/>
              <a:t>Employee monitoring</a:t>
            </a:r>
          </a:p>
          <a:p>
            <a:pPr marL="804863" lvl="0" indent="-463550" fontAlgn="base">
              <a:lnSpc>
                <a:spcPct val="120000"/>
              </a:lnSpc>
              <a:spcBef>
                <a:spcPts val="600"/>
              </a:spcBef>
              <a:buFont typeface="Verdana" pitchFamily="34" charset="0"/>
              <a:buChar char="―"/>
            </a:pPr>
            <a:r>
              <a:rPr lang="en-US" sz="3700" dirty="0"/>
              <a:t>Virus protection</a:t>
            </a:r>
          </a:p>
        </p:txBody>
      </p:sp>
    </p:spTree>
    <p:extLst>
      <p:ext uri="{BB962C8B-B14F-4D97-AF65-F5344CB8AC3E}">
        <p14:creationId xmlns:p14="http://schemas.microsoft.com/office/powerpoint/2010/main" val="345088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
          <p:cNvSpPr>
            <a:spLocks noGrp="1" noChangeArrowheads="1"/>
          </p:cNvSpPr>
          <p:nvPr>
            <p:ph type="title"/>
          </p:nvPr>
        </p:nvSpPr>
        <p:spPr>
          <a:xfrm>
            <a:off x="0" y="103909"/>
            <a:ext cx="9098280" cy="1039091"/>
          </a:xfrm>
        </p:spPr>
        <p:txBody>
          <a:bodyPr anchor="ctr"/>
          <a:lstStyle/>
          <a:p>
            <a:r>
              <a:rPr lang="en-US" altLang="en-US" dirty="0"/>
              <a:t>Learning Objectives (1 of 2)</a:t>
            </a:r>
          </a:p>
        </p:txBody>
      </p:sp>
      <p:sp>
        <p:nvSpPr>
          <p:cNvPr id="13315" name="Content Placeholder 7"/>
          <p:cNvSpPr>
            <a:spLocks noGrp="1" noChangeArrowheads="1"/>
          </p:cNvSpPr>
          <p:nvPr>
            <p:ph idx="1"/>
          </p:nvPr>
        </p:nvSpPr>
        <p:spPr/>
        <p:txBody>
          <a:bodyPr>
            <a:normAutofit fontScale="47500" lnSpcReduction="20000"/>
          </a:bodyPr>
          <a:lstStyle/>
          <a:p>
            <a:pPr>
              <a:lnSpc>
                <a:spcPct val="120000"/>
              </a:lnSpc>
              <a:spcBef>
                <a:spcPts val="600"/>
              </a:spcBef>
            </a:pPr>
            <a:r>
              <a:rPr lang="en-US" altLang="en-US" sz="5900" dirty="0"/>
              <a:t>Upon completion of this material, you should be able to:</a:t>
            </a:r>
          </a:p>
          <a:p>
            <a:pPr lvl="1">
              <a:lnSpc>
                <a:spcPct val="120000"/>
              </a:lnSpc>
              <a:spcBef>
                <a:spcPts val="600"/>
              </a:spcBef>
            </a:pPr>
            <a:r>
              <a:rPr lang="en-US" altLang="en-US" sz="5500" b="1" dirty="0">
                <a:solidFill>
                  <a:srgbClr val="FF0000"/>
                </a:solidFill>
              </a:rPr>
              <a:t>Describe management’s role </a:t>
            </a:r>
            <a:r>
              <a:rPr lang="en-US" altLang="en-US" sz="5500" dirty="0"/>
              <a:t>in the development, maintenance, and enforcement of information </a:t>
            </a:r>
            <a:r>
              <a:rPr lang="en-US" altLang="en-US" sz="5500" b="1" u="sng" dirty="0">
                <a:solidFill>
                  <a:srgbClr val="FF0000"/>
                </a:solidFill>
              </a:rPr>
              <a:t>security policy, standards, practices, procedures</a:t>
            </a:r>
            <a:r>
              <a:rPr lang="en-US" altLang="en-US" sz="5500" dirty="0"/>
              <a:t>, and </a:t>
            </a:r>
            <a:r>
              <a:rPr lang="en-US" altLang="en-US" sz="5500" b="1" u="sng" dirty="0">
                <a:solidFill>
                  <a:srgbClr val="FF0000"/>
                </a:solidFill>
              </a:rPr>
              <a:t>guidelines</a:t>
            </a:r>
          </a:p>
          <a:p>
            <a:pPr lvl="1">
              <a:lnSpc>
                <a:spcPct val="120000"/>
              </a:lnSpc>
              <a:spcBef>
                <a:spcPts val="600"/>
              </a:spcBef>
            </a:pPr>
            <a:r>
              <a:rPr lang="en-US" altLang="en-US" sz="5500" dirty="0"/>
              <a:t>Explain what an </a:t>
            </a:r>
            <a:r>
              <a:rPr lang="en-US" altLang="en-US" sz="5500" b="1" dirty="0">
                <a:solidFill>
                  <a:srgbClr val="FF0000"/>
                </a:solidFill>
              </a:rPr>
              <a:t>information security blueprint </a:t>
            </a:r>
            <a:r>
              <a:rPr lang="en-US" altLang="en-US" sz="5500" dirty="0"/>
              <a:t>is, identify </a:t>
            </a:r>
            <a:r>
              <a:rPr lang="en-US" altLang="en-US" sz="5500" b="1" u="sng" dirty="0">
                <a:solidFill>
                  <a:srgbClr val="FF0000"/>
                </a:solidFill>
              </a:rPr>
              <a:t>its major components</a:t>
            </a:r>
            <a:r>
              <a:rPr lang="en-US" altLang="en-US" sz="5500" dirty="0"/>
              <a:t>, and explain how it supports the </a:t>
            </a:r>
            <a:r>
              <a:rPr lang="en-US" altLang="en-US" sz="5500" b="1" u="sng" dirty="0">
                <a:solidFill>
                  <a:srgbClr val="FF0000"/>
                </a:solidFill>
              </a:rPr>
              <a:t>information security program</a:t>
            </a:r>
          </a:p>
        </p:txBody>
      </p:sp>
    </p:spTree>
    <p:extLst>
      <p:ext uri="{BB962C8B-B14F-4D97-AF65-F5344CB8AC3E}">
        <p14:creationId xmlns:p14="http://schemas.microsoft.com/office/powerpoint/2010/main" val="153453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t>Table 4-2  </a:t>
            </a:r>
            <a:r>
              <a:rPr lang="en-US" dirty="0"/>
              <a:t>Components of the ISSP</a:t>
            </a:r>
            <a:r>
              <a:rPr lang="en-US" dirty="0">
                <a:solidFill>
                  <a:schemeClr val="tx1"/>
                </a:solidFill>
              </a:rPr>
              <a:t> </a:t>
            </a:r>
            <a:r>
              <a:rPr lang="en-US" altLang="en-US" dirty="0"/>
              <a:t>(3 of 4)</a:t>
            </a:r>
            <a:endParaRPr lang="en-US" dirty="0"/>
          </a:p>
        </p:txBody>
      </p:sp>
      <p:sp>
        <p:nvSpPr>
          <p:cNvPr id="3" name="Content Placeholder 2"/>
          <p:cNvSpPr>
            <a:spLocks noGrp="1"/>
          </p:cNvSpPr>
          <p:nvPr>
            <p:ph idx="1"/>
          </p:nvPr>
        </p:nvSpPr>
        <p:spPr/>
        <p:txBody>
          <a:bodyPr>
            <a:normAutofit lnSpcReduction="10000"/>
          </a:bodyPr>
          <a:lstStyle/>
          <a:p>
            <a:pPr marL="804863" lvl="0" indent="-463550" fontAlgn="base">
              <a:lnSpc>
                <a:spcPct val="120000"/>
              </a:lnSpc>
              <a:spcBef>
                <a:spcPts val="600"/>
              </a:spcBef>
              <a:buFont typeface="Verdana" pitchFamily="34" charset="0"/>
              <a:buChar char="―"/>
            </a:pPr>
            <a:r>
              <a:rPr lang="en-US" dirty="0"/>
              <a:t>Physical security</a:t>
            </a:r>
          </a:p>
          <a:p>
            <a:pPr marL="804863" lvl="0" indent="-463550" fontAlgn="base">
              <a:lnSpc>
                <a:spcPct val="120000"/>
              </a:lnSpc>
              <a:spcBef>
                <a:spcPts val="600"/>
              </a:spcBef>
              <a:buFont typeface="Verdana" pitchFamily="34" charset="0"/>
              <a:buChar char="―"/>
            </a:pPr>
            <a:r>
              <a:rPr lang="en-US" dirty="0"/>
              <a:t>Encryption</a:t>
            </a:r>
          </a:p>
          <a:p>
            <a:pPr>
              <a:lnSpc>
                <a:spcPct val="120000"/>
              </a:lnSpc>
              <a:spcBef>
                <a:spcPts val="600"/>
              </a:spcBef>
            </a:pPr>
            <a:r>
              <a:rPr lang="en-US" sz="2800" dirty="0"/>
              <a:t>Violations of policy</a:t>
            </a:r>
          </a:p>
          <a:p>
            <a:pPr marL="804863" lvl="0" indent="-463550" fontAlgn="base">
              <a:lnSpc>
                <a:spcPct val="120000"/>
              </a:lnSpc>
              <a:spcBef>
                <a:spcPts val="600"/>
              </a:spcBef>
              <a:buFont typeface="Verdana" pitchFamily="34" charset="0"/>
              <a:buChar char="―"/>
            </a:pPr>
            <a:r>
              <a:rPr lang="en-US" dirty="0"/>
              <a:t>Procedures for reporting violations</a:t>
            </a:r>
          </a:p>
          <a:p>
            <a:pPr marL="804863" lvl="0" indent="-463550" fontAlgn="base">
              <a:lnSpc>
                <a:spcPct val="120000"/>
              </a:lnSpc>
              <a:spcBef>
                <a:spcPts val="600"/>
              </a:spcBef>
              <a:buFont typeface="Verdana" pitchFamily="34" charset="0"/>
              <a:buChar char="―"/>
            </a:pPr>
            <a:r>
              <a:rPr lang="en-US" dirty="0"/>
              <a:t>Penalties for violations</a:t>
            </a:r>
          </a:p>
          <a:p>
            <a:pPr marL="341313" indent="-341313" fontAlgn="base">
              <a:lnSpc>
                <a:spcPct val="120000"/>
              </a:lnSpc>
              <a:spcBef>
                <a:spcPts val="600"/>
              </a:spcBef>
            </a:pPr>
            <a:r>
              <a:rPr lang="en-US" sz="2800" dirty="0"/>
              <a:t>Policy review and modification</a:t>
            </a:r>
          </a:p>
          <a:p>
            <a:pPr marL="804863" lvl="0" indent="-463550" fontAlgn="base">
              <a:lnSpc>
                <a:spcPct val="120000"/>
              </a:lnSpc>
              <a:spcBef>
                <a:spcPts val="600"/>
              </a:spcBef>
              <a:buFont typeface="Verdana" pitchFamily="34" charset="0"/>
              <a:buChar char="―"/>
            </a:pPr>
            <a:r>
              <a:rPr lang="en-US" dirty="0"/>
              <a:t>Scheduled review of policy procedures for modification</a:t>
            </a:r>
          </a:p>
          <a:p>
            <a:pPr marL="804863" lvl="0" indent="-463550" fontAlgn="base">
              <a:lnSpc>
                <a:spcPct val="120000"/>
              </a:lnSpc>
              <a:spcBef>
                <a:spcPts val="600"/>
              </a:spcBef>
              <a:buFont typeface="Verdana" pitchFamily="34" charset="0"/>
              <a:buChar char="―"/>
            </a:pPr>
            <a:r>
              <a:rPr lang="en-US" dirty="0"/>
              <a:t>Legal disclaimers</a:t>
            </a:r>
          </a:p>
        </p:txBody>
      </p:sp>
    </p:spTree>
    <p:extLst>
      <p:ext uri="{BB962C8B-B14F-4D97-AF65-F5344CB8AC3E}">
        <p14:creationId xmlns:p14="http://schemas.microsoft.com/office/powerpoint/2010/main" val="3390253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t>Table 4-2  </a:t>
            </a:r>
            <a:r>
              <a:rPr lang="en-US" dirty="0"/>
              <a:t>Components of the ISSP</a:t>
            </a:r>
            <a:r>
              <a:rPr lang="en-US" dirty="0">
                <a:solidFill>
                  <a:schemeClr val="tx1"/>
                </a:solidFill>
              </a:rPr>
              <a:t> </a:t>
            </a:r>
            <a:r>
              <a:rPr lang="en-US" altLang="en-US" dirty="0"/>
              <a:t>(4 of 4)</a:t>
            </a:r>
            <a:endParaRPr lang="en-US" dirty="0"/>
          </a:p>
        </p:txBody>
      </p:sp>
      <p:sp>
        <p:nvSpPr>
          <p:cNvPr id="3" name="Content Placeholder 2"/>
          <p:cNvSpPr>
            <a:spLocks noGrp="1"/>
          </p:cNvSpPr>
          <p:nvPr>
            <p:ph idx="1"/>
          </p:nvPr>
        </p:nvSpPr>
        <p:spPr/>
        <p:txBody>
          <a:bodyPr>
            <a:normAutofit/>
          </a:bodyPr>
          <a:lstStyle/>
          <a:p>
            <a:pPr marL="341313" indent="-341313" fontAlgn="base">
              <a:lnSpc>
                <a:spcPct val="120000"/>
              </a:lnSpc>
              <a:spcBef>
                <a:spcPts val="600"/>
              </a:spcBef>
            </a:pPr>
            <a:r>
              <a:rPr lang="en-US" sz="2800" dirty="0"/>
              <a:t>Limitations of liability</a:t>
            </a:r>
          </a:p>
          <a:p>
            <a:pPr marL="804863" lvl="0" indent="-463550" fontAlgn="base">
              <a:lnSpc>
                <a:spcPct val="120000"/>
              </a:lnSpc>
              <a:spcBef>
                <a:spcPts val="600"/>
              </a:spcBef>
              <a:buFont typeface="Verdana" pitchFamily="34" charset="0"/>
              <a:buChar char="―"/>
            </a:pPr>
            <a:r>
              <a:rPr lang="en-US" sz="2600" dirty="0"/>
              <a:t>Statements of liability</a:t>
            </a:r>
          </a:p>
          <a:p>
            <a:pPr marL="804863" lvl="0" indent="-463550" fontAlgn="base">
              <a:lnSpc>
                <a:spcPct val="120000"/>
              </a:lnSpc>
              <a:spcBef>
                <a:spcPts val="600"/>
              </a:spcBef>
              <a:buFont typeface="Verdana" pitchFamily="34" charset="0"/>
              <a:buChar char="―"/>
            </a:pPr>
            <a:r>
              <a:rPr lang="en-US" sz="2600" dirty="0"/>
              <a:t>Other disclaimers as needed</a:t>
            </a:r>
          </a:p>
        </p:txBody>
      </p:sp>
    </p:spTree>
    <p:extLst>
      <p:ext uri="{BB962C8B-B14F-4D97-AF65-F5344CB8AC3E}">
        <p14:creationId xmlns:p14="http://schemas.microsoft.com/office/powerpoint/2010/main" val="3065156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6"/>
          <p:cNvSpPr>
            <a:spLocks noGrp="1" noChangeArrowheads="1"/>
          </p:cNvSpPr>
          <p:nvPr>
            <p:ph type="title"/>
          </p:nvPr>
        </p:nvSpPr>
        <p:spPr>
          <a:xfrm>
            <a:off x="137418" y="0"/>
            <a:ext cx="8869680" cy="1083174"/>
          </a:xfrm>
        </p:spPr>
        <p:txBody>
          <a:bodyPr anchor="ctr">
            <a:noAutofit/>
          </a:bodyPr>
          <a:lstStyle/>
          <a:p>
            <a:r>
              <a:rPr lang="en-US" altLang="en-US" dirty="0"/>
              <a:t>Systems-Specific Security Policy (SysSP) (1 of 2)</a:t>
            </a:r>
          </a:p>
        </p:txBody>
      </p:sp>
      <p:sp>
        <p:nvSpPr>
          <p:cNvPr id="40963" name="Content Placeholder 7"/>
          <p:cNvSpPr>
            <a:spLocks noGrp="1" noChangeArrowheads="1"/>
          </p:cNvSpPr>
          <p:nvPr>
            <p:ph idx="1"/>
          </p:nvPr>
        </p:nvSpPr>
        <p:spPr>
          <a:xfrm>
            <a:off x="228600" y="1295401"/>
            <a:ext cx="8686800" cy="4572000"/>
          </a:xfrm>
        </p:spPr>
        <p:txBody>
          <a:bodyPr>
            <a:normAutofit fontScale="77500" lnSpcReduction="20000"/>
          </a:bodyPr>
          <a:lstStyle/>
          <a:p>
            <a:pPr>
              <a:lnSpc>
                <a:spcPct val="120000"/>
              </a:lnSpc>
              <a:spcBef>
                <a:spcPts val="600"/>
              </a:spcBef>
            </a:pPr>
            <a:r>
              <a:rPr lang="en-US" altLang="en-US" sz="3600" dirty="0"/>
              <a:t>SysSPs often function as standards or procedures used when configuring or maintaining systems.</a:t>
            </a:r>
          </a:p>
          <a:p>
            <a:pPr>
              <a:lnSpc>
                <a:spcPct val="120000"/>
              </a:lnSpc>
              <a:spcBef>
                <a:spcPts val="600"/>
              </a:spcBef>
            </a:pPr>
            <a:r>
              <a:rPr lang="en-US" altLang="en-US" sz="3600" dirty="0"/>
              <a:t>SysSPs fall into two groups:</a:t>
            </a:r>
          </a:p>
          <a:p>
            <a:pPr lvl="1">
              <a:lnSpc>
                <a:spcPct val="120000"/>
              </a:lnSpc>
              <a:spcBef>
                <a:spcPts val="600"/>
              </a:spcBef>
            </a:pPr>
            <a:r>
              <a:rPr lang="en-US" altLang="en-US" sz="3400" dirty="0"/>
              <a:t>Managerial guidance</a:t>
            </a:r>
          </a:p>
          <a:p>
            <a:pPr lvl="1">
              <a:lnSpc>
                <a:spcPct val="120000"/>
              </a:lnSpc>
              <a:spcBef>
                <a:spcPts val="600"/>
              </a:spcBef>
            </a:pPr>
            <a:r>
              <a:rPr lang="en-US" altLang="en-US" sz="3400" dirty="0"/>
              <a:t>Technical specifications</a:t>
            </a:r>
          </a:p>
          <a:p>
            <a:pPr>
              <a:lnSpc>
                <a:spcPct val="120000"/>
              </a:lnSpc>
              <a:spcBef>
                <a:spcPts val="600"/>
              </a:spcBef>
            </a:pPr>
            <a:r>
              <a:rPr lang="en-US" altLang="en-US" sz="3600" dirty="0"/>
              <a:t>Access control lists (ACLs) can restrict access for a particular user, computer, time, duration—even a particular file.</a:t>
            </a:r>
          </a:p>
        </p:txBody>
      </p:sp>
    </p:spTree>
    <p:extLst>
      <p:ext uri="{BB962C8B-B14F-4D97-AF65-F5344CB8AC3E}">
        <p14:creationId xmlns:p14="http://schemas.microsoft.com/office/powerpoint/2010/main" val="588882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6"/>
          <p:cNvSpPr>
            <a:spLocks noGrp="1" noChangeArrowheads="1"/>
          </p:cNvSpPr>
          <p:nvPr>
            <p:ph type="title"/>
          </p:nvPr>
        </p:nvSpPr>
        <p:spPr>
          <a:xfrm>
            <a:off x="76200" y="26670"/>
            <a:ext cx="8991600" cy="1089660"/>
          </a:xfrm>
        </p:spPr>
        <p:txBody>
          <a:bodyPr anchor="ctr">
            <a:noAutofit/>
          </a:bodyPr>
          <a:lstStyle/>
          <a:p>
            <a:r>
              <a:rPr lang="en-US" altLang="en-US" dirty="0"/>
              <a:t>Systems-Specific Security Policy(</a:t>
            </a:r>
            <a:r>
              <a:rPr lang="en-US" altLang="en-US" dirty="0" err="1"/>
              <a:t>SysSP</a:t>
            </a:r>
            <a:r>
              <a:rPr lang="en-US" altLang="en-US" dirty="0"/>
              <a:t>) (2 of 2)</a:t>
            </a:r>
          </a:p>
        </p:txBody>
      </p:sp>
      <p:sp>
        <p:nvSpPr>
          <p:cNvPr id="40963" name="Content Placeholder 7"/>
          <p:cNvSpPr>
            <a:spLocks noGrp="1" noChangeArrowheads="1"/>
          </p:cNvSpPr>
          <p:nvPr>
            <p:ph idx="1"/>
          </p:nvPr>
        </p:nvSpPr>
        <p:spPr/>
        <p:txBody>
          <a:bodyPr>
            <a:normAutofit/>
          </a:bodyPr>
          <a:lstStyle/>
          <a:p>
            <a:pPr>
              <a:spcBef>
                <a:spcPts val="600"/>
              </a:spcBef>
            </a:pPr>
            <a:r>
              <a:rPr lang="en-US" altLang="en-US" sz="2800" dirty="0"/>
              <a:t>Configuration rule policies govern how a security system reacts to received data.</a:t>
            </a:r>
          </a:p>
          <a:p>
            <a:pPr>
              <a:spcBef>
                <a:spcPts val="600"/>
              </a:spcBef>
            </a:pPr>
            <a:r>
              <a:rPr lang="en-US" altLang="en-US" sz="2800" dirty="0"/>
              <a:t>Combination SysSPs combine managerial guidance and technical specifications.</a:t>
            </a:r>
          </a:p>
        </p:txBody>
      </p:sp>
    </p:spTree>
    <p:extLst>
      <p:ext uri="{BB962C8B-B14F-4D97-AF65-F5344CB8AC3E}">
        <p14:creationId xmlns:p14="http://schemas.microsoft.com/office/powerpoint/2010/main" val="3627504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
          <p:cNvSpPr>
            <a:spLocks noGrp="1" noChangeArrowheads="1"/>
          </p:cNvSpPr>
          <p:nvPr>
            <p:ph type="title"/>
          </p:nvPr>
        </p:nvSpPr>
        <p:spPr/>
        <p:txBody>
          <a:bodyPr anchor="ctr"/>
          <a:lstStyle/>
          <a:p>
            <a:r>
              <a:rPr lang="en-US" altLang="en-US" b="1" dirty="0"/>
              <a:t>Policy Management</a:t>
            </a:r>
          </a:p>
        </p:txBody>
      </p:sp>
      <p:sp>
        <p:nvSpPr>
          <p:cNvPr id="43011" name="Content Placeholder 7"/>
          <p:cNvSpPr>
            <a:spLocks noGrp="1" noChangeArrowheads="1"/>
          </p:cNvSpPr>
          <p:nvPr>
            <p:ph idx="1"/>
          </p:nvPr>
        </p:nvSpPr>
        <p:spPr/>
        <p:txBody>
          <a:bodyPr/>
          <a:lstStyle/>
          <a:p>
            <a:pPr>
              <a:spcBef>
                <a:spcPts val="600"/>
              </a:spcBef>
            </a:pPr>
            <a:r>
              <a:rPr lang="en-US" altLang="en-US" sz="2800" dirty="0"/>
              <a:t>Policies must be </a:t>
            </a:r>
            <a:r>
              <a:rPr lang="en-US" altLang="en-US" sz="2800" b="1" dirty="0"/>
              <a:t>managed as they </a:t>
            </a:r>
            <a:r>
              <a:rPr lang="en-US" altLang="en-US" sz="2800" b="1" dirty="0">
                <a:solidFill>
                  <a:srgbClr val="FF0000"/>
                </a:solidFill>
              </a:rPr>
              <a:t>constantly change</a:t>
            </a:r>
            <a:r>
              <a:rPr lang="en-US" altLang="en-US" sz="2800" dirty="0">
                <a:solidFill>
                  <a:srgbClr val="FF0000"/>
                </a:solidFill>
              </a:rPr>
              <a:t>. </a:t>
            </a:r>
          </a:p>
          <a:p>
            <a:pPr>
              <a:spcBef>
                <a:spcPts val="600"/>
              </a:spcBef>
            </a:pPr>
            <a:r>
              <a:rPr lang="en-US" altLang="en-US" sz="2800" dirty="0"/>
              <a:t>To remain viable, security policies </a:t>
            </a:r>
            <a:r>
              <a:rPr lang="en-US" altLang="en-US" sz="2800" b="1" dirty="0"/>
              <a:t>must have</a:t>
            </a:r>
            <a:r>
              <a:rPr lang="en-US" altLang="en-US" sz="2800" dirty="0"/>
              <a:t>:</a:t>
            </a:r>
          </a:p>
          <a:p>
            <a:pPr lvl="1">
              <a:spcBef>
                <a:spcPts val="600"/>
              </a:spcBef>
            </a:pPr>
            <a:r>
              <a:rPr lang="en-US" altLang="en-US" sz="2600" dirty="0"/>
              <a:t>A </a:t>
            </a:r>
            <a:r>
              <a:rPr lang="en-US" altLang="en-US" sz="2600" b="1" dirty="0"/>
              <a:t>responsible manager </a:t>
            </a:r>
          </a:p>
          <a:p>
            <a:pPr lvl="1">
              <a:spcBef>
                <a:spcPts val="600"/>
              </a:spcBef>
            </a:pPr>
            <a:r>
              <a:rPr lang="en-US" altLang="en-US" sz="2600" dirty="0"/>
              <a:t>A schedule of </a:t>
            </a:r>
            <a:r>
              <a:rPr lang="en-US" altLang="en-US" sz="2600" b="1" dirty="0"/>
              <a:t>reviews</a:t>
            </a:r>
          </a:p>
          <a:p>
            <a:pPr lvl="1">
              <a:spcBef>
                <a:spcPts val="600"/>
              </a:spcBef>
            </a:pPr>
            <a:r>
              <a:rPr lang="en-US" altLang="en-US" sz="2600" dirty="0"/>
              <a:t>A method for making </a:t>
            </a:r>
            <a:r>
              <a:rPr lang="en-US" altLang="en-US" sz="2600" b="1" dirty="0"/>
              <a:t>recommendations for reviews</a:t>
            </a:r>
          </a:p>
          <a:p>
            <a:pPr lvl="1">
              <a:spcBef>
                <a:spcPts val="600"/>
              </a:spcBef>
            </a:pPr>
            <a:r>
              <a:rPr lang="en-US" altLang="en-US" sz="2600" dirty="0"/>
              <a:t>A policy issuance and </a:t>
            </a:r>
            <a:r>
              <a:rPr lang="en-US" altLang="en-US" sz="2600" b="1" dirty="0"/>
              <a:t>revision date</a:t>
            </a:r>
          </a:p>
          <a:p>
            <a:pPr lvl="1">
              <a:spcBef>
                <a:spcPts val="600"/>
              </a:spcBef>
            </a:pPr>
            <a:r>
              <a:rPr lang="en-US" altLang="en-US" sz="2600" dirty="0"/>
              <a:t>Automated policy management</a:t>
            </a:r>
          </a:p>
        </p:txBody>
      </p:sp>
    </p:spTree>
    <p:extLst>
      <p:ext uri="{BB962C8B-B14F-4D97-AF65-F5344CB8AC3E}">
        <p14:creationId xmlns:p14="http://schemas.microsoft.com/office/powerpoint/2010/main" val="657719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6"/>
          <p:cNvSpPr>
            <a:spLocks noGrp="1" noChangeArrowheads="1"/>
          </p:cNvSpPr>
          <p:nvPr>
            <p:ph type="title"/>
          </p:nvPr>
        </p:nvSpPr>
        <p:spPr/>
        <p:txBody>
          <a:bodyPr anchor="ctr"/>
          <a:lstStyle/>
          <a:p>
            <a:r>
              <a:rPr lang="en-US" altLang="en-US" dirty="0"/>
              <a:t>The </a:t>
            </a:r>
            <a:r>
              <a:rPr lang="en-US" altLang="en-US" dirty="0">
                <a:solidFill>
                  <a:srgbClr val="FF0000"/>
                </a:solidFill>
              </a:rPr>
              <a:t>Information Security Blueprint</a:t>
            </a:r>
          </a:p>
        </p:txBody>
      </p:sp>
      <p:sp>
        <p:nvSpPr>
          <p:cNvPr id="45059" name="Content Placeholder 7"/>
          <p:cNvSpPr>
            <a:spLocks noGrp="1" noChangeArrowheads="1"/>
          </p:cNvSpPr>
          <p:nvPr>
            <p:ph idx="1"/>
          </p:nvPr>
        </p:nvSpPr>
        <p:spPr/>
        <p:txBody>
          <a:bodyPr>
            <a:normAutofit fontScale="92500" lnSpcReduction="10000"/>
          </a:bodyPr>
          <a:lstStyle/>
          <a:p>
            <a:pPr>
              <a:spcBef>
                <a:spcPts val="600"/>
              </a:spcBef>
            </a:pPr>
            <a:r>
              <a:rPr lang="en-US" altLang="en-US" sz="2800" b="1" dirty="0"/>
              <a:t>Basis for design</a:t>
            </a:r>
            <a:r>
              <a:rPr lang="en-US" altLang="en-US" sz="2800" dirty="0"/>
              <a:t>, selection, and implementation of all security policies, education and training programs, and technological controls</a:t>
            </a:r>
          </a:p>
          <a:p>
            <a:pPr>
              <a:spcBef>
                <a:spcPts val="600"/>
              </a:spcBef>
            </a:pPr>
            <a:r>
              <a:rPr lang="en-US" altLang="en-US" sz="2800" dirty="0"/>
              <a:t>Detailed version of </a:t>
            </a:r>
            <a:r>
              <a:rPr lang="en-US" altLang="en-US" sz="2800" b="1" dirty="0"/>
              <a:t>security framework </a:t>
            </a:r>
            <a:r>
              <a:rPr lang="en-US" altLang="en-US" sz="2800" dirty="0"/>
              <a:t>(outline of overall information security strategy for organization)</a:t>
            </a:r>
          </a:p>
          <a:p>
            <a:pPr>
              <a:lnSpc>
                <a:spcPct val="110000"/>
              </a:lnSpc>
              <a:spcBef>
                <a:spcPts val="600"/>
              </a:spcBef>
            </a:pPr>
            <a:r>
              <a:rPr lang="en-US" altLang="en-US" sz="2800" dirty="0"/>
              <a:t>Specifies </a:t>
            </a:r>
            <a:r>
              <a:rPr lang="en-US" altLang="en-US" sz="2800" b="1" dirty="0"/>
              <a:t>tasks and order in which they are to be accomplished</a:t>
            </a:r>
          </a:p>
          <a:p>
            <a:pPr>
              <a:spcBef>
                <a:spcPts val="600"/>
              </a:spcBef>
            </a:pPr>
            <a:r>
              <a:rPr lang="en-US" altLang="en-US" sz="2800" dirty="0"/>
              <a:t>Should also serve as a scalable, upgradeable, and </a:t>
            </a:r>
            <a:r>
              <a:rPr lang="en-US" altLang="en-US" sz="2800" b="1" dirty="0"/>
              <a:t>comprehensive plan for the current and future information security needs</a:t>
            </a:r>
          </a:p>
          <a:p>
            <a:pPr>
              <a:spcBef>
                <a:spcPts val="600"/>
              </a:spcBef>
            </a:pPr>
            <a:r>
              <a:rPr lang="en-US" altLang="en-US" sz="2800" b="1" dirty="0">
                <a:solidFill>
                  <a:srgbClr val="FF0000"/>
                </a:solidFill>
              </a:rPr>
              <a:t>(Base/ Best Practice - Frameworks)</a:t>
            </a:r>
            <a:endParaRPr lang="en-US" altLang="en-US" b="1" dirty="0">
              <a:solidFill>
                <a:srgbClr val="FF0000"/>
              </a:solidFill>
            </a:endParaRPr>
          </a:p>
        </p:txBody>
      </p:sp>
    </p:spTree>
    <p:extLst>
      <p:ext uri="{BB962C8B-B14F-4D97-AF65-F5344CB8AC3E}">
        <p14:creationId xmlns:p14="http://schemas.microsoft.com/office/powerpoint/2010/main" val="3795321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6"/>
          <p:cNvSpPr>
            <a:spLocks noGrp="1" noChangeArrowheads="1"/>
          </p:cNvSpPr>
          <p:nvPr>
            <p:ph type="title"/>
          </p:nvPr>
        </p:nvSpPr>
        <p:spPr/>
        <p:txBody>
          <a:bodyPr anchor="ctr"/>
          <a:lstStyle/>
          <a:p>
            <a:r>
              <a:rPr lang="en-US" altLang="en-US" dirty="0"/>
              <a:t>The </a:t>
            </a:r>
            <a:r>
              <a:rPr lang="en-US" altLang="en-US" b="1" dirty="0"/>
              <a:t>ISO 27000 Series </a:t>
            </a:r>
            <a:r>
              <a:rPr lang="en-US" altLang="en-US" dirty="0"/>
              <a:t>(1 of 8)</a:t>
            </a:r>
          </a:p>
        </p:txBody>
      </p:sp>
      <p:sp>
        <p:nvSpPr>
          <p:cNvPr id="47107" name="Content Placeholder 7"/>
          <p:cNvSpPr>
            <a:spLocks noGrp="1" noChangeArrowheads="1"/>
          </p:cNvSpPr>
          <p:nvPr>
            <p:ph idx="1"/>
          </p:nvPr>
        </p:nvSpPr>
        <p:spPr/>
        <p:txBody>
          <a:bodyPr>
            <a:normAutofit/>
          </a:bodyPr>
          <a:lstStyle/>
          <a:p>
            <a:pPr>
              <a:spcBef>
                <a:spcPts val="600"/>
              </a:spcBef>
            </a:pPr>
            <a:r>
              <a:rPr lang="en-US" altLang="en-US" sz="2800" dirty="0"/>
              <a:t>One of the </a:t>
            </a:r>
            <a:r>
              <a:rPr lang="en-US" altLang="en-US" sz="2800" b="1" dirty="0">
                <a:solidFill>
                  <a:srgbClr val="FF0000"/>
                </a:solidFill>
              </a:rPr>
              <a:t>most widely referenced </a:t>
            </a:r>
            <a:r>
              <a:rPr lang="en-US" altLang="en-US" sz="2800" dirty="0"/>
              <a:t>security models </a:t>
            </a:r>
          </a:p>
          <a:p>
            <a:pPr>
              <a:spcBef>
                <a:spcPts val="600"/>
              </a:spcBef>
            </a:pPr>
            <a:r>
              <a:rPr lang="en-US" altLang="en-US" sz="2800" dirty="0"/>
              <a:t>Standard framework for information security that states organizational security policy is needed to provide management direction and support</a:t>
            </a:r>
          </a:p>
          <a:p>
            <a:pPr>
              <a:spcBef>
                <a:spcPts val="600"/>
              </a:spcBef>
            </a:pPr>
            <a:r>
              <a:rPr lang="en-US" altLang="en-US" sz="2800" dirty="0"/>
              <a:t>Purpose is to give recommendations for information security management</a:t>
            </a:r>
          </a:p>
          <a:p>
            <a:pPr>
              <a:spcBef>
                <a:spcPts val="600"/>
              </a:spcBef>
            </a:pPr>
            <a:r>
              <a:rPr lang="en-US" altLang="en-US" sz="2800" dirty="0"/>
              <a:t>Provides </a:t>
            </a:r>
            <a:r>
              <a:rPr lang="en-US" altLang="en-US" sz="2800" b="1" dirty="0">
                <a:solidFill>
                  <a:srgbClr val="FF0000"/>
                </a:solidFill>
              </a:rPr>
              <a:t>a starting point </a:t>
            </a:r>
            <a:r>
              <a:rPr lang="en-US" altLang="en-US" sz="2800" dirty="0"/>
              <a:t>for developing organizational security</a:t>
            </a:r>
          </a:p>
        </p:txBody>
      </p:sp>
    </p:spTree>
    <p:extLst>
      <p:ext uri="{BB962C8B-B14F-4D97-AF65-F5344CB8AC3E}">
        <p14:creationId xmlns:p14="http://schemas.microsoft.com/office/powerpoint/2010/main" val="269221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altLang="en-US" dirty="0"/>
              <a:t>The ISO 27000 Series (2 of 8)</a:t>
            </a:r>
            <a:endParaRPr lang="en-US" dirty="0"/>
          </a:p>
        </p:txBody>
      </p:sp>
      <p:sp>
        <p:nvSpPr>
          <p:cNvPr id="7" name="Content Placeholder 6"/>
          <p:cNvSpPr>
            <a:spLocks noGrp="1"/>
          </p:cNvSpPr>
          <p:nvPr>
            <p:ph idx="1"/>
          </p:nvPr>
        </p:nvSpPr>
        <p:spPr/>
        <p:txBody>
          <a:bodyPr>
            <a:noAutofit/>
          </a:bodyPr>
          <a:lstStyle/>
          <a:p>
            <a:pPr>
              <a:spcBef>
                <a:spcPts val="600"/>
              </a:spcBef>
            </a:pPr>
            <a:r>
              <a:rPr lang="en-US" sz="2800" dirty="0"/>
              <a:t>ISO/IEC 27000—Information security management systems; overview and vocabulary</a:t>
            </a:r>
          </a:p>
          <a:p>
            <a:pPr>
              <a:spcBef>
                <a:spcPts val="600"/>
              </a:spcBef>
            </a:pPr>
            <a:r>
              <a:rPr lang="en-US" sz="2800" dirty="0"/>
              <a:t>ISO/IEC 27001—Information technology; security techniques; information security management systems </a:t>
            </a:r>
          </a:p>
          <a:p>
            <a:pPr>
              <a:spcBef>
                <a:spcPts val="600"/>
              </a:spcBef>
            </a:pPr>
            <a:r>
              <a:rPr lang="en-US" sz="2800" dirty="0"/>
              <a:t>ISO/IEC 27002—Code of practice for information security management</a:t>
            </a:r>
          </a:p>
          <a:p>
            <a:pPr>
              <a:spcBef>
                <a:spcPts val="600"/>
              </a:spcBef>
            </a:pPr>
            <a:r>
              <a:rPr lang="en-US" sz="2800" dirty="0"/>
              <a:t>ISO/IEC 27003—Information security management system implementation guidance</a:t>
            </a:r>
          </a:p>
        </p:txBody>
      </p:sp>
    </p:spTree>
    <p:extLst>
      <p:ext uri="{BB962C8B-B14F-4D97-AF65-F5344CB8AC3E}">
        <p14:creationId xmlns:p14="http://schemas.microsoft.com/office/powerpoint/2010/main" val="2958094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altLang="en-US" dirty="0"/>
              <a:t>The ISO 27000 Series (3 of 8)</a:t>
            </a:r>
            <a:endParaRPr lang="en-US" dirty="0"/>
          </a:p>
        </p:txBody>
      </p:sp>
      <p:sp>
        <p:nvSpPr>
          <p:cNvPr id="7" name="Content Placeholder 6"/>
          <p:cNvSpPr>
            <a:spLocks noGrp="1"/>
          </p:cNvSpPr>
          <p:nvPr>
            <p:ph idx="1"/>
          </p:nvPr>
        </p:nvSpPr>
        <p:spPr/>
        <p:txBody>
          <a:bodyPr>
            <a:noAutofit/>
          </a:bodyPr>
          <a:lstStyle/>
          <a:p>
            <a:pPr>
              <a:spcBef>
                <a:spcPts val="600"/>
              </a:spcBef>
            </a:pPr>
            <a:r>
              <a:rPr lang="en-US" sz="2800" dirty="0"/>
              <a:t>ISO/IEC 27004—Information security management; measurement</a:t>
            </a:r>
          </a:p>
          <a:p>
            <a:pPr>
              <a:spcBef>
                <a:spcPts val="600"/>
              </a:spcBef>
            </a:pPr>
            <a:r>
              <a:rPr lang="en-US" sz="2800" dirty="0"/>
              <a:t>ISO/IEC 27005—Information security risk management</a:t>
            </a:r>
          </a:p>
          <a:p>
            <a:pPr>
              <a:spcBef>
                <a:spcPts val="600"/>
              </a:spcBef>
            </a:pPr>
            <a:r>
              <a:rPr lang="en-US" sz="2800" dirty="0"/>
              <a:t>ISO/IEC 27006—Requirements for bodies providing audit and certification of information security management systems</a:t>
            </a:r>
          </a:p>
          <a:p>
            <a:pPr>
              <a:spcBef>
                <a:spcPts val="600"/>
              </a:spcBef>
            </a:pPr>
            <a:r>
              <a:rPr lang="en-US" sz="2800" dirty="0"/>
              <a:t>ISO/IEC 27007—Guidelines for information security management systems auditing (focused on the management system)</a:t>
            </a:r>
          </a:p>
        </p:txBody>
      </p:sp>
    </p:spTree>
    <p:extLst>
      <p:ext uri="{BB962C8B-B14F-4D97-AF65-F5344CB8AC3E}">
        <p14:creationId xmlns:p14="http://schemas.microsoft.com/office/powerpoint/2010/main" val="2274677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ISO 27000 Series (4 of 8)</a:t>
            </a:r>
            <a:endParaRPr lang="en-US" dirty="0"/>
          </a:p>
        </p:txBody>
      </p:sp>
      <p:sp>
        <p:nvSpPr>
          <p:cNvPr id="3" name="Content Placeholder 2"/>
          <p:cNvSpPr>
            <a:spLocks noGrp="1"/>
          </p:cNvSpPr>
          <p:nvPr>
            <p:ph idx="1"/>
          </p:nvPr>
        </p:nvSpPr>
        <p:spPr/>
        <p:txBody>
          <a:bodyPr>
            <a:noAutofit/>
          </a:bodyPr>
          <a:lstStyle/>
          <a:p>
            <a:pPr>
              <a:spcBef>
                <a:spcPts val="600"/>
              </a:spcBef>
            </a:pPr>
            <a:r>
              <a:rPr lang="en-US" sz="2800" dirty="0"/>
              <a:t>ISO/IEC TR 27008—Guidance for auditors on ISMS controls (focused on the information security controls)</a:t>
            </a:r>
          </a:p>
          <a:p>
            <a:pPr>
              <a:spcBef>
                <a:spcPts val="600"/>
              </a:spcBef>
            </a:pPr>
            <a:r>
              <a:rPr lang="en-US" sz="2800" dirty="0"/>
              <a:t>ISO/IEC 27010—Information security management for inter-sector and inter-organizational communications</a:t>
            </a:r>
          </a:p>
          <a:p>
            <a:pPr>
              <a:spcBef>
                <a:spcPts val="600"/>
              </a:spcBef>
            </a:pPr>
            <a:r>
              <a:rPr lang="en-US" sz="2800" dirty="0"/>
              <a:t>ISO/IEC 27011—Information security management guidelines for telecommunications organizations based on ISO/IEC 27002</a:t>
            </a:r>
          </a:p>
        </p:txBody>
      </p:sp>
    </p:spTree>
    <p:extLst>
      <p:ext uri="{BB962C8B-B14F-4D97-AF65-F5344CB8AC3E}">
        <p14:creationId xmlns:p14="http://schemas.microsoft.com/office/powerpoint/2010/main" val="1799369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
          <p:cNvSpPr>
            <a:spLocks noGrp="1" noChangeArrowheads="1"/>
          </p:cNvSpPr>
          <p:nvPr>
            <p:ph type="title"/>
          </p:nvPr>
        </p:nvSpPr>
        <p:spPr/>
        <p:txBody>
          <a:bodyPr anchor="ctr"/>
          <a:lstStyle/>
          <a:p>
            <a:r>
              <a:rPr lang="en-US" altLang="en-US" dirty="0"/>
              <a:t>Learning Objectives (2 of 2)</a:t>
            </a:r>
          </a:p>
        </p:txBody>
      </p:sp>
      <p:sp>
        <p:nvSpPr>
          <p:cNvPr id="13315" name="Content Placeholder 7"/>
          <p:cNvSpPr>
            <a:spLocks noGrp="1" noChangeArrowheads="1"/>
          </p:cNvSpPr>
          <p:nvPr>
            <p:ph idx="1"/>
          </p:nvPr>
        </p:nvSpPr>
        <p:spPr/>
        <p:txBody>
          <a:bodyPr>
            <a:normAutofit/>
          </a:bodyPr>
          <a:lstStyle/>
          <a:p>
            <a:pPr lvl="1">
              <a:spcBef>
                <a:spcPts val="600"/>
              </a:spcBef>
            </a:pPr>
            <a:r>
              <a:rPr lang="en-US" altLang="en-US" sz="2600" dirty="0"/>
              <a:t>Discuss how an organization </a:t>
            </a:r>
            <a:r>
              <a:rPr lang="en-US" altLang="en-US" sz="2600" b="1" dirty="0">
                <a:solidFill>
                  <a:srgbClr val="FF0000"/>
                </a:solidFill>
              </a:rPr>
              <a:t>institutionalizes</a:t>
            </a:r>
            <a:r>
              <a:rPr lang="en-US" altLang="en-US" sz="2600" dirty="0"/>
              <a:t> its </a:t>
            </a:r>
            <a:r>
              <a:rPr lang="en-US" altLang="en-US" sz="2600" b="1" u="sng" dirty="0">
                <a:solidFill>
                  <a:srgbClr val="FF0000"/>
                </a:solidFill>
              </a:rPr>
              <a:t>policies, standards, and practices </a:t>
            </a:r>
            <a:r>
              <a:rPr lang="en-US" altLang="en-US" sz="2600" dirty="0"/>
              <a:t>using education, training, and awareness programs</a:t>
            </a:r>
          </a:p>
          <a:p>
            <a:pPr lvl="1">
              <a:spcBef>
                <a:spcPts val="600"/>
              </a:spcBef>
            </a:pPr>
            <a:r>
              <a:rPr lang="en-US" altLang="en-US" sz="2600" dirty="0"/>
              <a:t>Describe what </a:t>
            </a:r>
            <a:r>
              <a:rPr lang="en-US" altLang="en-US" sz="2600" b="1" dirty="0">
                <a:solidFill>
                  <a:srgbClr val="FF0000"/>
                </a:solidFill>
              </a:rPr>
              <a:t>contingency planning </a:t>
            </a:r>
            <a:r>
              <a:rPr lang="en-US" altLang="en-US" sz="2600" dirty="0"/>
              <a:t>is and how it relates to incident response planning, </a:t>
            </a:r>
            <a:r>
              <a:rPr lang="en-US" altLang="en-US" sz="2600" b="1" dirty="0">
                <a:solidFill>
                  <a:srgbClr val="FF0000"/>
                </a:solidFill>
              </a:rPr>
              <a:t>disaster recovery</a:t>
            </a:r>
            <a:r>
              <a:rPr lang="en-US" altLang="en-US" sz="2600" dirty="0"/>
              <a:t> planning, and </a:t>
            </a:r>
            <a:r>
              <a:rPr lang="en-US" altLang="en-US" sz="2600" b="1" dirty="0">
                <a:solidFill>
                  <a:srgbClr val="FF0000"/>
                </a:solidFill>
              </a:rPr>
              <a:t>business continuity </a:t>
            </a:r>
            <a:r>
              <a:rPr lang="en-US" altLang="en-US" sz="2600" dirty="0"/>
              <a:t>plans</a:t>
            </a:r>
          </a:p>
        </p:txBody>
      </p:sp>
    </p:spTree>
    <p:extLst>
      <p:ext uri="{BB962C8B-B14F-4D97-AF65-F5344CB8AC3E}">
        <p14:creationId xmlns:p14="http://schemas.microsoft.com/office/powerpoint/2010/main" val="137438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ISO 27000 Series (5 of 8)</a:t>
            </a:r>
            <a:endParaRPr lang="en-US" dirty="0"/>
          </a:p>
        </p:txBody>
      </p:sp>
      <p:sp>
        <p:nvSpPr>
          <p:cNvPr id="3" name="Content Placeholder 2"/>
          <p:cNvSpPr>
            <a:spLocks noGrp="1"/>
          </p:cNvSpPr>
          <p:nvPr>
            <p:ph idx="1"/>
          </p:nvPr>
        </p:nvSpPr>
        <p:spPr/>
        <p:txBody>
          <a:bodyPr>
            <a:noAutofit/>
          </a:bodyPr>
          <a:lstStyle/>
          <a:p>
            <a:pPr>
              <a:spcBef>
                <a:spcPts val="600"/>
              </a:spcBef>
            </a:pPr>
            <a:r>
              <a:rPr lang="en-US" sz="2800" dirty="0"/>
              <a:t>ISO/IEC 27013—Guidance on the integrated implementation of ISO/IEC 27001 and ISO/IEC 20000-1</a:t>
            </a:r>
          </a:p>
          <a:p>
            <a:pPr>
              <a:spcBef>
                <a:spcPts val="600"/>
              </a:spcBef>
            </a:pPr>
            <a:r>
              <a:rPr lang="en-US" sz="2800" dirty="0"/>
              <a:t>ISO/IEC 27014—Information security governance.</a:t>
            </a:r>
          </a:p>
          <a:p>
            <a:pPr>
              <a:spcBef>
                <a:spcPts val="600"/>
              </a:spcBef>
            </a:pPr>
            <a:r>
              <a:rPr lang="en-US" sz="3200" dirty="0"/>
              <a:t>ISO/IEC TR 27015—Information security management guidelines for financial services</a:t>
            </a:r>
          </a:p>
          <a:p>
            <a:pPr>
              <a:spcBef>
                <a:spcPts val="600"/>
              </a:spcBef>
            </a:pPr>
            <a:r>
              <a:rPr lang="en-US" sz="3200" dirty="0"/>
              <a:t>ISO/IEC 27017—Code of practice for information security controls based on ISO/IEC 27002 for cloud services</a:t>
            </a:r>
          </a:p>
        </p:txBody>
      </p:sp>
    </p:spTree>
    <p:extLst>
      <p:ext uri="{BB962C8B-B14F-4D97-AF65-F5344CB8AC3E}">
        <p14:creationId xmlns:p14="http://schemas.microsoft.com/office/powerpoint/2010/main" val="432763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ISO 27000 Series (6 of 8)</a:t>
            </a:r>
            <a:endParaRPr lang="en-US" dirty="0"/>
          </a:p>
        </p:txBody>
      </p:sp>
      <p:sp>
        <p:nvSpPr>
          <p:cNvPr id="3" name="Content Placeholder 2"/>
          <p:cNvSpPr>
            <a:spLocks noGrp="1"/>
          </p:cNvSpPr>
          <p:nvPr>
            <p:ph idx="1"/>
          </p:nvPr>
        </p:nvSpPr>
        <p:spPr>
          <a:xfrm>
            <a:off x="228600" y="1295401"/>
            <a:ext cx="8686800" cy="4495800"/>
          </a:xfrm>
        </p:spPr>
        <p:txBody>
          <a:bodyPr>
            <a:noAutofit/>
          </a:bodyPr>
          <a:lstStyle/>
          <a:p>
            <a:pPr>
              <a:spcBef>
                <a:spcPts val="600"/>
              </a:spcBef>
            </a:pPr>
            <a:r>
              <a:rPr lang="en-US" sz="2800" dirty="0"/>
              <a:t>ISO/IEC 27018—Code of practice for protection of personally identifiable information (PII) in public clouds acting as PII processors</a:t>
            </a:r>
          </a:p>
          <a:p>
            <a:pPr>
              <a:spcBef>
                <a:spcPts val="600"/>
              </a:spcBef>
            </a:pPr>
            <a:r>
              <a:rPr lang="en-US" sz="2800" dirty="0"/>
              <a:t>ISO/IEC 27031—Guidelines for information and communication technology readiness for business continuity</a:t>
            </a:r>
          </a:p>
          <a:p>
            <a:pPr>
              <a:spcBef>
                <a:spcPts val="600"/>
              </a:spcBef>
            </a:pPr>
            <a:r>
              <a:rPr lang="en-US" sz="2800" dirty="0"/>
              <a:t>ISO/IEC 27032—Guideline for </a:t>
            </a:r>
            <a:r>
              <a:rPr lang="en-US" sz="2800" dirty="0" err="1"/>
              <a:t>cybersecurity</a:t>
            </a:r>
            <a:endParaRPr lang="en-US" sz="2800" dirty="0"/>
          </a:p>
          <a:p>
            <a:pPr>
              <a:spcBef>
                <a:spcPts val="600"/>
              </a:spcBef>
            </a:pPr>
            <a:r>
              <a:rPr lang="en-US" sz="2800" dirty="0"/>
              <a:t>ISO/IEC 27033-1—Network security—Part 1: Overview and concepts</a:t>
            </a:r>
          </a:p>
        </p:txBody>
      </p:sp>
    </p:spTree>
    <p:extLst>
      <p:ext uri="{BB962C8B-B14F-4D97-AF65-F5344CB8AC3E}">
        <p14:creationId xmlns:p14="http://schemas.microsoft.com/office/powerpoint/2010/main" val="1999836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ISO 27000 Series (7 of 8)</a:t>
            </a:r>
            <a:endParaRPr lang="en-US" dirty="0"/>
          </a:p>
        </p:txBody>
      </p:sp>
      <p:sp>
        <p:nvSpPr>
          <p:cNvPr id="3" name="Content Placeholder 2"/>
          <p:cNvSpPr>
            <a:spLocks noGrp="1"/>
          </p:cNvSpPr>
          <p:nvPr>
            <p:ph idx="1"/>
          </p:nvPr>
        </p:nvSpPr>
        <p:spPr/>
        <p:txBody>
          <a:bodyPr>
            <a:noAutofit/>
          </a:bodyPr>
          <a:lstStyle/>
          <a:p>
            <a:pPr>
              <a:spcBef>
                <a:spcPts val="600"/>
              </a:spcBef>
            </a:pPr>
            <a:r>
              <a:rPr lang="en-US" sz="2800" dirty="0"/>
              <a:t>ISO/IEC 27033-2—Network security—Part 2: Guidelines for the design and implementation of network security</a:t>
            </a:r>
          </a:p>
          <a:p>
            <a:pPr>
              <a:spcBef>
                <a:spcPts val="600"/>
              </a:spcBef>
            </a:pPr>
            <a:r>
              <a:rPr lang="en-US" sz="2800" dirty="0"/>
              <a:t>ISO/IEC 27033-3—Network security—Part 3: Reference networking scenarios; threats, design techniques and control issues</a:t>
            </a:r>
          </a:p>
          <a:p>
            <a:pPr>
              <a:spcBef>
                <a:spcPts val="600"/>
              </a:spcBef>
            </a:pPr>
            <a:r>
              <a:rPr lang="en-US" sz="2800" dirty="0"/>
              <a:t>ISO/IEC 27033-5—Network security—Part 5: Securing communications across networks using Virtual Private Networks (VPNs)</a:t>
            </a:r>
          </a:p>
        </p:txBody>
      </p:sp>
    </p:spTree>
    <p:extLst>
      <p:ext uri="{BB962C8B-B14F-4D97-AF65-F5344CB8AC3E}">
        <p14:creationId xmlns:p14="http://schemas.microsoft.com/office/powerpoint/2010/main" val="75811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ISO 27000 Series (8 of 8)</a:t>
            </a:r>
            <a:endParaRPr lang="en-US" dirty="0"/>
          </a:p>
        </p:txBody>
      </p:sp>
      <p:sp>
        <p:nvSpPr>
          <p:cNvPr id="3" name="Content Placeholder 2"/>
          <p:cNvSpPr>
            <a:spLocks noGrp="1"/>
          </p:cNvSpPr>
          <p:nvPr>
            <p:ph idx="1"/>
          </p:nvPr>
        </p:nvSpPr>
        <p:spPr/>
        <p:txBody>
          <a:bodyPr>
            <a:noAutofit/>
          </a:bodyPr>
          <a:lstStyle/>
          <a:p>
            <a:pPr>
              <a:spcBef>
                <a:spcPts val="600"/>
              </a:spcBef>
            </a:pPr>
            <a:r>
              <a:rPr lang="en-US" dirty="0"/>
              <a:t>ISO/IEC 27034-1—Application security—Part 1: Guideline for application security</a:t>
            </a:r>
          </a:p>
          <a:p>
            <a:pPr>
              <a:spcBef>
                <a:spcPts val="600"/>
              </a:spcBef>
            </a:pPr>
            <a:r>
              <a:rPr lang="en-US" dirty="0"/>
              <a:t>ISO/IEC 27035—Information security incident management</a:t>
            </a:r>
          </a:p>
          <a:p>
            <a:pPr>
              <a:spcBef>
                <a:spcPts val="600"/>
              </a:spcBef>
            </a:pPr>
            <a:r>
              <a:rPr lang="en-US" dirty="0"/>
              <a:t>ISO/IEC 27036-3—Information security for supplier relationships—Part 3: Guidelines for information and communication technology supply chain security</a:t>
            </a:r>
          </a:p>
          <a:p>
            <a:pPr>
              <a:spcBef>
                <a:spcPts val="600"/>
              </a:spcBef>
            </a:pPr>
            <a:r>
              <a:rPr lang="en-US" dirty="0"/>
              <a:t>ISO/IEC 27037—Guidelines for identification, collection, acquisition and preservation of digital evidence</a:t>
            </a:r>
          </a:p>
          <a:p>
            <a:pPr>
              <a:spcBef>
                <a:spcPts val="600"/>
              </a:spcBef>
            </a:pPr>
            <a:r>
              <a:rPr lang="en-US" dirty="0"/>
              <a:t>ISO 27799—Information security management in health using ISO/IEC 27002 </a:t>
            </a:r>
          </a:p>
        </p:txBody>
      </p:sp>
    </p:spTree>
    <p:extLst>
      <p:ext uri="{BB962C8B-B14F-4D97-AF65-F5344CB8AC3E}">
        <p14:creationId xmlns:p14="http://schemas.microsoft.com/office/powerpoint/2010/main" val="1657234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835902" cy="1104412"/>
          </a:xfrm>
        </p:spPr>
        <p:txBody>
          <a:bodyPr anchor="ctr">
            <a:noAutofit/>
          </a:bodyPr>
          <a:lstStyle/>
          <a:p>
            <a:pPr marL="0" indent="0">
              <a:lnSpc>
                <a:spcPct val="100000"/>
              </a:lnSpc>
              <a:spcBef>
                <a:spcPts val="0"/>
              </a:spcBef>
              <a:tabLst>
                <a:tab pos="4397375" algn="l"/>
              </a:tabLst>
            </a:pPr>
            <a:r>
              <a:rPr lang="en-US" b="1" dirty="0"/>
              <a:t>Figure 4-7  </a:t>
            </a:r>
            <a:r>
              <a:rPr lang="en-US" dirty="0"/>
              <a:t>ISO/IEC 27001:2013 major process steps</a:t>
            </a:r>
          </a:p>
        </p:txBody>
      </p:sp>
      <p:pic>
        <p:nvPicPr>
          <p:cNvPr id="2" name="Picture 1" descr="An illustration consists of four blocks. The first block is labeled as, “Communication with interested parties and records of communication.” The second block is labeled as, “Step.” The various steps below the heading reads as, “Obtain management support, Establish the project (optional), Identify requirements, Define scope, management intention responsibilities, Implement support procedures, Design the process of risk assessment and treatment, Perform risk assessment and treatment, Implement all required controls, Perform training and awareness programs, Operate the ISMS, Conduct internal audit, Management review, Stage 1 certification audit* (Doc review), Stage 2 certification audit* (Main audit).” Several horizontal arrows pointing both sides are shown between first block and second block. Several arrows points from Step to the third block labeled as, “Deliverables.” The various steps below the Deliverables reads as, “Project plan (optional) Budget: Human Resources plan, List of interested parties, legal, regulatory and contractual requirements, Information security policy and scope document information security objectives, Procedures for document control, internal audit, corrective action (optional),Risk assessment methodology, risk acceptance criteria, Risk assessment table, risk treatment table, risk assessment and treatment report, Statement of applicability, Risk treatment plan; acceptance of residual risks, Records of implementation, Training records, Various records required by ISMS documentation, Internal audit report; corrective actions, Management review minutes, Stage 1 audit report; corrective actions*, Stage 2 audit report; corrective actions*.” The fourth block is labeled as, “Monitoring and measurement and records of the results.” Several arrows points from third block to fourth block.&#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131" y="1341763"/>
            <a:ext cx="3723738" cy="4009225"/>
          </a:xfrm>
          <a:prstGeom prst="rect">
            <a:avLst/>
          </a:prstGeom>
        </p:spPr>
      </p:pic>
      <p:sp>
        <p:nvSpPr>
          <p:cNvPr id="3" name="Content Placeholder 2"/>
          <p:cNvSpPr>
            <a:spLocks noGrp="1"/>
          </p:cNvSpPr>
          <p:nvPr>
            <p:ph sz="quarter" idx="10"/>
          </p:nvPr>
        </p:nvSpPr>
        <p:spPr>
          <a:xfrm>
            <a:off x="228600" y="5462212"/>
            <a:ext cx="8686800" cy="711482"/>
          </a:xfrm>
        </p:spPr>
        <p:txBody>
          <a:bodyPr>
            <a:normAutofit/>
          </a:bodyPr>
          <a:lstStyle/>
          <a:p>
            <a:pPr marL="0" indent="0">
              <a:buNone/>
            </a:pPr>
            <a:r>
              <a:rPr lang="en-US" sz="2000" dirty="0"/>
              <a:t>Source: 27001 Academy: ISO 27001 and ISO 22301 Online Consultation Center</a:t>
            </a:r>
            <a:endParaRPr lang="en-US" sz="2000" baseline="30000" dirty="0"/>
          </a:p>
          <a:p>
            <a:endParaRPr lang="en-US" sz="2000" dirty="0"/>
          </a:p>
        </p:txBody>
      </p:sp>
    </p:spTree>
    <p:extLst>
      <p:ext uri="{BB962C8B-B14F-4D97-AF65-F5344CB8AC3E}">
        <p14:creationId xmlns:p14="http://schemas.microsoft.com/office/powerpoint/2010/main" val="98920276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6"/>
          <p:cNvSpPr>
            <a:spLocks noGrp="1" noChangeArrowheads="1"/>
          </p:cNvSpPr>
          <p:nvPr>
            <p:ph type="title"/>
          </p:nvPr>
        </p:nvSpPr>
        <p:spPr/>
        <p:txBody>
          <a:bodyPr anchor="ctr"/>
          <a:lstStyle/>
          <a:p>
            <a:r>
              <a:rPr lang="en-US" altLang="en-US" b="1" dirty="0"/>
              <a:t>NIST Security Models</a:t>
            </a:r>
          </a:p>
        </p:txBody>
      </p:sp>
      <p:sp>
        <p:nvSpPr>
          <p:cNvPr id="51203" name="Content Placeholder 7"/>
          <p:cNvSpPr>
            <a:spLocks noGrp="1" noChangeArrowheads="1"/>
          </p:cNvSpPr>
          <p:nvPr>
            <p:ph idx="1"/>
          </p:nvPr>
        </p:nvSpPr>
        <p:spPr>
          <a:xfrm>
            <a:off x="228600" y="1295400"/>
            <a:ext cx="8763000" cy="4876799"/>
          </a:xfrm>
        </p:spPr>
        <p:txBody>
          <a:bodyPr/>
          <a:lstStyle/>
          <a:p>
            <a:pPr>
              <a:spcBef>
                <a:spcPts val="600"/>
              </a:spcBef>
            </a:pPr>
            <a:r>
              <a:rPr lang="en-US" altLang="en-US" sz="2800" b="1" dirty="0"/>
              <a:t>Another possible approach </a:t>
            </a:r>
            <a:r>
              <a:rPr lang="en-US" altLang="en-US" sz="2800" dirty="0"/>
              <a:t>described in the documents available from Computer Security Resource Center of NIST</a:t>
            </a:r>
          </a:p>
          <a:p>
            <a:pPr lvl="1">
              <a:spcBef>
                <a:spcPts val="600"/>
              </a:spcBef>
            </a:pPr>
            <a:r>
              <a:rPr lang="en-US" altLang="en-US" sz="2600" dirty="0"/>
              <a:t>SP 800-12</a:t>
            </a:r>
          </a:p>
          <a:p>
            <a:pPr lvl="1">
              <a:spcBef>
                <a:spcPts val="600"/>
              </a:spcBef>
            </a:pPr>
            <a:r>
              <a:rPr lang="en-US" altLang="en-US" sz="2600" dirty="0"/>
              <a:t>SP 800-14</a:t>
            </a:r>
          </a:p>
          <a:p>
            <a:pPr lvl="1">
              <a:spcBef>
                <a:spcPts val="600"/>
              </a:spcBef>
            </a:pPr>
            <a:r>
              <a:rPr lang="en-US" altLang="en-US" sz="2600" dirty="0"/>
              <a:t>SP 800-18 Rev. 1</a:t>
            </a:r>
          </a:p>
          <a:p>
            <a:pPr lvl="1">
              <a:spcBef>
                <a:spcPts val="600"/>
              </a:spcBef>
            </a:pPr>
            <a:r>
              <a:rPr lang="en-US" altLang="en-US" sz="2600" dirty="0"/>
              <a:t>SP 800-26</a:t>
            </a:r>
          </a:p>
          <a:p>
            <a:pPr lvl="1">
              <a:spcBef>
                <a:spcPts val="600"/>
              </a:spcBef>
            </a:pPr>
            <a:r>
              <a:rPr lang="en-US" altLang="en-US" sz="2600" dirty="0"/>
              <a:t>SP 800-30</a:t>
            </a:r>
          </a:p>
        </p:txBody>
      </p:sp>
    </p:spTree>
    <p:extLst>
      <p:ext uri="{BB962C8B-B14F-4D97-AF65-F5344CB8AC3E}">
        <p14:creationId xmlns:p14="http://schemas.microsoft.com/office/powerpoint/2010/main" val="2932966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6"/>
          <p:cNvSpPr>
            <a:spLocks noGrp="1" noChangeArrowheads="1"/>
          </p:cNvSpPr>
          <p:nvPr>
            <p:ph type="title"/>
          </p:nvPr>
        </p:nvSpPr>
        <p:spPr/>
        <p:txBody>
          <a:bodyPr anchor="ctr"/>
          <a:lstStyle/>
          <a:p>
            <a:r>
              <a:rPr lang="en-US" altLang="en-US" dirty="0"/>
              <a:t>NIST Special Publication 800-14 (1 of 2)</a:t>
            </a:r>
          </a:p>
        </p:txBody>
      </p:sp>
      <p:sp>
        <p:nvSpPr>
          <p:cNvPr id="53251" name="Content Placeholder 7"/>
          <p:cNvSpPr>
            <a:spLocks noGrp="1" noChangeArrowheads="1"/>
          </p:cNvSpPr>
          <p:nvPr>
            <p:ph idx="1"/>
          </p:nvPr>
        </p:nvSpPr>
        <p:spPr/>
        <p:txBody>
          <a:bodyPr>
            <a:noAutofit/>
          </a:bodyPr>
          <a:lstStyle/>
          <a:p>
            <a:pPr>
              <a:lnSpc>
                <a:spcPct val="120000"/>
              </a:lnSpc>
              <a:spcBef>
                <a:spcPts val="600"/>
              </a:spcBef>
            </a:pPr>
            <a:r>
              <a:rPr lang="en-US" altLang="en-US" sz="2800" dirty="0"/>
              <a:t>Security supports the mission of the organization and is an integral element of sound management.</a:t>
            </a:r>
          </a:p>
          <a:p>
            <a:pPr>
              <a:lnSpc>
                <a:spcPct val="120000"/>
              </a:lnSpc>
              <a:spcBef>
                <a:spcPts val="600"/>
              </a:spcBef>
            </a:pPr>
            <a:r>
              <a:rPr lang="en-US" altLang="en-US" sz="2800" dirty="0"/>
              <a:t>Security should be cost effective; owners have security responsibilities outside their own organizations.</a:t>
            </a:r>
          </a:p>
          <a:p>
            <a:pPr>
              <a:lnSpc>
                <a:spcPct val="120000"/>
              </a:lnSpc>
              <a:spcBef>
                <a:spcPts val="600"/>
              </a:spcBef>
            </a:pPr>
            <a:r>
              <a:rPr lang="en-US" altLang="en-US" sz="2800" dirty="0"/>
              <a:t>Security responsibilities and accountability should be made explicit; security requires a comprehensive and integrated approach.</a:t>
            </a:r>
          </a:p>
        </p:txBody>
      </p:sp>
    </p:spTree>
    <p:extLst>
      <p:ext uri="{BB962C8B-B14F-4D97-AF65-F5344CB8AC3E}">
        <p14:creationId xmlns:p14="http://schemas.microsoft.com/office/powerpoint/2010/main" val="649368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6"/>
          <p:cNvSpPr>
            <a:spLocks noGrp="1" noChangeArrowheads="1"/>
          </p:cNvSpPr>
          <p:nvPr>
            <p:ph type="title"/>
          </p:nvPr>
        </p:nvSpPr>
        <p:spPr/>
        <p:txBody>
          <a:bodyPr anchor="ctr"/>
          <a:lstStyle/>
          <a:p>
            <a:r>
              <a:rPr lang="en-US" altLang="en-US" dirty="0"/>
              <a:t>NIST Special Publication 800-14 (2 of 2)</a:t>
            </a:r>
          </a:p>
        </p:txBody>
      </p:sp>
      <p:sp>
        <p:nvSpPr>
          <p:cNvPr id="53251" name="Content Placeholder 7"/>
          <p:cNvSpPr>
            <a:spLocks noGrp="1" noChangeArrowheads="1"/>
          </p:cNvSpPr>
          <p:nvPr>
            <p:ph idx="1"/>
          </p:nvPr>
        </p:nvSpPr>
        <p:spPr/>
        <p:txBody>
          <a:bodyPr>
            <a:noAutofit/>
          </a:bodyPr>
          <a:lstStyle/>
          <a:p>
            <a:pPr>
              <a:lnSpc>
                <a:spcPct val="120000"/>
              </a:lnSpc>
              <a:spcBef>
                <a:spcPts val="600"/>
              </a:spcBef>
            </a:pPr>
            <a:r>
              <a:rPr lang="en-US" altLang="en-US" sz="2800" dirty="0"/>
              <a:t>Security should be periodically reassessed; security is constrained by societal factors.</a:t>
            </a:r>
          </a:p>
          <a:p>
            <a:pPr>
              <a:lnSpc>
                <a:spcPct val="120000"/>
              </a:lnSpc>
              <a:spcBef>
                <a:spcPts val="600"/>
              </a:spcBef>
            </a:pPr>
            <a:r>
              <a:rPr lang="en-US" altLang="en-US" sz="2800" dirty="0"/>
              <a:t>Thirty-three principles for securing systems (see Table 4-5).</a:t>
            </a:r>
          </a:p>
        </p:txBody>
      </p:sp>
    </p:spTree>
    <p:extLst>
      <p:ext uri="{BB962C8B-B14F-4D97-AF65-F5344CB8AC3E}">
        <p14:creationId xmlns:p14="http://schemas.microsoft.com/office/powerpoint/2010/main" val="1795831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chor="ctr"/>
          <a:lstStyle/>
          <a:p>
            <a:r>
              <a:rPr lang="en-US" altLang="en-US" dirty="0"/>
              <a:t>NIST Cybersecurity Framework (1 of 2)</a:t>
            </a:r>
          </a:p>
        </p:txBody>
      </p:sp>
      <p:sp>
        <p:nvSpPr>
          <p:cNvPr id="55299" name="Content Placeholder 2"/>
          <p:cNvSpPr>
            <a:spLocks noGrp="1"/>
          </p:cNvSpPr>
          <p:nvPr>
            <p:ph idx="1"/>
          </p:nvPr>
        </p:nvSpPr>
        <p:spPr/>
        <p:txBody>
          <a:bodyPr/>
          <a:lstStyle/>
          <a:p>
            <a:pPr>
              <a:spcBef>
                <a:spcPts val="600"/>
              </a:spcBef>
            </a:pPr>
            <a:r>
              <a:rPr lang="en-US" altLang="en-US" dirty="0"/>
              <a:t>Consists of three fundamental components:</a:t>
            </a:r>
            <a:endParaRPr lang="en-US" altLang="en-US" sz="2800" dirty="0"/>
          </a:p>
          <a:p>
            <a:pPr lvl="1">
              <a:spcBef>
                <a:spcPts val="600"/>
              </a:spcBef>
            </a:pPr>
            <a:r>
              <a:rPr lang="en-US" altLang="en-US" sz="2600" dirty="0"/>
              <a:t>Framework core: set of information security activities an organization is expected to perform and their desired results</a:t>
            </a:r>
          </a:p>
          <a:p>
            <a:pPr lvl="1">
              <a:spcBef>
                <a:spcPts val="600"/>
              </a:spcBef>
            </a:pPr>
            <a:r>
              <a:rPr lang="en-US" altLang="en-US" sz="2600" dirty="0"/>
              <a:t>Framework tiers: help relate the maturity of security programs and implement corresponding measures and functions</a:t>
            </a:r>
          </a:p>
          <a:p>
            <a:pPr lvl="1">
              <a:spcBef>
                <a:spcPts val="600"/>
              </a:spcBef>
            </a:pPr>
            <a:r>
              <a:rPr lang="en-US" altLang="en-US" sz="2600" dirty="0"/>
              <a:t>Framework profile: used to perform a gap analysis between the current and a desired state of information security/risk management</a:t>
            </a:r>
          </a:p>
        </p:txBody>
      </p:sp>
    </p:spTree>
    <p:extLst>
      <p:ext uri="{BB962C8B-B14F-4D97-AF65-F5344CB8AC3E}">
        <p14:creationId xmlns:p14="http://schemas.microsoft.com/office/powerpoint/2010/main" val="3478903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chor="ctr"/>
          <a:lstStyle/>
          <a:p>
            <a:r>
              <a:rPr lang="en-US" altLang="en-US" dirty="0"/>
              <a:t>NIST Cybersecurity Framework (2 of 2)</a:t>
            </a:r>
          </a:p>
        </p:txBody>
      </p:sp>
      <p:sp>
        <p:nvSpPr>
          <p:cNvPr id="57347" name="Content Placeholder 2"/>
          <p:cNvSpPr>
            <a:spLocks noGrp="1"/>
          </p:cNvSpPr>
          <p:nvPr>
            <p:ph idx="1"/>
          </p:nvPr>
        </p:nvSpPr>
        <p:spPr/>
        <p:txBody>
          <a:bodyPr>
            <a:normAutofit/>
          </a:bodyPr>
          <a:lstStyle/>
          <a:p>
            <a:pPr>
              <a:spcBef>
                <a:spcPts val="600"/>
              </a:spcBef>
            </a:pPr>
            <a:r>
              <a:rPr lang="en-US" altLang="en-US" sz="2800" dirty="0"/>
              <a:t>Seven-step approach to implementing/improving programs:</a:t>
            </a:r>
          </a:p>
          <a:p>
            <a:pPr lvl="1">
              <a:spcBef>
                <a:spcPts val="600"/>
              </a:spcBef>
            </a:pPr>
            <a:r>
              <a:rPr lang="en-US" altLang="en-US" sz="2600" dirty="0"/>
              <a:t>Prioritize and scope</a:t>
            </a:r>
          </a:p>
          <a:p>
            <a:pPr lvl="1">
              <a:spcBef>
                <a:spcPts val="600"/>
              </a:spcBef>
            </a:pPr>
            <a:r>
              <a:rPr lang="en-US" altLang="en-US" sz="2600" dirty="0"/>
              <a:t>Orient</a:t>
            </a:r>
          </a:p>
          <a:p>
            <a:pPr lvl="1">
              <a:spcBef>
                <a:spcPts val="600"/>
              </a:spcBef>
            </a:pPr>
            <a:r>
              <a:rPr lang="en-US" altLang="en-US" sz="2600" dirty="0"/>
              <a:t>Create current profile</a:t>
            </a:r>
          </a:p>
          <a:p>
            <a:pPr lvl="1">
              <a:spcBef>
                <a:spcPts val="600"/>
              </a:spcBef>
            </a:pPr>
            <a:r>
              <a:rPr lang="en-US" altLang="en-US" sz="2600" dirty="0"/>
              <a:t>Conduct risk assessment</a:t>
            </a:r>
          </a:p>
          <a:p>
            <a:pPr lvl="1">
              <a:spcBef>
                <a:spcPts val="600"/>
              </a:spcBef>
            </a:pPr>
            <a:r>
              <a:rPr lang="en-US" altLang="en-US" sz="2600" dirty="0"/>
              <a:t>Create target profile</a:t>
            </a:r>
          </a:p>
          <a:p>
            <a:pPr lvl="1">
              <a:spcBef>
                <a:spcPts val="600"/>
              </a:spcBef>
            </a:pPr>
            <a:r>
              <a:rPr lang="en-US" altLang="en-US" sz="2600" dirty="0"/>
              <a:t>Determine, analyze, and prioritize gaps</a:t>
            </a:r>
          </a:p>
          <a:p>
            <a:pPr lvl="1">
              <a:spcBef>
                <a:spcPts val="600"/>
              </a:spcBef>
            </a:pPr>
            <a:r>
              <a:rPr lang="en-US" altLang="en-US" sz="2600" dirty="0"/>
              <a:t>Implement action plan</a:t>
            </a:r>
          </a:p>
        </p:txBody>
      </p:sp>
    </p:spTree>
    <p:extLst>
      <p:ext uri="{BB962C8B-B14F-4D97-AF65-F5344CB8AC3E}">
        <p14:creationId xmlns:p14="http://schemas.microsoft.com/office/powerpoint/2010/main" val="1532924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6"/>
          <p:cNvSpPr>
            <a:spLocks noGrp="1" noChangeArrowheads="1"/>
          </p:cNvSpPr>
          <p:nvPr>
            <p:ph type="title"/>
          </p:nvPr>
        </p:nvSpPr>
        <p:spPr/>
        <p:txBody>
          <a:bodyPr anchor="ctr"/>
          <a:lstStyle/>
          <a:p>
            <a:r>
              <a:rPr lang="en-US" altLang="en-US" dirty="0"/>
              <a:t>Introduction</a:t>
            </a:r>
          </a:p>
        </p:txBody>
      </p:sp>
      <p:sp>
        <p:nvSpPr>
          <p:cNvPr id="17411" name="Content Placeholder 7"/>
          <p:cNvSpPr>
            <a:spLocks noGrp="1" noChangeArrowheads="1"/>
          </p:cNvSpPr>
          <p:nvPr>
            <p:ph idx="1"/>
          </p:nvPr>
        </p:nvSpPr>
        <p:spPr>
          <a:xfrm>
            <a:off x="45720" y="1066800"/>
            <a:ext cx="5974080" cy="4906963"/>
          </a:xfrm>
        </p:spPr>
        <p:txBody>
          <a:bodyPr>
            <a:noAutofit/>
          </a:bodyPr>
          <a:lstStyle/>
          <a:p>
            <a:pPr>
              <a:spcBef>
                <a:spcPts val="600"/>
              </a:spcBef>
            </a:pPr>
            <a:r>
              <a:rPr lang="en-US" altLang="en-US" sz="2400" b="1" u="sng" dirty="0">
                <a:solidFill>
                  <a:srgbClr val="FF0000"/>
                </a:solidFill>
              </a:rPr>
              <a:t>Information security program </a:t>
            </a:r>
            <a:r>
              <a:rPr lang="en-US" altLang="en-US" sz="2400" dirty="0"/>
              <a:t>begins with </a:t>
            </a:r>
            <a:r>
              <a:rPr lang="en-US" altLang="en-US" sz="2400" b="1" dirty="0">
                <a:solidFill>
                  <a:schemeClr val="tx2"/>
                </a:solidFill>
              </a:rPr>
              <a:t>(Governance) </a:t>
            </a:r>
            <a:r>
              <a:rPr lang="en-US" altLang="en-US" sz="2400" b="1" dirty="0"/>
              <a:t>policies</a:t>
            </a:r>
            <a:r>
              <a:rPr lang="en-US" altLang="en-US" sz="2400" dirty="0"/>
              <a:t>, </a:t>
            </a:r>
            <a:r>
              <a:rPr lang="en-US" altLang="en-US" sz="2400" b="1" dirty="0"/>
              <a:t>standards</a:t>
            </a:r>
            <a:r>
              <a:rPr lang="en-US" altLang="en-US" sz="2400" dirty="0">
                <a:solidFill>
                  <a:schemeClr val="tx2"/>
                </a:solidFill>
              </a:rPr>
              <a:t>, </a:t>
            </a:r>
            <a:r>
              <a:rPr lang="en-US" altLang="en-US" sz="2400" dirty="0"/>
              <a:t>and </a:t>
            </a:r>
            <a:r>
              <a:rPr lang="en-US" altLang="en-US" sz="2400" b="1" dirty="0">
                <a:solidFill>
                  <a:schemeClr val="tx2"/>
                </a:solidFill>
              </a:rPr>
              <a:t>(Process)</a:t>
            </a:r>
            <a:r>
              <a:rPr lang="en-US" altLang="en-US" sz="2400" dirty="0">
                <a:solidFill>
                  <a:schemeClr val="tx2"/>
                </a:solidFill>
              </a:rPr>
              <a:t> </a:t>
            </a:r>
            <a:r>
              <a:rPr lang="en-US" altLang="en-US" sz="2400" b="1" dirty="0"/>
              <a:t>practices </a:t>
            </a:r>
            <a:r>
              <a:rPr lang="en-US" altLang="en-US" sz="2400" dirty="0"/>
              <a:t>which are the foundation for </a:t>
            </a:r>
            <a:r>
              <a:rPr lang="en-US" altLang="en-US" sz="2400" b="1" u="sng" dirty="0"/>
              <a:t>information security </a:t>
            </a:r>
            <a:r>
              <a:rPr lang="en-US" altLang="en-US" sz="2400" b="1" u="sng" dirty="0">
                <a:solidFill>
                  <a:schemeClr val="tx2"/>
                </a:solidFill>
              </a:rPr>
              <a:t>architecture</a:t>
            </a:r>
            <a:r>
              <a:rPr lang="en-US" altLang="en-US" sz="2400" b="1" u="sng" dirty="0"/>
              <a:t> </a:t>
            </a:r>
            <a:r>
              <a:rPr lang="en-US" altLang="en-US" sz="2400" dirty="0"/>
              <a:t>and blueprint.</a:t>
            </a:r>
          </a:p>
          <a:p>
            <a:pPr>
              <a:spcBef>
                <a:spcPts val="600"/>
              </a:spcBef>
            </a:pPr>
            <a:r>
              <a:rPr lang="en-US" altLang="en-US" sz="2400" b="1" dirty="0"/>
              <a:t>Coordinated planning is required </a:t>
            </a:r>
            <a:r>
              <a:rPr lang="en-US" altLang="en-US" sz="2400" dirty="0"/>
              <a:t>to create and maintain these elements.</a:t>
            </a:r>
          </a:p>
          <a:p>
            <a:pPr>
              <a:spcBef>
                <a:spcPts val="600"/>
              </a:spcBef>
            </a:pPr>
            <a:r>
              <a:rPr lang="en-US" altLang="en-US" sz="2400" b="1" dirty="0"/>
              <a:t>Strategic planning </a:t>
            </a:r>
            <a:r>
              <a:rPr lang="en-US" altLang="en-US" sz="2400" dirty="0"/>
              <a:t>for the management of </a:t>
            </a:r>
            <a:r>
              <a:rPr lang="en-US" altLang="en-US" sz="2400" b="1" dirty="0"/>
              <a:t>allocation of resources</a:t>
            </a:r>
            <a:r>
              <a:rPr lang="en-US" altLang="en-US" sz="2400" dirty="0"/>
              <a:t>.</a:t>
            </a:r>
          </a:p>
          <a:p>
            <a:pPr>
              <a:spcBef>
                <a:spcPts val="600"/>
              </a:spcBef>
            </a:pPr>
            <a:r>
              <a:rPr lang="en-US" altLang="en-US" sz="2400" b="1" dirty="0">
                <a:solidFill>
                  <a:srgbClr val="FF0000"/>
                </a:solidFill>
              </a:rPr>
              <a:t>Contingency planning </a:t>
            </a:r>
            <a:r>
              <a:rPr lang="en-US" altLang="en-US" sz="2000" dirty="0"/>
              <a:t>for the preparation of </a:t>
            </a:r>
            <a:r>
              <a:rPr lang="en-US" altLang="en-US" sz="2000" b="1" dirty="0"/>
              <a:t>uncertain</a:t>
            </a:r>
            <a:r>
              <a:rPr lang="en-US" altLang="en-US" sz="2000" dirty="0"/>
              <a:t> business environment.</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362200"/>
            <a:ext cx="4337033" cy="413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rot="19638837">
            <a:off x="6419208" y="3367880"/>
            <a:ext cx="1066800" cy="381000"/>
          </a:xfrm>
          <a:prstGeom prst="ellipse">
            <a:avLst/>
          </a:prstGeom>
          <a:solidFill>
            <a:schemeClr val="lt1">
              <a:alpha val="41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6" name="Oval 5"/>
          <p:cNvSpPr/>
          <p:nvPr/>
        </p:nvSpPr>
        <p:spPr>
          <a:xfrm>
            <a:off x="7063724" y="3591556"/>
            <a:ext cx="667392" cy="381000"/>
          </a:xfrm>
          <a:prstGeom prst="ellipse">
            <a:avLst/>
          </a:prstGeom>
          <a:solidFill>
            <a:schemeClr val="lt1">
              <a:alpha val="41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7" name="Oval 6"/>
          <p:cNvSpPr/>
          <p:nvPr/>
        </p:nvSpPr>
        <p:spPr>
          <a:xfrm rot="3173291">
            <a:off x="7197716" y="4131863"/>
            <a:ext cx="1066800" cy="381000"/>
          </a:xfrm>
          <a:prstGeom prst="ellipse">
            <a:avLst/>
          </a:prstGeom>
          <a:solidFill>
            <a:schemeClr val="lt1">
              <a:alpha val="41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cxnSp>
        <p:nvCxnSpPr>
          <p:cNvPr id="5" name="Straight Arrow Connector 4"/>
          <p:cNvCxnSpPr/>
          <p:nvPr/>
        </p:nvCxnSpPr>
        <p:spPr>
          <a:xfrm>
            <a:off x="6944579" y="3782055"/>
            <a:ext cx="614695" cy="35594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rot="2730513">
            <a:off x="7510498" y="3433497"/>
            <a:ext cx="1066800" cy="381000"/>
          </a:xfrm>
          <a:prstGeom prst="ellipse">
            <a:avLst/>
          </a:prstGeom>
          <a:solidFill>
            <a:schemeClr val="lt1">
              <a:alpha val="41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cxnSp>
        <p:nvCxnSpPr>
          <p:cNvPr id="11" name="Straight Arrow Connector 10"/>
          <p:cNvCxnSpPr>
            <a:stCxn id="10" idx="4"/>
          </p:cNvCxnSpPr>
          <p:nvPr/>
        </p:nvCxnSpPr>
        <p:spPr>
          <a:xfrm flipH="1">
            <a:off x="6908631" y="3757500"/>
            <a:ext cx="999373" cy="1105171"/>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0" idx="4"/>
          </p:cNvCxnSpPr>
          <p:nvPr/>
        </p:nvCxnSpPr>
        <p:spPr>
          <a:xfrm>
            <a:off x="7908004" y="3757500"/>
            <a:ext cx="119145" cy="1128294"/>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5791200" y="2743199"/>
            <a:ext cx="3307079" cy="3230563"/>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391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14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11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11">
                                            <p:txEl>
                                              <p:pRg st="1" end="1"/>
                                            </p:txEl>
                                          </p:spTgt>
                                        </p:tgtEl>
                                        <p:attrNameLst>
                                          <p:attrName>style.visibility</p:attrName>
                                        </p:attrNameLst>
                                      </p:cBhvr>
                                      <p:to>
                                        <p:strVal val="visible"/>
                                      </p:to>
                                    </p:set>
                                    <p:animEffect transition="in" filter="wipe(left)">
                                      <p:cBhvr>
                                        <p:cTn id="32" dur="1700"/>
                                        <p:tgtEl>
                                          <p:spTgt spid="174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11">
                                            <p:txEl>
                                              <p:pRg st="2" end="2"/>
                                            </p:txEl>
                                          </p:spTgt>
                                        </p:tgtEl>
                                        <p:attrNameLst>
                                          <p:attrName>style.visibility</p:attrName>
                                        </p:attrNameLst>
                                      </p:cBhvr>
                                      <p:to>
                                        <p:strVal val="visible"/>
                                      </p:to>
                                    </p:set>
                                    <p:animEffect transition="in" filter="wipe(left)">
                                      <p:cBhvr>
                                        <p:cTn id="37" dur="1900"/>
                                        <p:tgtEl>
                                          <p:spTgt spid="174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19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16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17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411">
                                            <p:txEl>
                                              <p:pRg st="3" end="3"/>
                                            </p:txEl>
                                          </p:spTgt>
                                        </p:tgtEl>
                                        <p:attrNameLst>
                                          <p:attrName>style.visibility</p:attrName>
                                        </p:attrNameLst>
                                      </p:cBhvr>
                                      <p:to>
                                        <p:strVal val="visible"/>
                                      </p:to>
                                    </p:set>
                                    <p:animEffect transition="in" filter="wipe(left)">
                                      <p:cBhvr>
                                        <p:cTn id="57" dur="1800"/>
                                        <p:tgtEl>
                                          <p:spTgt spid="17411">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ircle(in)">
                                      <p:cBhvr>
                                        <p:cTn id="6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0"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chor="ctr"/>
          <a:lstStyle/>
          <a:p>
            <a:r>
              <a:rPr lang="en-US" altLang="en-US" b="1" dirty="0"/>
              <a:t>Other Sources </a:t>
            </a:r>
            <a:r>
              <a:rPr lang="en-US" altLang="en-US" dirty="0"/>
              <a:t>of Security Frameworks</a:t>
            </a:r>
          </a:p>
        </p:txBody>
      </p:sp>
      <p:sp>
        <p:nvSpPr>
          <p:cNvPr id="59395" name="Content Placeholder 2"/>
          <p:cNvSpPr>
            <a:spLocks noGrp="1"/>
          </p:cNvSpPr>
          <p:nvPr>
            <p:ph idx="1"/>
          </p:nvPr>
        </p:nvSpPr>
        <p:spPr/>
        <p:txBody>
          <a:bodyPr>
            <a:normAutofit/>
          </a:bodyPr>
          <a:lstStyle/>
          <a:p>
            <a:r>
              <a:rPr lang="en-US" altLang="en-US" sz="2800" dirty="0"/>
              <a:t>Computer Emergency Response Team Coordination Center (</a:t>
            </a:r>
            <a:r>
              <a:rPr lang="en-US" altLang="en-US" sz="2800" b="1" dirty="0"/>
              <a:t>CERT/CC</a:t>
            </a:r>
            <a:r>
              <a:rPr lang="en-US" altLang="en-US" sz="2800" dirty="0"/>
              <a:t>)</a:t>
            </a:r>
          </a:p>
          <a:p>
            <a:r>
              <a:rPr lang="en-US" altLang="en-US" sz="2800" dirty="0"/>
              <a:t>International Association of Professional Security Consultants</a:t>
            </a:r>
          </a:p>
        </p:txBody>
      </p:sp>
    </p:spTree>
    <p:extLst>
      <p:ext uri="{BB962C8B-B14F-4D97-AF65-F5344CB8AC3E}">
        <p14:creationId xmlns:p14="http://schemas.microsoft.com/office/powerpoint/2010/main" val="348691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6"/>
          <p:cNvSpPr>
            <a:spLocks noGrp="1" noChangeArrowheads="1"/>
          </p:cNvSpPr>
          <p:nvPr>
            <p:ph type="title"/>
          </p:nvPr>
        </p:nvSpPr>
        <p:spPr/>
        <p:txBody>
          <a:bodyPr anchor="ctr"/>
          <a:lstStyle/>
          <a:p>
            <a:r>
              <a:rPr lang="en-US" altLang="en-US" dirty="0"/>
              <a:t>Design of Security </a:t>
            </a:r>
            <a:r>
              <a:rPr lang="en-US" altLang="en-US" b="1" dirty="0"/>
              <a:t>Architecture </a:t>
            </a:r>
            <a:r>
              <a:rPr lang="en-US" altLang="en-US" dirty="0"/>
              <a:t>(1 of 2)</a:t>
            </a:r>
          </a:p>
        </p:txBody>
      </p:sp>
      <p:sp>
        <p:nvSpPr>
          <p:cNvPr id="61443" name="Content Placeholder 7"/>
          <p:cNvSpPr>
            <a:spLocks noGrp="1" noChangeArrowheads="1"/>
          </p:cNvSpPr>
          <p:nvPr>
            <p:ph idx="1"/>
          </p:nvPr>
        </p:nvSpPr>
        <p:spPr>
          <a:xfrm>
            <a:off x="228600" y="1295400"/>
            <a:ext cx="5257800" cy="4830763"/>
          </a:xfrm>
        </p:spPr>
        <p:txBody>
          <a:bodyPr>
            <a:normAutofit fontScale="62500" lnSpcReduction="20000"/>
          </a:bodyPr>
          <a:lstStyle/>
          <a:p>
            <a:pPr>
              <a:lnSpc>
                <a:spcPct val="120000"/>
              </a:lnSpc>
              <a:spcBef>
                <a:spcPts val="600"/>
              </a:spcBef>
            </a:pPr>
            <a:r>
              <a:rPr lang="en-US" altLang="en-US" sz="3300" dirty="0"/>
              <a:t>Spheres of security: foundation of the security framework</a:t>
            </a:r>
          </a:p>
          <a:p>
            <a:pPr>
              <a:lnSpc>
                <a:spcPct val="120000"/>
              </a:lnSpc>
              <a:spcBef>
                <a:spcPts val="600"/>
              </a:spcBef>
            </a:pPr>
            <a:r>
              <a:rPr lang="en-US" altLang="en-US" sz="3300" b="1" dirty="0"/>
              <a:t>Levels of controls</a:t>
            </a:r>
            <a:r>
              <a:rPr lang="en-US" altLang="en-US" sz="3300" dirty="0"/>
              <a:t>:</a:t>
            </a:r>
          </a:p>
          <a:p>
            <a:pPr lvl="1">
              <a:lnSpc>
                <a:spcPct val="120000"/>
              </a:lnSpc>
              <a:spcBef>
                <a:spcPts val="600"/>
              </a:spcBef>
            </a:pPr>
            <a:r>
              <a:rPr lang="en-US" altLang="en-US" sz="3100" b="1" dirty="0"/>
              <a:t>Management controls </a:t>
            </a:r>
            <a:r>
              <a:rPr lang="en-US" altLang="en-US" sz="3100" dirty="0"/>
              <a:t>set the direction and scope of the security processes and provide detailed instructions for its conduct.</a:t>
            </a:r>
          </a:p>
          <a:p>
            <a:pPr lvl="1">
              <a:lnSpc>
                <a:spcPct val="120000"/>
              </a:lnSpc>
              <a:spcBef>
                <a:spcPts val="600"/>
              </a:spcBef>
            </a:pPr>
            <a:r>
              <a:rPr lang="en-US" altLang="en-US" sz="3100" b="1" dirty="0"/>
              <a:t>Operational controls </a:t>
            </a:r>
            <a:r>
              <a:rPr lang="en-US" altLang="en-US" sz="3100" dirty="0"/>
              <a:t>address personnel and physical security and the protection of production inputs/outputs.</a:t>
            </a:r>
          </a:p>
          <a:p>
            <a:pPr lvl="1">
              <a:lnSpc>
                <a:spcPct val="120000"/>
              </a:lnSpc>
              <a:spcBef>
                <a:spcPts val="600"/>
              </a:spcBef>
            </a:pPr>
            <a:r>
              <a:rPr lang="en-US" altLang="en-US" sz="3100" b="1" dirty="0"/>
              <a:t>Technical controls </a:t>
            </a:r>
            <a:r>
              <a:rPr lang="en-US" altLang="en-US" sz="3100" dirty="0"/>
              <a:t>are the tactical and technical implementations related to designing and integrating security in the organization.</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447800"/>
            <a:ext cx="4496987" cy="428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rot="20149254">
            <a:off x="6314185" y="2465473"/>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Oval 5"/>
          <p:cNvSpPr/>
          <p:nvPr/>
        </p:nvSpPr>
        <p:spPr>
          <a:xfrm rot="21449728">
            <a:off x="7381751" y="3824397"/>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rot="20149254">
            <a:off x="6314186" y="3772932"/>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7280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down)">
                                      <p:cBhvr>
                                        <p:cTn id="7" dur="25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20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wipe(left)">
                                      <p:cBhvr>
                                        <p:cTn id="22" dur="21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3">
                                            <p:txEl>
                                              <p:pRg st="4" end="4"/>
                                            </p:txEl>
                                          </p:spTgt>
                                        </p:tgtEl>
                                        <p:attrNameLst>
                                          <p:attrName>style.visibility</p:attrName>
                                        </p:attrNameLst>
                                      </p:cBhvr>
                                      <p:to>
                                        <p:strVal val="visible"/>
                                      </p:to>
                                    </p:set>
                                    <p:animEffect transition="in" filter="wipe(left)">
                                      <p:cBhvr>
                                        <p:cTn id="32" dur="2100"/>
                                        <p:tgtEl>
                                          <p:spTgt spid="614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
          <p:cNvSpPr>
            <a:spLocks noGrp="1" noChangeArrowheads="1"/>
          </p:cNvSpPr>
          <p:nvPr>
            <p:ph type="title"/>
          </p:nvPr>
        </p:nvSpPr>
        <p:spPr/>
        <p:txBody>
          <a:bodyPr anchor="ctr"/>
          <a:lstStyle/>
          <a:p>
            <a:r>
              <a:rPr lang="en-US" altLang="en-US" dirty="0"/>
              <a:t>Design of Security Architecture (2 of 2)</a:t>
            </a:r>
          </a:p>
        </p:txBody>
      </p:sp>
      <p:sp>
        <p:nvSpPr>
          <p:cNvPr id="65539" name="Content Placeholder7"/>
          <p:cNvSpPr>
            <a:spLocks noGrp="1" noChangeArrowheads="1"/>
          </p:cNvSpPr>
          <p:nvPr>
            <p:ph idx="1"/>
          </p:nvPr>
        </p:nvSpPr>
        <p:spPr/>
        <p:txBody>
          <a:bodyPr/>
          <a:lstStyle/>
          <a:p>
            <a:pPr>
              <a:spcBef>
                <a:spcPts val="600"/>
              </a:spcBef>
            </a:pPr>
            <a:r>
              <a:rPr lang="en-US" altLang="en-US" sz="2800" dirty="0"/>
              <a:t>Defense </a:t>
            </a:r>
            <a:r>
              <a:rPr lang="en-US" altLang="en-US" sz="2800" dirty="0">
                <a:solidFill>
                  <a:srgbClr val="FF0000"/>
                </a:solidFill>
              </a:rPr>
              <a:t>in depth</a:t>
            </a:r>
          </a:p>
          <a:p>
            <a:pPr lvl="1">
              <a:spcBef>
                <a:spcPts val="600"/>
              </a:spcBef>
            </a:pPr>
            <a:r>
              <a:rPr lang="en-US" altLang="en-US" sz="2600" b="1" dirty="0"/>
              <a:t>Implementation of security in layers</a:t>
            </a:r>
          </a:p>
          <a:p>
            <a:pPr lvl="1">
              <a:spcBef>
                <a:spcPts val="600"/>
              </a:spcBef>
            </a:pPr>
            <a:r>
              <a:rPr lang="en-US" altLang="en-US" sz="2600" dirty="0"/>
              <a:t>Requires that organization establish multiple layers of security controls and safeguards</a:t>
            </a:r>
          </a:p>
          <a:p>
            <a:pPr>
              <a:spcBef>
                <a:spcPts val="600"/>
              </a:spcBef>
            </a:pPr>
            <a:r>
              <a:rPr lang="en-US" altLang="en-US" sz="2800" dirty="0">
                <a:solidFill>
                  <a:srgbClr val="FF0000"/>
                </a:solidFill>
              </a:rPr>
              <a:t>Security perimeter</a:t>
            </a:r>
          </a:p>
          <a:p>
            <a:pPr lvl="1">
              <a:spcBef>
                <a:spcPts val="600"/>
              </a:spcBef>
            </a:pPr>
            <a:r>
              <a:rPr lang="en-US" altLang="en-US" sz="2600" b="1" dirty="0"/>
              <a:t>Border</a:t>
            </a:r>
            <a:r>
              <a:rPr lang="en-US" altLang="en-US" sz="2600" dirty="0"/>
              <a:t> of security protecting internal systems from outside threats</a:t>
            </a:r>
          </a:p>
          <a:p>
            <a:pPr lvl="1">
              <a:spcBef>
                <a:spcPts val="600"/>
              </a:spcBef>
            </a:pPr>
            <a:r>
              <a:rPr lang="en-US" altLang="en-US" sz="2600" dirty="0"/>
              <a:t>Does not protect against internal attacks from employee threats or onsite physical threats</a:t>
            </a:r>
          </a:p>
        </p:txBody>
      </p:sp>
    </p:spTree>
    <p:extLst>
      <p:ext uri="{BB962C8B-B14F-4D97-AF65-F5344CB8AC3E}">
        <p14:creationId xmlns:p14="http://schemas.microsoft.com/office/powerpoint/2010/main" val="1344650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68" y="357626"/>
            <a:ext cx="8091431" cy="1090174"/>
          </a:xfrm>
        </p:spPr>
        <p:txBody>
          <a:bodyPr anchor="ctr">
            <a:noAutofit/>
          </a:bodyPr>
          <a:lstStyle/>
          <a:p>
            <a:pPr eaLnBrk="0" fontAlgn="base" hangingPunct="0">
              <a:spcBef>
                <a:spcPct val="30000"/>
              </a:spcBef>
              <a:spcAft>
                <a:spcPct val="0"/>
              </a:spcAft>
              <a:defRPr/>
            </a:pPr>
            <a:r>
              <a:rPr lang="en-US" b="1" dirty="0"/>
              <a:t>Figure 4-10  </a:t>
            </a:r>
            <a:r>
              <a:rPr lang="en-US" dirty="0"/>
              <a:t>Security perimeters and domains</a:t>
            </a:r>
            <a:endParaRPr lang="en-US" baseline="30000" dirty="0"/>
          </a:p>
        </p:txBody>
      </p:sp>
      <p:pic>
        <p:nvPicPr>
          <p:cNvPr id="4098" name="Picture 2" descr="An illustration consists of untrusted network as an input to the box labeled as, “Firewall.” It consists of two routers labeled as, “External filtering router and internal filtering router which in turn is connected to three servers labeled as, “Various firewalls and proxy servers” enclosed inside an oval. A rod like structure labeled as, “Security perimeter” with grey and black stripes are shown passing through the External filtering router. The Internal filtering router points to a server labeled as, “High level security domain” is connected to four computers together labeled as, “trusted network.” The text labeled as, “Demilitarized zone (DMZ)” points to an oval in Firewal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94" y="1524000"/>
            <a:ext cx="7880213" cy="467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81925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a:bodyPr>
          <a:lstStyle/>
          <a:p>
            <a:pPr eaLnBrk="0" fontAlgn="base" hangingPunct="0">
              <a:spcBef>
                <a:spcPct val="30000"/>
              </a:spcBef>
              <a:spcAft>
                <a:spcPct val="0"/>
              </a:spcAft>
              <a:defRPr/>
            </a:pPr>
            <a:r>
              <a:rPr lang="en-US" b="1" dirty="0"/>
              <a:t>Figure 4-9  </a:t>
            </a:r>
            <a:r>
              <a:rPr lang="en-US" dirty="0"/>
              <a:t>Defense in depth</a:t>
            </a:r>
            <a:endParaRPr lang="en-US" baseline="30000" dirty="0"/>
          </a:p>
        </p:txBody>
      </p:sp>
      <p:pic>
        <p:nvPicPr>
          <p:cNvPr id="3074" name="Picture 2" descr="An illustration consists of untrusted network as an input to a box labeled as, “Firewall demilitarized zone.” It consists of two routers labeled as, “External filtering router and internal filtering router and VPN concentrator” which is connected to a server labeled as, “Dual homed proxy server.” A rectangular box is labeled as, “Packet header” with an arrow pointing towards the right and a circle on it is shown near the server labeled as, “internal filtering router and VPN concentrator.” The circle and the packet header together are labeled as, “Network intrusion detection and prevention system.” It points to a circle with 0’s and 1’s with a server on the background. It is labeled as, “Host intrusion detection and prevention system” which in turn points to two computers on the top and bottom together labeled as, “Trusted network.” The text labeled as, “Effective information security policy” is shown above this. An image of several people standing above this is shown and the text below this is labeled as, “Users involved in effective security training and awareness program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434" y="1759001"/>
            <a:ext cx="5857133" cy="365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74427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noChangeArrowheads="1"/>
          </p:cNvSpPr>
          <p:nvPr>
            <p:ph type="title"/>
          </p:nvPr>
        </p:nvSpPr>
        <p:spPr/>
        <p:txBody>
          <a:bodyPr anchor="ctr">
            <a:noAutofit/>
          </a:bodyPr>
          <a:lstStyle/>
          <a:p>
            <a:r>
              <a:rPr lang="en-US" altLang="en-US" dirty="0"/>
              <a:t>Security </a:t>
            </a:r>
            <a:r>
              <a:rPr lang="en-US" altLang="en-US" b="1" dirty="0"/>
              <a:t>Education, Training, and Awareness Program</a:t>
            </a:r>
          </a:p>
        </p:txBody>
      </p:sp>
      <p:sp>
        <p:nvSpPr>
          <p:cNvPr id="70659" name="Content Placeholder 5"/>
          <p:cNvSpPr>
            <a:spLocks noGrp="1" noChangeArrowheads="1"/>
          </p:cNvSpPr>
          <p:nvPr>
            <p:ph idx="1"/>
          </p:nvPr>
        </p:nvSpPr>
        <p:spPr/>
        <p:txBody>
          <a:bodyPr>
            <a:normAutofit/>
          </a:bodyPr>
          <a:lstStyle/>
          <a:p>
            <a:pPr>
              <a:spcBef>
                <a:spcPts val="600"/>
              </a:spcBef>
            </a:pPr>
            <a:r>
              <a:rPr lang="en-US" altLang="en-US" sz="2800" b="1" dirty="0"/>
              <a:t>Once general security policy exists, implement security education, training, and awareness (SETA) program. </a:t>
            </a:r>
          </a:p>
          <a:p>
            <a:pPr>
              <a:spcBef>
                <a:spcPts val="600"/>
              </a:spcBef>
            </a:pPr>
            <a:r>
              <a:rPr lang="en-US" altLang="en-US" sz="2800" dirty="0"/>
              <a:t>SETA is a control measure </a:t>
            </a:r>
            <a:r>
              <a:rPr lang="en-US" altLang="en-US" sz="2800" dirty="0">
                <a:solidFill>
                  <a:srgbClr val="FF0000"/>
                </a:solidFill>
              </a:rPr>
              <a:t>designed to reduce accidental security breaches.</a:t>
            </a:r>
          </a:p>
          <a:p>
            <a:pPr>
              <a:spcBef>
                <a:spcPts val="600"/>
              </a:spcBef>
            </a:pPr>
            <a:r>
              <a:rPr lang="en-US" altLang="en-US" sz="2800" dirty="0"/>
              <a:t>The SETA program consists of security education, security training, and security awareness.</a:t>
            </a:r>
          </a:p>
          <a:p>
            <a:pPr>
              <a:spcBef>
                <a:spcPts val="600"/>
              </a:spcBef>
            </a:pPr>
            <a:r>
              <a:rPr lang="en-US" altLang="en-US" sz="2800" dirty="0"/>
              <a:t>It enhances security by </a:t>
            </a:r>
            <a:r>
              <a:rPr lang="en-US" altLang="en-US" sz="2800" b="1" dirty="0"/>
              <a:t>improving awareness</a:t>
            </a:r>
            <a:r>
              <a:rPr lang="en-US" altLang="en-US" sz="2800" dirty="0"/>
              <a:t>, developing </a:t>
            </a:r>
            <a:r>
              <a:rPr lang="en-US" altLang="en-US" sz="2800" b="1" dirty="0"/>
              <a:t>skills and knowledge</a:t>
            </a:r>
            <a:r>
              <a:rPr lang="en-US" altLang="en-US" sz="2800" dirty="0"/>
              <a:t>, and building in-depth knowledge.</a:t>
            </a:r>
          </a:p>
        </p:txBody>
      </p:sp>
    </p:spTree>
    <p:extLst>
      <p:ext uri="{BB962C8B-B14F-4D97-AF65-F5344CB8AC3E}">
        <p14:creationId xmlns:p14="http://schemas.microsoft.com/office/powerpoint/2010/main" val="1030534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4"/>
          <p:cNvSpPr>
            <a:spLocks noGrp="1" noChangeArrowheads="1"/>
          </p:cNvSpPr>
          <p:nvPr>
            <p:ph type="title"/>
          </p:nvPr>
        </p:nvSpPr>
        <p:spPr/>
        <p:txBody>
          <a:bodyPr anchor="ctr"/>
          <a:lstStyle/>
          <a:p>
            <a:r>
              <a:rPr lang="en-US" altLang="en-US" dirty="0"/>
              <a:t>Security Education</a:t>
            </a:r>
          </a:p>
        </p:txBody>
      </p:sp>
      <p:sp>
        <p:nvSpPr>
          <p:cNvPr id="72707" name="Content Placeholder 5"/>
          <p:cNvSpPr>
            <a:spLocks noGrp="1" noChangeArrowheads="1"/>
          </p:cNvSpPr>
          <p:nvPr>
            <p:ph idx="1"/>
          </p:nvPr>
        </p:nvSpPr>
        <p:spPr/>
        <p:txBody>
          <a:bodyPr>
            <a:normAutofit/>
          </a:bodyPr>
          <a:lstStyle/>
          <a:p>
            <a:pPr>
              <a:spcBef>
                <a:spcPts val="600"/>
              </a:spcBef>
            </a:pPr>
            <a:r>
              <a:rPr lang="en-US" altLang="en-US" sz="2800" b="1" dirty="0">
                <a:solidFill>
                  <a:srgbClr val="FF0000"/>
                </a:solidFill>
              </a:rPr>
              <a:t>Everyone in an organization needs to be trained </a:t>
            </a:r>
            <a:r>
              <a:rPr lang="en-US" altLang="en-US" sz="2800" dirty="0"/>
              <a:t>and aware of information security; not every member needs a formal degree or certificate in information security.</a:t>
            </a:r>
          </a:p>
          <a:p>
            <a:pPr>
              <a:spcBef>
                <a:spcPts val="600"/>
              </a:spcBef>
            </a:pPr>
            <a:r>
              <a:rPr lang="en-US" altLang="en-US" sz="2800" dirty="0"/>
              <a:t>When formal education is deemed appropriate, an employee can investigate courses in continuing education from local institutions of higher learning.</a:t>
            </a:r>
          </a:p>
          <a:p>
            <a:pPr>
              <a:spcBef>
                <a:spcPts val="600"/>
              </a:spcBef>
            </a:pPr>
            <a:r>
              <a:rPr lang="en-US" altLang="en-US" sz="2800" dirty="0"/>
              <a:t>A number of universities have formal coursework in information security.</a:t>
            </a:r>
          </a:p>
        </p:txBody>
      </p:sp>
    </p:spTree>
    <p:extLst>
      <p:ext uri="{BB962C8B-B14F-4D97-AF65-F5344CB8AC3E}">
        <p14:creationId xmlns:p14="http://schemas.microsoft.com/office/powerpoint/2010/main" val="1068503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4"/>
          <p:cNvSpPr>
            <a:spLocks noGrp="1" noChangeArrowheads="1"/>
          </p:cNvSpPr>
          <p:nvPr>
            <p:ph type="title"/>
          </p:nvPr>
        </p:nvSpPr>
        <p:spPr/>
        <p:txBody>
          <a:bodyPr anchor="ctr"/>
          <a:lstStyle/>
          <a:p>
            <a:r>
              <a:rPr lang="en-US" altLang="en-US" dirty="0"/>
              <a:t>Security Training</a:t>
            </a:r>
          </a:p>
        </p:txBody>
      </p:sp>
      <p:sp>
        <p:nvSpPr>
          <p:cNvPr id="74755" name="Content Placeholder 5"/>
          <p:cNvSpPr>
            <a:spLocks noGrp="1" noChangeArrowheads="1"/>
          </p:cNvSpPr>
          <p:nvPr>
            <p:ph idx="1"/>
          </p:nvPr>
        </p:nvSpPr>
        <p:spPr>
          <a:xfrm>
            <a:off x="228600" y="1295401"/>
            <a:ext cx="8686800" cy="4800600"/>
          </a:xfrm>
        </p:spPr>
        <p:txBody>
          <a:bodyPr>
            <a:normAutofit/>
          </a:bodyPr>
          <a:lstStyle/>
          <a:p>
            <a:r>
              <a:rPr lang="en-US" altLang="en-US" sz="2800" dirty="0"/>
              <a:t>Provides members of the organization with detailed information and hands-on instruction to prepare them to perform their duties securely.</a:t>
            </a:r>
          </a:p>
          <a:p>
            <a:r>
              <a:rPr lang="en-US" altLang="en-US" sz="2800" dirty="0"/>
              <a:t>Management of information security can develop customized in-house training or outsource the training program.</a:t>
            </a:r>
          </a:p>
          <a:p>
            <a:r>
              <a:rPr lang="en-US" altLang="en-US" sz="2800" dirty="0"/>
              <a:t>Alternatives to formal training include conferences and programs offered through professional organizations.</a:t>
            </a:r>
          </a:p>
        </p:txBody>
      </p:sp>
    </p:spTree>
    <p:extLst>
      <p:ext uri="{BB962C8B-B14F-4D97-AF65-F5344CB8AC3E}">
        <p14:creationId xmlns:p14="http://schemas.microsoft.com/office/powerpoint/2010/main" val="1299559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4"/>
          <p:cNvSpPr>
            <a:spLocks noGrp="1" noChangeArrowheads="1"/>
          </p:cNvSpPr>
          <p:nvPr>
            <p:ph type="title"/>
          </p:nvPr>
        </p:nvSpPr>
        <p:spPr/>
        <p:txBody>
          <a:bodyPr anchor="ctr"/>
          <a:lstStyle/>
          <a:p>
            <a:r>
              <a:rPr lang="en-US" altLang="en-US" dirty="0">
                <a:solidFill>
                  <a:srgbClr val="FF0000"/>
                </a:solidFill>
              </a:rPr>
              <a:t>Security Awareness</a:t>
            </a:r>
          </a:p>
        </p:txBody>
      </p:sp>
      <p:sp>
        <p:nvSpPr>
          <p:cNvPr id="76803" name="Content Placeholder 5"/>
          <p:cNvSpPr>
            <a:spLocks noGrp="1" noChangeArrowheads="1"/>
          </p:cNvSpPr>
          <p:nvPr>
            <p:ph idx="1"/>
          </p:nvPr>
        </p:nvSpPr>
        <p:spPr/>
        <p:txBody>
          <a:bodyPr>
            <a:normAutofit/>
          </a:bodyPr>
          <a:lstStyle/>
          <a:p>
            <a:pPr>
              <a:spcBef>
                <a:spcPts val="600"/>
              </a:spcBef>
            </a:pPr>
            <a:r>
              <a:rPr lang="en-US" altLang="en-US" sz="2800" b="1" dirty="0"/>
              <a:t>One of the least frequently implemented but most beneficial programs is the security awareness program.</a:t>
            </a:r>
          </a:p>
          <a:p>
            <a:pPr>
              <a:spcBef>
                <a:spcPts val="600"/>
              </a:spcBef>
            </a:pPr>
            <a:r>
              <a:rPr lang="en-US" altLang="en-US" sz="2800" dirty="0"/>
              <a:t>It is designed to </a:t>
            </a:r>
            <a:r>
              <a:rPr lang="en-US" altLang="en-US" sz="2800" dirty="0">
                <a:solidFill>
                  <a:srgbClr val="FF0000"/>
                </a:solidFill>
              </a:rPr>
              <a:t>keep information security at the forefront of users’ minds.</a:t>
            </a:r>
            <a:r>
              <a:rPr lang="en-US" altLang="en-US" sz="2800" dirty="0"/>
              <a:t> </a:t>
            </a:r>
          </a:p>
          <a:p>
            <a:pPr>
              <a:spcBef>
                <a:spcPts val="600"/>
              </a:spcBef>
            </a:pPr>
            <a:r>
              <a:rPr lang="en-US" altLang="en-US" sz="2800" dirty="0"/>
              <a:t>It need not be complicated or expensive.</a:t>
            </a:r>
          </a:p>
          <a:p>
            <a:pPr>
              <a:spcBef>
                <a:spcPts val="600"/>
              </a:spcBef>
            </a:pPr>
            <a:r>
              <a:rPr lang="en-US" altLang="en-US" sz="2800" dirty="0"/>
              <a:t>If the program is not actively implemented, employees may begin to neglect security matters, and risk of employee accidents and failures is likely to increase.</a:t>
            </a:r>
          </a:p>
        </p:txBody>
      </p:sp>
    </p:spTree>
    <p:extLst>
      <p:ext uri="{BB962C8B-B14F-4D97-AF65-F5344CB8AC3E}">
        <p14:creationId xmlns:p14="http://schemas.microsoft.com/office/powerpoint/2010/main" val="2161655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77962" y="228600"/>
            <a:ext cx="8032638" cy="1004011"/>
          </a:xfrm>
        </p:spPr>
        <p:txBody>
          <a:bodyPr anchor="ctr">
            <a:noAutofit/>
          </a:bodyPr>
          <a:lstStyle/>
          <a:p>
            <a:pPr marL="0" indent="0">
              <a:lnSpc>
                <a:spcPct val="100000"/>
              </a:lnSpc>
              <a:spcBef>
                <a:spcPts val="0"/>
              </a:spcBef>
              <a:tabLst>
                <a:tab pos="4397375" algn="l"/>
              </a:tabLst>
            </a:pPr>
            <a:r>
              <a:rPr lang="en-US" b="1" dirty="0"/>
              <a:t>Table 4-6  </a:t>
            </a:r>
            <a:r>
              <a:rPr lang="en-US" dirty="0"/>
              <a:t>Comparative Framework of SETA</a:t>
            </a:r>
          </a:p>
        </p:txBody>
      </p:sp>
      <p:graphicFrame>
        <p:nvGraphicFramePr>
          <p:cNvPr id="2" name="Table 1"/>
          <p:cNvGraphicFramePr>
            <a:graphicFrameLocks noGrp="1"/>
          </p:cNvGraphicFramePr>
          <p:nvPr>
            <p:extLst>
              <p:ext uri="{D42A27DB-BD31-4B8C-83A1-F6EECF244321}">
                <p14:modId xmlns:p14="http://schemas.microsoft.com/office/powerpoint/2010/main" val="1961291631"/>
              </p:ext>
            </p:extLst>
          </p:nvPr>
        </p:nvGraphicFramePr>
        <p:xfrm>
          <a:off x="457200" y="1371600"/>
          <a:ext cx="8305800" cy="4328161"/>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57201">
                <a:tc>
                  <a:txBody>
                    <a:bodyPr/>
                    <a:lstStyle/>
                    <a:p>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600" b="1" dirty="0">
                          <a:solidFill>
                            <a:schemeClr val="bg1"/>
                          </a:solidFill>
                          <a:latin typeface="Arial" pitchFamily="34" charset="0"/>
                          <a:cs typeface="Arial" pitchFamily="34" charset="0"/>
                        </a:rPr>
                        <a:t>Education</a:t>
                      </a:r>
                      <a:r>
                        <a:rPr lang="en-US" sz="1600" b="1" baseline="0" dirty="0">
                          <a:solidFill>
                            <a:schemeClr val="bg1"/>
                          </a:solidFill>
                          <a:latin typeface="Arial" pitchFamily="34" charset="0"/>
                          <a:cs typeface="Arial" pitchFamily="34" charset="0"/>
                        </a:rPr>
                        <a:t> </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600" b="1" dirty="0">
                          <a:solidFill>
                            <a:schemeClr val="bg1"/>
                          </a:solidFill>
                          <a:latin typeface="Arial" pitchFamily="34" charset="0"/>
                          <a:cs typeface="Arial" pitchFamily="34" charset="0"/>
                        </a:rPr>
                        <a:t>Training </a:t>
                      </a:r>
                    </a:p>
                  </a:txBody>
                  <a:tcPr anchor="ctr">
                    <a:solidFill>
                      <a:srgbClr val="364162"/>
                    </a:solidFill>
                  </a:tcPr>
                </a:tc>
                <a:tc>
                  <a:txBody>
                    <a:bodyPr/>
                    <a:lstStyle/>
                    <a:p>
                      <a:r>
                        <a:rPr lang="en-US" sz="1600" b="1" dirty="0">
                          <a:solidFill>
                            <a:schemeClr val="bg1"/>
                          </a:solidFill>
                          <a:latin typeface="Arial" pitchFamily="34" charset="0"/>
                          <a:cs typeface="Arial" pitchFamily="34" charset="0"/>
                        </a:rPr>
                        <a:t>Awareness</a:t>
                      </a:r>
                      <a:r>
                        <a:rPr lang="en-US" sz="1600" b="1" baseline="0" dirty="0">
                          <a:solidFill>
                            <a:schemeClr val="bg1"/>
                          </a:solidFill>
                          <a:latin typeface="Arial" pitchFamily="34" charset="0"/>
                          <a:cs typeface="Arial" pitchFamily="34" charset="0"/>
                        </a:rPr>
                        <a:t> </a:t>
                      </a:r>
                      <a:endParaRPr lang="en-US" sz="16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81000">
                <a:tc>
                  <a:txBody>
                    <a:bodyPr/>
                    <a:lstStyle/>
                    <a:p>
                      <a:r>
                        <a:rPr lang="en-US" sz="1600" dirty="0">
                          <a:latin typeface="Arial" pitchFamily="34" charset="0"/>
                          <a:cs typeface="Arial" pitchFamily="34" charset="0"/>
                        </a:rPr>
                        <a:t>Attribute</a:t>
                      </a:r>
                      <a:r>
                        <a:rPr lang="en-US" sz="1600" baseline="0" dirty="0">
                          <a:latin typeface="Arial" pitchFamily="34" charset="0"/>
                          <a:cs typeface="Arial" pitchFamily="34" charset="0"/>
                        </a:rPr>
                        <a:t> </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Why</a:t>
                      </a:r>
                    </a:p>
                  </a:txBody>
                  <a:tcPr/>
                </a:tc>
                <a:tc>
                  <a:txBody>
                    <a:bodyPr/>
                    <a:lstStyle/>
                    <a:p>
                      <a:r>
                        <a:rPr lang="en-US" sz="1600" dirty="0">
                          <a:latin typeface="Arial" pitchFamily="34" charset="0"/>
                          <a:cs typeface="Arial" pitchFamily="34" charset="0"/>
                        </a:rPr>
                        <a:t>How</a:t>
                      </a:r>
                      <a:r>
                        <a:rPr lang="en-US" sz="1600" baseline="0" dirty="0">
                          <a:latin typeface="Arial" pitchFamily="34" charset="0"/>
                          <a:cs typeface="Arial" pitchFamily="34" charset="0"/>
                        </a:rPr>
                        <a:t> </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What</a:t>
                      </a:r>
                    </a:p>
                  </a:txBody>
                  <a:tcPr/>
                </a:tc>
                <a:extLst>
                  <a:ext uri="{0D108BD9-81ED-4DB2-BD59-A6C34878D82A}">
                    <a16:rowId xmlns:a16="http://schemas.microsoft.com/office/drawing/2014/main" val="10001"/>
                  </a:ext>
                </a:extLst>
              </a:tr>
              <a:tr h="381000">
                <a:tc>
                  <a:txBody>
                    <a:bodyPr/>
                    <a:lstStyle/>
                    <a:p>
                      <a:r>
                        <a:rPr lang="en-US" sz="1600" dirty="0">
                          <a:latin typeface="Arial" pitchFamily="34" charset="0"/>
                          <a:cs typeface="Arial" pitchFamily="34" charset="0"/>
                        </a:rPr>
                        <a:t>Objective</a:t>
                      </a:r>
                    </a:p>
                  </a:txBody>
                  <a:tcPr/>
                </a:tc>
                <a:tc>
                  <a:txBody>
                    <a:bodyPr/>
                    <a:lstStyle/>
                    <a:p>
                      <a:r>
                        <a:rPr lang="en-US" sz="1600" dirty="0">
                          <a:latin typeface="Arial" pitchFamily="34" charset="0"/>
                          <a:cs typeface="Arial" pitchFamily="34" charset="0"/>
                        </a:rPr>
                        <a:t>Understanding</a:t>
                      </a:r>
                    </a:p>
                  </a:txBody>
                  <a:tcPr/>
                </a:tc>
                <a:tc>
                  <a:txBody>
                    <a:bodyPr/>
                    <a:lstStyle/>
                    <a:p>
                      <a:r>
                        <a:rPr lang="en-US" sz="1600" dirty="0">
                          <a:latin typeface="Arial" pitchFamily="34" charset="0"/>
                          <a:cs typeface="Arial" pitchFamily="34" charset="0"/>
                        </a:rPr>
                        <a:t>Skill</a:t>
                      </a:r>
                    </a:p>
                  </a:txBody>
                  <a:tcPr/>
                </a:tc>
                <a:tc>
                  <a:txBody>
                    <a:bodyPr/>
                    <a:lstStyle/>
                    <a:p>
                      <a:r>
                        <a:rPr lang="en-US" sz="1600" dirty="0">
                          <a:latin typeface="Arial" pitchFamily="34" charset="0"/>
                          <a:cs typeface="Arial" pitchFamily="34" charset="0"/>
                        </a:rPr>
                        <a:t>Exposure</a:t>
                      </a:r>
                    </a:p>
                  </a:txBody>
                  <a:tcPr/>
                </a:tc>
                <a:extLst>
                  <a:ext uri="{0D108BD9-81ED-4DB2-BD59-A6C34878D82A}">
                    <a16:rowId xmlns:a16="http://schemas.microsoft.com/office/drawing/2014/main" val="10002"/>
                  </a:ext>
                </a:extLst>
              </a:tr>
              <a:tr h="990599">
                <a:tc>
                  <a:txBody>
                    <a:bodyPr/>
                    <a:lstStyle/>
                    <a:p>
                      <a:r>
                        <a:rPr lang="en-US" sz="1600" dirty="0">
                          <a:latin typeface="Arial" pitchFamily="34" charset="0"/>
                          <a:cs typeface="Arial" pitchFamily="34" charset="0"/>
                        </a:rPr>
                        <a:t>Teaching</a:t>
                      </a:r>
                      <a:r>
                        <a:rPr lang="en-US" sz="1600" baseline="0" dirty="0">
                          <a:latin typeface="Arial" pitchFamily="34" charset="0"/>
                          <a:cs typeface="Arial" pitchFamily="34" charset="0"/>
                        </a:rPr>
                        <a:t> method</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Theoretical</a:t>
                      </a:r>
                      <a:r>
                        <a:rPr lang="en-US" sz="1600" baseline="0" dirty="0">
                          <a:latin typeface="Arial" pitchFamily="34" charset="0"/>
                          <a:cs typeface="Arial" pitchFamily="34" charset="0"/>
                        </a:rPr>
                        <a:t> </a:t>
                      </a:r>
                      <a:r>
                        <a:rPr lang="en-US" sz="1600" dirty="0">
                          <a:latin typeface="Arial" pitchFamily="34" charset="0"/>
                          <a:cs typeface="Arial" pitchFamily="34" charset="0"/>
                        </a:rPr>
                        <a:t>instruction</a:t>
                      </a:r>
                    </a:p>
                    <a:p>
                      <a:pPr marL="285750" indent="-285750">
                        <a:buFont typeface="Arial" pitchFamily="34" charset="0"/>
                        <a:buChar char="•"/>
                      </a:pPr>
                      <a:r>
                        <a:rPr lang="en-US" sz="1600" dirty="0">
                          <a:latin typeface="Arial" pitchFamily="34" charset="0"/>
                          <a:cs typeface="Arial" pitchFamily="34" charset="0"/>
                        </a:rPr>
                        <a:t>Discussion seminar</a:t>
                      </a:r>
                    </a:p>
                    <a:p>
                      <a:pPr marL="285750" indent="-285750">
                        <a:buFont typeface="Arial" pitchFamily="34" charset="0"/>
                        <a:buChar char="•"/>
                        <a:tabLst>
                          <a:tab pos="109538" algn="l"/>
                        </a:tabLst>
                      </a:pPr>
                      <a:r>
                        <a:rPr lang="en-US" sz="1600" dirty="0">
                          <a:latin typeface="Arial" pitchFamily="34" charset="0"/>
                          <a:cs typeface="Arial" pitchFamily="34" charset="0"/>
                        </a:rPr>
                        <a:t>Background</a:t>
                      </a:r>
                      <a:r>
                        <a:rPr lang="en-US" sz="1600" baseline="0" dirty="0">
                          <a:latin typeface="Arial" pitchFamily="34" charset="0"/>
                          <a:cs typeface="Arial" pitchFamily="34" charset="0"/>
                        </a:rPr>
                        <a:t> reading</a:t>
                      </a:r>
                    </a:p>
                    <a:p>
                      <a:pPr marL="285750" indent="-285750">
                        <a:buFont typeface="Arial" pitchFamily="34" charset="0"/>
                        <a:buChar char="•"/>
                      </a:pPr>
                      <a:r>
                        <a:rPr lang="en-US" sz="1600" baseline="0" dirty="0">
                          <a:latin typeface="Arial" pitchFamily="34" charset="0"/>
                          <a:cs typeface="Arial" pitchFamily="34" charset="0"/>
                        </a:rPr>
                        <a:t>Hands-on practice</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Practical instruction</a:t>
                      </a:r>
                    </a:p>
                    <a:p>
                      <a:pPr marL="285750" indent="-285750">
                        <a:buFont typeface="Arial" pitchFamily="34" charset="0"/>
                        <a:buChar char="•"/>
                      </a:pPr>
                      <a:r>
                        <a:rPr lang="en-US" sz="1600" dirty="0">
                          <a:latin typeface="Arial" pitchFamily="34" charset="0"/>
                          <a:cs typeface="Arial" pitchFamily="34" charset="0"/>
                        </a:rPr>
                        <a:t>Lecture</a:t>
                      </a:r>
                    </a:p>
                    <a:p>
                      <a:pPr marL="285750" indent="-285750">
                        <a:buFont typeface="Arial" pitchFamily="34" charset="0"/>
                        <a:buChar char="•"/>
                      </a:pPr>
                      <a:r>
                        <a:rPr lang="en-US" sz="1600" dirty="0">
                          <a:latin typeface="Arial" pitchFamily="34" charset="0"/>
                          <a:cs typeface="Arial" pitchFamily="34" charset="0"/>
                        </a:rPr>
                        <a:t>Case</a:t>
                      </a:r>
                      <a:r>
                        <a:rPr lang="en-US" sz="1600" baseline="0" dirty="0">
                          <a:latin typeface="Arial" pitchFamily="34" charset="0"/>
                          <a:cs typeface="Arial" pitchFamily="34" charset="0"/>
                        </a:rPr>
                        <a:t> study workshop</a:t>
                      </a:r>
                    </a:p>
                    <a:p>
                      <a:pPr marL="285750" indent="-285750">
                        <a:buFont typeface="Arial" pitchFamily="34" charset="0"/>
                        <a:buChar char="•"/>
                      </a:pPr>
                      <a:r>
                        <a:rPr lang="en-US" sz="1600" baseline="0" dirty="0">
                          <a:latin typeface="Arial" pitchFamily="34" charset="0"/>
                          <a:cs typeface="Arial" pitchFamily="34" charset="0"/>
                        </a:rPr>
                        <a:t>Posters</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Media</a:t>
                      </a:r>
                    </a:p>
                    <a:p>
                      <a:pPr marL="285750" indent="-285750">
                        <a:buFont typeface="Arial" pitchFamily="34" charset="0"/>
                        <a:buChar char="•"/>
                      </a:pPr>
                      <a:r>
                        <a:rPr lang="en-US" sz="1600" dirty="0">
                          <a:latin typeface="Arial" pitchFamily="34" charset="0"/>
                          <a:cs typeface="Arial" pitchFamily="34" charset="0"/>
                        </a:rPr>
                        <a:t>Videos</a:t>
                      </a:r>
                    </a:p>
                    <a:p>
                      <a:pPr marL="285750" indent="-285750">
                        <a:buFont typeface="Arial" pitchFamily="34" charset="0"/>
                        <a:buChar char="•"/>
                      </a:pPr>
                      <a:r>
                        <a:rPr lang="en-US" sz="1600" dirty="0">
                          <a:latin typeface="Arial" pitchFamily="34" charset="0"/>
                          <a:cs typeface="Arial" pitchFamily="34" charset="0"/>
                        </a:rPr>
                        <a:t>Newsletters</a:t>
                      </a:r>
                    </a:p>
                  </a:txBody>
                  <a:tcPr/>
                </a:tc>
                <a:extLst>
                  <a:ext uri="{0D108BD9-81ED-4DB2-BD59-A6C34878D82A}">
                    <a16:rowId xmlns:a16="http://schemas.microsoft.com/office/drawing/2014/main" val="10003"/>
                  </a:ext>
                </a:extLst>
              </a:tr>
              <a:tr h="822959">
                <a:tc>
                  <a:txBody>
                    <a:bodyPr/>
                    <a:lstStyle/>
                    <a:p>
                      <a:r>
                        <a:rPr lang="en-US" sz="1600" dirty="0">
                          <a:latin typeface="Arial" pitchFamily="34" charset="0"/>
                          <a:cs typeface="Arial" pitchFamily="34" charset="0"/>
                        </a:rPr>
                        <a:t>Test measure</a:t>
                      </a:r>
                    </a:p>
                  </a:txBody>
                  <a:tcPr/>
                </a:tc>
                <a:tc>
                  <a:txBody>
                    <a:bodyPr/>
                    <a:lstStyle/>
                    <a:p>
                      <a:r>
                        <a:rPr lang="en-US" sz="1600" dirty="0">
                          <a:latin typeface="Arial" pitchFamily="34" charset="0"/>
                          <a:cs typeface="Arial" pitchFamily="34" charset="0"/>
                        </a:rPr>
                        <a:t>Essay (interpret learning)</a:t>
                      </a:r>
                    </a:p>
                  </a:txBody>
                  <a:tcPr/>
                </a:tc>
                <a:tc>
                  <a:txBody>
                    <a:bodyPr/>
                    <a:lstStyle/>
                    <a:p>
                      <a:r>
                        <a:rPr lang="en-US" sz="1600" dirty="0">
                          <a:latin typeface="Arial" pitchFamily="34" charset="0"/>
                          <a:cs typeface="Arial" pitchFamily="34" charset="0"/>
                        </a:rPr>
                        <a:t>Problem solving  (apply learning)</a:t>
                      </a:r>
                    </a:p>
                  </a:txBody>
                  <a:tcPr/>
                </a:tc>
                <a:tc>
                  <a:txBody>
                    <a:bodyPr/>
                    <a:lstStyle/>
                    <a:p>
                      <a:pPr marL="285750" indent="-285750">
                        <a:buFont typeface="Arial" pitchFamily="34" charset="0"/>
                        <a:buChar char="•"/>
                      </a:pPr>
                      <a:r>
                        <a:rPr lang="en-US" sz="1600" dirty="0">
                          <a:latin typeface="Arial" pitchFamily="34" charset="0"/>
                          <a:cs typeface="Arial" pitchFamily="34" charset="0"/>
                        </a:rPr>
                        <a:t>True or</a:t>
                      </a:r>
                      <a:r>
                        <a:rPr lang="en-US" sz="1600" baseline="0" dirty="0">
                          <a:latin typeface="Arial" pitchFamily="34" charset="0"/>
                          <a:cs typeface="Arial" pitchFamily="34" charset="0"/>
                        </a:rPr>
                        <a:t> False</a:t>
                      </a:r>
                    </a:p>
                    <a:p>
                      <a:pPr marL="285750" indent="-285750">
                        <a:buFont typeface="Arial" pitchFamily="34" charset="0"/>
                        <a:buChar char="•"/>
                      </a:pPr>
                      <a:r>
                        <a:rPr lang="en-US" sz="1600" baseline="0" dirty="0">
                          <a:latin typeface="Arial" pitchFamily="34" charset="0"/>
                          <a:cs typeface="Arial" pitchFamily="34" charset="0"/>
                        </a:rPr>
                        <a:t>Multiple choice (identify learning)</a:t>
                      </a:r>
                      <a:endParaRPr lang="en-US" sz="1600" dirty="0">
                        <a:latin typeface="Arial" pitchFamily="34" charset="0"/>
                        <a:cs typeface="Arial" pitchFamily="34" charset="0"/>
                      </a:endParaRPr>
                    </a:p>
                  </a:txBody>
                  <a:tcPr/>
                </a:tc>
                <a:extLst>
                  <a:ext uri="{0D108BD9-81ED-4DB2-BD59-A6C34878D82A}">
                    <a16:rowId xmlns:a16="http://schemas.microsoft.com/office/drawing/2014/main" val="10004"/>
                  </a:ext>
                </a:extLst>
              </a:tr>
              <a:tr h="487680">
                <a:tc>
                  <a:txBody>
                    <a:bodyPr/>
                    <a:lstStyle/>
                    <a:p>
                      <a:r>
                        <a:rPr lang="en-US" sz="1600" dirty="0">
                          <a:latin typeface="Arial" pitchFamily="34" charset="0"/>
                          <a:cs typeface="Arial" pitchFamily="34" charset="0"/>
                        </a:rPr>
                        <a:t>Impact timeframe</a:t>
                      </a:r>
                    </a:p>
                  </a:txBody>
                  <a:tcPr/>
                </a:tc>
                <a:tc>
                  <a:txBody>
                    <a:bodyPr/>
                    <a:lstStyle/>
                    <a:p>
                      <a:r>
                        <a:rPr lang="en-US" sz="1600" dirty="0">
                          <a:latin typeface="Arial" pitchFamily="34" charset="0"/>
                          <a:cs typeface="Arial" pitchFamily="34" charset="0"/>
                        </a:rPr>
                        <a:t>Long term</a:t>
                      </a:r>
                    </a:p>
                  </a:txBody>
                  <a:tcPr/>
                </a:tc>
                <a:tc>
                  <a:txBody>
                    <a:bodyPr/>
                    <a:lstStyle/>
                    <a:p>
                      <a:r>
                        <a:rPr lang="en-US" sz="1600" dirty="0">
                          <a:latin typeface="Arial" pitchFamily="34" charset="0"/>
                          <a:cs typeface="Arial" pitchFamily="34" charset="0"/>
                        </a:rPr>
                        <a:t>Intermediate</a:t>
                      </a:r>
                      <a:r>
                        <a:rPr lang="en-US" sz="1600" baseline="0" dirty="0">
                          <a:latin typeface="Arial" pitchFamily="34" charset="0"/>
                          <a:cs typeface="Arial" pitchFamily="34" charset="0"/>
                        </a:rPr>
                        <a:t> </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Short term</a:t>
                      </a:r>
                    </a:p>
                  </a:txBody>
                  <a:tcPr/>
                </a:tc>
                <a:extLst>
                  <a:ext uri="{0D108BD9-81ED-4DB2-BD59-A6C34878D82A}">
                    <a16:rowId xmlns:a16="http://schemas.microsoft.com/office/drawing/2014/main" val="10005"/>
                  </a:ext>
                </a:extLst>
              </a:tr>
            </a:tbl>
          </a:graphicData>
        </a:graphic>
      </p:graphicFrame>
      <p:sp>
        <p:nvSpPr>
          <p:cNvPr id="4" name="Content Placeholder 3"/>
          <p:cNvSpPr>
            <a:spLocks noGrp="1"/>
          </p:cNvSpPr>
          <p:nvPr>
            <p:ph sz="quarter" idx="10"/>
          </p:nvPr>
        </p:nvSpPr>
        <p:spPr>
          <a:xfrm>
            <a:off x="491330" y="5867398"/>
            <a:ext cx="6519070" cy="381002"/>
          </a:xfrm>
        </p:spPr>
        <p:txBody>
          <a:bodyPr>
            <a:normAutofit lnSpcReduction="10000"/>
          </a:bodyPr>
          <a:lstStyle/>
          <a:p>
            <a:pPr marL="0" indent="0">
              <a:lnSpc>
                <a:spcPct val="100000"/>
              </a:lnSpc>
              <a:spcBef>
                <a:spcPts val="600"/>
              </a:spcBef>
              <a:buNone/>
              <a:tabLst>
                <a:tab pos="4397375" algn="l"/>
              </a:tabLst>
            </a:pPr>
            <a:r>
              <a:rPr lang="en-US" sz="2000" baseline="30000" dirty="0"/>
              <a:t>Source: NIST SP 800-12</a:t>
            </a:r>
            <a:endParaRPr lang="en-US" sz="2000" dirty="0"/>
          </a:p>
        </p:txBody>
      </p:sp>
    </p:spTree>
    <p:extLst>
      <p:ext uri="{BB962C8B-B14F-4D97-AF65-F5344CB8AC3E}">
        <p14:creationId xmlns:p14="http://schemas.microsoft.com/office/powerpoint/2010/main" val="170218939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chor="ctr">
            <a:noAutofit/>
          </a:bodyPr>
          <a:lstStyle/>
          <a:p>
            <a:r>
              <a:rPr lang="en-US" altLang="en-US" dirty="0"/>
              <a:t>Information Security Planning and Governance (1 of 2)</a:t>
            </a:r>
          </a:p>
        </p:txBody>
      </p:sp>
      <p:sp>
        <p:nvSpPr>
          <p:cNvPr id="19459" name="Content Placeholder 2"/>
          <p:cNvSpPr>
            <a:spLocks noGrp="1"/>
          </p:cNvSpPr>
          <p:nvPr>
            <p:ph idx="1"/>
          </p:nvPr>
        </p:nvSpPr>
        <p:spPr>
          <a:xfrm>
            <a:off x="152400" y="1189037"/>
            <a:ext cx="5715000" cy="4983163"/>
          </a:xfrm>
        </p:spPr>
        <p:txBody>
          <a:bodyPr>
            <a:normAutofit fontScale="77500" lnSpcReduction="20000"/>
          </a:bodyPr>
          <a:lstStyle/>
          <a:p>
            <a:pPr>
              <a:lnSpc>
                <a:spcPct val="110000"/>
              </a:lnSpc>
              <a:spcBef>
                <a:spcPts val="600"/>
              </a:spcBef>
            </a:pPr>
            <a:r>
              <a:rPr lang="en-US" altLang="en-US" sz="2800" dirty="0"/>
              <a:t>Planning levels help translate organization’s </a:t>
            </a:r>
            <a:r>
              <a:rPr lang="en-US" altLang="en-US" sz="2800" b="1" dirty="0">
                <a:solidFill>
                  <a:srgbClr val="C00000"/>
                </a:solidFill>
              </a:rPr>
              <a:t>strategic plans </a:t>
            </a:r>
            <a:r>
              <a:rPr lang="en-US" altLang="en-US" sz="2800" dirty="0"/>
              <a:t>into </a:t>
            </a:r>
            <a:r>
              <a:rPr lang="en-US" altLang="en-US" sz="2800" b="1" dirty="0"/>
              <a:t>tactical objectives</a:t>
            </a:r>
          </a:p>
          <a:p>
            <a:pPr>
              <a:lnSpc>
                <a:spcPct val="110000"/>
              </a:lnSpc>
              <a:spcBef>
                <a:spcPts val="600"/>
              </a:spcBef>
            </a:pPr>
            <a:r>
              <a:rPr lang="en-US" altLang="en-US" sz="2800" b="1" dirty="0"/>
              <a:t>Planning and the CISO</a:t>
            </a:r>
          </a:p>
          <a:p>
            <a:pPr>
              <a:lnSpc>
                <a:spcPct val="110000"/>
              </a:lnSpc>
              <a:spcBef>
                <a:spcPts val="600"/>
              </a:spcBef>
            </a:pPr>
            <a:r>
              <a:rPr lang="en-US" altLang="en-US" sz="2800" dirty="0"/>
              <a:t>Information security governance</a:t>
            </a:r>
          </a:p>
          <a:p>
            <a:pPr lvl="1">
              <a:lnSpc>
                <a:spcPct val="110000"/>
              </a:lnSpc>
              <a:spcBef>
                <a:spcPts val="600"/>
              </a:spcBef>
            </a:pPr>
            <a:r>
              <a:rPr lang="en-US" altLang="en-US" sz="2600" b="1" dirty="0"/>
              <a:t>Governance</a:t>
            </a:r>
            <a:r>
              <a:rPr lang="en-US" altLang="en-US" sz="2600" dirty="0"/>
              <a:t>: </a:t>
            </a:r>
          </a:p>
          <a:p>
            <a:pPr lvl="2">
              <a:lnSpc>
                <a:spcPct val="110000"/>
              </a:lnSpc>
              <a:spcBef>
                <a:spcPts val="600"/>
              </a:spcBef>
            </a:pPr>
            <a:r>
              <a:rPr lang="en-US" altLang="en-US" sz="2400" dirty="0"/>
              <a:t>Set of </a:t>
            </a:r>
            <a:r>
              <a:rPr lang="en-US" altLang="en-US" sz="2400" b="1" dirty="0">
                <a:solidFill>
                  <a:srgbClr val="FF0000"/>
                </a:solidFill>
              </a:rPr>
              <a:t>responsibilities</a:t>
            </a:r>
            <a:r>
              <a:rPr lang="en-US" altLang="en-US" sz="2400" dirty="0"/>
              <a:t> and </a:t>
            </a:r>
            <a:r>
              <a:rPr lang="en-US" altLang="en-US" sz="2400" b="1" dirty="0">
                <a:solidFill>
                  <a:srgbClr val="FF0000"/>
                </a:solidFill>
              </a:rPr>
              <a:t>practices</a:t>
            </a:r>
            <a:r>
              <a:rPr lang="en-US" altLang="en-US" sz="2400" dirty="0"/>
              <a:t> exercised by the board and executive management </a:t>
            </a:r>
          </a:p>
          <a:p>
            <a:pPr lvl="2">
              <a:lnSpc>
                <a:spcPct val="110000"/>
              </a:lnSpc>
              <a:spcBef>
                <a:spcPts val="600"/>
              </a:spcBef>
            </a:pPr>
            <a:r>
              <a:rPr lang="en-US" altLang="en-US" sz="2400" dirty="0"/>
              <a:t>Goal to </a:t>
            </a:r>
            <a:r>
              <a:rPr lang="en-US" altLang="en-US" sz="2400" b="1" dirty="0">
                <a:solidFill>
                  <a:srgbClr val="FF0000"/>
                </a:solidFill>
              </a:rPr>
              <a:t>provide strategic direction</a:t>
            </a:r>
            <a:r>
              <a:rPr lang="en-US" altLang="en-US" sz="2400" dirty="0"/>
              <a:t>, establishment of objectives, and measurement of progress toward objectives</a:t>
            </a:r>
          </a:p>
          <a:p>
            <a:pPr lvl="2">
              <a:lnSpc>
                <a:spcPct val="110000"/>
              </a:lnSpc>
              <a:spcBef>
                <a:spcPts val="600"/>
              </a:spcBef>
            </a:pPr>
            <a:r>
              <a:rPr lang="en-US" altLang="en-US" sz="2400" dirty="0"/>
              <a:t>Also </a:t>
            </a:r>
            <a:r>
              <a:rPr lang="en-US" altLang="en-US" sz="2400" b="1" dirty="0">
                <a:solidFill>
                  <a:srgbClr val="FF0000"/>
                </a:solidFill>
              </a:rPr>
              <a:t>verifies/validates that risk </a:t>
            </a:r>
            <a:r>
              <a:rPr lang="en-US" altLang="en-US" sz="2400" dirty="0"/>
              <a:t>management practices are appropriate and assets used properly</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943" y="2438400"/>
            <a:ext cx="4468770" cy="425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rot="2082405">
            <a:off x="7694769" y="3598803"/>
            <a:ext cx="757993" cy="236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a:off x="6594839" y="4953000"/>
            <a:ext cx="567961" cy="281281"/>
          </a:xfrm>
          <a:prstGeom prst="ellipse">
            <a:avLst/>
          </a:prstGeom>
          <a:noFill/>
          <a:ln>
            <a:solidFill>
              <a:srgbClr val="3641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7776908" y="4952999"/>
            <a:ext cx="567961" cy="281281"/>
          </a:xfrm>
          <a:prstGeom prst="ellipse">
            <a:avLst/>
          </a:prstGeom>
          <a:noFill/>
          <a:ln>
            <a:solidFill>
              <a:srgbClr val="3641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 name="Straight Arrow Connector 5"/>
          <p:cNvCxnSpPr>
            <a:stCxn id="2" idx="4"/>
          </p:cNvCxnSpPr>
          <p:nvPr/>
        </p:nvCxnSpPr>
        <p:spPr>
          <a:xfrm flipH="1">
            <a:off x="6934200" y="3813856"/>
            <a:ext cx="1072365" cy="11391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a:off x="8006565" y="3813855"/>
            <a:ext cx="54324" cy="11391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19707426">
            <a:off x="6504046" y="3590064"/>
            <a:ext cx="782906" cy="253529"/>
          </a:xfrm>
          <a:prstGeom prst="ellipse">
            <a:avLst/>
          </a:prstGeom>
          <a:noFill/>
          <a:ln>
            <a:solidFill>
              <a:srgbClr val="3641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7" name="Straight Arrow Connector 16"/>
          <p:cNvCxnSpPr>
            <a:stCxn id="16" idx="4"/>
          </p:cNvCxnSpPr>
          <p:nvPr/>
        </p:nvCxnSpPr>
        <p:spPr>
          <a:xfrm>
            <a:off x="6961814" y="3824863"/>
            <a:ext cx="508567" cy="38248"/>
          </a:xfrm>
          <a:prstGeom prst="straightConnector1">
            <a:avLst/>
          </a:prstGeom>
          <a:ln w="28575">
            <a:solidFill>
              <a:srgbClr val="36416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p:cNvCxnSpPr>
          <p:nvPr/>
        </p:nvCxnSpPr>
        <p:spPr>
          <a:xfrm flipV="1">
            <a:off x="6961814" y="3716828"/>
            <a:ext cx="961784" cy="108035"/>
          </a:xfrm>
          <a:prstGeom prst="straightConnector1">
            <a:avLst/>
          </a:prstGeom>
          <a:ln w="28575">
            <a:solidFill>
              <a:srgbClr val="364162"/>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778740" y="2783788"/>
            <a:ext cx="3383281" cy="33528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0007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2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19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3" presetID="22" presetClass="entr" presetSubtype="1" fill="hold" nodeType="withEffect">
                                  <p:stCondLst>
                                    <p:cond delay="18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22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6" presetID="6" presetClass="entr" presetSubtype="16" fill="hold" grpId="0" nodeType="withEffect">
                                  <p:stCondLst>
                                    <p:cond delay="220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9" presetID="22" presetClass="entr" presetSubtype="1" fill="hold" nodeType="withEffect">
                                  <p:stCondLst>
                                    <p:cond delay="340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21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22" presetID="22" presetClass="entr" presetSubtype="4" fill="hold" grpId="0" nodeType="withEffect">
                                  <p:stCondLst>
                                    <p:cond delay="47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1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9459">
                                            <p:txEl>
                                              <p:pRg st="1" end="1"/>
                                            </p:txEl>
                                          </p:spTgt>
                                        </p:tgtEl>
                                        <p:attrNameLst>
                                          <p:attrName>style.visibility</p:attrName>
                                        </p:attrNameLst>
                                      </p:cBhvr>
                                      <p:to>
                                        <p:strVal val="visible"/>
                                      </p:to>
                                    </p:set>
                                    <p:animEffect transition="in" filter="wipe(left)">
                                      <p:cBhvr>
                                        <p:cTn id="29" dur="1900"/>
                                        <p:tgtEl>
                                          <p:spTgt spid="1945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459">
                                            <p:txEl>
                                              <p:pRg st="2" end="2"/>
                                            </p:txEl>
                                          </p:spTgt>
                                        </p:tgtEl>
                                        <p:attrNameLst>
                                          <p:attrName>style.visibility</p:attrName>
                                        </p:attrNameLst>
                                      </p:cBhvr>
                                      <p:to>
                                        <p:strVal val="visible"/>
                                      </p:to>
                                    </p:set>
                                    <p:animEffect transition="in" filter="wipe(left)">
                                      <p:cBhvr>
                                        <p:cTn id="34" dur="2000"/>
                                        <p:tgtEl>
                                          <p:spTgt spid="19459">
                                            <p:txEl>
                                              <p:pRg st="2" end="2"/>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19459">
                                            <p:txEl>
                                              <p:pRg st="3" end="3"/>
                                            </p:txEl>
                                          </p:spTgt>
                                        </p:tgtEl>
                                        <p:attrNameLst>
                                          <p:attrName>style.visibility</p:attrName>
                                        </p:attrNameLst>
                                      </p:cBhvr>
                                      <p:to>
                                        <p:strVal val="visible"/>
                                      </p:to>
                                    </p:set>
                                    <p:animEffect transition="in" filter="wipe(left)">
                                      <p:cBhvr>
                                        <p:cTn id="37" dur="2000"/>
                                        <p:tgtEl>
                                          <p:spTgt spid="1945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19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459">
                                            <p:txEl>
                                              <p:pRg st="4" end="4"/>
                                            </p:txEl>
                                          </p:spTgt>
                                        </p:tgtEl>
                                        <p:attrNameLst>
                                          <p:attrName>style.visibility</p:attrName>
                                        </p:attrNameLst>
                                      </p:cBhvr>
                                      <p:to>
                                        <p:strVal val="visible"/>
                                      </p:to>
                                    </p:set>
                                    <p:animEffect transition="in" filter="wipe(left)">
                                      <p:cBhvr>
                                        <p:cTn id="47" dur="2200"/>
                                        <p:tgtEl>
                                          <p:spTgt spid="1945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21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459">
                                            <p:txEl>
                                              <p:pRg st="5" end="5"/>
                                            </p:txEl>
                                          </p:spTgt>
                                        </p:tgtEl>
                                        <p:attrNameLst>
                                          <p:attrName>style.visibility</p:attrName>
                                        </p:attrNameLst>
                                      </p:cBhvr>
                                      <p:to>
                                        <p:strVal val="visible"/>
                                      </p:to>
                                    </p:set>
                                    <p:animEffect transition="in" filter="wipe(left)">
                                      <p:cBhvr>
                                        <p:cTn id="57" dur="2200"/>
                                        <p:tgtEl>
                                          <p:spTgt spid="19459">
                                            <p:txEl>
                                              <p:pRg st="5" end="5"/>
                                            </p:txEl>
                                          </p:spTgt>
                                        </p:tgtEl>
                                      </p:cBhvr>
                                    </p:animEffect>
                                  </p:childTnLst>
                                </p:cTn>
                              </p:par>
                              <p:par>
                                <p:cTn id="58" presetID="22" presetClass="entr" presetSubtype="8"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21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459">
                                            <p:txEl>
                                              <p:pRg st="6" end="6"/>
                                            </p:txEl>
                                          </p:spTgt>
                                        </p:tgtEl>
                                        <p:attrNameLst>
                                          <p:attrName>style.visibility</p:attrName>
                                        </p:attrNameLst>
                                      </p:cBhvr>
                                      <p:to>
                                        <p:strVal val="visible"/>
                                      </p:to>
                                    </p:set>
                                    <p:animEffect transition="in" filter="wipe(left)">
                                      <p:cBhvr>
                                        <p:cTn id="65" dur="2000"/>
                                        <p:tgtEl>
                                          <p:spTgt spid="19459">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circle(in)">
                                      <p:cBhvr>
                                        <p:cTn id="7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6"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noChangeArrowheads="1"/>
          </p:cNvSpPr>
          <p:nvPr>
            <p:ph type="title"/>
          </p:nvPr>
        </p:nvSpPr>
        <p:spPr/>
        <p:txBody>
          <a:bodyPr anchor="ctr">
            <a:normAutofit/>
          </a:bodyPr>
          <a:lstStyle/>
          <a:p>
            <a:r>
              <a:rPr lang="en-US" altLang="en-US" b="1" dirty="0"/>
              <a:t>Continuity Strategies </a:t>
            </a:r>
            <a:r>
              <a:rPr lang="en-US" altLang="en-US" dirty="0"/>
              <a:t>(1 of 2)</a:t>
            </a:r>
          </a:p>
        </p:txBody>
      </p:sp>
      <p:sp>
        <p:nvSpPr>
          <p:cNvPr id="79875" name="Content Placeholder 5"/>
          <p:cNvSpPr>
            <a:spLocks noGrp="1" noChangeArrowheads="1"/>
          </p:cNvSpPr>
          <p:nvPr>
            <p:ph idx="1"/>
          </p:nvPr>
        </p:nvSpPr>
        <p:spPr>
          <a:xfrm>
            <a:off x="228600" y="1295400"/>
            <a:ext cx="7696200" cy="4830763"/>
          </a:xfrm>
        </p:spPr>
        <p:txBody>
          <a:bodyPr>
            <a:normAutofit fontScale="62500" lnSpcReduction="20000"/>
          </a:bodyPr>
          <a:lstStyle/>
          <a:p>
            <a:pPr>
              <a:lnSpc>
                <a:spcPct val="120000"/>
              </a:lnSpc>
            </a:pPr>
            <a:r>
              <a:rPr lang="en-US" altLang="en-US" sz="3700" dirty="0"/>
              <a:t>Incident response plans (</a:t>
            </a:r>
            <a:r>
              <a:rPr lang="en-US" altLang="en-US" sz="3700" b="1" dirty="0">
                <a:solidFill>
                  <a:srgbClr val="FF0000"/>
                </a:solidFill>
              </a:rPr>
              <a:t>IRPs</a:t>
            </a:r>
            <a:r>
              <a:rPr lang="en-US" altLang="en-US" sz="3700" dirty="0"/>
              <a:t>), disaster recovery plans (</a:t>
            </a:r>
            <a:r>
              <a:rPr lang="en-US" altLang="en-US" sz="3700" b="1" dirty="0">
                <a:solidFill>
                  <a:srgbClr val="FF0000"/>
                </a:solidFill>
              </a:rPr>
              <a:t>DRPs</a:t>
            </a:r>
            <a:r>
              <a:rPr lang="en-US" altLang="en-US" sz="3700" dirty="0"/>
              <a:t>), and business continuity plans (</a:t>
            </a:r>
            <a:r>
              <a:rPr lang="en-US" altLang="en-US" sz="3700" b="1" dirty="0">
                <a:solidFill>
                  <a:srgbClr val="FF0000"/>
                </a:solidFill>
              </a:rPr>
              <a:t>BCPs</a:t>
            </a:r>
            <a:r>
              <a:rPr lang="en-US" altLang="en-US" sz="3700" dirty="0"/>
              <a:t>)</a:t>
            </a:r>
          </a:p>
          <a:p>
            <a:pPr>
              <a:lnSpc>
                <a:spcPct val="120000"/>
              </a:lnSpc>
            </a:pPr>
            <a:r>
              <a:rPr lang="en-US" altLang="en-US" sz="3700" dirty="0"/>
              <a:t>Primary functions of above plans: </a:t>
            </a:r>
          </a:p>
          <a:p>
            <a:pPr lvl="1">
              <a:lnSpc>
                <a:spcPct val="120000"/>
              </a:lnSpc>
            </a:pPr>
            <a:r>
              <a:rPr lang="en-US" altLang="en-US" sz="3400" b="1" dirty="0"/>
              <a:t>IRP focuses on immediate response</a:t>
            </a:r>
            <a:r>
              <a:rPr lang="en-US" altLang="en-US" sz="3400" dirty="0"/>
              <a:t>; if attack escalates or is disastrous, process changes to DRP and BCP.</a:t>
            </a:r>
          </a:p>
          <a:p>
            <a:pPr lvl="1">
              <a:lnSpc>
                <a:spcPct val="120000"/>
              </a:lnSpc>
            </a:pPr>
            <a:r>
              <a:rPr lang="en-US" altLang="en-US" sz="3400" b="1" dirty="0"/>
              <a:t>DRP typically focuses on restoring systems </a:t>
            </a:r>
            <a:r>
              <a:rPr lang="en-US" altLang="en-US" sz="3400" dirty="0"/>
              <a:t>after disasters occur; as such, it is closely associated with BCP.</a:t>
            </a:r>
          </a:p>
          <a:p>
            <a:pPr lvl="1">
              <a:lnSpc>
                <a:spcPct val="120000"/>
              </a:lnSpc>
            </a:pPr>
            <a:r>
              <a:rPr lang="en-US" altLang="en-US" sz="3400" b="1" dirty="0"/>
              <a:t>BCP</a:t>
            </a:r>
            <a:r>
              <a:rPr lang="en-US" altLang="en-US" sz="3400" dirty="0"/>
              <a:t> occurs concurrently with DRP when damage is major or ongoing, requiring </a:t>
            </a:r>
            <a:r>
              <a:rPr lang="en-US" altLang="en-US" sz="3400" b="1" dirty="0"/>
              <a:t>more than simple restoration of information and information resources</a:t>
            </a:r>
            <a:r>
              <a:rPr lang="en-US" altLang="en-US" sz="3400" dirty="0"/>
              <a:t>.</a:t>
            </a:r>
          </a:p>
        </p:txBody>
      </p:sp>
      <p:sp>
        <p:nvSpPr>
          <p:cNvPr id="2" name="TextBox 1"/>
          <p:cNvSpPr txBox="1"/>
          <p:nvPr/>
        </p:nvSpPr>
        <p:spPr>
          <a:xfrm rot="18383060">
            <a:off x="6891694" y="4259202"/>
            <a:ext cx="2438400" cy="369332"/>
          </a:xfrm>
          <a:prstGeom prst="rect">
            <a:avLst/>
          </a:prstGeom>
          <a:noFill/>
        </p:spPr>
        <p:txBody>
          <a:bodyPr wrap="square" rtlCol="0">
            <a:spAutoFit/>
          </a:bodyPr>
          <a:lstStyle/>
          <a:p>
            <a:pPr algn="ctr"/>
            <a:r>
              <a:rPr lang="en-ZA" b="1" dirty="0">
                <a:solidFill>
                  <a:srgbClr val="FF0000"/>
                </a:solidFill>
              </a:rPr>
              <a:t>Know differences</a:t>
            </a:r>
          </a:p>
        </p:txBody>
      </p:sp>
    </p:spTree>
    <p:extLst>
      <p:ext uri="{BB962C8B-B14F-4D97-AF65-F5344CB8AC3E}">
        <p14:creationId xmlns:p14="http://schemas.microsoft.com/office/powerpoint/2010/main" val="2198382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68" y="76201"/>
            <a:ext cx="8243831" cy="1219200"/>
          </a:xfrm>
        </p:spPr>
        <p:txBody>
          <a:bodyPr anchor="ctr">
            <a:noAutofit/>
          </a:bodyPr>
          <a:lstStyle/>
          <a:p>
            <a:pPr marL="0" indent="0">
              <a:lnSpc>
                <a:spcPct val="100000"/>
              </a:lnSpc>
              <a:spcBef>
                <a:spcPts val="0"/>
              </a:spcBef>
              <a:tabLst>
                <a:tab pos="4397375" algn="l"/>
              </a:tabLst>
            </a:pPr>
            <a:r>
              <a:rPr lang="en-US" b="1" dirty="0"/>
              <a:t>Figure 4-8  </a:t>
            </a:r>
            <a:r>
              <a:rPr lang="en-US" dirty="0"/>
              <a:t>Spheres of security</a:t>
            </a:r>
            <a:endParaRPr lang="en-US" baseline="30000" dirty="0"/>
          </a:p>
        </p:txBody>
      </p:sp>
      <p:pic>
        <p:nvPicPr>
          <p:cNvPr id="2050" name="Picture 2" descr="An illustration consists of two circles. A circle on the left has a small circle labeled as, “Information” encircled by another big circle. The right half of the circle is labeled as, “People” and the left half of the circle has three layers. The first layer is labeled as, “Systems.” The second layer is labeled as, “Networks” and the third layer is labeled as, “Internet.” The circle is labeled as, “Sphere of use.” The circle on the right is labeled as, “Sphere of protection.” The right circle is same as that of the left circle. The left side of the circle is labeled as, “Redundancy, Monitoring systems, Patches and upgrades, Host IDPS, Firewalls, Network IDPS, Proxy servers, Encryption and Backups and Access controls.” The right side of the circle is labeled as, “Security planning (IR, DR, BC), Education and training and Policy and law.”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75" y="1855085"/>
            <a:ext cx="7056451" cy="34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27035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4"/>
          <p:cNvSpPr>
            <a:spLocks noGrp="1" noChangeArrowheads="1"/>
          </p:cNvSpPr>
          <p:nvPr>
            <p:ph type="title"/>
          </p:nvPr>
        </p:nvSpPr>
        <p:spPr/>
        <p:txBody>
          <a:bodyPr anchor="ctr"/>
          <a:lstStyle/>
          <a:p>
            <a:r>
              <a:rPr lang="en-US" altLang="en-US" dirty="0"/>
              <a:t>Continuity Strategies (2 of 2)</a:t>
            </a:r>
          </a:p>
        </p:txBody>
      </p:sp>
      <p:sp>
        <p:nvSpPr>
          <p:cNvPr id="83971" name="Content Placeholder 5"/>
          <p:cNvSpPr>
            <a:spLocks noGrp="1" noChangeArrowheads="1"/>
          </p:cNvSpPr>
          <p:nvPr>
            <p:ph idx="1"/>
          </p:nvPr>
        </p:nvSpPr>
        <p:spPr/>
        <p:txBody>
          <a:bodyPr>
            <a:normAutofit lnSpcReduction="10000"/>
          </a:bodyPr>
          <a:lstStyle/>
          <a:p>
            <a:pPr>
              <a:lnSpc>
                <a:spcPct val="110000"/>
              </a:lnSpc>
              <a:spcBef>
                <a:spcPts val="600"/>
              </a:spcBef>
            </a:pPr>
            <a:r>
              <a:rPr lang="en-US" altLang="en-US" sz="2800" dirty="0"/>
              <a:t>Before planning can actually begin, a team has to start the process</a:t>
            </a:r>
          </a:p>
          <a:p>
            <a:pPr lvl="1">
              <a:lnSpc>
                <a:spcPct val="110000"/>
              </a:lnSpc>
              <a:spcBef>
                <a:spcPts val="600"/>
              </a:spcBef>
            </a:pPr>
            <a:r>
              <a:rPr lang="en-US" altLang="en-US" sz="2600" dirty="0"/>
              <a:t>Champion: high-level manager to support, promote, and endorse findings of the project</a:t>
            </a:r>
          </a:p>
          <a:p>
            <a:pPr lvl="1">
              <a:lnSpc>
                <a:spcPct val="110000"/>
              </a:lnSpc>
              <a:spcBef>
                <a:spcPts val="600"/>
              </a:spcBef>
            </a:pPr>
            <a:r>
              <a:rPr lang="en-US" altLang="en-US" sz="2600" dirty="0"/>
              <a:t>Project manager: leads project and ensures sound project planning process is used, a complete and useful project plan is developed, and project resources are prudently managed</a:t>
            </a:r>
          </a:p>
          <a:p>
            <a:pPr lvl="1">
              <a:lnSpc>
                <a:spcPct val="110000"/>
              </a:lnSpc>
              <a:spcBef>
                <a:spcPts val="600"/>
              </a:spcBef>
            </a:pPr>
            <a:r>
              <a:rPr lang="en-US" altLang="en-US" sz="2600" dirty="0"/>
              <a:t>Team members: should be managers, or their representatives, from various communities of interest: business, IT, and information security</a:t>
            </a:r>
          </a:p>
        </p:txBody>
      </p:sp>
    </p:spTree>
    <p:extLst>
      <p:ext uri="{BB962C8B-B14F-4D97-AF65-F5344CB8AC3E}">
        <p14:creationId xmlns:p14="http://schemas.microsoft.com/office/powerpoint/2010/main" val="923870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1"/>
            <a:ext cx="8458200" cy="1219200"/>
          </a:xfrm>
        </p:spPr>
        <p:txBody>
          <a:bodyPr anchor="ctr">
            <a:normAutofit/>
          </a:bodyPr>
          <a:lstStyle/>
          <a:p>
            <a:pPr eaLnBrk="0" fontAlgn="base" hangingPunct="0">
              <a:spcBef>
                <a:spcPct val="30000"/>
              </a:spcBef>
              <a:spcAft>
                <a:spcPct val="0"/>
              </a:spcAft>
              <a:defRPr/>
            </a:pPr>
            <a:r>
              <a:rPr lang="en-US" b="1" dirty="0"/>
              <a:t>Figure 4-12  </a:t>
            </a:r>
            <a:r>
              <a:rPr lang="en-US" dirty="0"/>
              <a:t>Components of contingency planning</a:t>
            </a:r>
            <a:endParaRPr lang="en-US" altLang="en-US" dirty="0"/>
          </a:p>
        </p:txBody>
      </p:sp>
      <p:pic>
        <p:nvPicPr>
          <p:cNvPr id="5122" name="Picture 2" descr="An illustration shows a box labeled as, “Contingency planning” points to the box labeled as, “Business impact analysis” which in turn is classified into, “Incident response, Disaster recovery and Business continuity.” The Disaster recovery and Business continuity together are marked by a dotted rectangular box. It is labeled as, “Business resumption plannin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506" y="1604851"/>
            <a:ext cx="6764989" cy="395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5652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152400"/>
            <a:ext cx="8839200" cy="1066800"/>
          </a:xfrm>
        </p:spPr>
        <p:txBody>
          <a:bodyPr anchor="ctr">
            <a:noAutofit/>
          </a:bodyPr>
          <a:lstStyle/>
          <a:p>
            <a:pPr marL="228600" indent="-228600" fontAlgn="base">
              <a:spcBef>
                <a:spcPct val="30000"/>
              </a:spcBef>
              <a:spcAft>
                <a:spcPct val="0"/>
              </a:spcAft>
              <a:defRPr/>
            </a:pPr>
            <a:r>
              <a:rPr lang="en-US" b="1" dirty="0"/>
              <a:t>Figure 4-13  </a:t>
            </a:r>
            <a:r>
              <a:rPr lang="en-US" dirty="0"/>
              <a:t>Contingency planning timeline</a:t>
            </a:r>
            <a:endParaRPr lang="en-US" baseline="30000" dirty="0"/>
          </a:p>
        </p:txBody>
      </p:sp>
      <p:pic>
        <p:nvPicPr>
          <p:cNvPr id="6146" name="Picture 2" descr="An illustration consists of four sections. The first section is labeled as, “Incident response” and “Adverse event” is given as input by an arrow labeled as, “Starts as incident.” It points to first box labeled as, “Incident detection IR plan activated” which in turn points to a second box labeled as, “Incident reaction” which further points to a third box labeled as, “Incident recovery.” It points to a hexagon labeled as, “Incident recovered, operations restored, end IR.” The second section is labeled as, “Disaster recovery” and “Adverse event” is given as input by an arrow labeled as, “Starts as disaster.” It points to the first box labeled as, “Disaster reaction DR plan activated” which in turn points to the second box labeled as, “DR salvage/recovery operations (operations restored at primary site).” It points to a hexagon labeled as, “Disaster recovered, operations restored, end DR.” The third section is labeled as, “Business continuity.” It consists of the first box labeled as, “Continuity response BC plan activated” which points to a second box labeled as, “BC operations (operations established at alternate site).” The fourth section is labeled as, “Crisis management.” It consists of the first box labeled as, “Crisis management response CM plan activated” which points to second box labeled as, “CM operations (emergency services notified and coordinated).”An arrow points from first section to the second section and is labeled as, “IR can’t contain escalates to disaster.” The text between second and third section reads as, “DR can’t restore ops quickly triggers BC and DR complete triggers end of BC.” The text between third and fourth section reads as, “Threat of injury or loss of life to personnel and all personnel safe and/or accounted for triggers end of CM.” The first box of the second section points to the first box of the third and fourth section. The second box of the third section points to the second box of the second secti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05" y="1649370"/>
            <a:ext cx="7071791" cy="414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07566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nchor="ctr"/>
          <a:lstStyle/>
          <a:p>
            <a:r>
              <a:rPr lang="en-US" altLang="en-US" dirty="0"/>
              <a:t>Contingency Planning (CP) Process</a:t>
            </a:r>
          </a:p>
        </p:txBody>
      </p:sp>
      <p:sp>
        <p:nvSpPr>
          <p:cNvPr id="88067" name="Content Placeholder 2"/>
          <p:cNvSpPr>
            <a:spLocks noGrp="1"/>
          </p:cNvSpPr>
          <p:nvPr>
            <p:ph idx="1"/>
          </p:nvPr>
        </p:nvSpPr>
        <p:spPr/>
        <p:txBody>
          <a:bodyPr/>
          <a:lstStyle/>
          <a:p>
            <a:pPr>
              <a:spcBef>
                <a:spcPts val="600"/>
              </a:spcBef>
            </a:pPr>
            <a:r>
              <a:rPr lang="en-US" altLang="en-US" dirty="0"/>
              <a:t>Includes the following steps:</a:t>
            </a:r>
          </a:p>
          <a:p>
            <a:pPr lvl="1">
              <a:spcBef>
                <a:spcPts val="600"/>
              </a:spcBef>
            </a:pPr>
            <a:r>
              <a:rPr lang="en-US" altLang="en-US" sz="2600" dirty="0"/>
              <a:t>Develop CP policy statement</a:t>
            </a:r>
          </a:p>
          <a:p>
            <a:pPr lvl="1">
              <a:spcBef>
                <a:spcPts val="600"/>
              </a:spcBef>
            </a:pPr>
            <a:r>
              <a:rPr lang="en-US" altLang="en-US" sz="2600" dirty="0"/>
              <a:t>Conduct business impact analysis</a:t>
            </a:r>
          </a:p>
          <a:p>
            <a:pPr lvl="1">
              <a:spcBef>
                <a:spcPts val="600"/>
              </a:spcBef>
            </a:pPr>
            <a:r>
              <a:rPr lang="en-US" altLang="en-US" sz="2600" dirty="0"/>
              <a:t>Identify preventive controls </a:t>
            </a:r>
          </a:p>
          <a:p>
            <a:pPr lvl="1">
              <a:spcBef>
                <a:spcPts val="600"/>
              </a:spcBef>
            </a:pPr>
            <a:r>
              <a:rPr lang="en-US" altLang="en-US" sz="2600" dirty="0"/>
              <a:t>Create contingency strategies</a:t>
            </a:r>
          </a:p>
          <a:p>
            <a:pPr lvl="1">
              <a:spcBef>
                <a:spcPts val="600"/>
              </a:spcBef>
            </a:pPr>
            <a:r>
              <a:rPr lang="en-US" altLang="en-US" sz="2600" dirty="0"/>
              <a:t>Develop contingency plan</a:t>
            </a:r>
          </a:p>
          <a:p>
            <a:pPr lvl="1">
              <a:spcBef>
                <a:spcPts val="600"/>
              </a:spcBef>
            </a:pPr>
            <a:r>
              <a:rPr lang="en-US" altLang="en-US" sz="2600" dirty="0"/>
              <a:t>Ensure plan testing, training, and exercises</a:t>
            </a:r>
          </a:p>
          <a:p>
            <a:pPr lvl="1">
              <a:spcBef>
                <a:spcPts val="600"/>
              </a:spcBef>
            </a:pPr>
            <a:r>
              <a:rPr lang="en-US" altLang="en-US" sz="2600" dirty="0"/>
              <a:t>Ensure plan maintenance</a:t>
            </a:r>
          </a:p>
        </p:txBody>
      </p:sp>
    </p:spTree>
    <p:extLst>
      <p:ext uri="{BB962C8B-B14F-4D97-AF65-F5344CB8AC3E}">
        <p14:creationId xmlns:p14="http://schemas.microsoft.com/office/powerpoint/2010/main" val="715214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69" y="228600"/>
            <a:ext cx="7939031" cy="1133037"/>
          </a:xfrm>
        </p:spPr>
        <p:txBody>
          <a:bodyPr anchor="ctr">
            <a:noAutofit/>
          </a:bodyPr>
          <a:lstStyle/>
          <a:p>
            <a:pPr eaLnBrk="0" fontAlgn="base" hangingPunct="0">
              <a:spcBef>
                <a:spcPct val="30000"/>
              </a:spcBef>
              <a:spcAft>
                <a:spcPct val="0"/>
              </a:spcAft>
              <a:defRPr/>
            </a:pPr>
            <a:r>
              <a:rPr lang="en-US" b="1" dirty="0"/>
              <a:t>Figure 4-14  </a:t>
            </a:r>
            <a:r>
              <a:rPr lang="en-US" dirty="0"/>
              <a:t>Major steps in contingency planning</a:t>
            </a:r>
            <a:endParaRPr lang="en-US" baseline="30000" dirty="0"/>
          </a:p>
        </p:txBody>
      </p:sp>
      <p:pic>
        <p:nvPicPr>
          <p:cNvPr id="7170" name="Picture 2" descr="An illustration shows the contingency planning. The first step is labeled as, “Form the CP team” points to the second step labeled as, “Develop the CP policy statement” points to the third step labeled as, “Conduct the business impact analysis (BIA)” which consists of three blocks labeled as, “Determine mission/business processes &amp; recover criticality, Identify resource requirements, Identify recovery priorities for system resources.” The third step points to the fourth step labeled as, “Form subordinate planning teams (IR/DR/BC).” The fourth step points to the box labeled as, “Develop subordinate planning policies (IR/DR/BC)” which in turn points to sixth step labeled as, “Integrate the business impact analysis (BIA).” This points to the seventh step labeled as, “Identify preventive controls” which in turn points to eighth step labeled as, “Organize response teams (IR/DR/BC).” This points to ninth step labeled as, “Create response strategies (IR/DR/BC)” which in turn points to the tenth step labeled as, “Develop subordinate plans (IR/DR/BC).” This points to eleventh step labeled as, “Ensure plan testing, training and exercises” which in turn points to “Ensure plan maintenanc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468" y="1720098"/>
            <a:ext cx="6387064" cy="391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22723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chor="ctr"/>
          <a:lstStyle/>
          <a:p>
            <a:r>
              <a:rPr lang="en-US" altLang="en-US" dirty="0"/>
              <a:t>The CP Policy</a:t>
            </a:r>
          </a:p>
        </p:txBody>
      </p:sp>
      <p:sp>
        <p:nvSpPr>
          <p:cNvPr id="91139" name="Content Placeholder 2"/>
          <p:cNvSpPr>
            <a:spLocks noGrp="1"/>
          </p:cNvSpPr>
          <p:nvPr>
            <p:ph idx="1"/>
          </p:nvPr>
        </p:nvSpPr>
        <p:spPr/>
        <p:txBody>
          <a:bodyPr>
            <a:normAutofit fontScale="92500" lnSpcReduction="10000"/>
          </a:bodyPr>
          <a:lstStyle/>
          <a:p>
            <a:pPr>
              <a:spcBef>
                <a:spcPts val="600"/>
              </a:spcBef>
            </a:pPr>
            <a:r>
              <a:rPr lang="en-US" altLang="en-US" sz="2800" dirty="0"/>
              <a:t>Should contain the following sections:</a:t>
            </a:r>
          </a:p>
          <a:p>
            <a:pPr lvl="1">
              <a:spcBef>
                <a:spcPts val="600"/>
              </a:spcBef>
            </a:pPr>
            <a:r>
              <a:rPr lang="en-US" altLang="en-US" sz="2600" dirty="0"/>
              <a:t>Introductory statement of philosophical perspective</a:t>
            </a:r>
          </a:p>
          <a:p>
            <a:pPr lvl="1">
              <a:spcBef>
                <a:spcPts val="600"/>
              </a:spcBef>
            </a:pPr>
            <a:r>
              <a:rPr lang="en-US" altLang="en-US" sz="2600" dirty="0"/>
              <a:t>Statement of scope/purpose</a:t>
            </a:r>
          </a:p>
          <a:p>
            <a:pPr lvl="1">
              <a:spcBef>
                <a:spcPts val="600"/>
              </a:spcBef>
            </a:pPr>
            <a:r>
              <a:rPr lang="en-US" altLang="en-US" sz="2600" dirty="0"/>
              <a:t>Call for periodic risk assessment/BIA</a:t>
            </a:r>
          </a:p>
          <a:p>
            <a:pPr lvl="1">
              <a:spcBef>
                <a:spcPts val="600"/>
              </a:spcBef>
            </a:pPr>
            <a:r>
              <a:rPr lang="en-US" altLang="en-US" sz="2600" dirty="0"/>
              <a:t>Specification of CP’s major components</a:t>
            </a:r>
          </a:p>
          <a:p>
            <a:pPr lvl="1">
              <a:spcBef>
                <a:spcPts val="600"/>
              </a:spcBef>
            </a:pPr>
            <a:r>
              <a:rPr lang="en-US" altLang="en-US" sz="2600" dirty="0"/>
              <a:t>Call for/guidance in the selection of recovery options</a:t>
            </a:r>
          </a:p>
          <a:p>
            <a:pPr lvl="1">
              <a:spcBef>
                <a:spcPts val="600"/>
              </a:spcBef>
            </a:pPr>
            <a:r>
              <a:rPr lang="en-US" altLang="en-US" sz="2600" dirty="0"/>
              <a:t>Requirement to test the various plans regularly</a:t>
            </a:r>
          </a:p>
          <a:p>
            <a:pPr lvl="1">
              <a:spcBef>
                <a:spcPts val="600"/>
              </a:spcBef>
            </a:pPr>
            <a:r>
              <a:rPr lang="en-US" altLang="en-US" sz="2600" dirty="0"/>
              <a:t>Identification of key regulations and standards</a:t>
            </a:r>
          </a:p>
          <a:p>
            <a:pPr lvl="1">
              <a:spcBef>
                <a:spcPts val="600"/>
              </a:spcBef>
            </a:pPr>
            <a:r>
              <a:rPr lang="en-US" altLang="en-US" sz="2600" dirty="0"/>
              <a:t>Identification of key people responsible for CP operations</a:t>
            </a:r>
          </a:p>
          <a:p>
            <a:pPr lvl="1">
              <a:spcBef>
                <a:spcPts val="600"/>
              </a:spcBef>
            </a:pPr>
            <a:r>
              <a:rPr lang="en-US" altLang="en-US" sz="2600" dirty="0"/>
              <a:t>Challenge to the organization members for support</a:t>
            </a:r>
          </a:p>
          <a:p>
            <a:pPr lvl="1">
              <a:spcBef>
                <a:spcPts val="600"/>
              </a:spcBef>
            </a:pPr>
            <a:r>
              <a:rPr lang="en-US" altLang="en-US" sz="2600" dirty="0"/>
              <a:t>Administrative information</a:t>
            </a:r>
          </a:p>
        </p:txBody>
      </p:sp>
    </p:spTree>
    <p:extLst>
      <p:ext uri="{BB962C8B-B14F-4D97-AF65-F5344CB8AC3E}">
        <p14:creationId xmlns:p14="http://schemas.microsoft.com/office/powerpoint/2010/main" val="3370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Title 2"/>
          <p:cNvSpPr>
            <a:spLocks noGrp="1" noChangeArrowheads="1"/>
          </p:cNvSpPr>
          <p:nvPr>
            <p:ph type="title"/>
          </p:nvPr>
        </p:nvSpPr>
        <p:spPr/>
        <p:txBody>
          <a:bodyPr anchor="ctr"/>
          <a:lstStyle/>
          <a:p>
            <a:r>
              <a:rPr lang="en-US" altLang="en-US" dirty="0"/>
              <a:t>Business Impact Analysis (BIA)</a:t>
            </a:r>
          </a:p>
        </p:txBody>
      </p:sp>
      <p:sp>
        <p:nvSpPr>
          <p:cNvPr id="93187" name="Content Placeholder 3"/>
          <p:cNvSpPr>
            <a:spLocks noGrp="1" noChangeArrowheads="1"/>
          </p:cNvSpPr>
          <p:nvPr>
            <p:ph idx="1"/>
          </p:nvPr>
        </p:nvSpPr>
        <p:spPr/>
        <p:txBody>
          <a:bodyPr>
            <a:normAutofit fontScale="85000" lnSpcReduction="20000"/>
          </a:bodyPr>
          <a:lstStyle/>
          <a:p>
            <a:pPr>
              <a:lnSpc>
                <a:spcPct val="120000"/>
              </a:lnSpc>
              <a:spcBef>
                <a:spcPts val="600"/>
              </a:spcBef>
            </a:pPr>
            <a:r>
              <a:rPr lang="en-US" altLang="en-US" sz="2800" dirty="0"/>
              <a:t>Investigation and assessment of various adverse events that can affect organization</a:t>
            </a:r>
          </a:p>
          <a:p>
            <a:pPr>
              <a:lnSpc>
                <a:spcPct val="120000"/>
              </a:lnSpc>
              <a:spcBef>
                <a:spcPts val="600"/>
              </a:spcBef>
            </a:pPr>
            <a:r>
              <a:rPr lang="en-US" altLang="en-US" sz="2800" dirty="0"/>
              <a:t>Assumes security controls have been bypassed, have failed, or have proven ineffective, and the attack has succeeded</a:t>
            </a:r>
          </a:p>
          <a:p>
            <a:pPr>
              <a:lnSpc>
                <a:spcPct val="120000"/>
              </a:lnSpc>
              <a:spcBef>
                <a:spcPts val="600"/>
              </a:spcBef>
            </a:pPr>
            <a:r>
              <a:rPr lang="en-US" altLang="en-US" sz="2800" dirty="0"/>
              <a:t>Organization should consider scope, plan, balance, knowledge of objectives, and follow-ups</a:t>
            </a:r>
          </a:p>
          <a:p>
            <a:pPr>
              <a:lnSpc>
                <a:spcPct val="120000"/>
              </a:lnSpc>
              <a:spcBef>
                <a:spcPts val="600"/>
              </a:spcBef>
            </a:pPr>
            <a:r>
              <a:rPr lang="en-US" altLang="en-US" sz="2800" dirty="0"/>
              <a:t>Three stages:</a:t>
            </a:r>
          </a:p>
          <a:p>
            <a:pPr lvl="1">
              <a:lnSpc>
                <a:spcPct val="120000"/>
              </a:lnSpc>
              <a:spcBef>
                <a:spcPts val="600"/>
              </a:spcBef>
            </a:pPr>
            <a:r>
              <a:rPr lang="en-US" altLang="en-US" sz="2800" dirty="0"/>
              <a:t>Determine mission/business processes and recovery criticality</a:t>
            </a:r>
          </a:p>
          <a:p>
            <a:pPr lvl="1">
              <a:lnSpc>
                <a:spcPct val="120000"/>
              </a:lnSpc>
              <a:spcBef>
                <a:spcPts val="600"/>
              </a:spcBef>
            </a:pPr>
            <a:r>
              <a:rPr lang="en-US" altLang="en-US" sz="2800" dirty="0"/>
              <a:t>Identify recovery priorities for system resources</a:t>
            </a:r>
          </a:p>
          <a:p>
            <a:pPr lvl="1">
              <a:lnSpc>
                <a:spcPct val="120000"/>
              </a:lnSpc>
              <a:spcBef>
                <a:spcPts val="600"/>
              </a:spcBef>
            </a:pPr>
            <a:r>
              <a:rPr lang="en-US" altLang="en-US" sz="2800" dirty="0"/>
              <a:t>Identify resource requirements</a:t>
            </a:r>
          </a:p>
        </p:txBody>
      </p:sp>
    </p:spTree>
    <p:extLst>
      <p:ext uri="{BB962C8B-B14F-4D97-AF65-F5344CB8AC3E}">
        <p14:creationId xmlns:p14="http://schemas.microsoft.com/office/powerpoint/2010/main" val="1322060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marL="0" indent="0">
              <a:lnSpc>
                <a:spcPct val="100000"/>
              </a:lnSpc>
              <a:spcBef>
                <a:spcPts val="0"/>
              </a:spcBef>
              <a:tabLst>
                <a:tab pos="4397375" algn="l"/>
              </a:tabLst>
            </a:pPr>
            <a:r>
              <a:rPr lang="en-US" b="1" dirty="0"/>
              <a:t>Figure 4-15  </a:t>
            </a:r>
            <a:r>
              <a:rPr lang="en-US" dirty="0"/>
              <a:t>RPO, RTO, WRT, and MTD</a:t>
            </a:r>
            <a:endParaRPr lang="en-US" baseline="30000" dirty="0"/>
          </a:p>
        </p:txBody>
      </p:sp>
      <p:pic>
        <p:nvPicPr>
          <p:cNvPr id="8194" name="Picture 2" descr="An illustration consists of three arrows placed beside each other in the middle labeled as, “Normal operations, Recovery options and Normal operations.” The labels above the arrows are, “Last backup, Data loss/ systems down, Systems recovered, Data recovered.” The text labeled as, “Incident/disaster strikes” and the arrows labeled as, “RPO” is present in between last backup and Data loss/ systems down. The label “RPO” is placed below the middle arrows. The text labeled as, “Physical/systems recovery” and the arrow labeled as, “RTO” is present in between Data loss/ systems down and Systems recovered. The label “RPO” is placed below the middle arrows. The text labeled as, “Data recovery” is present in between Systems recovered and Data recovered and an arrow labeled as, “WRT” extends up to Testing and validation. The text after data recovery is labeled as, “Testing and validation” is near the end of arrow labeled as, “Recovery operations” and “Recovery complete/ resume operations” is above the arrow labeled as, “Normal operations.” An arrow labeled as, “MTD” is between “Data loss/ systems down” and the end of Recovery operation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55" y="1828800"/>
            <a:ext cx="7023488" cy="316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sz="quarter" idx="10"/>
          </p:nvPr>
        </p:nvSpPr>
        <p:spPr/>
        <p:txBody>
          <a:bodyPr>
            <a:normAutofit/>
          </a:bodyPr>
          <a:lstStyle/>
          <a:p>
            <a:pPr marL="0" indent="0">
              <a:lnSpc>
                <a:spcPct val="100000"/>
              </a:lnSpc>
              <a:spcBef>
                <a:spcPts val="0"/>
              </a:spcBef>
              <a:buNone/>
              <a:tabLst>
                <a:tab pos="4397375" algn="l"/>
              </a:tabLst>
            </a:pPr>
            <a:r>
              <a:rPr lang="en-US" sz="2000" dirty="0"/>
              <a:t>Source: http://networksandservers.blogspot.com/2011/02/high-availability-terminology-ii.html.</a:t>
            </a:r>
            <a:endParaRPr lang="en-US" sz="2000" baseline="30000" dirty="0"/>
          </a:p>
          <a:p>
            <a:endParaRPr lang="en-US" sz="2000" dirty="0"/>
          </a:p>
          <a:p>
            <a:endParaRPr lang="en-US" sz="2000" dirty="0"/>
          </a:p>
        </p:txBody>
      </p:sp>
    </p:spTree>
    <p:extLst>
      <p:ext uri="{BB962C8B-B14F-4D97-AF65-F5344CB8AC3E}">
        <p14:creationId xmlns:p14="http://schemas.microsoft.com/office/powerpoint/2010/main" val="40085050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chor="ctr">
            <a:noAutofit/>
          </a:bodyPr>
          <a:lstStyle/>
          <a:p>
            <a:r>
              <a:rPr lang="en-US" altLang="en-US" dirty="0"/>
              <a:t>Information Security Planning and Governance (2 of 2)</a:t>
            </a:r>
          </a:p>
        </p:txBody>
      </p:sp>
      <p:sp>
        <p:nvSpPr>
          <p:cNvPr id="21507" name="Content Placeholder 2"/>
          <p:cNvSpPr>
            <a:spLocks noGrp="1"/>
          </p:cNvSpPr>
          <p:nvPr>
            <p:ph idx="1"/>
          </p:nvPr>
        </p:nvSpPr>
        <p:spPr>
          <a:xfrm>
            <a:off x="228600" y="1295400"/>
            <a:ext cx="4724400" cy="4830763"/>
          </a:xfrm>
        </p:spPr>
        <p:txBody>
          <a:bodyPr>
            <a:normAutofit/>
          </a:bodyPr>
          <a:lstStyle/>
          <a:p>
            <a:pPr>
              <a:spcBef>
                <a:spcPts val="600"/>
              </a:spcBef>
            </a:pPr>
            <a:r>
              <a:rPr lang="en-US" altLang="en-US" sz="2800" b="1" dirty="0">
                <a:solidFill>
                  <a:srgbClr val="FF0000"/>
                </a:solidFill>
              </a:rPr>
              <a:t>Information security governance outcomes</a:t>
            </a:r>
          </a:p>
          <a:p>
            <a:pPr lvl="1">
              <a:spcBef>
                <a:spcPts val="600"/>
              </a:spcBef>
            </a:pPr>
            <a:r>
              <a:rPr lang="en-US" altLang="en-US" sz="2600" dirty="0"/>
              <a:t>Five goals:</a:t>
            </a:r>
          </a:p>
          <a:p>
            <a:pPr lvl="2">
              <a:spcBef>
                <a:spcPts val="600"/>
              </a:spcBef>
            </a:pPr>
            <a:r>
              <a:rPr lang="en-US" altLang="en-US" sz="2400" b="1" dirty="0"/>
              <a:t>Strategic</a:t>
            </a:r>
            <a:r>
              <a:rPr lang="en-US" altLang="en-US" sz="2400" dirty="0"/>
              <a:t> alignment</a:t>
            </a:r>
          </a:p>
          <a:p>
            <a:pPr lvl="2">
              <a:spcBef>
                <a:spcPts val="600"/>
              </a:spcBef>
            </a:pPr>
            <a:r>
              <a:rPr lang="en-US" altLang="en-US" sz="2400" b="1" dirty="0"/>
              <a:t>Resource</a:t>
            </a:r>
            <a:r>
              <a:rPr lang="en-US" altLang="en-US" sz="2400" dirty="0"/>
              <a:t> management </a:t>
            </a:r>
          </a:p>
          <a:p>
            <a:pPr lvl="2">
              <a:spcBef>
                <a:spcPts val="600"/>
              </a:spcBef>
            </a:pPr>
            <a:r>
              <a:rPr lang="en-US" altLang="en-US" sz="2400" b="1" dirty="0"/>
              <a:t>Performance</a:t>
            </a:r>
            <a:r>
              <a:rPr lang="en-US" altLang="en-US" sz="2400" dirty="0"/>
              <a:t> </a:t>
            </a:r>
            <a:r>
              <a:rPr lang="en-US" altLang="en-US" sz="2400" b="1" dirty="0">
                <a:solidFill>
                  <a:srgbClr val="FF0000"/>
                </a:solidFill>
              </a:rPr>
              <a:t>measurement</a:t>
            </a:r>
          </a:p>
          <a:p>
            <a:pPr lvl="2">
              <a:spcBef>
                <a:spcPts val="600"/>
              </a:spcBef>
            </a:pPr>
            <a:r>
              <a:rPr lang="en-US" altLang="en-US" sz="2400" b="1" dirty="0"/>
              <a:t>Value</a:t>
            </a:r>
            <a:r>
              <a:rPr lang="en-US" altLang="en-US" sz="2400" dirty="0"/>
              <a:t> delivery</a:t>
            </a:r>
          </a:p>
          <a:p>
            <a:pPr lvl="2">
              <a:spcBef>
                <a:spcPts val="600"/>
              </a:spcBef>
            </a:pPr>
            <a:r>
              <a:rPr lang="en-US" altLang="en-US" sz="2400" b="1" dirty="0"/>
              <a:t>Risk</a:t>
            </a:r>
            <a:r>
              <a:rPr lang="en-US" altLang="en-US" sz="2400" dirty="0"/>
              <a:t> management</a:t>
            </a:r>
          </a:p>
          <a:p>
            <a:pPr lvl="2">
              <a:spcBef>
                <a:spcPts val="600"/>
              </a:spcBef>
            </a:pPr>
            <a:endParaRPr lang="en-US" altLang="en-U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943" y="1762056"/>
            <a:ext cx="5348514" cy="5095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rot="2239930">
            <a:off x="7161244" y="312695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Oval 5"/>
          <p:cNvSpPr/>
          <p:nvPr/>
        </p:nvSpPr>
        <p:spPr>
          <a:xfrm rot="2239930">
            <a:off x="5800013" y="4803351"/>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rot="19160528">
            <a:off x="7218526" y="478453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rot="6638678">
            <a:off x="7626829" y="4345657"/>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p:cNvSpPr/>
          <p:nvPr/>
        </p:nvSpPr>
        <p:spPr>
          <a:xfrm>
            <a:off x="6510035" y="4345656"/>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p:cNvSpPr/>
          <p:nvPr/>
        </p:nvSpPr>
        <p:spPr>
          <a:xfrm>
            <a:off x="4973320" y="2209799"/>
            <a:ext cx="4124960" cy="3929063"/>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555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4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22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21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wipe(left)">
                                      <p:cBhvr>
                                        <p:cTn id="27" dur="2100"/>
                                        <p:tgtEl>
                                          <p:spTgt spid="215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07">
                                            <p:txEl>
                                              <p:pRg st="4" end="4"/>
                                            </p:txEl>
                                          </p:spTgt>
                                        </p:tgtEl>
                                        <p:attrNameLst>
                                          <p:attrName>style.visibility</p:attrName>
                                        </p:attrNameLst>
                                      </p:cBhvr>
                                      <p:to>
                                        <p:strVal val="visible"/>
                                      </p:to>
                                    </p:set>
                                    <p:animEffect transition="in" filter="wipe(left)">
                                      <p:cBhvr>
                                        <p:cTn id="42" dur="2000"/>
                                        <p:tgtEl>
                                          <p:spTgt spid="2150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ircle(in)">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07">
                                            <p:txEl>
                                              <p:pRg st="5" end="5"/>
                                            </p:txEl>
                                          </p:spTgt>
                                        </p:tgtEl>
                                        <p:attrNameLst>
                                          <p:attrName>style.visibility</p:attrName>
                                        </p:attrNameLst>
                                      </p:cBhvr>
                                      <p:to>
                                        <p:strVal val="visible"/>
                                      </p:to>
                                    </p:set>
                                    <p:animEffect transition="in" filter="wipe(left)">
                                      <p:cBhvr>
                                        <p:cTn id="52" dur="2000"/>
                                        <p:tgtEl>
                                          <p:spTgt spid="21507">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circle(in)">
                                      <p:cBhvr>
                                        <p:cTn id="57" dur="20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07">
                                            <p:txEl>
                                              <p:pRg st="6" end="6"/>
                                            </p:txEl>
                                          </p:spTgt>
                                        </p:tgtEl>
                                        <p:attrNameLst>
                                          <p:attrName>style.visibility</p:attrName>
                                        </p:attrNameLst>
                                      </p:cBhvr>
                                      <p:to>
                                        <p:strVal val="visible"/>
                                      </p:to>
                                    </p:set>
                                    <p:animEffect transition="in" filter="wipe(left)">
                                      <p:cBhvr>
                                        <p:cTn id="62" dur="2000"/>
                                        <p:tgtEl>
                                          <p:spTgt spid="21507">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circle(in)">
                                      <p:cBhvr>
                                        <p:cTn id="6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Title 4"/>
          <p:cNvSpPr>
            <a:spLocks noGrp="1" noChangeArrowheads="1"/>
          </p:cNvSpPr>
          <p:nvPr>
            <p:ph type="title"/>
          </p:nvPr>
        </p:nvSpPr>
        <p:spPr/>
        <p:txBody>
          <a:bodyPr anchor="ctr"/>
          <a:lstStyle/>
          <a:p>
            <a:r>
              <a:rPr lang="en-US" altLang="en-US" dirty="0"/>
              <a:t>Incident Response Planning (1 of 8)</a:t>
            </a:r>
          </a:p>
        </p:txBody>
      </p:sp>
      <p:sp>
        <p:nvSpPr>
          <p:cNvPr id="96259" name="Content Placeholder 5"/>
          <p:cNvSpPr>
            <a:spLocks noGrp="1" noChangeArrowheads="1"/>
          </p:cNvSpPr>
          <p:nvPr>
            <p:ph idx="1"/>
          </p:nvPr>
        </p:nvSpPr>
        <p:spPr/>
        <p:txBody>
          <a:bodyPr>
            <a:normAutofit/>
          </a:bodyPr>
          <a:lstStyle/>
          <a:p>
            <a:pPr>
              <a:spcBef>
                <a:spcPts val="600"/>
              </a:spcBef>
            </a:pPr>
            <a:r>
              <a:rPr lang="en-US" altLang="en-US" sz="2800" dirty="0"/>
              <a:t>Incident response planning includes identification of, classification of, and response to an incident. </a:t>
            </a:r>
          </a:p>
          <a:p>
            <a:pPr>
              <a:spcBef>
                <a:spcPts val="600"/>
              </a:spcBef>
            </a:pPr>
            <a:r>
              <a:rPr lang="en-US" altLang="en-US" sz="2800" dirty="0"/>
              <a:t>Attacks classified as incidents if they:</a:t>
            </a:r>
          </a:p>
          <a:p>
            <a:pPr lvl="1">
              <a:spcBef>
                <a:spcPts val="600"/>
              </a:spcBef>
            </a:pPr>
            <a:r>
              <a:rPr lang="en-US" altLang="en-US" sz="2600" dirty="0"/>
              <a:t>Are directed against information assets</a:t>
            </a:r>
          </a:p>
          <a:p>
            <a:pPr lvl="1">
              <a:spcBef>
                <a:spcPts val="600"/>
              </a:spcBef>
            </a:pPr>
            <a:r>
              <a:rPr lang="en-US" altLang="en-US" sz="2600" dirty="0"/>
              <a:t>Have a realistic chance of success</a:t>
            </a:r>
          </a:p>
          <a:p>
            <a:pPr lvl="1">
              <a:spcBef>
                <a:spcPts val="600"/>
              </a:spcBef>
            </a:pPr>
            <a:r>
              <a:rPr lang="en-US" altLang="en-US" sz="2600" dirty="0"/>
              <a:t>Could threaten confidentiality, integrity, or availability of information resources</a:t>
            </a:r>
          </a:p>
          <a:p>
            <a:pPr>
              <a:spcBef>
                <a:spcPts val="600"/>
              </a:spcBef>
            </a:pPr>
            <a:r>
              <a:rPr lang="en-US" altLang="en-US" sz="2800" dirty="0"/>
              <a:t>Incident response is more reactive than proactive, with the exception of planning that must occur to prepare IR teams to be ready to react to an incident.</a:t>
            </a:r>
          </a:p>
        </p:txBody>
      </p:sp>
    </p:spTree>
    <p:extLst>
      <p:ext uri="{BB962C8B-B14F-4D97-AF65-F5344CB8AC3E}">
        <p14:creationId xmlns:p14="http://schemas.microsoft.com/office/powerpoint/2010/main" val="2356961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nchor="ctr"/>
          <a:lstStyle/>
          <a:p>
            <a:r>
              <a:rPr lang="en-US" altLang="en-US" dirty="0"/>
              <a:t>Incident Response Planning (2 of 8)</a:t>
            </a:r>
          </a:p>
        </p:txBody>
      </p:sp>
      <p:sp>
        <p:nvSpPr>
          <p:cNvPr id="98307" name="Content Placeholder 2"/>
          <p:cNvSpPr>
            <a:spLocks noGrp="1"/>
          </p:cNvSpPr>
          <p:nvPr>
            <p:ph idx="1"/>
          </p:nvPr>
        </p:nvSpPr>
        <p:spPr/>
        <p:txBody>
          <a:bodyPr/>
          <a:lstStyle/>
          <a:p>
            <a:pPr>
              <a:spcBef>
                <a:spcPts val="600"/>
              </a:spcBef>
            </a:pPr>
            <a:r>
              <a:rPr lang="en-US" altLang="en-US" sz="2800" dirty="0"/>
              <a:t>Incident response policy identifies the following key components:</a:t>
            </a:r>
          </a:p>
          <a:p>
            <a:pPr lvl="1">
              <a:spcBef>
                <a:spcPts val="600"/>
              </a:spcBef>
            </a:pPr>
            <a:r>
              <a:rPr lang="en-US" altLang="en-US" sz="2600" dirty="0"/>
              <a:t>Statement of management commitment </a:t>
            </a:r>
          </a:p>
          <a:p>
            <a:pPr lvl="1">
              <a:spcBef>
                <a:spcPts val="600"/>
              </a:spcBef>
            </a:pPr>
            <a:r>
              <a:rPr lang="en-US" altLang="en-US" sz="2600" dirty="0"/>
              <a:t>Purpose/objectives of policy</a:t>
            </a:r>
          </a:p>
          <a:p>
            <a:pPr lvl="1">
              <a:spcBef>
                <a:spcPts val="600"/>
              </a:spcBef>
            </a:pPr>
            <a:r>
              <a:rPr lang="en-US" altLang="en-US" sz="2600" dirty="0"/>
              <a:t>Scope of policy</a:t>
            </a:r>
          </a:p>
          <a:p>
            <a:pPr lvl="1">
              <a:spcBef>
                <a:spcPts val="600"/>
              </a:spcBef>
            </a:pPr>
            <a:r>
              <a:rPr lang="en-US" altLang="en-US" sz="2600" dirty="0"/>
              <a:t>Definition of InfoSec incidents and related terms</a:t>
            </a:r>
          </a:p>
          <a:p>
            <a:pPr lvl="1">
              <a:spcBef>
                <a:spcPts val="600"/>
              </a:spcBef>
            </a:pPr>
            <a:r>
              <a:rPr lang="en-US" altLang="en-US" sz="2600" dirty="0"/>
              <a:t>Organizational structure</a:t>
            </a:r>
          </a:p>
          <a:p>
            <a:pPr lvl="1">
              <a:spcBef>
                <a:spcPts val="600"/>
              </a:spcBef>
            </a:pPr>
            <a:r>
              <a:rPr lang="en-US" altLang="en-US" sz="2600" dirty="0"/>
              <a:t>Prioritization or severity ratings of incidents</a:t>
            </a:r>
          </a:p>
          <a:p>
            <a:pPr lvl="1">
              <a:spcBef>
                <a:spcPts val="600"/>
              </a:spcBef>
            </a:pPr>
            <a:r>
              <a:rPr lang="en-US" altLang="en-US" sz="2600" dirty="0"/>
              <a:t>Performance measures</a:t>
            </a:r>
          </a:p>
          <a:p>
            <a:pPr lvl="1">
              <a:spcBef>
                <a:spcPts val="600"/>
              </a:spcBef>
            </a:pPr>
            <a:r>
              <a:rPr lang="en-US" altLang="en-US" sz="2600" dirty="0"/>
              <a:t>Reporting and contact forms</a:t>
            </a:r>
          </a:p>
        </p:txBody>
      </p:sp>
    </p:spTree>
    <p:extLst>
      <p:ext uri="{BB962C8B-B14F-4D97-AF65-F5344CB8AC3E}">
        <p14:creationId xmlns:p14="http://schemas.microsoft.com/office/powerpoint/2010/main" val="30421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Title 4"/>
          <p:cNvSpPr>
            <a:spLocks noGrp="1" noChangeArrowheads="1"/>
          </p:cNvSpPr>
          <p:nvPr>
            <p:ph type="title"/>
          </p:nvPr>
        </p:nvSpPr>
        <p:spPr/>
        <p:txBody>
          <a:bodyPr anchor="ctr"/>
          <a:lstStyle/>
          <a:p>
            <a:r>
              <a:rPr lang="en-US" altLang="en-US" dirty="0"/>
              <a:t>Incident Response Planning (3 of 8)</a:t>
            </a:r>
          </a:p>
        </p:txBody>
      </p:sp>
      <p:sp>
        <p:nvSpPr>
          <p:cNvPr id="100355" name="Content Placeholder 5"/>
          <p:cNvSpPr>
            <a:spLocks noGrp="1" noChangeArrowheads="1"/>
          </p:cNvSpPr>
          <p:nvPr>
            <p:ph idx="1"/>
          </p:nvPr>
        </p:nvSpPr>
        <p:spPr>
          <a:xfrm>
            <a:off x="228600" y="1295400"/>
            <a:ext cx="8763000" cy="4830763"/>
          </a:xfrm>
        </p:spPr>
        <p:txBody>
          <a:bodyPr>
            <a:normAutofit fontScale="77500" lnSpcReduction="20000"/>
          </a:bodyPr>
          <a:lstStyle/>
          <a:p>
            <a:pPr>
              <a:lnSpc>
                <a:spcPct val="120000"/>
              </a:lnSpc>
              <a:spcBef>
                <a:spcPts val="600"/>
              </a:spcBef>
            </a:pPr>
            <a:r>
              <a:rPr lang="en-US" altLang="en-US" sz="3300" dirty="0"/>
              <a:t>Incident Planning</a:t>
            </a:r>
          </a:p>
          <a:p>
            <a:pPr lvl="1">
              <a:lnSpc>
                <a:spcPct val="120000"/>
              </a:lnSpc>
              <a:spcBef>
                <a:spcPts val="600"/>
              </a:spcBef>
            </a:pPr>
            <a:r>
              <a:rPr lang="en-US" altLang="en-US" sz="3100" dirty="0"/>
              <a:t>Predefined responses enable the organization to react quickly and effectively to the detected incident if:</a:t>
            </a:r>
          </a:p>
          <a:p>
            <a:pPr lvl="2">
              <a:lnSpc>
                <a:spcPct val="120000"/>
              </a:lnSpc>
              <a:spcBef>
                <a:spcPts val="600"/>
              </a:spcBef>
            </a:pPr>
            <a:r>
              <a:rPr lang="en-US" altLang="en-US" sz="2800" dirty="0"/>
              <a:t>The organization has an IR team </a:t>
            </a:r>
          </a:p>
          <a:p>
            <a:pPr lvl="2">
              <a:lnSpc>
                <a:spcPct val="120000"/>
              </a:lnSpc>
              <a:spcBef>
                <a:spcPts val="600"/>
              </a:spcBef>
            </a:pPr>
            <a:r>
              <a:rPr lang="en-US" altLang="en-US" sz="2800" dirty="0"/>
              <a:t>The organization can detect the incident</a:t>
            </a:r>
          </a:p>
          <a:p>
            <a:pPr lvl="1">
              <a:lnSpc>
                <a:spcPct val="120000"/>
              </a:lnSpc>
              <a:spcBef>
                <a:spcPts val="600"/>
              </a:spcBef>
            </a:pPr>
            <a:r>
              <a:rPr lang="en-US" altLang="en-US" sz="3100" dirty="0"/>
              <a:t>IR team consists of individuals needed to handle systems as incident takes place</a:t>
            </a:r>
          </a:p>
          <a:p>
            <a:pPr>
              <a:lnSpc>
                <a:spcPct val="120000"/>
              </a:lnSpc>
              <a:spcBef>
                <a:spcPts val="600"/>
              </a:spcBef>
            </a:pPr>
            <a:r>
              <a:rPr lang="en-US" altLang="en-US" sz="3300" dirty="0"/>
              <a:t>Incident response plan</a:t>
            </a:r>
          </a:p>
          <a:p>
            <a:pPr lvl="1">
              <a:lnSpc>
                <a:spcPct val="120000"/>
              </a:lnSpc>
              <a:spcBef>
                <a:spcPts val="600"/>
              </a:spcBef>
            </a:pPr>
            <a:r>
              <a:rPr lang="en-US" altLang="en-US" sz="3100" dirty="0"/>
              <a:t>Format and content</a:t>
            </a:r>
          </a:p>
          <a:p>
            <a:pPr lvl="1">
              <a:lnSpc>
                <a:spcPct val="120000"/>
              </a:lnSpc>
              <a:spcBef>
                <a:spcPts val="600"/>
              </a:spcBef>
            </a:pPr>
            <a:r>
              <a:rPr lang="en-US" altLang="en-US" sz="3100" dirty="0"/>
              <a:t>Storage</a:t>
            </a:r>
          </a:p>
          <a:p>
            <a:pPr lvl="1">
              <a:lnSpc>
                <a:spcPct val="120000"/>
              </a:lnSpc>
              <a:spcBef>
                <a:spcPts val="600"/>
              </a:spcBef>
            </a:pPr>
            <a:r>
              <a:rPr lang="en-US" altLang="en-US" sz="3100" dirty="0"/>
              <a:t>Testing</a:t>
            </a:r>
          </a:p>
        </p:txBody>
      </p:sp>
    </p:spTree>
    <p:extLst>
      <p:ext uri="{BB962C8B-B14F-4D97-AF65-F5344CB8AC3E}">
        <p14:creationId xmlns:p14="http://schemas.microsoft.com/office/powerpoint/2010/main" val="3202218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Title 4"/>
          <p:cNvSpPr>
            <a:spLocks noGrp="1" noChangeArrowheads="1"/>
          </p:cNvSpPr>
          <p:nvPr>
            <p:ph type="title"/>
          </p:nvPr>
        </p:nvSpPr>
        <p:spPr/>
        <p:txBody>
          <a:bodyPr anchor="ctr"/>
          <a:lstStyle/>
          <a:p>
            <a:r>
              <a:rPr lang="en-US" altLang="en-US" dirty="0"/>
              <a:t>Incident Response Planning (4 of 8)</a:t>
            </a:r>
          </a:p>
        </p:txBody>
      </p:sp>
      <p:sp>
        <p:nvSpPr>
          <p:cNvPr id="102403" name="Content Placeholder 5"/>
          <p:cNvSpPr>
            <a:spLocks noGrp="1" noChangeArrowheads="1"/>
          </p:cNvSpPr>
          <p:nvPr>
            <p:ph idx="1"/>
          </p:nvPr>
        </p:nvSpPr>
        <p:spPr/>
        <p:txBody>
          <a:bodyPr>
            <a:normAutofit/>
          </a:bodyPr>
          <a:lstStyle/>
          <a:p>
            <a:pPr>
              <a:lnSpc>
                <a:spcPct val="120000"/>
              </a:lnSpc>
              <a:spcBef>
                <a:spcPts val="600"/>
              </a:spcBef>
            </a:pPr>
            <a:r>
              <a:rPr lang="en-US" altLang="en-US" sz="2800" dirty="0"/>
              <a:t>Incident detection</a:t>
            </a:r>
          </a:p>
          <a:p>
            <a:pPr lvl="1">
              <a:lnSpc>
                <a:spcPct val="120000"/>
              </a:lnSpc>
              <a:spcBef>
                <a:spcPts val="600"/>
              </a:spcBef>
            </a:pPr>
            <a:r>
              <a:rPr lang="en-US" altLang="en-US" sz="2600" dirty="0"/>
              <a:t>Most common occurrence is complaint about technology support, often delivered to help desk.</a:t>
            </a:r>
          </a:p>
          <a:p>
            <a:pPr lvl="1">
              <a:lnSpc>
                <a:spcPct val="120000"/>
              </a:lnSpc>
              <a:spcBef>
                <a:spcPts val="600"/>
              </a:spcBef>
            </a:pPr>
            <a:r>
              <a:rPr lang="en-US" altLang="en-US" sz="2600" dirty="0"/>
              <a:t>Careful training is needed to quickly identify and classify an incident.</a:t>
            </a:r>
          </a:p>
          <a:p>
            <a:pPr lvl="1">
              <a:lnSpc>
                <a:spcPct val="120000"/>
              </a:lnSpc>
              <a:spcBef>
                <a:spcPts val="600"/>
              </a:spcBef>
            </a:pPr>
            <a:r>
              <a:rPr lang="en-US" altLang="en-US" sz="2600" dirty="0"/>
              <a:t>Once incident is properly identified, the organization can respond.</a:t>
            </a:r>
          </a:p>
          <a:p>
            <a:pPr lvl="1">
              <a:lnSpc>
                <a:spcPct val="120000"/>
              </a:lnSpc>
              <a:spcBef>
                <a:spcPts val="600"/>
              </a:spcBef>
            </a:pPr>
            <a:r>
              <a:rPr lang="en-US" altLang="en-US" sz="2600" dirty="0"/>
              <a:t>Incident indicators vary.</a:t>
            </a:r>
          </a:p>
        </p:txBody>
      </p:sp>
    </p:spTree>
    <p:extLst>
      <p:ext uri="{BB962C8B-B14F-4D97-AF65-F5344CB8AC3E}">
        <p14:creationId xmlns:p14="http://schemas.microsoft.com/office/powerpoint/2010/main" val="634618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4"/>
          <p:cNvSpPr>
            <a:spLocks noGrp="1" noChangeArrowheads="1"/>
          </p:cNvSpPr>
          <p:nvPr>
            <p:ph type="title"/>
          </p:nvPr>
        </p:nvSpPr>
        <p:spPr/>
        <p:txBody>
          <a:bodyPr anchor="ctr"/>
          <a:lstStyle/>
          <a:p>
            <a:r>
              <a:rPr lang="en-US" altLang="en-US" dirty="0"/>
              <a:t>Incident Response Planning (5 of 8)</a:t>
            </a:r>
          </a:p>
        </p:txBody>
      </p:sp>
      <p:sp>
        <p:nvSpPr>
          <p:cNvPr id="104451" name="Content Placeholder 5"/>
          <p:cNvSpPr>
            <a:spLocks noGrp="1" noChangeArrowheads="1"/>
          </p:cNvSpPr>
          <p:nvPr>
            <p:ph idx="1"/>
          </p:nvPr>
        </p:nvSpPr>
        <p:spPr/>
        <p:txBody>
          <a:bodyPr>
            <a:normAutofit fontScale="62500" lnSpcReduction="20000"/>
          </a:bodyPr>
          <a:lstStyle/>
          <a:p>
            <a:pPr>
              <a:lnSpc>
                <a:spcPct val="120000"/>
              </a:lnSpc>
              <a:spcBef>
                <a:spcPts val="600"/>
              </a:spcBef>
            </a:pPr>
            <a:r>
              <a:rPr lang="en-US" altLang="en-US" sz="4200" dirty="0"/>
              <a:t>Incident reaction</a:t>
            </a:r>
          </a:p>
          <a:p>
            <a:pPr lvl="1">
              <a:lnSpc>
                <a:spcPct val="120000"/>
              </a:lnSpc>
              <a:spcBef>
                <a:spcPts val="600"/>
              </a:spcBef>
            </a:pPr>
            <a:r>
              <a:rPr lang="en-US" altLang="en-US" sz="3800" dirty="0"/>
              <a:t>Consists of actions that guide the organization to stop incident, mitigate its impact, and provide information for recovery </a:t>
            </a:r>
          </a:p>
          <a:p>
            <a:pPr lvl="1">
              <a:lnSpc>
                <a:spcPct val="120000"/>
              </a:lnSpc>
              <a:spcBef>
                <a:spcPts val="600"/>
              </a:spcBef>
            </a:pPr>
            <a:r>
              <a:rPr lang="en-US" altLang="en-US" sz="3800" dirty="0"/>
              <a:t>Actions that must occur quickly:</a:t>
            </a:r>
          </a:p>
          <a:p>
            <a:pPr lvl="2">
              <a:lnSpc>
                <a:spcPct val="120000"/>
              </a:lnSpc>
              <a:spcBef>
                <a:spcPts val="600"/>
              </a:spcBef>
            </a:pPr>
            <a:r>
              <a:rPr lang="en-US" altLang="en-US" sz="3500" dirty="0"/>
              <a:t>Notification of key personnel</a:t>
            </a:r>
          </a:p>
          <a:p>
            <a:pPr lvl="2">
              <a:lnSpc>
                <a:spcPct val="120000"/>
              </a:lnSpc>
              <a:spcBef>
                <a:spcPts val="600"/>
              </a:spcBef>
            </a:pPr>
            <a:r>
              <a:rPr lang="en-US" altLang="en-US" sz="3500" dirty="0"/>
              <a:t>Documentation of the incident</a:t>
            </a:r>
          </a:p>
          <a:p>
            <a:pPr>
              <a:lnSpc>
                <a:spcPct val="120000"/>
              </a:lnSpc>
              <a:spcBef>
                <a:spcPts val="600"/>
              </a:spcBef>
            </a:pPr>
            <a:r>
              <a:rPr lang="en-US" altLang="en-US" sz="4200" dirty="0"/>
              <a:t>Incident containment strategies</a:t>
            </a:r>
          </a:p>
          <a:p>
            <a:pPr lvl="1">
              <a:lnSpc>
                <a:spcPct val="120000"/>
              </a:lnSpc>
              <a:spcBef>
                <a:spcPts val="600"/>
              </a:spcBef>
            </a:pPr>
            <a:r>
              <a:rPr lang="en-US" altLang="en-US" sz="3800" dirty="0"/>
              <a:t>Containment of incident’s scope or impact is first priority; must then determine which information systems are affected</a:t>
            </a:r>
          </a:p>
        </p:txBody>
      </p:sp>
    </p:spTree>
    <p:extLst>
      <p:ext uri="{BB962C8B-B14F-4D97-AF65-F5344CB8AC3E}">
        <p14:creationId xmlns:p14="http://schemas.microsoft.com/office/powerpoint/2010/main" val="2712164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4"/>
          <p:cNvSpPr>
            <a:spLocks noGrp="1" noChangeArrowheads="1"/>
          </p:cNvSpPr>
          <p:nvPr>
            <p:ph type="title"/>
          </p:nvPr>
        </p:nvSpPr>
        <p:spPr/>
        <p:txBody>
          <a:bodyPr anchor="ctr"/>
          <a:lstStyle/>
          <a:p>
            <a:r>
              <a:rPr lang="en-US" altLang="en-US" dirty="0"/>
              <a:t>Incident Response Planning (6 of 8)</a:t>
            </a:r>
          </a:p>
        </p:txBody>
      </p:sp>
      <p:sp>
        <p:nvSpPr>
          <p:cNvPr id="106499" name="Content Placeholder 5"/>
          <p:cNvSpPr>
            <a:spLocks noGrp="1" noChangeArrowheads="1"/>
          </p:cNvSpPr>
          <p:nvPr>
            <p:ph idx="1"/>
          </p:nvPr>
        </p:nvSpPr>
        <p:spPr/>
        <p:txBody>
          <a:bodyPr>
            <a:normAutofit/>
          </a:bodyPr>
          <a:lstStyle/>
          <a:p>
            <a:pPr marL="673100" lvl="1" indent="-327025">
              <a:spcBef>
                <a:spcPts val="600"/>
              </a:spcBef>
              <a:buSzPct val="100000"/>
              <a:buFont typeface="Verdana" pitchFamily="34" charset="0"/>
              <a:buChar char="―"/>
            </a:pPr>
            <a:r>
              <a:rPr lang="en-US" altLang="en-US" sz="2600" dirty="0"/>
              <a:t>Organization can stop incident and attempt to recover control through a number or strategies</a:t>
            </a:r>
          </a:p>
          <a:p>
            <a:pPr>
              <a:spcBef>
                <a:spcPts val="600"/>
              </a:spcBef>
            </a:pPr>
            <a:r>
              <a:rPr lang="en-US" altLang="en-US" sz="2800" dirty="0"/>
              <a:t>Incident recovery</a:t>
            </a:r>
          </a:p>
          <a:p>
            <a:pPr lvl="1">
              <a:spcBef>
                <a:spcPts val="600"/>
              </a:spcBef>
            </a:pPr>
            <a:r>
              <a:rPr lang="en-US" altLang="en-US" sz="2600" dirty="0"/>
              <a:t>Once incident has been contained and control of systems regained, the next stage is recovery.</a:t>
            </a:r>
          </a:p>
          <a:p>
            <a:pPr lvl="1">
              <a:spcBef>
                <a:spcPts val="600"/>
              </a:spcBef>
            </a:pPr>
            <a:r>
              <a:rPr lang="en-US" altLang="en-US" sz="2600" dirty="0"/>
              <a:t>The first task is to identify human resources needed and launch them into action.</a:t>
            </a:r>
          </a:p>
          <a:p>
            <a:pPr lvl="1">
              <a:spcBef>
                <a:spcPts val="600"/>
              </a:spcBef>
            </a:pPr>
            <a:r>
              <a:rPr lang="en-US" altLang="en-US" sz="2600" dirty="0"/>
              <a:t>Full extent of the damage must be assessed.</a:t>
            </a:r>
          </a:p>
        </p:txBody>
      </p:sp>
    </p:spTree>
    <p:extLst>
      <p:ext uri="{BB962C8B-B14F-4D97-AF65-F5344CB8AC3E}">
        <p14:creationId xmlns:p14="http://schemas.microsoft.com/office/powerpoint/2010/main" val="3603851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itle 4"/>
          <p:cNvSpPr>
            <a:spLocks noGrp="1" noChangeArrowheads="1"/>
          </p:cNvSpPr>
          <p:nvPr>
            <p:ph type="title"/>
          </p:nvPr>
        </p:nvSpPr>
        <p:spPr/>
        <p:txBody>
          <a:bodyPr anchor="ctr"/>
          <a:lstStyle/>
          <a:p>
            <a:r>
              <a:rPr lang="en-US" altLang="en-US" dirty="0"/>
              <a:t>Incident Response Planning (7 of 8)</a:t>
            </a:r>
          </a:p>
        </p:txBody>
      </p:sp>
      <p:sp>
        <p:nvSpPr>
          <p:cNvPr id="108547" name="Content Placeholder 5"/>
          <p:cNvSpPr>
            <a:spLocks noGrp="1" noChangeArrowheads="1"/>
          </p:cNvSpPr>
          <p:nvPr>
            <p:ph idx="1"/>
          </p:nvPr>
        </p:nvSpPr>
        <p:spPr/>
        <p:txBody>
          <a:bodyPr>
            <a:normAutofit fontScale="77500" lnSpcReduction="20000"/>
          </a:bodyPr>
          <a:lstStyle/>
          <a:p>
            <a:pPr lvl="1">
              <a:lnSpc>
                <a:spcPct val="120000"/>
              </a:lnSpc>
              <a:spcBef>
                <a:spcPts val="600"/>
              </a:spcBef>
            </a:pPr>
            <a:r>
              <a:rPr lang="en-US" altLang="en-US" sz="3100" dirty="0"/>
              <a:t>Organization repairs vulnerabilities, addresses any shortcomings in safeguards, and restores data and services of the systems.</a:t>
            </a:r>
          </a:p>
          <a:p>
            <a:pPr>
              <a:lnSpc>
                <a:spcPct val="120000"/>
              </a:lnSpc>
              <a:spcBef>
                <a:spcPts val="600"/>
              </a:spcBef>
            </a:pPr>
            <a:r>
              <a:rPr lang="en-US" altLang="en-US" sz="3400" dirty="0"/>
              <a:t>Damage assessment</a:t>
            </a:r>
          </a:p>
          <a:p>
            <a:pPr lvl="1">
              <a:lnSpc>
                <a:spcPct val="120000"/>
              </a:lnSpc>
              <a:spcBef>
                <a:spcPts val="600"/>
              </a:spcBef>
            </a:pPr>
            <a:r>
              <a:rPr lang="en-US" altLang="en-US" sz="3100" dirty="0"/>
              <a:t>Several sources of information on damage can be used, including system logs, intrusion detection logs, configuration logs and documents, documentation from incident response, and results of detailed assessment of systems and data storage.</a:t>
            </a:r>
          </a:p>
          <a:p>
            <a:pPr lvl="1">
              <a:lnSpc>
                <a:spcPct val="120000"/>
              </a:lnSpc>
              <a:spcBef>
                <a:spcPts val="600"/>
              </a:spcBef>
            </a:pPr>
            <a:r>
              <a:rPr lang="en-US" altLang="en-US" sz="3100" dirty="0"/>
              <a:t>Computer evidence must be carefully collected, documented, and maintained to be usable in formal or informal proceedings.</a:t>
            </a:r>
          </a:p>
        </p:txBody>
      </p:sp>
    </p:spTree>
    <p:extLst>
      <p:ext uri="{BB962C8B-B14F-4D97-AF65-F5344CB8AC3E}">
        <p14:creationId xmlns:p14="http://schemas.microsoft.com/office/powerpoint/2010/main" val="856927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itle 4"/>
          <p:cNvSpPr>
            <a:spLocks noGrp="1" noChangeArrowheads="1"/>
          </p:cNvSpPr>
          <p:nvPr>
            <p:ph type="title"/>
          </p:nvPr>
        </p:nvSpPr>
        <p:spPr/>
        <p:txBody>
          <a:bodyPr anchor="ctr"/>
          <a:lstStyle/>
          <a:p>
            <a:r>
              <a:rPr lang="en-US" altLang="en-US" dirty="0"/>
              <a:t>Incident Response Planning (8 of 8)</a:t>
            </a:r>
          </a:p>
        </p:txBody>
      </p:sp>
      <p:sp>
        <p:nvSpPr>
          <p:cNvPr id="110595" name="Content Placeholder 5"/>
          <p:cNvSpPr>
            <a:spLocks noGrp="1" noChangeArrowheads="1"/>
          </p:cNvSpPr>
          <p:nvPr>
            <p:ph idx="1"/>
          </p:nvPr>
        </p:nvSpPr>
        <p:spPr/>
        <p:txBody>
          <a:bodyPr/>
          <a:lstStyle/>
          <a:p>
            <a:pPr marL="741363" lvl="1" indent="-284163">
              <a:spcBef>
                <a:spcPts val="600"/>
              </a:spcBef>
              <a:buSzPct val="100000"/>
            </a:pPr>
            <a:r>
              <a:rPr lang="en-US" altLang="en-US" sz="2600" dirty="0"/>
              <a:t>Individuals who assess damage need special training.</a:t>
            </a:r>
          </a:p>
          <a:p>
            <a:pPr>
              <a:spcBef>
                <a:spcPts val="600"/>
              </a:spcBef>
            </a:pPr>
            <a:r>
              <a:rPr lang="en-US" altLang="en-US" sz="2800" dirty="0"/>
              <a:t>Automated response</a:t>
            </a:r>
          </a:p>
          <a:p>
            <a:pPr lvl="1">
              <a:spcBef>
                <a:spcPts val="600"/>
              </a:spcBef>
            </a:pPr>
            <a:r>
              <a:rPr lang="en-US" altLang="en-US" sz="2600" dirty="0"/>
              <a:t>New systems can respond to incident threat autonomously.</a:t>
            </a:r>
          </a:p>
          <a:p>
            <a:pPr lvl="1">
              <a:spcBef>
                <a:spcPts val="600"/>
              </a:spcBef>
            </a:pPr>
            <a:r>
              <a:rPr lang="en-US" altLang="en-US" sz="2600" dirty="0"/>
              <a:t>Downsides of current automated response systems may outweigh benefits. </a:t>
            </a:r>
          </a:p>
          <a:p>
            <a:pPr lvl="2">
              <a:spcBef>
                <a:spcPts val="600"/>
              </a:spcBef>
            </a:pPr>
            <a:r>
              <a:rPr lang="en-US" altLang="en-US" sz="2400" dirty="0"/>
              <a:t>Legal liabilities of a counterattack</a:t>
            </a:r>
          </a:p>
          <a:p>
            <a:pPr lvl="2">
              <a:spcBef>
                <a:spcPts val="600"/>
              </a:spcBef>
            </a:pPr>
            <a:r>
              <a:rPr lang="en-US" altLang="en-US" sz="2400" dirty="0"/>
              <a:t>Ethical issues</a:t>
            </a:r>
          </a:p>
        </p:txBody>
      </p:sp>
    </p:spTree>
    <p:extLst>
      <p:ext uri="{BB962C8B-B14F-4D97-AF65-F5344CB8AC3E}">
        <p14:creationId xmlns:p14="http://schemas.microsoft.com/office/powerpoint/2010/main" val="1545613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itle 4"/>
          <p:cNvSpPr>
            <a:spLocks noGrp="1" noChangeArrowheads="1"/>
          </p:cNvSpPr>
          <p:nvPr>
            <p:ph type="title"/>
          </p:nvPr>
        </p:nvSpPr>
        <p:spPr/>
        <p:txBody>
          <a:bodyPr anchor="ctr"/>
          <a:lstStyle/>
          <a:p>
            <a:r>
              <a:rPr lang="en-US" altLang="en-US" dirty="0"/>
              <a:t>Disaster Recovery Planning</a:t>
            </a:r>
          </a:p>
        </p:txBody>
      </p:sp>
      <p:sp>
        <p:nvSpPr>
          <p:cNvPr id="112643" name="Content Placeholder 5"/>
          <p:cNvSpPr>
            <a:spLocks noGrp="1" noChangeArrowheads="1"/>
          </p:cNvSpPr>
          <p:nvPr>
            <p:ph idx="1"/>
          </p:nvPr>
        </p:nvSpPr>
        <p:spPr/>
        <p:txBody>
          <a:bodyPr>
            <a:normAutofit lnSpcReduction="10000"/>
          </a:bodyPr>
          <a:lstStyle/>
          <a:p>
            <a:pPr>
              <a:lnSpc>
                <a:spcPct val="110000"/>
              </a:lnSpc>
              <a:spcBef>
                <a:spcPts val="600"/>
              </a:spcBef>
            </a:pPr>
            <a:r>
              <a:rPr lang="en-US" altLang="en-US" dirty="0"/>
              <a:t>Disaster recovery planning (DRP) is preparation for and recovery from a disaster.</a:t>
            </a:r>
          </a:p>
          <a:p>
            <a:pPr>
              <a:lnSpc>
                <a:spcPct val="110000"/>
              </a:lnSpc>
              <a:spcBef>
                <a:spcPts val="600"/>
              </a:spcBef>
            </a:pPr>
            <a:r>
              <a:rPr lang="en-US" altLang="en-US" dirty="0"/>
              <a:t>The contingency planning team must decide which actions constitute disasters and which constitute incidents.</a:t>
            </a:r>
          </a:p>
          <a:p>
            <a:pPr>
              <a:lnSpc>
                <a:spcPct val="110000"/>
              </a:lnSpc>
              <a:spcBef>
                <a:spcPts val="600"/>
              </a:spcBef>
            </a:pPr>
            <a:r>
              <a:rPr lang="en-US" altLang="en-US" dirty="0"/>
              <a:t>When situations are classified as disasters, plans change as to how to respond; take action to secure most valuable assets to preserve value for the longer term.</a:t>
            </a:r>
          </a:p>
          <a:p>
            <a:pPr>
              <a:lnSpc>
                <a:spcPct val="110000"/>
              </a:lnSpc>
              <a:spcBef>
                <a:spcPts val="600"/>
              </a:spcBef>
            </a:pPr>
            <a:r>
              <a:rPr lang="en-US" altLang="en-US" dirty="0"/>
              <a:t>DRP strives to reestablish operations at the primary site.</a:t>
            </a:r>
          </a:p>
        </p:txBody>
      </p:sp>
    </p:spTree>
    <p:extLst>
      <p:ext uri="{BB962C8B-B14F-4D97-AF65-F5344CB8AC3E}">
        <p14:creationId xmlns:p14="http://schemas.microsoft.com/office/powerpoint/2010/main" val="3588754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Title 4"/>
          <p:cNvSpPr>
            <a:spLocks noGrp="1" noChangeArrowheads="1"/>
          </p:cNvSpPr>
          <p:nvPr>
            <p:ph type="title"/>
          </p:nvPr>
        </p:nvSpPr>
        <p:spPr/>
        <p:txBody>
          <a:bodyPr anchor="ctr"/>
          <a:lstStyle/>
          <a:p>
            <a:r>
              <a:rPr lang="en-US" altLang="en-US" dirty="0"/>
              <a:t>Business Continuity Planning (1 of 3)</a:t>
            </a:r>
          </a:p>
        </p:txBody>
      </p:sp>
      <p:sp>
        <p:nvSpPr>
          <p:cNvPr id="114691" name="Content Placeholder 5"/>
          <p:cNvSpPr>
            <a:spLocks noGrp="1" noChangeArrowheads="1"/>
          </p:cNvSpPr>
          <p:nvPr>
            <p:ph idx="1"/>
          </p:nvPr>
        </p:nvSpPr>
        <p:spPr/>
        <p:txBody>
          <a:bodyPr>
            <a:normAutofit fontScale="85000" lnSpcReduction="20000"/>
          </a:bodyPr>
          <a:lstStyle/>
          <a:p>
            <a:pPr>
              <a:lnSpc>
                <a:spcPct val="120000"/>
              </a:lnSpc>
              <a:spcBef>
                <a:spcPts val="600"/>
              </a:spcBef>
            </a:pPr>
            <a:r>
              <a:rPr lang="en-US" altLang="en-US" sz="3000" dirty="0"/>
              <a:t>BCP prepares the organization to reestablish or relocate critical business operations during a disaster that affects operations at the primary site.</a:t>
            </a:r>
          </a:p>
          <a:p>
            <a:pPr>
              <a:lnSpc>
                <a:spcPct val="120000"/>
              </a:lnSpc>
              <a:spcBef>
                <a:spcPts val="600"/>
              </a:spcBef>
            </a:pPr>
            <a:r>
              <a:rPr lang="en-US" altLang="en-US" sz="3000" dirty="0"/>
              <a:t>If disaster has rendered the current location unusable, there must be a plan to allow business to continue functioning.</a:t>
            </a:r>
          </a:p>
          <a:p>
            <a:pPr>
              <a:lnSpc>
                <a:spcPct val="120000"/>
              </a:lnSpc>
              <a:spcBef>
                <a:spcPts val="600"/>
              </a:spcBef>
            </a:pPr>
            <a:r>
              <a:rPr lang="en-US" altLang="en-US" sz="3000" dirty="0"/>
              <a:t>Development of BCP is somewhat simpler than IRP or DRP.</a:t>
            </a:r>
          </a:p>
          <a:p>
            <a:pPr lvl="1">
              <a:lnSpc>
                <a:spcPct val="120000"/>
              </a:lnSpc>
              <a:spcBef>
                <a:spcPts val="600"/>
              </a:spcBef>
            </a:pPr>
            <a:r>
              <a:rPr lang="en-US" altLang="en-US" sz="2800" dirty="0"/>
              <a:t>It consists primarily of selecting a continuity strategy and integrating off-site data storage and recovery functions into this strategy</a:t>
            </a:r>
            <a:r>
              <a:rPr lang="en-US" altLang="en-US" sz="2600" dirty="0"/>
              <a:t>.</a:t>
            </a:r>
          </a:p>
        </p:txBody>
      </p:sp>
    </p:spTree>
    <p:extLst>
      <p:ext uri="{BB962C8B-B14F-4D97-AF65-F5344CB8AC3E}">
        <p14:creationId xmlns:p14="http://schemas.microsoft.com/office/powerpoint/2010/main" val="3287256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698" y="152400"/>
            <a:ext cx="8835902" cy="1104412"/>
          </a:xfrm>
        </p:spPr>
        <p:txBody>
          <a:bodyPr anchor="ctr">
            <a:noAutofit/>
          </a:bodyPr>
          <a:lstStyle/>
          <a:p>
            <a:pPr marL="0" indent="0">
              <a:lnSpc>
                <a:spcPct val="100000"/>
              </a:lnSpc>
              <a:spcBef>
                <a:spcPts val="0"/>
              </a:spcBef>
              <a:tabLst>
                <a:tab pos="4397375" algn="l"/>
              </a:tabLst>
            </a:pPr>
            <a:r>
              <a:rPr lang="en-US" b="1" dirty="0"/>
              <a:t>Figure 4-1  </a:t>
            </a:r>
            <a:r>
              <a:rPr lang="en-US" b="1" dirty="0">
                <a:solidFill>
                  <a:srgbClr val="FF0000"/>
                </a:solidFill>
              </a:rPr>
              <a:t>Information security governance roles and responsibilities</a:t>
            </a:r>
          </a:p>
        </p:txBody>
      </p:sp>
      <p:pic>
        <p:nvPicPr>
          <p:cNvPr id="2" name="Picture 1" descr="An illustration has two headings. They are “Responsibilities” and “Functional Role Examples.” The text below the Responsibilities reads as, “Oversee overall corporate security posture (accountable to board), Brief board, customers, public, Set security policy, procedures, program, training for company, Respond to security breaches (investigate, mitigate, litigate), Responsible for independent annual audit coordination, Implement/audit/enforce/assess compliance, Communicate policies, program (training), Implement policy; report security vulnerabilities and breaches.” The first and second responsibilities points to Chief Executive Officer under Functional Role Example. The third, fourth, fifth and sixth responsibilities points to “Chief Security Officer, Chief Information Officer, Chief Risk Officer and Department Agency Head” under Functional Role Examples. The sixth and seventh responsibilities points to “Mid-Level Manager” under Functional Role Examples. The eighth responsibilities points to Enterprise Staff/ Employees under Functional Role Examples.&#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630" y="1371600"/>
            <a:ext cx="4486741" cy="3746427"/>
          </a:xfrm>
          <a:prstGeom prst="rect">
            <a:avLst/>
          </a:prstGeom>
        </p:spPr>
      </p:pic>
      <p:sp>
        <p:nvSpPr>
          <p:cNvPr id="3" name="Content Placeholder 2"/>
          <p:cNvSpPr>
            <a:spLocks noGrp="1"/>
          </p:cNvSpPr>
          <p:nvPr>
            <p:ph sz="quarter" idx="10"/>
          </p:nvPr>
        </p:nvSpPr>
        <p:spPr>
          <a:xfrm>
            <a:off x="228600" y="5257800"/>
            <a:ext cx="8763000" cy="914400"/>
          </a:xfrm>
        </p:spPr>
        <p:txBody>
          <a:bodyPr>
            <a:noAutofit/>
          </a:bodyPr>
          <a:lstStyle/>
          <a:p>
            <a:pPr marL="0" indent="0">
              <a:buNone/>
            </a:pPr>
            <a:r>
              <a:rPr lang="en-US" sz="2000" dirty="0"/>
              <a:t>Source: This information is derived from the Corporate Governance Task Force Report, “Information Security Governance: A Call to Action,” April 2004, National Cyber Security Task Force.</a:t>
            </a:r>
            <a:endParaRPr lang="en-US" sz="2000" baseline="30000" dirty="0"/>
          </a:p>
          <a:p>
            <a:endParaRPr lang="en-US" sz="2000" dirty="0"/>
          </a:p>
          <a:p>
            <a:endParaRPr lang="en-US" sz="2000" dirty="0"/>
          </a:p>
        </p:txBody>
      </p:sp>
    </p:spTree>
    <p:extLst>
      <p:ext uri="{BB962C8B-B14F-4D97-AF65-F5344CB8AC3E}">
        <p14:creationId xmlns:p14="http://schemas.microsoft.com/office/powerpoint/2010/main" val="2395222241"/>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4"/>
          <p:cNvSpPr>
            <a:spLocks noGrp="1" noChangeArrowheads="1"/>
          </p:cNvSpPr>
          <p:nvPr>
            <p:ph type="title"/>
          </p:nvPr>
        </p:nvSpPr>
        <p:spPr/>
        <p:txBody>
          <a:bodyPr anchor="ctr"/>
          <a:lstStyle/>
          <a:p>
            <a:r>
              <a:rPr lang="en-US" altLang="en-US" dirty="0"/>
              <a:t>Business Continuity Planning (2 of 3)</a:t>
            </a:r>
          </a:p>
        </p:txBody>
      </p:sp>
      <p:sp>
        <p:nvSpPr>
          <p:cNvPr id="116739" name="Content Placeholder 5"/>
          <p:cNvSpPr>
            <a:spLocks noGrp="1" noChangeArrowheads="1"/>
          </p:cNvSpPr>
          <p:nvPr>
            <p:ph idx="1"/>
          </p:nvPr>
        </p:nvSpPr>
        <p:spPr/>
        <p:txBody>
          <a:bodyPr>
            <a:normAutofit/>
          </a:bodyPr>
          <a:lstStyle/>
          <a:p>
            <a:pPr>
              <a:spcBef>
                <a:spcPts val="600"/>
              </a:spcBef>
            </a:pPr>
            <a:r>
              <a:rPr lang="en-US" altLang="en-US" sz="2800" dirty="0"/>
              <a:t>Continuity strategies</a:t>
            </a:r>
          </a:p>
          <a:p>
            <a:pPr lvl="1">
              <a:spcBef>
                <a:spcPts val="600"/>
              </a:spcBef>
            </a:pPr>
            <a:r>
              <a:rPr lang="en-US" altLang="en-US" sz="2600" dirty="0"/>
              <a:t>There are a number of strategies for planning for business continuity.</a:t>
            </a:r>
          </a:p>
          <a:p>
            <a:pPr lvl="1">
              <a:spcBef>
                <a:spcPts val="600"/>
              </a:spcBef>
            </a:pPr>
            <a:r>
              <a:rPr lang="en-US" altLang="en-US" sz="2600" dirty="0"/>
              <a:t>Determining factor in selecting between options is usually cost.</a:t>
            </a:r>
          </a:p>
          <a:p>
            <a:pPr lvl="1">
              <a:spcBef>
                <a:spcPts val="600"/>
              </a:spcBef>
            </a:pPr>
            <a:r>
              <a:rPr lang="en-US" altLang="en-US" sz="2600" dirty="0"/>
              <a:t>In general, there are three exclusive options: hot sites, warm sites, and cold sites.</a:t>
            </a:r>
          </a:p>
          <a:p>
            <a:pPr lvl="1">
              <a:spcBef>
                <a:spcPts val="600"/>
              </a:spcBef>
            </a:pPr>
            <a:r>
              <a:rPr lang="en-US" altLang="en-US" sz="2600" dirty="0"/>
              <a:t>There are three shared functions: time-share, service bureaus, and mutual agreements.</a:t>
            </a:r>
          </a:p>
        </p:txBody>
      </p:sp>
    </p:spTree>
    <p:extLst>
      <p:ext uri="{BB962C8B-B14F-4D97-AF65-F5344CB8AC3E}">
        <p14:creationId xmlns:p14="http://schemas.microsoft.com/office/powerpoint/2010/main" val="99593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Title 4"/>
          <p:cNvSpPr>
            <a:spLocks noGrp="1" noChangeArrowheads="1"/>
          </p:cNvSpPr>
          <p:nvPr>
            <p:ph type="title"/>
          </p:nvPr>
        </p:nvSpPr>
        <p:spPr/>
        <p:txBody>
          <a:bodyPr anchor="ctr"/>
          <a:lstStyle/>
          <a:p>
            <a:r>
              <a:rPr lang="en-US" altLang="en-US" dirty="0"/>
              <a:t>Business Continuity Planning (3 of 3)</a:t>
            </a:r>
          </a:p>
        </p:txBody>
      </p:sp>
      <p:sp>
        <p:nvSpPr>
          <p:cNvPr id="118787" name="Content Placeholder 5"/>
          <p:cNvSpPr>
            <a:spLocks noGrp="1" noChangeArrowheads="1"/>
          </p:cNvSpPr>
          <p:nvPr>
            <p:ph idx="1"/>
          </p:nvPr>
        </p:nvSpPr>
        <p:spPr/>
        <p:txBody>
          <a:bodyPr/>
          <a:lstStyle/>
          <a:p>
            <a:pPr>
              <a:spcBef>
                <a:spcPts val="600"/>
              </a:spcBef>
            </a:pPr>
            <a:r>
              <a:rPr lang="en-US" altLang="en-US" sz="2800" dirty="0"/>
              <a:t>Off-site disaster data storage</a:t>
            </a:r>
          </a:p>
          <a:p>
            <a:pPr lvl="1">
              <a:spcBef>
                <a:spcPts val="600"/>
              </a:spcBef>
            </a:pPr>
            <a:r>
              <a:rPr lang="en-US" altLang="en-US" sz="2600" dirty="0"/>
              <a:t>To get sites up and running quickly, an organization must have the ability to move data into new site’s systems.</a:t>
            </a:r>
          </a:p>
          <a:p>
            <a:pPr lvl="1">
              <a:spcBef>
                <a:spcPts val="600"/>
              </a:spcBef>
            </a:pPr>
            <a:r>
              <a:rPr lang="en-US" altLang="en-US" sz="2600" dirty="0"/>
              <a:t>Options for getting operations up and running include:  </a:t>
            </a:r>
          </a:p>
          <a:p>
            <a:pPr lvl="2">
              <a:spcBef>
                <a:spcPts val="600"/>
              </a:spcBef>
            </a:pPr>
            <a:r>
              <a:rPr lang="en-US" altLang="en-US" sz="2400" dirty="0"/>
              <a:t>Electronic vaulting </a:t>
            </a:r>
          </a:p>
          <a:p>
            <a:pPr lvl="2">
              <a:spcBef>
                <a:spcPts val="600"/>
              </a:spcBef>
            </a:pPr>
            <a:r>
              <a:rPr lang="en-US" altLang="en-US" sz="2400" dirty="0"/>
              <a:t>Remote journaling</a:t>
            </a:r>
          </a:p>
          <a:p>
            <a:pPr lvl="2">
              <a:spcBef>
                <a:spcPts val="600"/>
              </a:spcBef>
            </a:pPr>
            <a:r>
              <a:rPr lang="en-US" altLang="en-US" sz="2400" dirty="0"/>
              <a:t>Database shadowing</a:t>
            </a:r>
          </a:p>
        </p:txBody>
      </p:sp>
    </p:spTree>
    <p:extLst>
      <p:ext uri="{BB962C8B-B14F-4D97-AF65-F5344CB8AC3E}">
        <p14:creationId xmlns:p14="http://schemas.microsoft.com/office/powerpoint/2010/main" val="2838424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4"/>
          <p:cNvSpPr>
            <a:spLocks noGrp="1" noChangeArrowheads="1"/>
          </p:cNvSpPr>
          <p:nvPr>
            <p:ph type="title"/>
          </p:nvPr>
        </p:nvSpPr>
        <p:spPr/>
        <p:txBody>
          <a:bodyPr anchor="ctr"/>
          <a:lstStyle/>
          <a:p>
            <a:r>
              <a:rPr lang="en-US" altLang="en-US" b="1" dirty="0"/>
              <a:t>Crisis Management </a:t>
            </a:r>
            <a:r>
              <a:rPr lang="en-US" altLang="en-US" dirty="0"/>
              <a:t>(1 of 3)</a:t>
            </a:r>
          </a:p>
        </p:txBody>
      </p:sp>
      <p:sp>
        <p:nvSpPr>
          <p:cNvPr id="120835" name="Content Placeholder 5"/>
          <p:cNvSpPr>
            <a:spLocks noGrp="1" noChangeArrowheads="1"/>
          </p:cNvSpPr>
          <p:nvPr>
            <p:ph idx="1"/>
          </p:nvPr>
        </p:nvSpPr>
        <p:spPr/>
        <p:txBody>
          <a:bodyPr>
            <a:normAutofit fontScale="92500" lnSpcReduction="10000"/>
          </a:bodyPr>
          <a:lstStyle/>
          <a:p>
            <a:pPr>
              <a:spcBef>
                <a:spcPts val="600"/>
              </a:spcBef>
            </a:pPr>
            <a:r>
              <a:rPr lang="en-US" altLang="en-US" sz="3000" dirty="0"/>
              <a:t>Actions taken in response to an emergency should minimize injury/loss of life, preserve organization’s image/market share, and complement disaster recovery/business continuity processes. </a:t>
            </a:r>
          </a:p>
          <a:p>
            <a:pPr>
              <a:spcBef>
                <a:spcPts val="600"/>
              </a:spcBef>
            </a:pPr>
            <a:r>
              <a:rPr lang="en-US" altLang="en-US" sz="3000" dirty="0"/>
              <a:t>What may truly distinguish an incident from a disaster are the actions of the response teams.</a:t>
            </a:r>
          </a:p>
          <a:p>
            <a:pPr>
              <a:spcBef>
                <a:spcPts val="600"/>
              </a:spcBef>
            </a:pPr>
            <a:r>
              <a:rPr lang="en-US" altLang="en-US" sz="3000" dirty="0">
                <a:solidFill>
                  <a:srgbClr val="FF0000"/>
                </a:solidFill>
              </a:rPr>
              <a:t>Disaster recovery personnel must know their roles without any supporting documentation</a:t>
            </a:r>
            <a:r>
              <a:rPr lang="en-US" altLang="en-US" sz="3000" dirty="0"/>
              <a:t>.</a:t>
            </a:r>
          </a:p>
          <a:p>
            <a:pPr lvl="1">
              <a:spcBef>
                <a:spcPts val="600"/>
              </a:spcBef>
            </a:pPr>
            <a:r>
              <a:rPr lang="en-US" altLang="en-US" sz="2800" dirty="0"/>
              <a:t>Preparation</a:t>
            </a:r>
          </a:p>
          <a:p>
            <a:pPr lvl="1">
              <a:spcBef>
                <a:spcPts val="600"/>
              </a:spcBef>
            </a:pPr>
            <a:r>
              <a:rPr lang="en-US" altLang="en-US" sz="2800" dirty="0"/>
              <a:t>Training</a:t>
            </a:r>
          </a:p>
          <a:p>
            <a:pPr lvl="1">
              <a:spcBef>
                <a:spcPts val="600"/>
              </a:spcBef>
            </a:pPr>
            <a:r>
              <a:rPr lang="en-US" altLang="en-US" sz="2800" dirty="0"/>
              <a:t>Rehearsal</a:t>
            </a:r>
          </a:p>
        </p:txBody>
      </p:sp>
      <p:sp>
        <p:nvSpPr>
          <p:cNvPr id="2" name="TextBox 1"/>
          <p:cNvSpPr txBox="1"/>
          <p:nvPr/>
        </p:nvSpPr>
        <p:spPr>
          <a:xfrm rot="18140974">
            <a:off x="6059159" y="4548424"/>
            <a:ext cx="3124200" cy="369332"/>
          </a:xfrm>
          <a:prstGeom prst="rect">
            <a:avLst/>
          </a:prstGeom>
          <a:noFill/>
        </p:spPr>
        <p:txBody>
          <a:bodyPr wrap="square" rtlCol="0">
            <a:spAutoFit/>
          </a:bodyPr>
          <a:lstStyle/>
          <a:p>
            <a:r>
              <a:rPr lang="en-ZA" b="1" dirty="0">
                <a:solidFill>
                  <a:srgbClr val="FF0000"/>
                </a:solidFill>
              </a:rPr>
              <a:t>Know what it is</a:t>
            </a:r>
          </a:p>
        </p:txBody>
      </p:sp>
    </p:spTree>
    <p:extLst>
      <p:ext uri="{BB962C8B-B14F-4D97-AF65-F5344CB8AC3E}">
        <p14:creationId xmlns:p14="http://schemas.microsoft.com/office/powerpoint/2010/main" val="3379240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nchor="ctr"/>
          <a:lstStyle/>
          <a:p>
            <a:r>
              <a:rPr lang="en-US" altLang="en-US" dirty="0"/>
              <a:t>Crisis Management (2 of 3)</a:t>
            </a:r>
          </a:p>
        </p:txBody>
      </p:sp>
      <p:sp>
        <p:nvSpPr>
          <p:cNvPr id="122883" name="Content Placeholder 2"/>
          <p:cNvSpPr>
            <a:spLocks noGrp="1"/>
          </p:cNvSpPr>
          <p:nvPr>
            <p:ph idx="1"/>
          </p:nvPr>
        </p:nvSpPr>
        <p:spPr/>
        <p:txBody>
          <a:bodyPr/>
          <a:lstStyle/>
          <a:p>
            <a:pPr>
              <a:spcBef>
                <a:spcPts val="600"/>
              </a:spcBef>
            </a:pPr>
            <a:r>
              <a:rPr lang="en-US" altLang="en-US" sz="2800" dirty="0"/>
              <a:t>Crisis management team is responsible for managing the event from an enterprise perspective and covers: </a:t>
            </a:r>
          </a:p>
          <a:p>
            <a:pPr lvl="1">
              <a:spcBef>
                <a:spcPts val="600"/>
              </a:spcBef>
            </a:pPr>
            <a:r>
              <a:rPr lang="en-US" altLang="en-US" sz="2600" dirty="0"/>
              <a:t>Supporting personnel and families during crisis </a:t>
            </a:r>
          </a:p>
          <a:p>
            <a:pPr lvl="1">
              <a:spcBef>
                <a:spcPts val="600"/>
              </a:spcBef>
            </a:pPr>
            <a:r>
              <a:rPr lang="en-US" altLang="en-US" sz="2600" dirty="0"/>
              <a:t>Determining impact on normal business operations and, if necessary, making disaster declaration</a:t>
            </a:r>
          </a:p>
          <a:p>
            <a:pPr lvl="1">
              <a:spcBef>
                <a:spcPts val="600"/>
              </a:spcBef>
            </a:pPr>
            <a:r>
              <a:rPr lang="en-US" altLang="en-US" sz="2600" dirty="0"/>
              <a:t>Keeping the public informed</a:t>
            </a:r>
          </a:p>
          <a:p>
            <a:pPr lvl="1">
              <a:spcBef>
                <a:spcPts val="600"/>
              </a:spcBef>
            </a:pPr>
            <a:r>
              <a:rPr lang="en-US" altLang="en-US" sz="2600" dirty="0"/>
              <a:t>Communicating with major customers, suppliers, partners, regulatory agencies, industry org</a:t>
            </a:r>
            <a:r>
              <a:rPr lang="en-US" altLang="en-US" dirty="0"/>
              <a:t>anizations, the media, and other interested parties</a:t>
            </a:r>
          </a:p>
        </p:txBody>
      </p:sp>
    </p:spTree>
    <p:extLst>
      <p:ext uri="{BB962C8B-B14F-4D97-AF65-F5344CB8AC3E}">
        <p14:creationId xmlns:p14="http://schemas.microsoft.com/office/powerpoint/2010/main" val="1482125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itle 4"/>
          <p:cNvSpPr>
            <a:spLocks noGrp="1" noChangeArrowheads="1"/>
          </p:cNvSpPr>
          <p:nvPr>
            <p:ph type="title"/>
          </p:nvPr>
        </p:nvSpPr>
        <p:spPr/>
        <p:txBody>
          <a:bodyPr anchor="ctr"/>
          <a:lstStyle/>
          <a:p>
            <a:r>
              <a:rPr lang="en-US" altLang="en-US" dirty="0"/>
              <a:t>Crisis Management (3 of 3)</a:t>
            </a:r>
          </a:p>
        </p:txBody>
      </p:sp>
      <p:sp>
        <p:nvSpPr>
          <p:cNvPr id="124931" name="Content Placeholder 5"/>
          <p:cNvSpPr>
            <a:spLocks noGrp="1" noChangeArrowheads="1"/>
          </p:cNvSpPr>
          <p:nvPr>
            <p:ph idx="1"/>
          </p:nvPr>
        </p:nvSpPr>
        <p:spPr/>
        <p:txBody>
          <a:bodyPr/>
          <a:lstStyle/>
          <a:p>
            <a:pPr>
              <a:spcBef>
                <a:spcPts val="600"/>
              </a:spcBef>
            </a:pPr>
            <a:r>
              <a:rPr lang="en-US" altLang="en-US" sz="2800" dirty="0"/>
              <a:t>Key areas of crisis management also include:</a:t>
            </a:r>
          </a:p>
          <a:p>
            <a:pPr lvl="1">
              <a:spcBef>
                <a:spcPts val="600"/>
              </a:spcBef>
            </a:pPr>
            <a:r>
              <a:rPr lang="en-US" altLang="en-US" sz="2600" dirty="0"/>
              <a:t>Verifying personnel head count</a:t>
            </a:r>
          </a:p>
          <a:p>
            <a:pPr lvl="1">
              <a:spcBef>
                <a:spcPts val="600"/>
              </a:spcBef>
            </a:pPr>
            <a:r>
              <a:rPr lang="en-US" altLang="en-US" sz="2600" dirty="0"/>
              <a:t>Checking alert roster</a:t>
            </a:r>
          </a:p>
          <a:p>
            <a:pPr lvl="1">
              <a:spcBef>
                <a:spcPts val="600"/>
              </a:spcBef>
            </a:pPr>
            <a:r>
              <a:rPr lang="en-US" altLang="en-US" sz="2600" dirty="0"/>
              <a:t>Checking emergency information cards</a:t>
            </a:r>
          </a:p>
        </p:txBody>
      </p:sp>
    </p:spTree>
    <p:extLst>
      <p:ext uri="{BB962C8B-B14F-4D97-AF65-F5344CB8AC3E}">
        <p14:creationId xmlns:p14="http://schemas.microsoft.com/office/powerpoint/2010/main" val="137374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4"/>
          <p:cNvSpPr>
            <a:spLocks noGrp="1" noChangeArrowheads="1"/>
          </p:cNvSpPr>
          <p:nvPr>
            <p:ph type="title"/>
          </p:nvPr>
        </p:nvSpPr>
        <p:spPr/>
        <p:txBody>
          <a:bodyPr anchor="ctr"/>
          <a:lstStyle/>
          <a:p>
            <a:r>
              <a:rPr lang="en-US" altLang="en-US" dirty="0"/>
              <a:t>The Consolidated Contingency Plan</a:t>
            </a:r>
          </a:p>
        </p:txBody>
      </p:sp>
      <p:sp>
        <p:nvSpPr>
          <p:cNvPr id="126979" name="Content Placeholder 5"/>
          <p:cNvSpPr>
            <a:spLocks noGrp="1" noChangeArrowheads="1"/>
          </p:cNvSpPr>
          <p:nvPr>
            <p:ph idx="1"/>
          </p:nvPr>
        </p:nvSpPr>
        <p:spPr/>
        <p:txBody>
          <a:bodyPr/>
          <a:lstStyle/>
          <a:p>
            <a:pPr>
              <a:spcBef>
                <a:spcPts val="600"/>
              </a:spcBef>
            </a:pPr>
            <a:r>
              <a:rPr lang="en-US" altLang="en-US" sz="2800" dirty="0"/>
              <a:t>Single document set approach combines all aspects of contingency policy and plan, incorporating IR, DR, and BC plans.</a:t>
            </a:r>
          </a:p>
          <a:p>
            <a:pPr>
              <a:spcBef>
                <a:spcPts val="600"/>
              </a:spcBef>
            </a:pPr>
            <a:r>
              <a:rPr lang="en-US" altLang="en-US" sz="2800" dirty="0"/>
              <a:t>Often created and stored electronically, it should be easily accessible by employees in time of need.</a:t>
            </a:r>
          </a:p>
          <a:p>
            <a:pPr lvl="1">
              <a:spcBef>
                <a:spcPts val="600"/>
              </a:spcBef>
            </a:pPr>
            <a:r>
              <a:rPr lang="en-US" altLang="en-US" sz="2600" dirty="0"/>
              <a:t>Small- and medium-sized organizations may also store hard copies of the document.</a:t>
            </a:r>
          </a:p>
        </p:txBody>
      </p:sp>
    </p:spTree>
    <p:extLst>
      <p:ext uri="{BB962C8B-B14F-4D97-AF65-F5344CB8AC3E}">
        <p14:creationId xmlns:p14="http://schemas.microsoft.com/office/powerpoint/2010/main" val="2401127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4"/>
          <p:cNvSpPr>
            <a:spLocks noGrp="1" noChangeArrowheads="1"/>
          </p:cNvSpPr>
          <p:nvPr>
            <p:ph type="title"/>
          </p:nvPr>
        </p:nvSpPr>
        <p:spPr/>
        <p:txBody>
          <a:bodyPr anchor="ctr"/>
          <a:lstStyle/>
          <a:p>
            <a:r>
              <a:rPr lang="en-US" altLang="en-US" b="1" dirty="0"/>
              <a:t>Law Enforcement Involvement</a:t>
            </a:r>
          </a:p>
        </p:txBody>
      </p:sp>
      <p:sp>
        <p:nvSpPr>
          <p:cNvPr id="129027" name="Content Placeholder 5"/>
          <p:cNvSpPr>
            <a:spLocks noGrp="1" noChangeArrowheads="1"/>
          </p:cNvSpPr>
          <p:nvPr>
            <p:ph idx="1"/>
          </p:nvPr>
        </p:nvSpPr>
        <p:spPr/>
        <p:txBody>
          <a:bodyPr>
            <a:normAutofit fontScale="92500" lnSpcReduction="10000"/>
          </a:bodyPr>
          <a:lstStyle/>
          <a:p>
            <a:pPr>
              <a:lnSpc>
                <a:spcPct val="110000"/>
              </a:lnSpc>
              <a:spcBef>
                <a:spcPts val="600"/>
              </a:spcBef>
            </a:pPr>
            <a:r>
              <a:rPr lang="en-US" altLang="en-US" sz="2800" dirty="0"/>
              <a:t>When incident at hand constitutes a violation of law, the organization </a:t>
            </a:r>
            <a:r>
              <a:rPr lang="en-US" altLang="en-US" sz="2800" b="1" dirty="0">
                <a:solidFill>
                  <a:srgbClr val="FF0000"/>
                </a:solidFill>
              </a:rPr>
              <a:t>may determine involving law enforcement </a:t>
            </a:r>
            <a:r>
              <a:rPr lang="en-US" altLang="en-US" sz="2800" dirty="0"/>
              <a:t>is necessary.</a:t>
            </a:r>
          </a:p>
          <a:p>
            <a:pPr>
              <a:lnSpc>
                <a:spcPct val="110000"/>
              </a:lnSpc>
              <a:spcBef>
                <a:spcPts val="600"/>
              </a:spcBef>
            </a:pPr>
            <a:r>
              <a:rPr lang="en-US" altLang="en-US" sz="2800" dirty="0"/>
              <a:t>Questions:</a:t>
            </a:r>
          </a:p>
          <a:p>
            <a:pPr lvl="1">
              <a:lnSpc>
                <a:spcPct val="110000"/>
              </a:lnSpc>
              <a:spcBef>
                <a:spcPts val="600"/>
              </a:spcBef>
            </a:pPr>
            <a:r>
              <a:rPr lang="en-US" altLang="en-US" sz="2600" dirty="0"/>
              <a:t>When should law enforcement get involved? </a:t>
            </a:r>
          </a:p>
          <a:p>
            <a:pPr lvl="1">
              <a:lnSpc>
                <a:spcPct val="110000"/>
              </a:lnSpc>
              <a:spcBef>
                <a:spcPts val="600"/>
              </a:spcBef>
            </a:pPr>
            <a:r>
              <a:rPr lang="en-US" altLang="en-US" sz="2600" dirty="0"/>
              <a:t>What level of law enforcement agency should be involved (local, state, federal)?  </a:t>
            </a:r>
          </a:p>
          <a:p>
            <a:pPr lvl="1">
              <a:lnSpc>
                <a:spcPct val="110000"/>
              </a:lnSpc>
              <a:spcBef>
                <a:spcPts val="600"/>
              </a:spcBef>
            </a:pPr>
            <a:r>
              <a:rPr lang="en-US" altLang="en-US" sz="2600" dirty="0"/>
              <a:t>What happens when law enforcement agency is involved? </a:t>
            </a:r>
          </a:p>
          <a:p>
            <a:pPr>
              <a:lnSpc>
                <a:spcPct val="110000"/>
              </a:lnSpc>
              <a:spcBef>
                <a:spcPts val="600"/>
              </a:spcBef>
            </a:pPr>
            <a:r>
              <a:rPr lang="en-US" altLang="en-US" sz="2800" dirty="0"/>
              <a:t>Some questions are best answered by the legal department.</a:t>
            </a:r>
          </a:p>
        </p:txBody>
      </p:sp>
    </p:spTree>
    <p:extLst>
      <p:ext uri="{BB962C8B-B14F-4D97-AF65-F5344CB8AC3E}">
        <p14:creationId xmlns:p14="http://schemas.microsoft.com/office/powerpoint/2010/main" val="428788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4"/>
          <p:cNvSpPr>
            <a:spLocks noGrp="1" noChangeArrowheads="1"/>
          </p:cNvSpPr>
          <p:nvPr>
            <p:ph type="title"/>
          </p:nvPr>
        </p:nvSpPr>
        <p:spPr/>
        <p:txBody>
          <a:bodyPr anchor="ctr">
            <a:noAutofit/>
          </a:bodyPr>
          <a:lstStyle/>
          <a:p>
            <a:r>
              <a:rPr lang="en-US" altLang="en-US" b="1" dirty="0"/>
              <a:t>Benefits and Drawbacks of Law </a:t>
            </a:r>
            <a:r>
              <a:rPr lang="en-US" altLang="en-US" dirty="0"/>
              <a:t>Enforcement Involvement (1 of 2)</a:t>
            </a:r>
          </a:p>
        </p:txBody>
      </p:sp>
      <p:sp>
        <p:nvSpPr>
          <p:cNvPr id="131075" name="Content Placeholder 5"/>
          <p:cNvSpPr>
            <a:spLocks noGrp="1" noChangeArrowheads="1"/>
          </p:cNvSpPr>
          <p:nvPr>
            <p:ph idx="1"/>
          </p:nvPr>
        </p:nvSpPr>
        <p:spPr/>
        <p:txBody>
          <a:bodyPr>
            <a:normAutofit/>
          </a:bodyPr>
          <a:lstStyle/>
          <a:p>
            <a:pPr>
              <a:spcBef>
                <a:spcPts val="600"/>
              </a:spcBef>
            </a:pPr>
            <a:r>
              <a:rPr lang="en-US" altLang="en-US" sz="2800" dirty="0"/>
              <a:t>Advantages of involving law enforcement agencies:</a:t>
            </a:r>
          </a:p>
          <a:p>
            <a:pPr lvl="1">
              <a:spcBef>
                <a:spcPts val="600"/>
              </a:spcBef>
            </a:pPr>
            <a:r>
              <a:rPr lang="en-US" altLang="en-US" sz="2600" dirty="0"/>
              <a:t>Agencies may be </a:t>
            </a:r>
            <a:r>
              <a:rPr lang="en-US" altLang="en-US" sz="2600" b="1" dirty="0"/>
              <a:t>better equipped </a:t>
            </a:r>
            <a:r>
              <a:rPr lang="en-US" altLang="en-US" sz="2600" dirty="0"/>
              <a:t>at processing evidence. </a:t>
            </a:r>
          </a:p>
          <a:p>
            <a:pPr lvl="1">
              <a:spcBef>
                <a:spcPts val="600"/>
              </a:spcBef>
            </a:pPr>
            <a:r>
              <a:rPr lang="en-US" altLang="en-US" sz="2600" dirty="0"/>
              <a:t>Organization may be less effective in extracting the necessary information to </a:t>
            </a:r>
            <a:r>
              <a:rPr lang="en-US" altLang="en-US" sz="2600" b="1" dirty="0"/>
              <a:t>legally convict </a:t>
            </a:r>
            <a:r>
              <a:rPr lang="en-US" altLang="en-US" sz="2600" dirty="0"/>
              <a:t>a suspected criminal.  </a:t>
            </a:r>
          </a:p>
          <a:p>
            <a:pPr lvl="1">
              <a:spcBef>
                <a:spcPts val="600"/>
              </a:spcBef>
            </a:pPr>
            <a:r>
              <a:rPr lang="en-US" altLang="en-US" sz="2600" dirty="0"/>
              <a:t>Law enforcement agencies are prepared to handle any </a:t>
            </a:r>
            <a:r>
              <a:rPr lang="en-US" altLang="en-US" sz="2600" b="1" dirty="0"/>
              <a:t>necessary warrants and subpoenas</a:t>
            </a:r>
            <a:r>
              <a:rPr lang="en-US" altLang="en-US" sz="2600" dirty="0"/>
              <a:t>.</a:t>
            </a:r>
          </a:p>
          <a:p>
            <a:pPr lvl="1">
              <a:spcBef>
                <a:spcPts val="600"/>
              </a:spcBef>
            </a:pPr>
            <a:r>
              <a:rPr lang="en-US" altLang="en-US" sz="2600" dirty="0"/>
              <a:t>Law enforcement is </a:t>
            </a:r>
            <a:r>
              <a:rPr lang="en-US" altLang="en-US" sz="2600" b="1" dirty="0"/>
              <a:t>skilled</a:t>
            </a:r>
            <a:r>
              <a:rPr lang="en-US" altLang="en-US" sz="2600" dirty="0"/>
              <a:t> at obtaining witness statements and other information collection.</a:t>
            </a:r>
          </a:p>
        </p:txBody>
      </p:sp>
    </p:spTree>
    <p:extLst>
      <p:ext uri="{BB962C8B-B14F-4D97-AF65-F5344CB8AC3E}">
        <p14:creationId xmlns:p14="http://schemas.microsoft.com/office/powerpoint/2010/main" val="1736426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4"/>
          <p:cNvSpPr>
            <a:spLocks noGrp="1" noChangeArrowheads="1"/>
          </p:cNvSpPr>
          <p:nvPr>
            <p:ph type="title"/>
          </p:nvPr>
        </p:nvSpPr>
        <p:spPr/>
        <p:txBody>
          <a:bodyPr anchor="ctr">
            <a:noAutofit/>
          </a:bodyPr>
          <a:lstStyle/>
          <a:p>
            <a:r>
              <a:rPr lang="en-US" altLang="en-US" dirty="0"/>
              <a:t>Benefits and Drawbacks of Law Enforcement Involvement (2 of 2)</a:t>
            </a:r>
          </a:p>
        </p:txBody>
      </p:sp>
      <p:sp>
        <p:nvSpPr>
          <p:cNvPr id="133123" name="Content Placeholder 5"/>
          <p:cNvSpPr>
            <a:spLocks noGrp="1" noChangeArrowheads="1"/>
          </p:cNvSpPr>
          <p:nvPr>
            <p:ph idx="1"/>
          </p:nvPr>
        </p:nvSpPr>
        <p:spPr/>
        <p:txBody>
          <a:bodyPr>
            <a:normAutofit lnSpcReduction="10000"/>
          </a:bodyPr>
          <a:lstStyle/>
          <a:p>
            <a:pPr>
              <a:lnSpc>
                <a:spcPct val="110000"/>
              </a:lnSpc>
              <a:spcBef>
                <a:spcPts val="600"/>
              </a:spcBef>
            </a:pPr>
            <a:r>
              <a:rPr lang="en-US" altLang="en-US" sz="2800" b="1" dirty="0"/>
              <a:t>Disadvantages </a:t>
            </a:r>
            <a:r>
              <a:rPr lang="en-US" altLang="en-US" sz="2800" dirty="0"/>
              <a:t>of involving law enforcement agencies:</a:t>
            </a:r>
          </a:p>
          <a:p>
            <a:pPr lvl="1">
              <a:lnSpc>
                <a:spcPct val="110000"/>
              </a:lnSpc>
              <a:spcBef>
                <a:spcPts val="600"/>
              </a:spcBef>
            </a:pPr>
            <a:r>
              <a:rPr lang="en-US" altLang="en-US" sz="2600" dirty="0"/>
              <a:t>Once a law enforcement agency takes over the case, the organization </a:t>
            </a:r>
            <a:r>
              <a:rPr lang="en-US" altLang="en-US" sz="2600" b="1" dirty="0"/>
              <a:t>cannot control </a:t>
            </a:r>
            <a:r>
              <a:rPr lang="en-US" altLang="en-US" sz="2600" dirty="0"/>
              <a:t>the chain of events.  </a:t>
            </a:r>
          </a:p>
          <a:p>
            <a:pPr lvl="1">
              <a:lnSpc>
                <a:spcPct val="110000"/>
              </a:lnSpc>
              <a:spcBef>
                <a:spcPts val="600"/>
              </a:spcBef>
            </a:pPr>
            <a:r>
              <a:rPr lang="en-US" altLang="en-US" sz="2600" dirty="0"/>
              <a:t>The organization may not hear about the case for weeks or months.  </a:t>
            </a:r>
          </a:p>
          <a:p>
            <a:pPr lvl="1">
              <a:lnSpc>
                <a:spcPct val="110000"/>
              </a:lnSpc>
              <a:spcBef>
                <a:spcPts val="600"/>
              </a:spcBef>
            </a:pPr>
            <a:r>
              <a:rPr lang="en-US" altLang="en-US" sz="2600" dirty="0"/>
              <a:t>Equipment vital to the organization’s business may be </a:t>
            </a:r>
            <a:r>
              <a:rPr lang="en-US" altLang="en-US" sz="2600" b="1" dirty="0"/>
              <a:t>tagged as evidence</a:t>
            </a:r>
            <a:r>
              <a:rPr lang="en-US" altLang="en-US" sz="2600" dirty="0"/>
              <a:t>.</a:t>
            </a:r>
          </a:p>
          <a:p>
            <a:pPr lvl="1">
              <a:lnSpc>
                <a:spcPct val="110000"/>
              </a:lnSpc>
              <a:spcBef>
                <a:spcPts val="600"/>
              </a:spcBef>
            </a:pPr>
            <a:r>
              <a:rPr lang="en-US" altLang="en-US" sz="2600" b="1" dirty="0">
                <a:solidFill>
                  <a:srgbClr val="FF0000"/>
                </a:solidFill>
              </a:rPr>
              <a:t>If the organization detects a criminal act, it is legally obligated to involve appropriate law enforcement officials.</a:t>
            </a:r>
          </a:p>
        </p:txBody>
      </p:sp>
    </p:spTree>
    <p:extLst>
      <p:ext uri="{BB962C8B-B14F-4D97-AF65-F5344CB8AC3E}">
        <p14:creationId xmlns:p14="http://schemas.microsoft.com/office/powerpoint/2010/main" val="3261385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4"/>
          <p:cNvSpPr>
            <a:spLocks noGrp="1" noChangeArrowheads="1"/>
          </p:cNvSpPr>
          <p:nvPr>
            <p:ph type="title"/>
          </p:nvPr>
        </p:nvSpPr>
        <p:spPr/>
        <p:txBody>
          <a:bodyPr anchor="ctr"/>
          <a:lstStyle/>
          <a:p>
            <a:r>
              <a:rPr lang="en-US" altLang="en-US" dirty="0"/>
              <a:t>Summary (1 of 2)</a:t>
            </a:r>
          </a:p>
        </p:txBody>
      </p:sp>
      <p:sp>
        <p:nvSpPr>
          <p:cNvPr id="135171" name="Content Placeholder 5"/>
          <p:cNvSpPr>
            <a:spLocks noGrp="1" noChangeArrowheads="1"/>
          </p:cNvSpPr>
          <p:nvPr>
            <p:ph idx="1"/>
          </p:nvPr>
        </p:nvSpPr>
        <p:spPr/>
        <p:txBody>
          <a:bodyPr>
            <a:normAutofit/>
          </a:bodyPr>
          <a:lstStyle/>
          <a:p>
            <a:pPr>
              <a:spcBef>
                <a:spcPts val="600"/>
              </a:spcBef>
            </a:pPr>
            <a:r>
              <a:rPr lang="en-US" altLang="en-US" b="1" dirty="0"/>
              <a:t>Management has an essential role </a:t>
            </a:r>
            <a:r>
              <a:rPr lang="en-US" altLang="en-US" dirty="0"/>
              <a:t>in the development, maintenance, and enforcement of information security policy, standards, practices, procedures, and guidelines.</a:t>
            </a:r>
          </a:p>
          <a:p>
            <a:pPr>
              <a:spcBef>
                <a:spcPts val="600"/>
              </a:spcBef>
            </a:pPr>
            <a:r>
              <a:rPr lang="en-US" altLang="en-US" dirty="0"/>
              <a:t>Information </a:t>
            </a:r>
            <a:r>
              <a:rPr lang="en-US" altLang="en-US" b="1" dirty="0"/>
              <a:t>security blueprint is planning </a:t>
            </a:r>
            <a:r>
              <a:rPr lang="en-US" altLang="en-US" dirty="0"/>
              <a:t>the document that is the basis for design, selection, and implementation of all security policies, education and training programs; and technological controls.</a:t>
            </a:r>
          </a:p>
        </p:txBody>
      </p:sp>
    </p:spTree>
    <p:extLst>
      <p:ext uri="{BB962C8B-B14F-4D97-AF65-F5344CB8AC3E}">
        <p14:creationId xmlns:p14="http://schemas.microsoft.com/office/powerpoint/2010/main" val="401905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noChangeArrowheads="1"/>
          </p:cNvSpPr>
          <p:nvPr>
            <p:ph type="title"/>
          </p:nvPr>
        </p:nvSpPr>
        <p:spPr/>
        <p:txBody>
          <a:bodyPr anchor="ctr">
            <a:noAutofit/>
          </a:bodyPr>
          <a:lstStyle/>
          <a:p>
            <a:r>
              <a:rPr lang="en-US" altLang="en-US" dirty="0"/>
              <a:t>Information Security </a:t>
            </a:r>
            <a:r>
              <a:rPr lang="en-US" altLang="en-US" dirty="0">
                <a:solidFill>
                  <a:srgbClr val="FF0000"/>
                </a:solidFill>
              </a:rPr>
              <a:t>Policy</a:t>
            </a:r>
            <a:r>
              <a:rPr lang="en-US" altLang="en-US" dirty="0"/>
              <a:t>, Standards, </a:t>
            </a:r>
            <a:br>
              <a:rPr lang="en-US" altLang="en-US" dirty="0"/>
            </a:br>
            <a:r>
              <a:rPr lang="en-US" altLang="en-US" dirty="0"/>
              <a:t>and Practices</a:t>
            </a:r>
          </a:p>
        </p:txBody>
      </p:sp>
      <p:sp>
        <p:nvSpPr>
          <p:cNvPr id="24579" name="Content Placeholder 7"/>
          <p:cNvSpPr>
            <a:spLocks noGrp="1" noChangeArrowheads="1"/>
          </p:cNvSpPr>
          <p:nvPr>
            <p:ph idx="1"/>
          </p:nvPr>
        </p:nvSpPr>
        <p:spPr>
          <a:xfrm>
            <a:off x="228600" y="1295401"/>
            <a:ext cx="8763000" cy="4724399"/>
          </a:xfrm>
        </p:spPr>
        <p:txBody>
          <a:bodyPr>
            <a:normAutofit lnSpcReduction="10000"/>
          </a:bodyPr>
          <a:lstStyle/>
          <a:p>
            <a:pPr>
              <a:spcBef>
                <a:spcPts val="600"/>
              </a:spcBef>
            </a:pPr>
            <a:r>
              <a:rPr lang="en-US" altLang="en-US" sz="2800" b="1" dirty="0"/>
              <a:t>Management</a:t>
            </a:r>
            <a:r>
              <a:rPr lang="en-US" altLang="en-US" sz="2800" dirty="0"/>
              <a:t> from communities of interest </a:t>
            </a:r>
            <a:r>
              <a:rPr lang="en-US" altLang="en-US" sz="2800" b="1" dirty="0"/>
              <a:t>must make policies</a:t>
            </a:r>
            <a:r>
              <a:rPr lang="en-US" altLang="en-US" sz="2800" dirty="0"/>
              <a:t> the </a:t>
            </a:r>
            <a:r>
              <a:rPr lang="en-US" altLang="en-US" sz="2800" u="sng" dirty="0"/>
              <a:t>basis for all </a:t>
            </a:r>
            <a:r>
              <a:rPr lang="en-US" altLang="en-US" sz="2800" dirty="0"/>
              <a:t>information security </a:t>
            </a:r>
            <a:r>
              <a:rPr lang="en-US" altLang="en-US" sz="2800" b="1" dirty="0"/>
              <a:t>planning, design, </a:t>
            </a:r>
            <a:r>
              <a:rPr lang="en-US" altLang="en-US" sz="2800" dirty="0"/>
              <a:t>and</a:t>
            </a:r>
            <a:r>
              <a:rPr lang="en-US" altLang="en-US" sz="2800" b="1" dirty="0"/>
              <a:t> deployment</a:t>
            </a:r>
            <a:r>
              <a:rPr lang="en-US" altLang="en-US" sz="2800" dirty="0"/>
              <a:t>.</a:t>
            </a:r>
          </a:p>
          <a:p>
            <a:pPr>
              <a:spcBef>
                <a:spcPts val="600"/>
              </a:spcBef>
            </a:pPr>
            <a:r>
              <a:rPr lang="en-US" altLang="en-US" sz="2800" dirty="0"/>
              <a:t>Policies </a:t>
            </a:r>
            <a:r>
              <a:rPr lang="en-US" altLang="en-US" sz="2800" b="1" dirty="0"/>
              <a:t>direct</a:t>
            </a:r>
            <a:r>
              <a:rPr lang="en-US" altLang="en-US" sz="2800" dirty="0"/>
              <a:t> how issues should be addressed and technologies used.</a:t>
            </a:r>
          </a:p>
          <a:p>
            <a:pPr>
              <a:spcBef>
                <a:spcPts val="600"/>
              </a:spcBef>
            </a:pPr>
            <a:r>
              <a:rPr lang="en-US" altLang="en-US" sz="2800" dirty="0"/>
              <a:t>Policies should </a:t>
            </a:r>
            <a:r>
              <a:rPr lang="en-US" altLang="en-US" sz="2800" b="1" dirty="0"/>
              <a:t>never contradict law</a:t>
            </a:r>
            <a:r>
              <a:rPr lang="en-US" altLang="en-US" sz="2800" dirty="0"/>
              <a:t>, must be able to stand up in court, and must be properly administered.</a:t>
            </a:r>
          </a:p>
          <a:p>
            <a:pPr>
              <a:spcBef>
                <a:spcPts val="600"/>
              </a:spcBef>
            </a:pPr>
            <a:r>
              <a:rPr lang="en-US" altLang="en-US" sz="2800" dirty="0"/>
              <a:t>Security </a:t>
            </a:r>
            <a:r>
              <a:rPr lang="en-US" altLang="en-US" sz="2800" b="1" dirty="0">
                <a:solidFill>
                  <a:srgbClr val="FF0000"/>
                </a:solidFill>
              </a:rPr>
              <a:t>policies are the least expensive controls to execute but most difficult to implement properly</a:t>
            </a:r>
            <a:r>
              <a:rPr lang="en-US" altLang="en-US" sz="2800" dirty="0"/>
              <a:t>.</a:t>
            </a:r>
          </a:p>
        </p:txBody>
      </p:sp>
    </p:spTree>
    <p:extLst>
      <p:ext uri="{BB962C8B-B14F-4D97-AF65-F5344CB8AC3E}">
        <p14:creationId xmlns:p14="http://schemas.microsoft.com/office/powerpoint/2010/main" val="12229734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2"/>
          <p:cNvSpPr>
            <a:spLocks noGrp="1" noChangeArrowheads="1"/>
          </p:cNvSpPr>
          <p:nvPr>
            <p:ph type="title"/>
          </p:nvPr>
        </p:nvSpPr>
        <p:spPr/>
        <p:txBody>
          <a:bodyPr anchor="ctr"/>
          <a:lstStyle/>
          <a:p>
            <a:r>
              <a:rPr lang="en-US" altLang="en-US" dirty="0"/>
              <a:t>Summary (2 of 2)</a:t>
            </a:r>
          </a:p>
        </p:txBody>
      </p:sp>
      <p:sp>
        <p:nvSpPr>
          <p:cNvPr id="137219" name="Content Placeholder 3"/>
          <p:cNvSpPr>
            <a:spLocks noGrp="1" noChangeArrowheads="1"/>
          </p:cNvSpPr>
          <p:nvPr>
            <p:ph idx="1"/>
          </p:nvPr>
        </p:nvSpPr>
        <p:spPr/>
        <p:txBody>
          <a:bodyPr/>
          <a:lstStyle/>
          <a:p>
            <a:pPr>
              <a:spcBef>
                <a:spcPts val="600"/>
              </a:spcBef>
            </a:pPr>
            <a:r>
              <a:rPr lang="en-US" altLang="en-US" dirty="0"/>
              <a:t>Information security </a:t>
            </a:r>
            <a:r>
              <a:rPr lang="en-US" altLang="en-US" b="1" dirty="0"/>
              <a:t>education, training, and awareness </a:t>
            </a:r>
            <a:r>
              <a:rPr lang="en-US" altLang="en-US" dirty="0"/>
              <a:t>(SETA) </a:t>
            </a:r>
            <a:r>
              <a:rPr lang="en-US" altLang="en-US" b="1" dirty="0">
                <a:solidFill>
                  <a:srgbClr val="FF0000"/>
                </a:solidFill>
              </a:rPr>
              <a:t>is a control measure </a:t>
            </a:r>
            <a:r>
              <a:rPr lang="en-US" altLang="en-US" dirty="0"/>
              <a:t>that reduces accidental security breaches and increases organizational resistance to many other forms of attack.</a:t>
            </a:r>
          </a:p>
          <a:p>
            <a:pPr>
              <a:spcBef>
                <a:spcPts val="600"/>
              </a:spcBef>
            </a:pPr>
            <a:r>
              <a:rPr lang="en-US" altLang="en-US" b="1" dirty="0"/>
              <a:t>Contingency planning </a:t>
            </a:r>
            <a:r>
              <a:rPr lang="en-US" altLang="en-US" dirty="0"/>
              <a:t>(CP) is made up of three </a:t>
            </a:r>
            <a:r>
              <a:rPr lang="en-US" altLang="en-US" b="1" dirty="0"/>
              <a:t>components:</a:t>
            </a:r>
            <a:r>
              <a:rPr lang="en-US" altLang="en-US" dirty="0"/>
              <a:t> incident response planning (</a:t>
            </a:r>
            <a:r>
              <a:rPr lang="en-US" altLang="en-US" dirty="0">
                <a:solidFill>
                  <a:srgbClr val="FF0000"/>
                </a:solidFill>
              </a:rPr>
              <a:t>IRP</a:t>
            </a:r>
            <a:r>
              <a:rPr lang="en-US" altLang="en-US" dirty="0"/>
              <a:t>), disaster recovery planning (</a:t>
            </a:r>
            <a:r>
              <a:rPr lang="en-US" altLang="en-US" dirty="0">
                <a:solidFill>
                  <a:srgbClr val="FF0000"/>
                </a:solidFill>
              </a:rPr>
              <a:t>DRP</a:t>
            </a:r>
            <a:r>
              <a:rPr lang="en-US" altLang="en-US" dirty="0"/>
              <a:t>), and business continuity planning (</a:t>
            </a:r>
            <a:r>
              <a:rPr lang="en-US" altLang="en-US" dirty="0">
                <a:solidFill>
                  <a:srgbClr val="FF0000"/>
                </a:solidFill>
              </a:rPr>
              <a:t>BCP</a:t>
            </a:r>
            <a:r>
              <a:rPr lang="en-US" altLang="en-US" dirty="0"/>
              <a:t>).</a:t>
            </a:r>
          </a:p>
        </p:txBody>
      </p:sp>
    </p:spTree>
    <p:extLst>
      <p:ext uri="{BB962C8B-B14F-4D97-AF65-F5344CB8AC3E}">
        <p14:creationId xmlns:p14="http://schemas.microsoft.com/office/powerpoint/2010/main" val="119811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p:cNvSpPr>
            <a:spLocks noGrp="1" noChangeArrowheads="1"/>
          </p:cNvSpPr>
          <p:nvPr>
            <p:ph type="title"/>
          </p:nvPr>
        </p:nvSpPr>
        <p:spPr/>
        <p:txBody>
          <a:bodyPr anchor="ctr"/>
          <a:lstStyle/>
          <a:p>
            <a:r>
              <a:rPr lang="en-US" altLang="en-US" dirty="0"/>
              <a:t>Policy as the </a:t>
            </a:r>
            <a:r>
              <a:rPr lang="en-US" altLang="en-US" b="1" dirty="0"/>
              <a:t>Foundation for Planning</a:t>
            </a:r>
          </a:p>
        </p:txBody>
      </p:sp>
      <p:sp>
        <p:nvSpPr>
          <p:cNvPr id="26627" name="Content Placeholder 7"/>
          <p:cNvSpPr>
            <a:spLocks noGrp="1" noChangeArrowheads="1"/>
          </p:cNvSpPr>
          <p:nvPr>
            <p:ph idx="1"/>
          </p:nvPr>
        </p:nvSpPr>
        <p:spPr>
          <a:xfrm>
            <a:off x="228600" y="1371600"/>
            <a:ext cx="8610600" cy="4648200"/>
          </a:xfrm>
        </p:spPr>
        <p:txBody>
          <a:bodyPr>
            <a:noAutofit/>
          </a:bodyPr>
          <a:lstStyle/>
          <a:p>
            <a:pPr>
              <a:spcBef>
                <a:spcPts val="600"/>
              </a:spcBef>
            </a:pPr>
            <a:r>
              <a:rPr lang="en-US" altLang="en-US" sz="2800" dirty="0"/>
              <a:t>Policy </a:t>
            </a:r>
            <a:r>
              <a:rPr lang="en-US" altLang="en-US" sz="2800" b="1" dirty="0"/>
              <a:t>functions as organizational law </a:t>
            </a:r>
            <a:r>
              <a:rPr lang="en-US" altLang="en-US" sz="2800" dirty="0"/>
              <a:t>that dictates acceptable and unacceptable behavior. </a:t>
            </a:r>
          </a:p>
          <a:p>
            <a:pPr>
              <a:spcBef>
                <a:spcPts val="600"/>
              </a:spcBef>
            </a:pPr>
            <a:r>
              <a:rPr lang="en-US" altLang="en-US" sz="2800" b="1" u="sng" dirty="0">
                <a:solidFill>
                  <a:srgbClr val="FF0000"/>
                </a:solidFill>
              </a:rPr>
              <a:t>Standards:</a:t>
            </a:r>
            <a:r>
              <a:rPr lang="en-US" altLang="en-US" sz="2800" dirty="0"/>
              <a:t> </a:t>
            </a:r>
            <a:r>
              <a:rPr lang="en-US" altLang="en-US" sz="2800" b="1" dirty="0"/>
              <a:t>more detailed statements </a:t>
            </a:r>
            <a:r>
              <a:rPr lang="en-US" altLang="en-US" sz="2800" dirty="0"/>
              <a:t>of what must be done to comply with policy. </a:t>
            </a:r>
          </a:p>
          <a:p>
            <a:pPr>
              <a:spcBef>
                <a:spcPts val="600"/>
              </a:spcBef>
            </a:pPr>
            <a:r>
              <a:rPr lang="en-US" altLang="en-US" sz="2800" b="1" u="sng" dirty="0"/>
              <a:t>Practices, procedures, </a:t>
            </a:r>
            <a:r>
              <a:rPr lang="en-US" altLang="en-US" sz="2800" dirty="0"/>
              <a:t>and </a:t>
            </a:r>
            <a:r>
              <a:rPr lang="en-US" altLang="en-US" sz="2800" b="1" u="sng" dirty="0"/>
              <a:t>guidelines</a:t>
            </a:r>
            <a:r>
              <a:rPr lang="en-US" altLang="en-US" sz="2800" b="1" dirty="0"/>
              <a:t> </a:t>
            </a:r>
            <a:r>
              <a:rPr lang="en-US" altLang="en-US" sz="2800" dirty="0"/>
              <a:t>effectively explain how to comply with policy (</a:t>
            </a:r>
            <a:r>
              <a:rPr lang="en-US" altLang="en-US" sz="2800" b="1" dirty="0"/>
              <a:t>Frameworks</a:t>
            </a:r>
            <a:r>
              <a:rPr lang="en-US" altLang="en-US" sz="2800" dirty="0"/>
              <a:t>).</a:t>
            </a:r>
          </a:p>
          <a:p>
            <a:pPr>
              <a:spcBef>
                <a:spcPts val="600"/>
              </a:spcBef>
            </a:pPr>
            <a:r>
              <a:rPr lang="en-US" altLang="en-US" sz="2800" dirty="0"/>
              <a:t>For a policy </a:t>
            </a:r>
            <a:r>
              <a:rPr lang="en-US" altLang="en-US" sz="2800" b="1" u="sng" dirty="0">
                <a:solidFill>
                  <a:srgbClr val="FF0000"/>
                </a:solidFill>
              </a:rPr>
              <a:t>to be effective, it must </a:t>
            </a:r>
            <a:r>
              <a:rPr lang="en-US" altLang="en-US" sz="2800" dirty="0"/>
              <a:t>be properly </a:t>
            </a:r>
            <a:r>
              <a:rPr lang="en-US" altLang="en-US" sz="2800" b="1" dirty="0"/>
              <a:t>disseminated</a:t>
            </a:r>
            <a:r>
              <a:rPr lang="en-US" altLang="en-US" sz="2800" dirty="0"/>
              <a:t>, </a:t>
            </a:r>
            <a:r>
              <a:rPr lang="en-US" altLang="en-US" sz="2800" b="1" dirty="0"/>
              <a:t>read, understood, and agreed to </a:t>
            </a:r>
            <a:r>
              <a:rPr lang="en-US" altLang="en-US" sz="2800" dirty="0"/>
              <a:t>by all members of the organization, </a:t>
            </a:r>
            <a:r>
              <a:rPr lang="en-US" altLang="en-US" sz="2800" b="1" u="sng" dirty="0"/>
              <a:t>and uniformly enforced.</a:t>
            </a:r>
          </a:p>
        </p:txBody>
      </p:sp>
    </p:spTree>
    <p:extLst>
      <p:ext uri="{BB962C8B-B14F-4D97-AF65-F5344CB8AC3E}">
        <p14:creationId xmlns:p14="http://schemas.microsoft.com/office/powerpoint/2010/main" val="1948751519"/>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6298</TotalTime>
  <Words>8190</Words>
  <Application>Microsoft Office PowerPoint</Application>
  <PresentationFormat>On-screen Show (4:3)</PresentationFormat>
  <Paragraphs>896</Paragraphs>
  <Slides>80</Slides>
  <Notes>72</Notes>
  <HiddenSlides>43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ＭＳ Ｐゴシック</vt:lpstr>
      <vt:lpstr>Arial</vt:lpstr>
      <vt:lpstr>Calibri</vt:lpstr>
      <vt:lpstr>Courier New</vt:lpstr>
      <vt:lpstr>Tahoma</vt:lpstr>
      <vt:lpstr>Times New Roman</vt:lpstr>
      <vt:lpstr>Verdana</vt:lpstr>
      <vt:lpstr>Wingdings</vt:lpstr>
      <vt:lpstr>1_Sample</vt:lpstr>
      <vt:lpstr>Principles of Information Security</vt:lpstr>
      <vt:lpstr>Learning Objectives (1 of 2)</vt:lpstr>
      <vt:lpstr>Learning Objectives (2 of 2)</vt:lpstr>
      <vt:lpstr>Introduction</vt:lpstr>
      <vt:lpstr>Information Security Planning and Governance (1 of 2)</vt:lpstr>
      <vt:lpstr>Information Security Planning and Governance (2 of 2)</vt:lpstr>
      <vt:lpstr>Figure 4-1  Information security governance roles and responsibilities</vt:lpstr>
      <vt:lpstr>Information Security Policy, Standards,  and Practices</vt:lpstr>
      <vt:lpstr>Policy as the Foundation for Planning</vt:lpstr>
      <vt:lpstr>Figure 4-2  Policies, standards, guidelines, and procedures</vt:lpstr>
      <vt:lpstr>Enterprise Information Security Policy (EISP) (1 of 2)</vt:lpstr>
      <vt:lpstr>Enterprise Information Security Policy (EISP) (2 of 2)</vt:lpstr>
      <vt:lpstr>Table 4-1  Components of the EISP (1 of 3)</vt:lpstr>
      <vt:lpstr>Table 4-1  Components of the EISP (2 of 3)</vt:lpstr>
      <vt:lpstr>Table 4-1  Components of the EISP (3 of 3)</vt:lpstr>
      <vt:lpstr>Issue-Specific Security Policy (ISSP) (1 of 2)</vt:lpstr>
      <vt:lpstr>Issue-Specific Security Policy (ISSP) (2 of 2)</vt:lpstr>
      <vt:lpstr>Table 4-2  Components of the ISSP (1 of 4)</vt:lpstr>
      <vt:lpstr>Table 4-2  Components of the ISSP (2 of 4)</vt:lpstr>
      <vt:lpstr>Table 4-2  Components of the ISSP (3 of 4)</vt:lpstr>
      <vt:lpstr>Table 4-2  Components of the ISSP (4 of 4)</vt:lpstr>
      <vt:lpstr>Systems-Specific Security Policy (SysSP) (1 of 2)</vt:lpstr>
      <vt:lpstr>Systems-Specific Security Policy(SysSP) (2 of 2)</vt:lpstr>
      <vt:lpstr>Policy Management</vt:lpstr>
      <vt:lpstr>The Information Security Blueprint</vt:lpstr>
      <vt:lpstr>The ISO 27000 Series (1 of 8)</vt:lpstr>
      <vt:lpstr>The ISO 27000 Series (2 of 8)</vt:lpstr>
      <vt:lpstr>The ISO 27000 Series (3 of 8)</vt:lpstr>
      <vt:lpstr>The ISO 27000 Series (4 of 8)</vt:lpstr>
      <vt:lpstr>The ISO 27000 Series (5 of 8)</vt:lpstr>
      <vt:lpstr>The ISO 27000 Series (6 of 8)</vt:lpstr>
      <vt:lpstr>The ISO 27000 Series (7 of 8)</vt:lpstr>
      <vt:lpstr>The ISO 27000 Series (8 of 8)</vt:lpstr>
      <vt:lpstr>Figure 4-7  ISO/IEC 27001:2013 major process steps</vt:lpstr>
      <vt:lpstr>NIST Security Models</vt:lpstr>
      <vt:lpstr>NIST Special Publication 800-14 (1 of 2)</vt:lpstr>
      <vt:lpstr>NIST Special Publication 800-14 (2 of 2)</vt:lpstr>
      <vt:lpstr>NIST Cybersecurity Framework (1 of 2)</vt:lpstr>
      <vt:lpstr>NIST Cybersecurity Framework (2 of 2)</vt:lpstr>
      <vt:lpstr>Other Sources of Security Frameworks</vt:lpstr>
      <vt:lpstr>Design of Security Architecture (1 of 2)</vt:lpstr>
      <vt:lpstr>Design of Security Architecture (2 of 2)</vt:lpstr>
      <vt:lpstr>Figure 4-10  Security perimeters and domains</vt:lpstr>
      <vt:lpstr>Figure 4-9  Defense in depth</vt:lpstr>
      <vt:lpstr>Security Education, Training, and Awareness Program</vt:lpstr>
      <vt:lpstr>Security Education</vt:lpstr>
      <vt:lpstr>Security Training</vt:lpstr>
      <vt:lpstr>Security Awareness</vt:lpstr>
      <vt:lpstr>Table 4-6  Comparative Framework of SETA</vt:lpstr>
      <vt:lpstr>Continuity Strategies (1 of 2)</vt:lpstr>
      <vt:lpstr>Figure 4-8  Spheres of security</vt:lpstr>
      <vt:lpstr>Continuity Strategies (2 of 2)</vt:lpstr>
      <vt:lpstr>Figure 4-12  Components of contingency planning</vt:lpstr>
      <vt:lpstr>Figure 4-13  Contingency planning timeline</vt:lpstr>
      <vt:lpstr>Contingency Planning (CP) Process</vt:lpstr>
      <vt:lpstr>Figure 4-14  Major steps in contingency planning</vt:lpstr>
      <vt:lpstr>The CP Policy</vt:lpstr>
      <vt:lpstr>Business Impact Analysis (BIA)</vt:lpstr>
      <vt:lpstr>Figure 4-15  RPO, RTO, WRT, and MTD</vt:lpstr>
      <vt:lpstr>Incident Response Planning (1 of 8)</vt:lpstr>
      <vt:lpstr>Incident Response Planning (2 of 8)</vt:lpstr>
      <vt:lpstr>Incident Response Planning (3 of 8)</vt:lpstr>
      <vt:lpstr>Incident Response Planning (4 of 8)</vt:lpstr>
      <vt:lpstr>Incident Response Planning (5 of 8)</vt:lpstr>
      <vt:lpstr>Incident Response Planning (6 of 8)</vt:lpstr>
      <vt:lpstr>Incident Response Planning (7 of 8)</vt:lpstr>
      <vt:lpstr>Incident Response Planning (8 of 8)</vt:lpstr>
      <vt:lpstr>Disaster Recovery Planning</vt:lpstr>
      <vt:lpstr>Business Continuity Planning (1 of 3)</vt:lpstr>
      <vt:lpstr>Business Continuity Planning (2 of 3)</vt:lpstr>
      <vt:lpstr>Business Continuity Planning (3 of 3)</vt:lpstr>
      <vt:lpstr>Crisis Management (1 of 3)</vt:lpstr>
      <vt:lpstr>Crisis Management (2 of 3)</vt:lpstr>
      <vt:lpstr>Crisis Management (3 of 3)</vt:lpstr>
      <vt:lpstr>The Consolidated Contingency Plan</vt:lpstr>
      <vt:lpstr>Law Enforcement Involvement</vt:lpstr>
      <vt:lpstr>Benefits and Drawbacks of Law Enforcement Involvement (1 of 2)</vt:lpstr>
      <vt:lpstr>Benefits and Drawbacks of Law Enforcement Involvement (2 of 2)</vt:lpstr>
      <vt:lpstr>Summary (1 of 2)</vt:lpstr>
      <vt:lpstr>Summary (2 of 2)</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Planning for Security</dc:title>
  <dc:creator>Whitman</dc:creator>
  <cp:lastModifiedBy>nwuuser</cp:lastModifiedBy>
  <cp:revision>404</cp:revision>
  <cp:lastPrinted>2017-03-09T14:13:41Z</cp:lastPrinted>
  <dcterms:created xsi:type="dcterms:W3CDTF">2007-02-15T20:50:52Z</dcterms:created>
  <dcterms:modified xsi:type="dcterms:W3CDTF">2022-03-25T08:40:53Z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