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92" r:id="rId5"/>
    <p:sldId id="293" r:id="rId6"/>
    <p:sldId id="294" r:id="rId7"/>
    <p:sldId id="295" r:id="rId8"/>
    <p:sldId id="296" r:id="rId9"/>
    <p:sldId id="297" r:id="rId10"/>
    <p:sldId id="302" r:id="rId11"/>
    <p:sldId id="298" r:id="rId12"/>
    <p:sldId id="307" r:id="rId13"/>
    <p:sldId id="304" r:id="rId14"/>
    <p:sldId id="306"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0" r:id="rId29"/>
    <p:sldId id="30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ura Moe" initials="TM" lastIdx="1" clrIdx="0">
    <p:extLst>
      <p:ext uri="{19B8F6BF-5375-455C-9EA6-DF929625EA0E}">
        <p15:presenceInfo xmlns:p15="http://schemas.microsoft.com/office/powerpoint/2012/main" userId="a17aaf957cd9e8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8" Type="http://schemas.openxmlformats.org/officeDocument/2006/relationships/hyperlink" Target="https://www.atlassian.com/git/tutorials/merging-vs-rebasing" TargetMode="External"/><Relationship Id="rId3" Type="http://schemas.openxmlformats.org/officeDocument/2006/relationships/hyperlink" Target="https://dzone.com/articles/learning-git-what-is-stashing" TargetMode="External"/><Relationship Id="rId7" Type="http://schemas.openxmlformats.org/officeDocument/2006/relationships/hyperlink" Target="https://stackoverflow.com/questions/1407638/git-merge-removing-files-i-want-to-keep" TargetMode="External"/><Relationship Id="rId2" Type="http://schemas.openxmlformats.org/officeDocument/2006/relationships/hyperlink" Target="https://nvie.com/posts/a-successful-git-branching-model/" TargetMode="External"/><Relationship Id="rId1" Type="http://schemas.openxmlformats.org/officeDocument/2006/relationships/slideLayout" Target="../slideLayouts/slideLayout11.xml"/><Relationship Id="rId6" Type="http://schemas.openxmlformats.org/officeDocument/2006/relationships/hyperlink" Target="https://dev.to/timabell/should-you-rebase-or-merge-to-update-feature-branches-in-git-1aee" TargetMode="External"/><Relationship Id="rId5" Type="http://schemas.openxmlformats.org/officeDocument/2006/relationships/hyperlink" Target="https://hackernoon.com/git-merge-vs-rebase-whats-the-diff-76413c117333" TargetMode="External"/><Relationship Id="rId10" Type="http://schemas.openxmlformats.org/officeDocument/2006/relationships/hyperlink" Target="https://ohshitgit.com/" TargetMode="External"/><Relationship Id="rId4" Type="http://schemas.openxmlformats.org/officeDocument/2006/relationships/hyperlink" Target="https://stackoverflow.com/questions/5737002/how-to-delete-a-stash-created-with-git-stash-create" TargetMode="External"/><Relationship Id="rId9" Type="http://schemas.openxmlformats.org/officeDocument/2006/relationships/hyperlink" Target="https://www.atlassian.com/git/tutorials/syncing/git-fetch"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fontScale="77500" lnSpcReduction="20000"/>
          </a:bodyPr>
          <a:lstStyle/>
          <a:p>
            <a:r>
              <a:rPr lang="en-US" sz="3200" b="1" dirty="0"/>
              <a:t>Distributed version control system</a:t>
            </a:r>
          </a:p>
          <a:p>
            <a:r>
              <a:rPr lang="en-US" sz="3200" b="1" dirty="0"/>
              <a:t>(</a:t>
            </a:r>
            <a:r>
              <a:rPr lang="en-US" sz="3200" b="1" dirty="0" err="1"/>
              <a:t>AdVANCED</a:t>
            </a:r>
            <a:r>
              <a:rPr lang="en-US" sz="3200" b="1"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982719"/>
            <a:ext cx="4491819" cy="1875705"/>
          </a:xfrm>
          <a:prstGeom prst="rect">
            <a:avLst/>
          </a:prstGeom>
        </p:spPr>
      </p:pic>
    </p:spTree>
    <p:extLst>
      <p:ext uri="{BB962C8B-B14F-4D97-AF65-F5344CB8AC3E}">
        <p14:creationId xmlns:p14="http://schemas.microsoft.com/office/powerpoint/2010/main" val="406822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sz="4400" dirty="0"/>
              <a:t>Integrate P4Merge as </a:t>
            </a:r>
            <a:r>
              <a:rPr lang="en-US" sz="4400" dirty="0">
                <a:solidFill>
                  <a:srgbClr val="FF0000"/>
                </a:solidFill>
              </a:rPr>
              <a:t>Merge</a:t>
            </a:r>
            <a:r>
              <a:rPr lang="en-US" sz="4400" dirty="0"/>
              <a:t> tool</a:t>
            </a:r>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a:latin typeface="Calibri" panose="020F0502020204030204" pitchFamily="34" charset="0"/>
                <a:ea typeface="Arial Unicode MS" panose="020B0604020202020204" pitchFamily="34" charset="-128"/>
                <a:cs typeface="Calibri" panose="020F0502020204030204" pitchFamily="34" charset="0"/>
              </a:rPr>
              <a:t>Before integrate P4Merge with Git, we will need to know the install location of P4Merge because we will need to used that location in later.(May be in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C:\Program Files\Perforce</a:t>
            </a:r>
            <a:r>
              <a:rPr lang="en-US" dirty="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merge tool</a:t>
            </a:r>
            <a:r>
              <a:rPr lang="en-US" dirty="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Note: you will need to used forward slash(/), when writing path. </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mergetool.p4merge.path “C:/Program Files/Perforce/p4merge.exe”</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a:solidFill>
                  <a:srgbClr val="FFFF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command, Git will confirm you to open or not the application, that you set as </a:t>
            </a:r>
            <a:r>
              <a:rPr lang="en-US" dirty="0" err="1">
                <a:latin typeface="Calibri" panose="020F0502020204030204" pitchFamily="34" charset="0"/>
                <a:ea typeface="Arial Unicode MS" panose="020B0604020202020204" pitchFamily="34" charset="-128"/>
                <a:cs typeface="Calibri" panose="020F0502020204030204" pitchFamily="34" charset="0"/>
              </a:rPr>
              <a:t>mergetool</a:t>
            </a:r>
            <a:r>
              <a:rPr lang="en-US" dirty="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mergetool.prompt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false</a:t>
            </a: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15959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sz="4000" dirty="0"/>
              <a:t>Simple Merge (Fast-Forward Merge)</a:t>
            </a:r>
          </a:p>
        </p:txBody>
      </p:sp>
      <p:sp>
        <p:nvSpPr>
          <p:cNvPr id="6" name="Content Placeholder 2"/>
          <p:cNvSpPr>
            <a:spLocks noGrp="1"/>
          </p:cNvSpPr>
          <p:nvPr>
            <p:ph type="body" sz="half" idx="2"/>
          </p:nvPr>
        </p:nvSpPr>
        <p:spPr>
          <a:xfrm>
            <a:off x="1154953" y="160661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While merging Git tries to automatically merge when possible, if there is no additional work is detected on the parent branch (master branch), Git will simply apply all commits from the other branch directly onto the parent branch. </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Let’s try to test Git Merge with following scenarios.</a:t>
            </a:r>
          </a:p>
          <a:p>
            <a:r>
              <a:rPr lang="en-US" dirty="0">
                <a:latin typeface="Calibri" panose="020F0502020204030204" pitchFamily="34" charset="0"/>
                <a:ea typeface="Arial Unicode MS" panose="020B0604020202020204" pitchFamily="34" charset="-128"/>
                <a:cs typeface="Calibri" panose="020F0502020204030204" pitchFamily="34" charset="0"/>
              </a:rPr>
              <a:t>1. Modify a file (</a:t>
            </a:r>
            <a:r>
              <a:rPr lang="en-US" dirty="0" err="1">
                <a:latin typeface="Calibri" panose="020F0502020204030204" pitchFamily="34" charset="0"/>
                <a:ea typeface="Arial Unicode MS" panose="020B0604020202020204" pitchFamily="34" charset="-128"/>
                <a:cs typeface="Calibri" panose="020F0502020204030204" pitchFamily="34" charset="0"/>
              </a:rPr>
              <a:t>eg</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latin typeface="Calibri" panose="020F0502020204030204" pitchFamily="34" charset="0"/>
                <a:ea typeface="Arial Unicode MS" panose="020B0604020202020204" pitchFamily="34" charset="-128"/>
                <a:cs typeface="Calibri" panose="020F0502020204030204" pitchFamily="34" charset="0"/>
              </a:rPr>
              <a:t>index.php</a:t>
            </a:r>
            <a:r>
              <a:rPr lang="en-US" dirty="0">
                <a:latin typeface="Calibri" panose="020F0502020204030204" pitchFamily="34" charset="0"/>
                <a:ea typeface="Arial Unicode MS" panose="020B0604020202020204" pitchFamily="34" charset="-128"/>
                <a:cs typeface="Calibri" panose="020F0502020204030204" pitchFamily="34" charset="0"/>
              </a:rPr>
              <a:t>’) and then create a branch called ‘updates’ or anything you want and switch to that branch.</a:t>
            </a:r>
          </a:p>
          <a:p>
            <a:r>
              <a:rPr lang="en-US" dirty="0">
                <a:latin typeface="Calibri" panose="020F0502020204030204" pitchFamily="34" charset="0"/>
                <a:ea typeface="Arial Unicode MS" panose="020B0604020202020204" pitchFamily="34" charset="-128"/>
                <a:cs typeface="Calibri" panose="020F0502020204030204" pitchFamily="34" charset="0"/>
              </a:rPr>
              <a:t>2. When you are on new branch ‘updates’, then commit ‘</a:t>
            </a:r>
            <a:r>
              <a:rPr lang="en-US" dirty="0" err="1">
                <a:latin typeface="Calibri" panose="020F0502020204030204" pitchFamily="34" charset="0"/>
                <a:ea typeface="Arial Unicode MS" panose="020B0604020202020204" pitchFamily="34" charset="-128"/>
                <a:cs typeface="Calibri" panose="020F0502020204030204" pitchFamily="34" charset="0"/>
              </a:rPr>
              <a:t>index.php</a:t>
            </a:r>
            <a:r>
              <a:rPr lang="en-US" dirty="0">
                <a:latin typeface="Calibri" panose="020F0502020204030204" pitchFamily="34" charset="0"/>
                <a:ea typeface="Arial Unicode MS" panose="020B0604020202020204" pitchFamily="34" charset="-128"/>
                <a:cs typeface="Calibri" panose="020F0502020204030204" pitchFamily="34" charset="0"/>
              </a:rPr>
              <a:t>’.</a:t>
            </a:r>
          </a:p>
          <a:p>
            <a:r>
              <a:rPr lang="en-US" dirty="0">
                <a:latin typeface="Calibri" panose="020F0502020204030204" pitchFamily="34" charset="0"/>
                <a:ea typeface="Arial Unicode MS" panose="020B0604020202020204" pitchFamily="34" charset="-128"/>
                <a:cs typeface="Calibri" panose="020F0502020204030204" pitchFamily="34" charset="0"/>
              </a:rPr>
              <a:t>3. After that, switch back to ‘master’ branch and merge with following merge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merge updates</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Note: When you want to merge your branches into master branch, firstly you should be on master branch and then merge.</a:t>
            </a:r>
          </a:p>
        </p:txBody>
      </p:sp>
    </p:spTree>
    <p:extLst>
      <p:ext uri="{BB962C8B-B14F-4D97-AF65-F5344CB8AC3E}">
        <p14:creationId xmlns:p14="http://schemas.microsoft.com/office/powerpoint/2010/main" val="258151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70020"/>
            <a:ext cx="9689659" cy="922945"/>
          </a:xfrm>
        </p:spPr>
        <p:txBody>
          <a:bodyPr anchor="ctr"/>
          <a:lstStyle/>
          <a:p>
            <a:r>
              <a:rPr lang="en-US" sz="3600" dirty="0"/>
              <a:t>Fast-Forward VS No Fast-Forward Merge</a:t>
            </a:r>
          </a:p>
        </p:txBody>
      </p:sp>
      <p:sp>
        <p:nvSpPr>
          <p:cNvPr id="6" name="Content Placeholder 2"/>
          <p:cNvSpPr>
            <a:spLocks noGrp="1"/>
          </p:cNvSpPr>
          <p:nvPr>
            <p:ph type="body" sz="half" idx="2"/>
          </p:nvPr>
        </p:nvSpPr>
        <p:spPr>
          <a:xfrm>
            <a:off x="1154954" y="1495514"/>
            <a:ext cx="5630408"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In Fast-Forward merge, Git will simply apply all commits from the other branch directly onto the parent branch.</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The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--no-</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ff</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flag causes the merge to always create a new commit object, even if the merge could be performed with a fast-forward. This avoids losing information about the historical existence of a feature branch and groups together all commits that together added the feature. </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merge --no-</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ff</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361" y="1495514"/>
            <a:ext cx="4518909" cy="4537817"/>
          </a:xfrm>
          <a:prstGeom prst="rect">
            <a:avLst/>
          </a:prstGeom>
        </p:spPr>
      </p:pic>
    </p:spTree>
    <p:extLst>
      <p:ext uri="{BB962C8B-B14F-4D97-AF65-F5344CB8AC3E}">
        <p14:creationId xmlns:p14="http://schemas.microsoft.com/office/powerpoint/2010/main" val="160527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10195"/>
            <a:ext cx="9689659" cy="760575"/>
          </a:xfrm>
        </p:spPr>
        <p:txBody>
          <a:bodyPr/>
          <a:lstStyle/>
          <a:p>
            <a:r>
              <a:rPr lang="en-US" sz="4000" dirty="0"/>
              <a:t>Merge with Resolving Conflict</a:t>
            </a:r>
          </a:p>
        </p:txBody>
      </p:sp>
      <p:sp>
        <p:nvSpPr>
          <p:cNvPr id="6" name="Content Placeholder 2"/>
          <p:cNvSpPr>
            <a:spLocks noGrp="1"/>
          </p:cNvSpPr>
          <p:nvPr>
            <p:ph type="body" sz="half" idx="2"/>
          </p:nvPr>
        </p:nvSpPr>
        <p:spPr>
          <a:xfrm>
            <a:off x="1154953" y="1230594"/>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When Git unable to automatically resolve any conflict, then you have to resolve that conflict with manual merge. Let’s try to test Git Manual Merge with following scenarios.</a:t>
            </a:r>
          </a:p>
          <a:p>
            <a:r>
              <a:rPr lang="en-US" dirty="0">
                <a:latin typeface="Calibri" panose="020F0502020204030204" pitchFamily="34" charset="0"/>
                <a:ea typeface="Arial Unicode MS" panose="020B0604020202020204" pitchFamily="34" charset="-128"/>
                <a:cs typeface="Calibri" panose="020F0502020204030204" pitchFamily="34" charset="0"/>
              </a:rPr>
              <a:t>1. Create a branch called ‘features’ or anything you want and switch to that branch. Then modify already existing a file (</a:t>
            </a:r>
            <a:r>
              <a:rPr lang="en-US" dirty="0" err="1">
                <a:latin typeface="Calibri" panose="020F0502020204030204" pitchFamily="34" charset="0"/>
                <a:ea typeface="Arial Unicode MS" panose="020B0604020202020204" pitchFamily="34" charset="-128"/>
                <a:cs typeface="Calibri" panose="020F0502020204030204" pitchFamily="34" charset="0"/>
              </a:rPr>
              <a:t>eg</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latin typeface="Calibri" panose="020F0502020204030204" pitchFamily="34" charset="0"/>
                <a:ea typeface="Arial Unicode MS" panose="020B0604020202020204" pitchFamily="34" charset="-128"/>
                <a:cs typeface="Calibri" panose="020F0502020204030204" pitchFamily="34" charset="0"/>
              </a:rPr>
              <a:t>index.php</a:t>
            </a:r>
            <a:r>
              <a:rPr lang="en-US" dirty="0">
                <a:latin typeface="Calibri" panose="020F0502020204030204" pitchFamily="34" charset="0"/>
                <a:ea typeface="Arial Unicode MS" panose="020B0604020202020204" pitchFamily="34" charset="-128"/>
                <a:cs typeface="Calibri" panose="020F0502020204030204" pitchFamily="34" charset="0"/>
              </a:rPr>
              <a:t> or whatever you have) and commit.</a:t>
            </a:r>
          </a:p>
          <a:p>
            <a:r>
              <a:rPr lang="en-US" dirty="0">
                <a:latin typeface="Calibri" panose="020F0502020204030204" pitchFamily="34" charset="0"/>
                <a:ea typeface="Arial Unicode MS" panose="020B0604020202020204" pitchFamily="34" charset="-128"/>
                <a:cs typeface="Calibri" panose="020F0502020204030204" pitchFamily="34" charset="0"/>
              </a:rPr>
              <a:t>2. Then switch to master branch and modify same file and same line of code that you already edit like in ‘features’ branch and commit.</a:t>
            </a:r>
          </a:p>
          <a:p>
            <a:r>
              <a:rPr lang="en-US" dirty="0">
                <a:latin typeface="Calibri" panose="020F0502020204030204" pitchFamily="34" charset="0"/>
                <a:ea typeface="Arial Unicode MS" panose="020B0604020202020204" pitchFamily="34" charset="-128"/>
                <a:cs typeface="Calibri" panose="020F0502020204030204" pitchFamily="34" charset="0"/>
              </a:rPr>
              <a:t>3. Let’s try to merge these ‘features’ branch into ‘master’ branch.</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merge features</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At this time, modification line number of ‘</a:t>
            </a:r>
            <a:r>
              <a:rPr lang="en-US" dirty="0" err="1">
                <a:latin typeface="Calibri" panose="020F0502020204030204" pitchFamily="34" charset="0"/>
                <a:ea typeface="Arial Unicode MS" panose="020B0604020202020204" pitchFamily="34" charset="-128"/>
                <a:cs typeface="Calibri" panose="020F0502020204030204" pitchFamily="34" charset="0"/>
              </a:rPr>
              <a:t>index.php</a:t>
            </a:r>
            <a:r>
              <a:rPr lang="en-US" dirty="0">
                <a:latin typeface="Calibri" panose="020F0502020204030204" pitchFamily="34" charset="0"/>
                <a:ea typeface="Arial Unicode MS" panose="020B0604020202020204" pitchFamily="34" charset="-128"/>
                <a:cs typeface="Calibri" panose="020F0502020204030204" pitchFamily="34" charset="0"/>
              </a:rPr>
              <a:t>’ is same in both branches. So, Git cannot auto merge and you will see the result of conflict.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56" y="4770212"/>
            <a:ext cx="8169348" cy="1928027"/>
          </a:xfrm>
          <a:prstGeom prst="rect">
            <a:avLst/>
          </a:prstGeom>
        </p:spPr>
      </p:pic>
    </p:spTree>
    <p:extLst>
      <p:ext uri="{BB962C8B-B14F-4D97-AF65-F5344CB8AC3E}">
        <p14:creationId xmlns:p14="http://schemas.microsoft.com/office/powerpoint/2010/main" val="315249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a:t>Merge with Resolving Conflict</a:t>
            </a:r>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So, we will try to merge by using our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that we already created.  Type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mergetool</a:t>
            </a:r>
            <a:r>
              <a:rPr lang="en-US" dirty="0">
                <a:latin typeface="Calibri" panose="020F0502020204030204" pitchFamily="34" charset="0"/>
                <a:ea typeface="Arial Unicode MS" panose="020B0604020202020204" pitchFamily="34" charset="-128"/>
                <a:cs typeface="Calibri" panose="020F0502020204030204" pitchFamily="34" charset="0"/>
              </a:rPr>
              <a:t>’, then merge tool will open and you can resolve conflict and save file. Then close </a:t>
            </a:r>
            <a:r>
              <a:rPr lang="en-US" dirty="0" err="1">
                <a:latin typeface="Calibri" panose="020F0502020204030204" pitchFamily="34" charset="0"/>
                <a:ea typeface="Arial Unicode MS" panose="020B0604020202020204" pitchFamily="34" charset="-128"/>
                <a:cs typeface="Calibri" panose="020F0502020204030204" pitchFamily="34" charset="0"/>
              </a:rPr>
              <a:t>mergetool</a:t>
            </a:r>
            <a:r>
              <a:rPr lang="en-US" dirty="0">
                <a:latin typeface="Calibri" panose="020F0502020204030204" pitchFamily="34" charset="0"/>
                <a:ea typeface="Arial Unicode MS" panose="020B0604020202020204" pitchFamily="34" charset="-128"/>
                <a:cs typeface="Calibri" panose="020F0502020204030204" pitchFamily="34" charset="0"/>
              </a:rPr>
              <a:t> and make commit.</a:t>
            </a:r>
          </a:p>
          <a:p>
            <a:r>
              <a:rPr lang="en-US" dirty="0">
                <a:latin typeface="Calibri" panose="020F0502020204030204" pitchFamily="34" charset="0"/>
                <a:ea typeface="Arial Unicode MS" panose="020B0604020202020204" pitchFamily="34" charset="-128"/>
                <a:cs typeface="Calibri" panose="020F0502020204030204" pitchFamily="34" charset="0"/>
              </a:rPr>
              <a:t>Note: After resolve a conflict, our merge tool(Perforce Helix </a:t>
            </a:r>
            <a:r>
              <a:rPr lang="en-US" dirty="0" err="1">
                <a:latin typeface="Calibri" panose="020F0502020204030204" pitchFamily="34" charset="0"/>
                <a:ea typeface="Arial Unicode MS" panose="020B0604020202020204" pitchFamily="34" charset="-128"/>
                <a:cs typeface="Calibri" panose="020F0502020204030204" pitchFamily="34" charset="0"/>
              </a:rPr>
              <a:t>Merege</a:t>
            </a:r>
            <a:r>
              <a:rPr lang="en-US" dirty="0">
                <a:latin typeface="Calibri" panose="020F0502020204030204" pitchFamily="34" charset="0"/>
                <a:ea typeface="Arial Unicode MS" panose="020B0604020202020204" pitchFamily="34" charset="-128"/>
                <a:cs typeface="Calibri" panose="020F0502020204030204" pitchFamily="34" charset="0"/>
              </a:rPr>
              <a:t>) will leave original file (</a:t>
            </a:r>
            <a:r>
              <a:rPr lang="en-US" dirty="0" err="1">
                <a:latin typeface="Calibri" panose="020F0502020204030204" pitchFamily="34" charset="0"/>
                <a:ea typeface="Arial Unicode MS" panose="020B0604020202020204" pitchFamily="34" charset="-128"/>
                <a:cs typeface="Calibri" panose="020F0502020204030204" pitchFamily="34" charset="0"/>
              </a:rPr>
              <a:t>eg</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latin typeface="Calibri" panose="020F0502020204030204" pitchFamily="34" charset="0"/>
                <a:ea typeface="Arial Unicode MS" panose="020B0604020202020204" pitchFamily="34" charset="-128"/>
                <a:cs typeface="Calibri" panose="020F0502020204030204" pitchFamily="34" charset="0"/>
              </a:rPr>
              <a:t>index.php.orig</a:t>
            </a:r>
            <a:r>
              <a:rPr lang="en-US" dirty="0">
                <a:latin typeface="Calibri" panose="020F0502020204030204" pitchFamily="34" charset="0"/>
                <a:ea typeface="Arial Unicode MS" panose="020B0604020202020204" pitchFamily="34" charset="-128"/>
                <a:cs typeface="Calibri" panose="020F0502020204030204" pitchFamily="34" charset="0"/>
              </a:rPr>
              <a:t>’). You can delete that file and no need to adding into Git.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81" y="3090272"/>
            <a:ext cx="6706181" cy="19966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357" y="2650470"/>
            <a:ext cx="5860288" cy="4198984"/>
          </a:xfrm>
          <a:prstGeom prst="rect">
            <a:avLst/>
          </a:prstGeom>
        </p:spPr>
      </p:pic>
    </p:spTree>
    <p:extLst>
      <p:ext uri="{BB962C8B-B14F-4D97-AF65-F5344CB8AC3E}">
        <p14:creationId xmlns:p14="http://schemas.microsoft.com/office/powerpoint/2010/main" val="103738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a:t>Milestone (Tagging)</a:t>
            </a:r>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We can mark some of the important commit of timeline with tagging. Tags are just labels that you can put at any arbitrary commit point. There are two types of tags: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lightweight tags</a:t>
            </a:r>
            <a:r>
              <a:rPr lang="en-US" dirty="0">
                <a:latin typeface="Calibri" panose="020F0502020204030204" pitchFamily="34" charset="0"/>
                <a:ea typeface="Arial Unicode MS" panose="020B0604020202020204" pitchFamily="34" charset="-128"/>
                <a:cs typeface="Calibri" panose="020F0502020204030204" pitchFamily="34" charset="0"/>
              </a:rPr>
              <a:t>, which you can just give a name.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mytag</a:t>
            </a:r>
            <a:endPar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You can see all of you tag list with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git tag --list </a:t>
            </a:r>
            <a:r>
              <a:rPr lang="en-US" dirty="0">
                <a:latin typeface="Calibri" panose="020F0502020204030204" pitchFamily="34" charset="0"/>
                <a:ea typeface="Arial Unicode MS" panose="020B0604020202020204" pitchFamily="34" charset="-128"/>
                <a:cs typeface="Calibri" panose="020F0502020204030204" pitchFamily="34" charset="0"/>
              </a:rPr>
              <a:t>command. This is a lightweight tag and there is no associated information wit it. If you want to delete tags,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-d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mytag</a:t>
            </a:r>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494003"/>
            <a:ext cx="9579170" cy="1821338"/>
          </a:xfrm>
          <a:prstGeom prst="rect">
            <a:avLst/>
          </a:prstGeom>
        </p:spPr>
      </p:pic>
    </p:spTree>
    <p:extLst>
      <p:ext uri="{BB962C8B-B14F-4D97-AF65-F5344CB8AC3E}">
        <p14:creationId xmlns:p14="http://schemas.microsoft.com/office/powerpoint/2010/main" val="1529234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a:t>Milestone (Tagging)</a:t>
            </a:r>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Another kind of tagging is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annotated tag</a:t>
            </a:r>
            <a:r>
              <a:rPr lang="en-US" dirty="0">
                <a:latin typeface="Calibri" panose="020F0502020204030204" pitchFamily="34" charset="0"/>
                <a:ea typeface="Arial Unicode MS" panose="020B0604020202020204" pitchFamily="34" charset="-128"/>
                <a:cs typeface="Calibri" panose="020F0502020204030204" pitchFamily="34" charset="0"/>
              </a:rPr>
              <a:t>. By using this kind of tag, you can put some additional message with tag.</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-a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-m [Commit Message]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tag v1.0 -m “Release 1.0”</a:t>
            </a:r>
          </a:p>
          <a:p>
            <a:r>
              <a:rPr lang="en-US" dirty="0">
                <a:latin typeface="Calibri" panose="020F0502020204030204" pitchFamily="34" charset="0"/>
                <a:ea typeface="Arial Unicode MS" panose="020B0604020202020204" pitchFamily="34" charset="-128"/>
                <a:cs typeface="Calibri" panose="020F0502020204030204" pitchFamily="34" charset="0"/>
              </a:rPr>
              <a:t>When you see with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git tag --list </a:t>
            </a:r>
            <a:r>
              <a:rPr lang="en-US" dirty="0">
                <a:latin typeface="Calibri" panose="020F0502020204030204" pitchFamily="34" charset="0"/>
                <a:ea typeface="Arial Unicode MS" panose="020B0604020202020204" pitchFamily="34" charset="-128"/>
                <a:cs typeface="Calibri" panose="020F0502020204030204" pitchFamily="34" charset="0"/>
              </a:rPr>
              <a:t>command, there is nothing special like lightweight tag. But, with following command, you will see some additional information.</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show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tag_name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show v1.0</a:t>
            </a:r>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4303524"/>
            <a:ext cx="7841660" cy="2370025"/>
          </a:xfrm>
          <a:prstGeom prst="rect">
            <a:avLst/>
          </a:prstGeom>
        </p:spPr>
      </p:pic>
    </p:spTree>
    <p:extLst>
      <p:ext uri="{BB962C8B-B14F-4D97-AF65-F5344CB8AC3E}">
        <p14:creationId xmlns:p14="http://schemas.microsoft.com/office/powerpoint/2010/main" val="401976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a:t>Saving Work In Progress (Stashing)</a:t>
            </a:r>
          </a:p>
        </p:txBody>
      </p:sp>
      <p:sp>
        <p:nvSpPr>
          <p:cNvPr id="6" name="Content Placeholder 2"/>
          <p:cNvSpPr>
            <a:spLocks noGrp="1"/>
          </p:cNvSpPr>
          <p:nvPr>
            <p:ph type="body" sz="half" idx="2"/>
          </p:nvPr>
        </p:nvSpPr>
        <p:spPr>
          <a:xfrm>
            <a:off x="1154953" y="1358780"/>
            <a:ext cx="9937487" cy="4811281"/>
          </a:xfrm>
        </p:spPr>
        <p:txBody>
          <a:bodyPr anchor="t">
            <a:normAutofit lnSpcReduction="10000"/>
          </a:bodyPr>
          <a:lstStyle/>
          <a:p>
            <a:r>
              <a:rPr lang="en-US" dirty="0">
                <a:latin typeface="Calibri" panose="020F0502020204030204" pitchFamily="34" charset="0"/>
                <a:ea typeface="Arial Unicode MS" panose="020B0604020202020204" pitchFamily="34" charset="-128"/>
                <a:cs typeface="Calibri" panose="020F0502020204030204" pitchFamily="34" charset="0"/>
              </a:rPr>
              <a:t>When you working some modification in one of your files (lets assume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index.php</a:t>
            </a:r>
            <a:r>
              <a:rPr lang="en-US" dirty="0">
                <a:latin typeface="Calibri" panose="020F0502020204030204" pitchFamily="34" charset="0"/>
                <a:ea typeface="Arial Unicode MS" panose="020B0604020202020204" pitchFamily="34" charset="-128"/>
                <a:cs typeface="Calibri" panose="020F0502020204030204" pitchFamily="34" charset="0"/>
              </a:rPr>
              <a:t>) and not yet finished and commit, at this time you need to work on an urgent bug fix on another file and you need to get these changes out of the way. You shouldn't just commit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index.php</a:t>
            </a:r>
            <a:r>
              <a:rPr lang="en-US" dirty="0">
                <a:latin typeface="Calibri" panose="020F0502020204030204" pitchFamily="34" charset="0"/>
                <a:ea typeface="Arial Unicode MS" panose="020B0604020202020204" pitchFamily="34" charset="-128"/>
                <a:cs typeface="Calibri" panose="020F0502020204030204" pitchFamily="34" charset="0"/>
              </a:rPr>
              <a:t>, of course, because it's unfinished work.</a:t>
            </a:r>
          </a:p>
          <a:p>
            <a:r>
              <a:rPr lang="en-US" dirty="0">
                <a:latin typeface="Calibri" panose="020F0502020204030204" pitchFamily="34" charset="0"/>
                <a:ea typeface="Arial Unicode MS" panose="020B0604020202020204" pitchFamily="34" charset="-128"/>
                <a:cs typeface="Calibri" panose="020F0502020204030204" pitchFamily="34" charset="0"/>
              </a:rPr>
              <a:t>This is where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git stash</a:t>
            </a:r>
            <a:r>
              <a:rPr lang="en-US" dirty="0">
                <a:latin typeface="Calibri" panose="020F0502020204030204" pitchFamily="34" charset="0"/>
                <a:ea typeface="Arial Unicode MS" panose="020B0604020202020204" pitchFamily="34" charset="-128"/>
                <a:cs typeface="Calibri" panose="020F0502020204030204" pitchFamily="34" charset="0"/>
              </a:rPr>
              <a:t>" comes in handy:</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git stash</a:t>
            </a:r>
            <a:r>
              <a:rPr lang="en-US" dirty="0">
                <a:latin typeface="Calibri" panose="020F0502020204030204" pitchFamily="34" charset="0"/>
                <a:ea typeface="Arial Unicode MS" panose="020B0604020202020204" pitchFamily="34" charset="-128"/>
                <a:cs typeface="Calibri" panose="020F0502020204030204" pitchFamily="34" charset="0"/>
              </a:rPr>
              <a:t>” command will save your current working state temporary and then you can fix your bugs or do what you want to do in another files.</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627" y="2909525"/>
            <a:ext cx="9198137" cy="2423370"/>
          </a:xfrm>
          <a:prstGeom prst="rect">
            <a:avLst/>
          </a:prstGeom>
        </p:spPr>
      </p:pic>
    </p:spTree>
    <p:extLst>
      <p:ext uri="{BB962C8B-B14F-4D97-AF65-F5344CB8AC3E}">
        <p14:creationId xmlns:p14="http://schemas.microsoft.com/office/powerpoint/2010/main" val="131369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a:t>Saving Work In Progress (Apply or Pop)</a:t>
            </a:r>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When you're ready to continue where you left off, you can restore the saved state easily, you have two options: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a:latin typeface="Calibri" panose="020F0502020204030204" pitchFamily="34" charset="0"/>
                <a:ea typeface="Arial Unicode MS" panose="020B0604020202020204" pitchFamily="34" charset="-128"/>
                <a:cs typeface="Calibri" panose="020F0502020204030204" pitchFamily="34" charset="0"/>
              </a:rPr>
              <a:t> or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a:latin typeface="Calibri" panose="020F0502020204030204" pitchFamily="34" charset="0"/>
                <a:ea typeface="Arial Unicode MS" panose="020B0604020202020204" pitchFamily="34" charset="-128"/>
                <a:cs typeface="Calibri" panose="020F0502020204030204" pitchFamily="34" charset="0"/>
              </a:rPr>
              <a:t>.</a:t>
            </a:r>
          </a:p>
          <a:p>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a:latin typeface="Calibri" panose="020F0502020204030204" pitchFamily="34" charset="0"/>
                <a:ea typeface="Arial Unicode MS" panose="020B0604020202020204" pitchFamily="34" charset="-128"/>
                <a:cs typeface="Calibri" panose="020F0502020204030204" pitchFamily="34" charset="0"/>
              </a:rPr>
              <a:t> will take the stashed changes, apply them to your working directory, and keep the changes saved as a stash.</a:t>
            </a:r>
          </a:p>
          <a:p>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a:latin typeface="Calibri" panose="020F0502020204030204" pitchFamily="34" charset="0"/>
                <a:ea typeface="Arial Unicode MS" panose="020B0604020202020204" pitchFamily="34" charset="-128"/>
                <a:cs typeface="Calibri" panose="020F0502020204030204" pitchFamily="34" charset="0"/>
              </a:rPr>
              <a:t> will do the exact same thing for the first two steps, but it will permanently delete the stash.</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(Note: If you haven’t good reason to store current state, you should use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pop</a:t>
            </a:r>
            <a:r>
              <a:rPr lang="en-US" dirty="0">
                <a:latin typeface="Calibri" panose="020F0502020204030204" pitchFamily="34" charset="0"/>
                <a:ea typeface="Arial Unicode MS" panose="020B0604020202020204" pitchFamily="34" charset="-128"/>
                <a:cs typeface="Calibri" panose="020F0502020204030204" pitchFamily="34" charset="0"/>
              </a:rPr>
              <a:t>’ instead of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apply</a:t>
            </a:r>
            <a:r>
              <a:rPr lang="en-US" dirty="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03" y="3166448"/>
            <a:ext cx="7803556" cy="2080440"/>
          </a:xfrm>
          <a:prstGeom prst="rect">
            <a:avLst/>
          </a:prstGeom>
        </p:spPr>
      </p:pic>
    </p:spTree>
    <p:extLst>
      <p:ext uri="{BB962C8B-B14F-4D97-AF65-F5344CB8AC3E}">
        <p14:creationId xmlns:p14="http://schemas.microsoft.com/office/powerpoint/2010/main" val="4202818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a:t>Work In Progress (List &amp; Drop)</a:t>
            </a:r>
          </a:p>
        </p:txBody>
      </p:sp>
      <p:sp>
        <p:nvSpPr>
          <p:cNvPr id="6" name="Content Placeholder 2"/>
          <p:cNvSpPr>
            <a:spLocks noGrp="1"/>
          </p:cNvSpPr>
          <p:nvPr>
            <p:ph type="body" sz="half" idx="2"/>
          </p:nvPr>
        </p:nvSpPr>
        <p:spPr>
          <a:xfrm>
            <a:off x="1154953" y="1358780"/>
            <a:ext cx="9937487" cy="4811281"/>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You can see your WIP list with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 list</a:t>
            </a:r>
            <a:r>
              <a:rPr lang="en-US" dirty="0">
                <a:latin typeface="Calibri" panose="020F0502020204030204" pitchFamily="34" charset="0"/>
                <a:ea typeface="Arial Unicode MS" panose="020B0604020202020204" pitchFamily="34" charset="-128"/>
                <a:cs typeface="Calibri" panose="020F0502020204030204" pitchFamily="34" charset="0"/>
              </a:rPr>
              <a:t>’ command. And you can delete your stash with ‘</a:t>
            </a:r>
            <a:r>
              <a:rPr lang="en-US" dirty="0" err="1">
                <a:solidFill>
                  <a:srgbClr val="FFC000"/>
                </a:solidFill>
                <a:latin typeface="Calibri" panose="020F0502020204030204" pitchFamily="34" charset="0"/>
                <a:ea typeface="Arial Unicode MS" panose="020B0604020202020204" pitchFamily="34" charset="-128"/>
                <a:cs typeface="Calibri" panose="020F0502020204030204" pitchFamily="34" charset="0"/>
              </a:rPr>
              <a:t>git</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 stash drop stash@{n}</a:t>
            </a:r>
            <a:r>
              <a:rPr lang="en-US" dirty="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Caution: </a:t>
            </a:r>
          </a:p>
          <a:p>
            <a:r>
              <a:rPr lang="en-US" dirty="0">
                <a:solidFill>
                  <a:schemeClr val="accent3">
                    <a:lumMod val="60000"/>
                    <a:lumOff val="40000"/>
                  </a:schemeClr>
                </a:solidFill>
                <a:latin typeface="Calibri" panose="020F0502020204030204" pitchFamily="34" charset="0"/>
                <a:ea typeface="Arial Unicode MS" panose="020B0604020202020204" pitchFamily="34" charset="-128"/>
                <a:cs typeface="Calibri" panose="020F0502020204030204" pitchFamily="34" charset="0"/>
              </a:rPr>
              <a:t>While stashing will be helpful in temporarily saving files for later access, If you are constantly utilizing this feature, you will likely lose track of which saved changes are where, making your project increasingly chaotic.</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61" y="2155817"/>
            <a:ext cx="9937487" cy="2011051"/>
          </a:xfrm>
          <a:prstGeom prst="rect">
            <a:avLst/>
          </a:prstGeom>
        </p:spPr>
      </p:pic>
    </p:spTree>
    <p:extLst>
      <p:ext uri="{BB962C8B-B14F-4D97-AF65-F5344CB8AC3E}">
        <p14:creationId xmlns:p14="http://schemas.microsoft.com/office/powerpoint/2010/main" val="28062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196411"/>
          </a:xfrm>
        </p:spPr>
        <p:txBody>
          <a:bodyPr/>
          <a:lstStyle/>
          <a:p>
            <a:r>
              <a:rPr lang="en-US" dirty="0"/>
              <a:t>Advanced Topics Overview</a:t>
            </a:r>
          </a:p>
        </p:txBody>
      </p:sp>
      <p:sp>
        <p:nvSpPr>
          <p:cNvPr id="6" name="Content Placeholder 2"/>
          <p:cNvSpPr>
            <a:spLocks noGrp="1"/>
          </p:cNvSpPr>
          <p:nvPr>
            <p:ph type="body" sz="half" idx="2"/>
          </p:nvPr>
        </p:nvSpPr>
        <p:spPr>
          <a:xfrm>
            <a:off x="1154954" y="1657884"/>
            <a:ext cx="9911850" cy="4443813"/>
          </a:xfrm>
        </p:spPr>
        <p:txBody>
          <a:bodyPr anchor="t">
            <a:norm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Comparing Differences</a:t>
            </a:r>
          </a:p>
          <a:p>
            <a:pPr marL="285750" indent="-285750">
              <a:lnSpc>
                <a:spcPct val="150000"/>
              </a:lnSpc>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Branching, Merging and Conflict Resolution</a:t>
            </a:r>
          </a:p>
          <a:p>
            <a:pPr marL="285750" indent="-285750">
              <a:lnSpc>
                <a:spcPct val="150000"/>
              </a:lnSpc>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Milestones</a:t>
            </a:r>
          </a:p>
          <a:p>
            <a:pPr marL="285750" indent="-285750">
              <a:lnSpc>
                <a:spcPct val="150000"/>
              </a:lnSpc>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Work In Progress</a:t>
            </a:r>
          </a:p>
          <a:p>
            <a:pPr marL="285750" indent="-285750">
              <a:lnSpc>
                <a:spcPct val="150000"/>
              </a:lnSpc>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Time Travels</a:t>
            </a:r>
          </a:p>
          <a:p>
            <a:pPr marL="285750" indent="-285750">
              <a:lnSpc>
                <a:spcPct val="150000"/>
              </a:lnSpc>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Working with Remote</a:t>
            </a:r>
          </a:p>
        </p:txBody>
      </p:sp>
    </p:spTree>
    <p:extLst>
      <p:ext uri="{BB962C8B-B14F-4D97-AF65-F5344CB8AC3E}">
        <p14:creationId xmlns:p14="http://schemas.microsoft.com/office/powerpoint/2010/main" val="114840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54953" y="2238995"/>
            <a:ext cx="9689659" cy="999860"/>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ea typeface="Verdana" panose="020B0604030504040204" pitchFamily="34" charset="0"/>
              </a:rPr>
              <a:t>Working with Remote Repository</a:t>
            </a:r>
          </a:p>
        </p:txBody>
      </p:sp>
      <p:sp>
        <p:nvSpPr>
          <p:cNvPr id="9" name="Content Placeholder 2"/>
          <p:cNvSpPr>
            <a:spLocks noGrp="1"/>
          </p:cNvSpPr>
          <p:nvPr>
            <p:ph type="body" sz="half" idx="2"/>
          </p:nvPr>
        </p:nvSpPr>
        <p:spPr>
          <a:xfrm>
            <a:off x="1154953" y="3358497"/>
            <a:ext cx="10612606" cy="1230595"/>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Time to work with remote repository. </a:t>
            </a:r>
          </a:p>
          <a:p>
            <a:r>
              <a:rPr lang="en-US" dirty="0">
                <a:latin typeface="Calibri" panose="020F0502020204030204" pitchFamily="34" charset="0"/>
                <a:ea typeface="Arial Unicode MS" panose="020B0604020202020204" pitchFamily="34" charset="-128"/>
                <a:cs typeface="Calibri" panose="020F0502020204030204" pitchFamily="34" charset="0"/>
              </a:rPr>
              <a:t>To test with remote repository, I will use </a:t>
            </a:r>
            <a:r>
              <a:rPr lang="en-US" dirty="0" err="1">
                <a:latin typeface="Calibri" panose="020F0502020204030204" pitchFamily="34" charset="0"/>
                <a:ea typeface="Arial Unicode MS" panose="020B0604020202020204" pitchFamily="34" charset="-128"/>
                <a:cs typeface="Calibri" panose="020F0502020204030204" pitchFamily="34" charset="0"/>
              </a:rPr>
              <a:t>GitHub</a:t>
            </a:r>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hlinkClick r:id="rId2"/>
              </a:rPr>
              <a:t>https://github.com</a:t>
            </a:r>
            <a:r>
              <a:rPr lang="en-US" dirty="0">
                <a:latin typeface="Calibri" panose="020F0502020204030204" pitchFamily="34" charset="0"/>
                <a:ea typeface="Arial Unicode MS" panose="020B0604020202020204" pitchFamily="34" charset="-128"/>
                <a:cs typeface="Calibri" panose="020F0502020204030204" pitchFamily="34" charset="0"/>
              </a:rPr>
              <a:t>) .</a:t>
            </a:r>
          </a:p>
        </p:txBody>
      </p:sp>
    </p:spTree>
    <p:extLst>
      <p:ext uri="{BB962C8B-B14F-4D97-AF65-F5344CB8AC3E}">
        <p14:creationId xmlns:p14="http://schemas.microsoft.com/office/powerpoint/2010/main" val="330321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1324600"/>
          </a:xfrm>
        </p:spPr>
        <p:txBody>
          <a:bodyPr/>
          <a:lstStyle/>
          <a:p>
            <a:r>
              <a:rPr lang="en-US" sz="4000" dirty="0"/>
              <a:t>Connect Local Repo with Remote Server</a:t>
            </a:r>
          </a:p>
        </p:txBody>
      </p:sp>
      <p:sp>
        <p:nvSpPr>
          <p:cNvPr id="6" name="Content Placeholder 2"/>
          <p:cNvSpPr>
            <a:spLocks noGrp="1"/>
          </p:cNvSpPr>
          <p:nvPr>
            <p:ph type="body" sz="half" idx="2"/>
          </p:nvPr>
        </p:nvSpPr>
        <p:spPr>
          <a:xfrm>
            <a:off x="1154953" y="1862983"/>
            <a:ext cx="9937487" cy="4307078"/>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Go to your local repository and open by using CMD. We can link our local repository to remote server by using following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remote add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[remote_url]</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remote add origin https://github.com/ThuraMoe/myserver.git </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As we want to add remote link to our repository, we used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remote add` </a:t>
            </a:r>
            <a:r>
              <a:rPr lang="en-US" dirty="0">
                <a:latin typeface="Calibri" panose="020F0502020204030204" pitchFamily="34" charset="0"/>
                <a:ea typeface="Arial Unicode MS" panose="020B0604020202020204" pitchFamily="34" charset="-128"/>
                <a:cs typeface="Calibri" panose="020F0502020204030204" pitchFamily="34" charset="0"/>
              </a:rPr>
              <a:t>command.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`add` </a:t>
            </a:r>
            <a:r>
              <a:rPr lang="en-US" dirty="0">
                <a:latin typeface="Calibri" panose="020F0502020204030204" pitchFamily="34" charset="0"/>
                <a:ea typeface="Arial Unicode MS" panose="020B0604020202020204" pitchFamily="34" charset="-128"/>
                <a:cs typeface="Calibri" panose="020F0502020204030204" pitchFamily="34" charset="0"/>
              </a:rPr>
              <a:t>command takes two parameters: remote reference name(in here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origin</a:t>
            </a:r>
            <a:r>
              <a:rPr lang="en-US" dirty="0">
                <a:latin typeface="Calibri" panose="020F0502020204030204" pitchFamily="34" charset="0"/>
                <a:ea typeface="Arial Unicode MS" panose="020B0604020202020204" pitchFamily="34" charset="-128"/>
                <a:cs typeface="Calibri" panose="020F0502020204030204" pitchFamily="34" charset="0"/>
              </a:rPr>
              <a:t> but you can give any name that you want) and the second parameter is  the full URL of the remote repository.</a:t>
            </a:r>
          </a:p>
          <a:p>
            <a:r>
              <a:rPr lang="en-US" dirty="0">
                <a:latin typeface="Calibri" panose="020F0502020204030204" pitchFamily="34" charset="0"/>
                <a:ea typeface="Arial Unicode MS" panose="020B0604020202020204" pitchFamily="34" charset="-128"/>
                <a:cs typeface="Calibri" panose="020F0502020204030204" pitchFamily="34" charset="0"/>
              </a:rPr>
              <a:t>To check your remote link, use following command.</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remote –v</a:t>
            </a:r>
          </a:p>
          <a:p>
            <a:r>
              <a:rPr lang="en-US" dirty="0">
                <a:latin typeface="Calibri" panose="020F0502020204030204" pitchFamily="34" charset="0"/>
                <a:ea typeface="Arial Unicode MS" panose="020B0604020202020204" pitchFamily="34" charset="-128"/>
                <a:cs typeface="Calibri" panose="020F0502020204030204" pitchFamily="34" charset="0"/>
              </a:rPr>
              <a:t>To </a:t>
            </a:r>
            <a:r>
              <a:rPr lang="en-US" b="1" dirty="0">
                <a:latin typeface="Calibri" panose="020F0502020204030204" pitchFamily="34" charset="0"/>
                <a:ea typeface="Arial Unicode MS" panose="020B0604020202020204" pitchFamily="34" charset="-128"/>
                <a:cs typeface="Calibri" panose="020F0502020204030204" pitchFamily="34" charset="0"/>
              </a:rPr>
              <a:t>delete</a:t>
            </a:r>
            <a:r>
              <a:rPr lang="en-US" dirty="0">
                <a:latin typeface="Calibri" panose="020F0502020204030204" pitchFamily="34" charset="0"/>
                <a:ea typeface="Arial Unicode MS" panose="020B0604020202020204" pitchFamily="34" charset="-128"/>
                <a:cs typeface="Calibri" panose="020F0502020204030204" pitchFamily="34" charset="0"/>
              </a:rPr>
              <a:t> a remote link, you can use `git remote remove` command.</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remote remove origin</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02527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a:t>Pushing local changes to Server</a:t>
            </a:r>
          </a:p>
        </p:txBody>
      </p:sp>
      <p:sp>
        <p:nvSpPr>
          <p:cNvPr id="6" name="Content Placeholder 2"/>
          <p:cNvSpPr>
            <a:spLocks noGrp="1"/>
          </p:cNvSpPr>
          <p:nvPr>
            <p:ph type="body" sz="half" idx="2"/>
          </p:nvPr>
        </p:nvSpPr>
        <p:spPr>
          <a:xfrm>
            <a:off x="1154954" y="1461331"/>
            <a:ext cx="9937487" cy="4307078"/>
          </a:xfrm>
        </p:spPr>
        <p:txBody>
          <a:bodyPr anchor="t">
            <a:normAutofit lnSpcReduction="10000"/>
          </a:bodyPr>
          <a:lstStyle/>
          <a:p>
            <a:r>
              <a:rPr lang="en-US" dirty="0">
                <a:latin typeface="Calibri" panose="020F0502020204030204" pitchFamily="34" charset="0"/>
                <a:ea typeface="Arial Unicode MS" panose="020B0604020202020204" pitchFamily="34" charset="-128"/>
                <a:cs typeface="Calibri" panose="020F0502020204030204" pitchFamily="34" charset="0"/>
              </a:rPr>
              <a:t>By using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push` </a:t>
            </a:r>
            <a:r>
              <a:rPr lang="en-US" dirty="0">
                <a:latin typeface="Calibri" panose="020F0502020204030204" pitchFamily="34" charset="0"/>
                <a:ea typeface="Arial Unicode MS" panose="020B0604020202020204" pitchFamily="34" charset="-128"/>
                <a:cs typeface="Calibri" panose="020F0502020204030204" pitchFamily="34" charset="0"/>
              </a:rPr>
              <a:t>command, you </a:t>
            </a:r>
            <a:r>
              <a:rPr lang="en-US" b="1" dirty="0">
                <a:latin typeface="Calibri" panose="020F0502020204030204" pitchFamily="34" charset="0"/>
                <a:ea typeface="Arial Unicode MS" panose="020B0604020202020204" pitchFamily="34" charset="-128"/>
                <a:cs typeface="Calibri" panose="020F0502020204030204" pitchFamily="34" charset="0"/>
              </a:rPr>
              <a:t>can send your local changes to remote server</a:t>
            </a:r>
            <a:r>
              <a:rPr lang="en-US" dirty="0">
                <a:latin typeface="Calibri" panose="020F0502020204030204" pitchFamily="34"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[parameter]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//origin]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-u origin master</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The above command will push local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`master` </a:t>
            </a:r>
            <a:r>
              <a:rPr lang="en-US" dirty="0">
                <a:latin typeface="Calibri" panose="020F0502020204030204" pitchFamily="34" charset="0"/>
                <a:ea typeface="Arial Unicode MS" panose="020B0604020202020204" pitchFamily="34" charset="-128"/>
                <a:cs typeface="Calibri" panose="020F0502020204030204" pitchFamily="34" charset="0"/>
              </a:rPr>
              <a:t>branch to remote repository. The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-u</a:t>
            </a:r>
            <a:r>
              <a:rPr lang="en-US" dirty="0">
                <a:latin typeface="Calibri" panose="020F0502020204030204" pitchFamily="34" charset="0"/>
                <a:ea typeface="Arial Unicode MS" panose="020B0604020202020204" pitchFamily="34" charset="-128"/>
                <a:cs typeface="Calibri" panose="020F0502020204030204" pitchFamily="34" charset="0"/>
              </a:rPr>
              <a:t>` parameter is to create tracking relationship(upstream) between local branch and remote branch. So, you can only use `git pull` or `git push` and git will automatically pull or push to their related branch.</a:t>
            </a:r>
          </a:p>
          <a:p>
            <a:r>
              <a:rPr lang="en-US" dirty="0">
                <a:latin typeface="Calibri" panose="020F0502020204030204" pitchFamily="34" charset="0"/>
                <a:ea typeface="Arial Unicode MS" panose="020B0604020202020204" pitchFamily="34" charset="-128"/>
                <a:cs typeface="Calibri" panose="020F0502020204030204" pitchFamily="34" charset="0"/>
              </a:rPr>
              <a:t>If you want to push all of your branches into remote repository, use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`--all` </a:t>
            </a:r>
            <a:r>
              <a:rPr lang="en-US" dirty="0">
                <a:latin typeface="Calibri" panose="020F0502020204030204" pitchFamily="34" charset="0"/>
                <a:ea typeface="Arial Unicode MS" panose="020B0604020202020204" pitchFamily="34" charset="-128"/>
                <a:cs typeface="Calibri" panose="020F0502020204030204" pitchFamily="34" charset="0"/>
              </a:rPr>
              <a:t>flag.</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-u origin --all</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When pushing,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`tag` </a:t>
            </a:r>
            <a:r>
              <a:rPr lang="en-US" dirty="0">
                <a:latin typeface="Calibri" panose="020F0502020204030204" pitchFamily="34" charset="0"/>
                <a:ea typeface="Arial Unicode MS" panose="020B0604020202020204" pitchFamily="34" charset="-128"/>
                <a:cs typeface="Calibri" panose="020F0502020204030204" pitchFamily="34" charset="0"/>
              </a:rPr>
              <a:t>is not push by default. You can push all tags (by using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`--tags` </a:t>
            </a:r>
            <a:r>
              <a:rPr lang="en-US" dirty="0">
                <a:latin typeface="Calibri" panose="020F0502020204030204" pitchFamily="34" charset="0"/>
                <a:ea typeface="Arial Unicode MS" panose="020B0604020202020204" pitchFamily="34" charset="-128"/>
                <a:cs typeface="Calibri" panose="020F0502020204030204" pitchFamily="34" charset="0"/>
              </a:rPr>
              <a:t>flag) or specific tag to remote repository.</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origin --tags</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push origin v1.0</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21094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a:t>Clone Repository</a:t>
            </a:r>
          </a:p>
        </p:txBody>
      </p:sp>
      <p:sp>
        <p:nvSpPr>
          <p:cNvPr id="6" name="Content Placeholder 2"/>
          <p:cNvSpPr>
            <a:spLocks noGrp="1"/>
          </p:cNvSpPr>
          <p:nvPr>
            <p:ph type="body" sz="half" idx="2"/>
          </p:nvPr>
        </p:nvSpPr>
        <p:spPr>
          <a:xfrm>
            <a:off x="1154954" y="1181100"/>
            <a:ext cx="10452846" cy="5295900"/>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You can clone remote repository into your local machine.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clone [remote_url]</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clone https://github.com/ThuraMoe/myserver.git </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So, you will get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myserver</a:t>
            </a:r>
            <a:r>
              <a:rPr lang="en-US" dirty="0">
                <a:latin typeface="Calibri" panose="020F0502020204030204" pitchFamily="34" charset="0"/>
                <a:ea typeface="Arial Unicode MS" panose="020B0604020202020204" pitchFamily="34" charset="-128"/>
                <a:cs typeface="Calibri" panose="020F0502020204030204" pitchFamily="34" charset="0"/>
              </a:rPr>
              <a:t>` repository in your local machine. If you wish to set any other name to your repository while cloning, you can clone as shown in below.</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clone [remote_url] [repository_name]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clone https://github.com/ThuraMoe/myserver.git mytest</a:t>
            </a:r>
          </a:p>
          <a:p>
            <a:r>
              <a:rPr lang="en-US" dirty="0">
                <a:latin typeface="Calibri" panose="020F0502020204030204" pitchFamily="34" charset="0"/>
                <a:ea typeface="Arial Unicode MS" panose="020B0604020202020204" pitchFamily="34" charset="-128"/>
                <a:cs typeface="Calibri" panose="020F0502020204030204" pitchFamily="34" charset="0"/>
              </a:rPr>
              <a:t>The above code will clone from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myserver</a:t>
            </a:r>
            <a:r>
              <a:rPr lang="en-US" dirty="0">
                <a:latin typeface="Calibri" panose="020F0502020204030204" pitchFamily="34" charset="0"/>
                <a:ea typeface="Arial Unicode MS" panose="020B0604020202020204" pitchFamily="34" charset="-128"/>
                <a:cs typeface="Calibri" panose="020F0502020204030204" pitchFamily="34" charset="0"/>
              </a:rPr>
              <a:t>` repository as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mytest</a:t>
            </a:r>
            <a:r>
              <a:rPr lang="en-US" dirty="0">
                <a:latin typeface="Calibri" panose="020F0502020204030204" pitchFamily="34" charset="0"/>
                <a:ea typeface="Arial Unicode MS" panose="020B0604020202020204" pitchFamily="34" charset="-128"/>
                <a:cs typeface="Calibri" panose="020F0502020204030204" pitchFamily="34" charset="0"/>
              </a:rPr>
              <a:t>` repository into your local machine.</a:t>
            </a:r>
          </a:p>
          <a:p>
            <a:r>
              <a:rPr lang="en-US" i="1" dirty="0">
                <a:latin typeface="Calibri" panose="020F0502020204030204" pitchFamily="34" charset="0"/>
                <a:ea typeface="Arial Unicode MS" panose="020B0604020202020204" pitchFamily="34" charset="-128"/>
                <a:cs typeface="Calibri" panose="020F0502020204030204" pitchFamily="34" charset="0"/>
              </a:rPr>
              <a:t>Note: After cloning, when you see branch list with `</a:t>
            </a:r>
            <a:r>
              <a:rPr lang="en-US" i="1"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branch</a:t>
            </a:r>
            <a:r>
              <a:rPr lang="en-US" i="1" dirty="0">
                <a:latin typeface="Calibri" panose="020F0502020204030204" pitchFamily="34" charset="0"/>
                <a:ea typeface="Arial Unicode MS" panose="020B0604020202020204" pitchFamily="34" charset="-128"/>
                <a:cs typeface="Calibri" panose="020F0502020204030204" pitchFamily="34" charset="0"/>
              </a:rPr>
              <a:t>` command, you will only see `master` branch even remote repository has one or more branches. So, please see all branches with `</a:t>
            </a:r>
            <a:r>
              <a:rPr lang="en-US" i="1"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branch -a</a:t>
            </a:r>
            <a:r>
              <a:rPr lang="en-US" i="1" dirty="0">
                <a:latin typeface="Calibri" panose="020F0502020204030204" pitchFamily="34" charset="0"/>
                <a:ea typeface="Arial Unicode MS" panose="020B0604020202020204" pitchFamily="34" charset="-128"/>
                <a:cs typeface="Calibri" panose="020F0502020204030204" pitchFamily="34" charset="0"/>
              </a:rPr>
              <a:t>` command.</a:t>
            </a:r>
          </a:p>
          <a:p>
            <a:r>
              <a:rPr lang="en-US" dirty="0">
                <a:latin typeface="Calibri" panose="020F0502020204030204" pitchFamily="34" charset="0"/>
                <a:ea typeface="Arial Unicode MS" panose="020B0604020202020204" pitchFamily="34" charset="-128"/>
                <a:cs typeface="Calibri" panose="020F0502020204030204" pitchFamily="34" charset="0"/>
              </a:rPr>
              <a:t>You can also clone with only one branch.</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clone -b --single-branch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remote_url</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clone -b --single-branch develop https://github.com/ThuraMoe/myserver.git</a:t>
            </a:r>
          </a:p>
          <a:p>
            <a:endParaRPr lang="en-US" i="1"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38573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a:t>Getting Changes from remote (Pull)</a:t>
            </a:r>
          </a:p>
        </p:txBody>
      </p:sp>
      <p:sp>
        <p:nvSpPr>
          <p:cNvPr id="6" name="Content Placeholder 2"/>
          <p:cNvSpPr>
            <a:spLocks noGrp="1"/>
          </p:cNvSpPr>
          <p:nvPr>
            <p:ph type="body" sz="half" idx="2"/>
          </p:nvPr>
        </p:nvSpPr>
        <p:spPr>
          <a:xfrm>
            <a:off x="1154954" y="1461330"/>
            <a:ext cx="9937487" cy="4836919"/>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Let’s assume you have made some changes in your local repository after cloning from remote repository and you need to push your changes back to remote repository. </a:t>
            </a:r>
          </a:p>
          <a:p>
            <a:r>
              <a:rPr lang="en-US" dirty="0">
                <a:latin typeface="Calibri" panose="020F0502020204030204" pitchFamily="34" charset="0"/>
                <a:ea typeface="Arial Unicode MS" panose="020B0604020202020204" pitchFamily="34" charset="-128"/>
                <a:cs typeface="Calibri" panose="020F0502020204030204" pitchFamily="34" charset="0"/>
              </a:rPr>
              <a:t>Before you push your changes, you need to get changes from remote repository because if remote repository have some changes, </a:t>
            </a:r>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won’t allow you to push your changes to remote repository.</a:t>
            </a:r>
          </a:p>
          <a:p>
            <a:r>
              <a:rPr lang="en-US" dirty="0">
                <a:latin typeface="Calibri" panose="020F0502020204030204" pitchFamily="34" charset="0"/>
                <a:ea typeface="Arial Unicode MS" panose="020B0604020202020204" pitchFamily="34" charset="-128"/>
                <a:cs typeface="Calibri" panose="020F0502020204030204" pitchFamily="34" charset="0"/>
              </a:rPr>
              <a:t>To get remote repository changes into your local repository, you can use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a:latin typeface="Calibri" panose="020F0502020204030204" pitchFamily="34" charset="0"/>
                <a:ea typeface="Arial Unicode MS" panose="020B0604020202020204" pitchFamily="34" charset="-128"/>
                <a:cs typeface="Calibri" panose="020F0502020204030204" pitchFamily="34" charset="0"/>
              </a:rPr>
              <a:t>` or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fetch</a:t>
            </a:r>
            <a:r>
              <a:rPr lang="en-US" dirty="0">
                <a:latin typeface="Calibri" panose="020F0502020204030204" pitchFamily="34" charset="0"/>
                <a:ea typeface="Arial Unicode MS" panose="020B0604020202020204" pitchFamily="34" charset="-128"/>
                <a:cs typeface="Calibri" panose="020F0502020204030204" pitchFamily="34" charset="0"/>
              </a:rPr>
              <a:t>` command. Now we start using with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a:latin typeface="Calibri" panose="020F0502020204030204" pitchFamily="34" charset="0"/>
                <a:ea typeface="Arial Unicode MS" panose="020B0604020202020204" pitchFamily="34" charset="-128"/>
                <a:cs typeface="Calibri" panose="020F0502020204030204" pitchFamily="34" charset="0"/>
              </a:rPr>
              <a:t>`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pull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pull origin master //immediately merge</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a:latin typeface="Calibri" panose="020F0502020204030204" pitchFamily="34" charset="0"/>
                <a:ea typeface="Arial Unicode MS" panose="020B0604020202020204" pitchFamily="34" charset="-128"/>
                <a:cs typeface="Calibri" panose="020F0502020204030204" pitchFamily="34" charset="0"/>
              </a:rPr>
              <a:t>` command will automatically merge remote changes into your local repository and it will make changes your current local branch directly.</a:t>
            </a:r>
          </a:p>
        </p:txBody>
      </p:sp>
    </p:spTree>
    <p:extLst>
      <p:ext uri="{BB962C8B-B14F-4D97-AF65-F5344CB8AC3E}">
        <p14:creationId xmlns:p14="http://schemas.microsoft.com/office/powerpoint/2010/main" val="2805298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88765"/>
          </a:xfrm>
        </p:spPr>
        <p:txBody>
          <a:bodyPr/>
          <a:lstStyle/>
          <a:p>
            <a:r>
              <a:rPr lang="en-US" sz="4000" dirty="0"/>
              <a:t>Getting Changes from remote (Fetch)</a:t>
            </a:r>
          </a:p>
        </p:txBody>
      </p:sp>
      <p:sp>
        <p:nvSpPr>
          <p:cNvPr id="6" name="Content Placeholder 2"/>
          <p:cNvSpPr>
            <a:spLocks noGrp="1"/>
          </p:cNvSpPr>
          <p:nvPr>
            <p:ph type="body" sz="half" idx="2"/>
          </p:nvPr>
        </p:nvSpPr>
        <p:spPr>
          <a:xfrm>
            <a:off x="1154954" y="1461330"/>
            <a:ext cx="9937487" cy="4836919"/>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fetch</a:t>
            </a:r>
            <a:r>
              <a:rPr lang="en-US" dirty="0">
                <a:latin typeface="Calibri" panose="020F0502020204030204" pitchFamily="34" charset="0"/>
                <a:ea typeface="Arial Unicode MS" panose="020B0604020202020204" pitchFamily="34" charset="-128"/>
                <a:cs typeface="Calibri" panose="020F0502020204030204" pitchFamily="34" charset="0"/>
              </a:rPr>
              <a:t>` command is a little bit different from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pull</a:t>
            </a:r>
            <a:r>
              <a:rPr lang="en-US" dirty="0">
                <a:latin typeface="Calibri" panose="020F0502020204030204" pitchFamily="34" charset="0"/>
                <a:ea typeface="Arial Unicode MS" panose="020B0604020202020204" pitchFamily="34" charset="-128"/>
                <a:cs typeface="Calibri" panose="020F0502020204030204" pitchFamily="34" charset="0"/>
              </a:rPr>
              <a:t>` command. It will only fetch data from remote repository and won’t merge directly into your current branch. it has absolutely no effect on your local development work until you merge.</a:t>
            </a:r>
          </a:p>
          <a:p>
            <a:r>
              <a:rPr lang="en-US" dirty="0">
                <a:latin typeface="Calibri" panose="020F0502020204030204" pitchFamily="34" charset="0"/>
                <a:ea typeface="Arial Unicode MS" panose="020B0604020202020204" pitchFamily="34" charset="-128"/>
                <a:cs typeface="Calibri" panose="020F0502020204030204" pitchFamily="34" charset="0"/>
              </a:rPr>
              <a:t>You can also checkout as new branch base on fetch data. Following is the fetch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fetch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fetch origin master // not </a:t>
            </a:r>
            <a:r>
              <a:rPr lang="en-US">
                <a:solidFill>
                  <a:srgbClr val="FFC000"/>
                </a:solidFill>
                <a:latin typeface="Consolas" panose="020B0609020204030204" pitchFamily="49" charset="0"/>
                <a:ea typeface="Arial Unicode MS" panose="020B0604020202020204" pitchFamily="34" charset="-128"/>
                <a:cs typeface="Calibri" panose="020F0502020204030204" pitchFamily="34" charset="0"/>
              </a:rPr>
              <a:t>automatically merge</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After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fetch</a:t>
            </a:r>
            <a:r>
              <a:rPr lang="en-US" dirty="0">
                <a:latin typeface="Calibri" panose="020F0502020204030204" pitchFamily="34" charset="0"/>
                <a:ea typeface="Arial Unicode MS" panose="020B0604020202020204" pitchFamily="34" charset="-128"/>
                <a:cs typeface="Calibri" panose="020F0502020204030204" pitchFamily="34" charset="0"/>
              </a:rPr>
              <a:t>`, you can merge these remote content into your local branch.</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fetch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remote_reference_name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merge origin/master</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9792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1341692"/>
          </a:xfrm>
        </p:spPr>
        <p:txBody>
          <a:bodyPr/>
          <a:lstStyle/>
          <a:p>
            <a:r>
              <a:rPr lang="en-US" sz="4000" dirty="0"/>
              <a:t>Deleting a remote branch from local repository</a:t>
            </a:r>
          </a:p>
        </p:txBody>
      </p:sp>
      <p:sp>
        <p:nvSpPr>
          <p:cNvPr id="6" name="Content Placeholder 2"/>
          <p:cNvSpPr>
            <a:spLocks noGrp="1"/>
          </p:cNvSpPr>
          <p:nvPr>
            <p:ph type="body" sz="half" idx="2"/>
          </p:nvPr>
        </p:nvSpPr>
        <p:spPr>
          <a:xfrm>
            <a:off x="1154954" y="1854438"/>
            <a:ext cx="9937487" cy="4307078"/>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Sometimes you will need to delete not only local but also remote branch. </a:t>
            </a:r>
          </a:p>
          <a:p>
            <a:r>
              <a:rPr lang="en-US" dirty="0">
                <a:latin typeface="Calibri" panose="020F0502020204030204" pitchFamily="34" charset="0"/>
                <a:ea typeface="Arial Unicode MS" panose="020B0604020202020204" pitchFamily="34" charset="-128"/>
                <a:cs typeface="Calibri" panose="020F0502020204030204" pitchFamily="34" charset="0"/>
              </a:rPr>
              <a:t>So, you need to delete your local branch and push that branch name with full colon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a:t>
            </a:r>
            <a:r>
              <a:rPr lang="en-US" dirty="0">
                <a:latin typeface="Calibri" panose="020F0502020204030204" pitchFamily="34" charset="0"/>
                <a:ea typeface="Arial Unicode MS" panose="020B0604020202020204" pitchFamily="34" charset="-128"/>
                <a:cs typeface="Calibri" panose="020F0502020204030204" pitchFamily="34" charset="0"/>
              </a:rPr>
              <a:t>` prefix.</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 -d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push origin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branch_name</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Pushing already deleted branch name with colon `:` will delete the remote branch of remote repository.</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branch -d develop</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push origin :develop</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2781551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1341692"/>
          </a:xfrm>
        </p:spPr>
        <p:txBody>
          <a:bodyPr/>
          <a:lstStyle/>
          <a:p>
            <a:r>
              <a:rPr lang="en-US" sz="4000" dirty="0"/>
              <a:t>Remove already deleted remote reference in local repository</a:t>
            </a:r>
          </a:p>
        </p:txBody>
      </p:sp>
      <p:sp>
        <p:nvSpPr>
          <p:cNvPr id="6" name="Content Placeholder 2"/>
          <p:cNvSpPr>
            <a:spLocks noGrp="1"/>
          </p:cNvSpPr>
          <p:nvPr>
            <p:ph type="body" sz="half" idx="2"/>
          </p:nvPr>
        </p:nvSpPr>
        <p:spPr>
          <a:xfrm>
            <a:off x="1154954" y="1854438"/>
            <a:ext cx="9937487" cy="4482862"/>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If you want to check a remote branch is already deleted or not you can use following command.</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fetch -p --dry-run</a:t>
            </a:r>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As you use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--dry-run</a:t>
            </a:r>
            <a:r>
              <a:rPr lang="en-US" dirty="0">
                <a:latin typeface="Calibri" panose="020F0502020204030204" pitchFamily="34" charset="0"/>
                <a:ea typeface="Arial Unicode MS" panose="020B0604020202020204" pitchFamily="34" charset="-128"/>
                <a:cs typeface="Calibri" panose="020F0502020204030204" pitchFamily="34" charset="0"/>
              </a:rPr>
              <a:t>` flag, it will only s</a:t>
            </a:r>
            <a:r>
              <a:rPr lang="en-GB" dirty="0">
                <a:latin typeface="Calibri" panose="020F0502020204030204" pitchFamily="34" charset="0"/>
                <a:ea typeface="Arial Unicode MS" panose="020B0604020202020204" pitchFamily="34" charset="-128"/>
                <a:cs typeface="Calibri" panose="020F0502020204030204" pitchFamily="34" charset="0"/>
              </a:rPr>
              <a:t>how what would be done, without making any changes. And you will see which branch is happened what. Now, in the picture you will see `</a:t>
            </a:r>
            <a:r>
              <a:rPr lang="en-GB"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update</a:t>
            </a:r>
            <a:r>
              <a:rPr lang="en-GB" dirty="0">
                <a:latin typeface="Calibri" panose="020F0502020204030204" pitchFamily="34" charset="0"/>
                <a:ea typeface="Arial Unicode MS" panose="020B0604020202020204" pitchFamily="34" charset="-128"/>
                <a:cs typeface="Calibri" panose="020F0502020204030204" pitchFamily="34" charset="0"/>
              </a:rPr>
              <a:t>` branch is deleted in remote repository.</a:t>
            </a:r>
          </a:p>
          <a:p>
            <a:endParaRPr lang="en-GB" dirty="0">
              <a:latin typeface="Calibri" panose="020F0502020204030204" pitchFamily="34" charset="0"/>
              <a:ea typeface="Arial Unicode MS" panose="020B0604020202020204" pitchFamily="34" charset="-128"/>
              <a:cs typeface="Calibri" panose="020F0502020204030204" pitchFamily="34" charset="0"/>
            </a:endParaRPr>
          </a:p>
          <a:p>
            <a:endParaRPr lang="en-GB" dirty="0">
              <a:latin typeface="Calibri" panose="020F0502020204030204" pitchFamily="34" charset="0"/>
              <a:ea typeface="Arial Unicode MS" panose="020B0604020202020204" pitchFamily="34" charset="-128"/>
              <a:cs typeface="Calibri" panose="020F0502020204030204" pitchFamily="34" charset="0"/>
            </a:endParaRPr>
          </a:p>
          <a:p>
            <a:r>
              <a:rPr lang="en-GB" dirty="0">
                <a:latin typeface="Calibri" panose="020F0502020204030204" pitchFamily="34" charset="0"/>
                <a:ea typeface="Arial Unicode MS" panose="020B0604020202020204" pitchFamily="34" charset="-128"/>
                <a:cs typeface="Calibri" panose="020F0502020204030204" pitchFamily="34" charset="0"/>
              </a:rPr>
              <a:t>So, you can delete that remote reference by using fetch command with `</a:t>
            </a:r>
            <a:r>
              <a:rPr lang="en-GB"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-p</a:t>
            </a:r>
            <a:r>
              <a:rPr lang="en-GB" dirty="0">
                <a:latin typeface="Calibri" panose="020F0502020204030204" pitchFamily="34" charset="0"/>
                <a:ea typeface="Arial Unicode MS" panose="020B0604020202020204" pitchFamily="34" charset="-128"/>
                <a:cs typeface="Calibri" panose="020F0502020204030204" pitchFamily="34" charset="0"/>
              </a:rPr>
              <a:t>` flag. `</a:t>
            </a:r>
            <a:r>
              <a:rPr lang="en-GB"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-p</a:t>
            </a:r>
            <a:r>
              <a:rPr lang="en-GB" dirty="0">
                <a:latin typeface="Calibri" panose="020F0502020204030204" pitchFamily="34" charset="0"/>
                <a:ea typeface="Arial Unicode MS" panose="020B0604020202020204" pitchFamily="34" charset="-128"/>
                <a:cs typeface="Calibri" panose="020F0502020204030204" pitchFamily="34" charset="0"/>
              </a:rPr>
              <a:t>` flag will remove any remote tracking references that no longer exist on the remote repository.</a:t>
            </a:r>
          </a:p>
          <a:p>
            <a:r>
              <a:rPr lang="en-GB" dirty="0">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git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fetch –p</a:t>
            </a:r>
          </a:p>
          <a:p>
            <a:r>
              <a:rPr lang="en-GB" dirty="0">
                <a:latin typeface="Calibri" panose="020F0502020204030204" pitchFamily="34" charset="0"/>
                <a:ea typeface="Arial Unicode MS" panose="020B0604020202020204" pitchFamily="34" charset="-128"/>
                <a:cs typeface="Calibri" panose="020F0502020204030204" pitchFamily="34" charset="0"/>
              </a:rPr>
              <a:t>After fetching with above command, if you see all remote branch with `</a:t>
            </a:r>
            <a:r>
              <a:rPr lang="en-GB"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git branch -a</a:t>
            </a:r>
            <a:r>
              <a:rPr lang="en-GB" dirty="0">
                <a:latin typeface="Calibri" panose="020F0502020204030204" pitchFamily="34" charset="0"/>
                <a:ea typeface="Arial Unicode MS" panose="020B0604020202020204" pitchFamily="34" charset="-128"/>
                <a:cs typeface="Calibri" panose="020F0502020204030204" pitchFamily="34" charset="0"/>
              </a:rPr>
              <a:t>` command, you will no longer see remote reference that no longer exists on the remote repository.</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772" y="3349081"/>
            <a:ext cx="5062228" cy="1051127"/>
          </a:xfrm>
          <a:prstGeom prst="rect">
            <a:avLst/>
          </a:prstGeom>
        </p:spPr>
      </p:pic>
    </p:spTree>
    <p:extLst>
      <p:ext uri="{BB962C8B-B14F-4D97-AF65-F5344CB8AC3E}">
        <p14:creationId xmlns:p14="http://schemas.microsoft.com/office/powerpoint/2010/main" val="2703769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820398"/>
          </a:xfrm>
        </p:spPr>
        <p:txBody>
          <a:bodyPr/>
          <a:lstStyle/>
          <a:p>
            <a:r>
              <a:rPr lang="en-US" sz="4000" dirty="0"/>
              <a:t>Bare or Non-bare Repository</a:t>
            </a:r>
          </a:p>
        </p:txBody>
      </p:sp>
      <p:sp>
        <p:nvSpPr>
          <p:cNvPr id="6" name="Content Placeholder 2"/>
          <p:cNvSpPr>
            <a:spLocks noGrp="1"/>
          </p:cNvSpPr>
          <p:nvPr>
            <p:ph type="body" sz="half" idx="2"/>
          </p:nvPr>
        </p:nvSpPr>
        <p:spPr>
          <a:xfrm>
            <a:off x="1154954" y="1341691"/>
            <a:ext cx="9937487" cy="4307078"/>
          </a:xfrm>
        </p:spPr>
        <p:txBody>
          <a:bodyPr anchor="t">
            <a:normAutofit lnSpcReduction="10000"/>
          </a:bodyPr>
          <a:lstStyle/>
          <a:p>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has options to create repository as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bare (</a:t>
            </a:r>
            <a:r>
              <a:rPr lang="en-US" dirty="0" err="1">
                <a:solidFill>
                  <a:schemeClr val="accent3"/>
                </a:solidFill>
                <a:latin typeface="Calibri" panose="020F0502020204030204" pitchFamily="34" charset="0"/>
                <a:ea typeface="Arial Unicode MS" panose="020B0604020202020204" pitchFamily="34" charset="-128"/>
                <a:cs typeface="Calibri" panose="020F0502020204030204" pitchFamily="34" charset="0"/>
              </a:rPr>
              <a:t>git</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chemeClr val="accent3"/>
                </a:solidFill>
                <a:latin typeface="Calibri" panose="020F0502020204030204" pitchFamily="34" charset="0"/>
                <a:ea typeface="Arial Unicode MS" panose="020B0604020202020204" pitchFamily="34" charset="-128"/>
                <a:cs typeface="Calibri" panose="020F0502020204030204" pitchFamily="34" charset="0"/>
              </a:rPr>
              <a:t>init</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a:t>
            </a:r>
            <a:r>
              <a:rPr lang="en-US" dirty="0">
                <a:latin typeface="Calibri" panose="020F0502020204030204" pitchFamily="34" charset="0"/>
                <a:ea typeface="Arial Unicode MS" panose="020B0604020202020204" pitchFamily="34" charset="-128"/>
                <a:cs typeface="Calibri" panose="020F0502020204030204" pitchFamily="34" charset="0"/>
              </a:rPr>
              <a:t>` or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non-bare (</a:t>
            </a:r>
            <a:r>
              <a:rPr lang="en-US" dirty="0" err="1">
                <a:solidFill>
                  <a:schemeClr val="accent3"/>
                </a:solidFill>
                <a:latin typeface="Calibri" panose="020F0502020204030204" pitchFamily="34" charset="0"/>
                <a:ea typeface="Arial Unicode MS" panose="020B0604020202020204" pitchFamily="34" charset="-128"/>
                <a:cs typeface="Calibri" panose="020F0502020204030204" pitchFamily="34" charset="0"/>
              </a:rPr>
              <a:t>git</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 </a:t>
            </a:r>
            <a:r>
              <a:rPr lang="en-US" dirty="0" err="1">
                <a:solidFill>
                  <a:schemeClr val="accent3"/>
                </a:solidFill>
                <a:latin typeface="Calibri" panose="020F0502020204030204" pitchFamily="34" charset="0"/>
                <a:ea typeface="Arial Unicode MS" panose="020B0604020202020204" pitchFamily="34" charset="-128"/>
                <a:cs typeface="Calibri" panose="020F0502020204030204" pitchFamily="34" charset="0"/>
              </a:rPr>
              <a:t>init</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 --bare)</a:t>
            </a:r>
            <a:r>
              <a:rPr lang="en-US" dirty="0">
                <a:latin typeface="Calibri" panose="020F0502020204030204" pitchFamily="34" charset="0"/>
                <a:ea typeface="Arial Unicode MS" panose="020B0604020202020204" pitchFamily="34" charset="-128"/>
                <a:cs typeface="Calibri" panose="020F0502020204030204" pitchFamily="34" charset="0"/>
              </a:rPr>
              <a:t>` repository.  So, we need to know when to use bare and when not to use.</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Bare</a:t>
            </a:r>
            <a:r>
              <a:rPr lang="en-US" dirty="0">
                <a:latin typeface="Calibri" panose="020F0502020204030204" pitchFamily="34" charset="0"/>
                <a:ea typeface="Arial Unicode MS" panose="020B0604020202020204" pitchFamily="34" charset="-128"/>
                <a:cs typeface="Calibri" panose="020F0502020204030204" pitchFamily="34" charset="0"/>
              </a:rPr>
              <a:t> repository is a </a:t>
            </a:r>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repository without a working directory. Everything in the directory is now what was contained in the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a:t>
            </a:r>
            <a:r>
              <a:rPr lang="en-US" dirty="0" err="1">
                <a:solidFill>
                  <a:schemeClr val="accent3"/>
                </a:solidFill>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folder. Bare repositories are usually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central repositories </a:t>
            </a:r>
            <a:r>
              <a:rPr lang="en-US" dirty="0">
                <a:latin typeface="Calibri" panose="020F0502020204030204" pitchFamily="34" charset="0"/>
                <a:ea typeface="Arial Unicode MS" panose="020B0604020202020204" pitchFamily="34" charset="-128"/>
                <a:cs typeface="Calibri" panose="020F0502020204030204" pitchFamily="34" charset="0"/>
              </a:rPr>
              <a:t>where everyone push back their works to. There is no need to manipulate the actual work. It's a way to synchronize efforts between multiple people</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 You will not be able to directly see your project files.</a:t>
            </a:r>
          </a:p>
          <a:p>
            <a:endPar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Use a </a:t>
            </a:r>
            <a:r>
              <a:rPr lang="en-US" dirty="0">
                <a:solidFill>
                  <a:schemeClr val="accent3"/>
                </a:solidFill>
                <a:latin typeface="Calibri" panose="020F0502020204030204" pitchFamily="34" charset="0"/>
                <a:ea typeface="Arial Unicode MS" panose="020B0604020202020204" pitchFamily="34" charset="-128"/>
                <a:cs typeface="Calibri" panose="020F0502020204030204" pitchFamily="34" charset="0"/>
              </a:rPr>
              <a:t>non-bare</a:t>
            </a:r>
            <a:r>
              <a:rPr lang="en-US" dirty="0">
                <a:latin typeface="Calibri" panose="020F0502020204030204" pitchFamily="34" charset="0"/>
                <a:ea typeface="Arial Unicode MS" panose="020B0604020202020204" pitchFamily="34" charset="-128"/>
                <a:cs typeface="Calibri" panose="020F0502020204030204" pitchFamily="34" charset="0"/>
              </a:rPr>
              <a:t> repository to work locally. You can edit files, commit or anything else </a:t>
            </a:r>
            <a:r>
              <a:rPr lang="en-US" dirty="0" err="1">
                <a:latin typeface="Calibri" panose="020F0502020204030204" pitchFamily="34" charset="0"/>
                <a:ea typeface="Arial Unicode MS" panose="020B0604020202020204" pitchFamily="34" charset="-128"/>
                <a:cs typeface="Calibri" panose="020F0502020204030204" pitchFamily="34" charset="0"/>
              </a:rPr>
              <a:t>git</a:t>
            </a:r>
            <a:r>
              <a:rPr lang="en-US" dirty="0">
                <a:latin typeface="Calibri" panose="020F0502020204030204" pitchFamily="34" charset="0"/>
                <a:ea typeface="Arial Unicode MS" panose="020B0604020202020204" pitchFamily="34" charset="-128"/>
                <a:cs typeface="Calibri" panose="020F0502020204030204" pitchFamily="34" charset="0"/>
              </a:rPr>
              <a:t> command can work inside non-bare repository.</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i="1" dirty="0">
                <a:latin typeface="Calibri" panose="020F0502020204030204" pitchFamily="34" charset="0"/>
                <a:ea typeface="Arial Unicode MS" panose="020B0604020202020204" pitchFamily="34" charset="-128"/>
                <a:cs typeface="Calibri" panose="020F0502020204030204" pitchFamily="34" charset="0"/>
              </a:rPr>
              <a:t>Summary: use a non-bare repository to work locally and a bare repository as a central server/hub to share your changes with other people.</a:t>
            </a:r>
          </a:p>
        </p:txBody>
      </p:sp>
    </p:spTree>
    <p:extLst>
      <p:ext uri="{BB962C8B-B14F-4D97-AF65-F5344CB8AC3E}">
        <p14:creationId xmlns:p14="http://schemas.microsoft.com/office/powerpoint/2010/main" val="3096343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52925"/>
            <a:ext cx="9689659" cy="760575"/>
          </a:xfrm>
        </p:spPr>
        <p:txBody>
          <a:bodyPr/>
          <a:lstStyle/>
          <a:p>
            <a:r>
              <a:rPr lang="en-US" sz="4000" dirty="0"/>
              <a:t>Reference</a:t>
            </a:r>
          </a:p>
        </p:txBody>
      </p:sp>
      <p:sp>
        <p:nvSpPr>
          <p:cNvPr id="6" name="Content Placeholder 2"/>
          <p:cNvSpPr>
            <a:spLocks noGrp="1"/>
          </p:cNvSpPr>
          <p:nvPr>
            <p:ph type="body" sz="half" idx="2"/>
          </p:nvPr>
        </p:nvSpPr>
        <p:spPr>
          <a:xfrm>
            <a:off x="1154953" y="1358780"/>
            <a:ext cx="9937487" cy="4811281"/>
          </a:xfrm>
        </p:spPr>
        <p:txBody>
          <a:bodyPr anchor="t">
            <a:normAutofit fontScale="92500"/>
          </a:bodyPr>
          <a:lstStyle/>
          <a:p>
            <a:pPr marL="285750" indent="-285750">
              <a:buFont typeface="Arial" panose="020B0604020202020204" pitchFamily="34" charset="0"/>
              <a:buChar char="•"/>
            </a:pPr>
            <a:r>
              <a:rPr lang="en-US" dirty="0">
                <a:hlinkClick r:id="rId2"/>
              </a:rPr>
              <a:t>https://nvie.com/posts/a-successful-git-branching-model/</a:t>
            </a:r>
            <a:endParaRPr lang="en-US" dirty="0"/>
          </a:p>
          <a:p>
            <a:pPr marL="285750" indent="-285750">
              <a:buFont typeface="Arial" panose="020B0604020202020204" pitchFamily="34" charset="0"/>
              <a:buChar char="•"/>
            </a:pPr>
            <a:r>
              <a:rPr lang="en-US" dirty="0">
                <a:hlinkClick r:id="rId3"/>
              </a:rPr>
              <a:t>https://dzone.com/articles/learning-git-what-is-stashing</a:t>
            </a:r>
            <a:endParaRPr lang="en-US" dirty="0"/>
          </a:p>
          <a:p>
            <a:pPr marL="285750" indent="-285750">
              <a:buFont typeface="Arial" panose="020B0604020202020204" pitchFamily="34" charset="0"/>
              <a:buChar char="•"/>
            </a:pPr>
            <a:r>
              <a:rPr lang="en-US" dirty="0">
                <a:hlinkClick r:id="rId4"/>
              </a:rPr>
              <a:t>https://stackoverflow.com/questions/5737002/how-to-delete-a-stash-created-with-git-stash-create</a:t>
            </a:r>
            <a:endParaRPr lang="en-US" dirty="0"/>
          </a:p>
          <a:p>
            <a:pPr marL="285750" indent="-285750">
              <a:buFont typeface="Arial" panose="020B0604020202020204" pitchFamily="34" charset="0"/>
              <a:buChar char="•"/>
            </a:pPr>
            <a:r>
              <a:rPr lang="en-US" dirty="0">
                <a:hlinkClick r:id="rId5"/>
              </a:rPr>
              <a:t>https://hackernoon.com/git-merge-vs-rebase-whats-the-diff-76413c117333</a:t>
            </a:r>
            <a:endParaRPr lang="en-US" dirty="0"/>
          </a:p>
          <a:p>
            <a:pPr marL="285750" indent="-285750">
              <a:buFont typeface="Arial" panose="020B0604020202020204" pitchFamily="34" charset="0"/>
              <a:buChar char="•"/>
            </a:pPr>
            <a:r>
              <a:rPr lang="en-US" dirty="0">
                <a:hlinkClick r:id="rId6"/>
              </a:rPr>
              <a:t>https://dev.to/timabell/should-you-rebase-or-merge-to-update-feature-branches-in-git-1aee</a:t>
            </a:r>
            <a:endParaRPr lang="en-US" dirty="0"/>
          </a:p>
          <a:p>
            <a:pPr marL="285750" indent="-285750">
              <a:buFont typeface="Arial" panose="020B0604020202020204" pitchFamily="34" charset="0"/>
              <a:buChar char="•"/>
            </a:pPr>
            <a:r>
              <a:rPr lang="en-US" dirty="0">
                <a:hlinkClick r:id="rId7"/>
              </a:rPr>
              <a:t>https://stackoverflow.com/questions/1407638/git-merge-removing-files-i-want-to-keep</a:t>
            </a:r>
            <a:endParaRPr lang="en-US" dirty="0"/>
          </a:p>
          <a:p>
            <a:pPr marL="285750" indent="-285750">
              <a:buFont typeface="Arial" panose="020B0604020202020204" pitchFamily="34" charset="0"/>
              <a:buChar char="•"/>
            </a:pPr>
            <a:r>
              <a:rPr lang="en-US" dirty="0">
                <a:hlinkClick r:id="rId8"/>
              </a:rPr>
              <a:t>https://www.atlassian.com/git/tutorials/merging-vs-rebasing</a:t>
            </a:r>
            <a:endParaRPr lang="en-US" dirty="0"/>
          </a:p>
          <a:p>
            <a:pPr marL="285750" indent="-285750">
              <a:buFont typeface="Arial" panose="020B0604020202020204" pitchFamily="34" charset="0"/>
              <a:buChar char="•"/>
            </a:pPr>
            <a:r>
              <a:rPr lang="en-US" dirty="0">
                <a:hlinkClick r:id="rId9"/>
              </a:rPr>
              <a:t>https://www.atlassian.com/git/tutorials/syncing/git-fetch</a:t>
            </a:r>
            <a:endParaRPr lang="en-US" dirty="0"/>
          </a:p>
          <a:p>
            <a:pPr marL="285750" indent="-285750">
              <a:buFont typeface="Arial" panose="020B0604020202020204" pitchFamily="34" charset="0"/>
              <a:buChar char="•"/>
            </a:pPr>
            <a:r>
              <a:rPr lang="en-US" dirty="0">
                <a:hlinkClick r:id="rId10"/>
              </a:rPr>
              <a:t>https://ohshitgit.com/</a:t>
            </a:r>
            <a:endParaRPr lang="en-US" dirty="0"/>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Rockstar-Developer-by-Ei.Maung.pdf</a:t>
            </a:r>
          </a:p>
          <a:p>
            <a:pPr marL="285750" indent="-285750">
              <a:buFont typeface="Arial" panose="020B0604020202020204" pitchFamily="34" charset="0"/>
              <a:buChar char="•"/>
            </a:pPr>
            <a:r>
              <a:rPr lang="en-US" dirty="0">
                <a:latin typeface="Calibri" panose="020F0502020204030204" pitchFamily="34" charset="0"/>
                <a:ea typeface="Arial Unicode MS" panose="020B0604020202020204" pitchFamily="34" charset="-128"/>
                <a:cs typeface="Calibri" panose="020F0502020204030204" pitchFamily="34" charset="0"/>
              </a:rPr>
              <a:t>github-ultimate course </a:t>
            </a:r>
            <a:r>
              <a:rPr lang="en-US" dirty="0">
                <a:latin typeface="Calibri" panose="020F0502020204030204" pitchFamily="34" charset="0"/>
                <a:cs typeface="Calibri" panose="020F0502020204030204" pitchFamily="34" charset="0"/>
              </a:rPr>
              <a:t>(Udemy Course)</a:t>
            </a:r>
          </a:p>
        </p:txBody>
      </p:sp>
    </p:spTree>
    <p:extLst>
      <p:ext uri="{BB962C8B-B14F-4D97-AF65-F5344CB8AC3E}">
        <p14:creationId xmlns:p14="http://schemas.microsoft.com/office/powerpoint/2010/main" val="388293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1692069"/>
          </a:xfrm>
        </p:spPr>
        <p:txBody>
          <a:bodyPr/>
          <a:lstStyle/>
          <a:p>
            <a:r>
              <a:rPr lang="en-US" dirty="0"/>
              <a:t>Comparing Differences</a:t>
            </a:r>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Sometimes, we need to check the differences of what we write in the previous commit and our latest source code of same file. At this time, we need to check the differences by using `git diff` command.</a:t>
            </a:r>
          </a:p>
          <a:p>
            <a:r>
              <a:rPr lang="en-US" dirty="0">
                <a:latin typeface="Consolas" panose="020B0609020204030204" pitchFamily="49" charset="0"/>
                <a:ea typeface="Arial Unicode MS" panose="020B0604020202020204" pitchFamily="34" charset="-128"/>
                <a:cs typeface="Calibri" panose="020F0502020204030204" pitchFamily="34" charset="0"/>
              </a:rPr>
              <a:t>  git diff [commit hash] [commit hash]</a:t>
            </a:r>
            <a:br>
              <a:rPr lang="en-US" dirty="0">
                <a:latin typeface="Consolas" panose="020B0609020204030204" pitchFamily="49" charset="0"/>
                <a:ea typeface="Arial Unicode MS" panose="020B0604020202020204" pitchFamily="34" charset="-128"/>
                <a:cs typeface="Calibri" panose="020F0502020204030204" pitchFamily="34" charset="0"/>
              </a:rPr>
            </a:br>
            <a:r>
              <a:rPr lang="en-US" dirty="0">
                <a:latin typeface="Consolas" panose="020B0609020204030204" pitchFamily="49" charset="0"/>
                <a:ea typeface="Arial Unicode MS" panose="020B0604020202020204" pitchFamily="34" charset="-128"/>
                <a:cs typeface="Calibri" panose="020F0502020204030204" pitchFamily="34" charset="0"/>
              </a:rPr>
              <a:t>  git diff 9a0d4c7 HEAD </a:t>
            </a: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987" y="2628748"/>
            <a:ext cx="7168651" cy="4125746"/>
          </a:xfrm>
          <a:prstGeom prst="rect">
            <a:avLst/>
          </a:prstGeom>
        </p:spPr>
      </p:pic>
    </p:spTree>
    <p:extLst>
      <p:ext uri="{BB962C8B-B14F-4D97-AF65-F5344CB8AC3E}">
        <p14:creationId xmlns:p14="http://schemas.microsoft.com/office/powerpoint/2010/main" val="268482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8"/>
          </a:xfrm>
        </p:spPr>
        <p:txBody>
          <a:bodyPr/>
          <a:lstStyle/>
          <a:p>
            <a:r>
              <a:rPr lang="en-US" dirty="0"/>
              <a:t>Install Helix Visual Merge Tool</a:t>
            </a:r>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When using `git diff` command, it will be difficult to see what is the differences because it can only show differences in command prompt. But, Git allow us to use other comparing tools to see the differences clearly.</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So, we will use `P4Merge`.  By using this tool, we can make comparing and merging very easily.</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Go to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https://www.perforce.com/downloads </a:t>
            </a:r>
            <a:r>
              <a:rPr lang="en-US" dirty="0">
                <a:latin typeface="Calibri" panose="020F0502020204030204" pitchFamily="34" charset="0"/>
                <a:ea typeface="Arial Unicode MS" panose="020B0604020202020204" pitchFamily="34" charset="-128"/>
                <a:cs typeface="Calibri" panose="020F0502020204030204" pitchFamily="34" charset="0"/>
              </a:rPr>
              <a:t>and only download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Helix Visual Merge Tool</a:t>
            </a:r>
            <a:r>
              <a:rPr lang="en-US" dirty="0">
                <a:latin typeface="Calibri" panose="020F0502020204030204" pitchFamily="34" charset="0"/>
                <a:ea typeface="Arial Unicode MS" panose="020B0604020202020204" pitchFamily="34" charset="-128"/>
                <a:cs typeface="Calibri" panose="020F0502020204030204" pitchFamily="34" charset="0"/>
              </a:rPr>
              <a:t>. When click download, registration form will show, click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skip registration</a:t>
            </a:r>
            <a:r>
              <a:rPr lang="en-US" dirty="0">
                <a:latin typeface="Calibri" panose="020F0502020204030204" pitchFamily="34" charset="0"/>
                <a:ea typeface="Arial Unicode MS" panose="020B0604020202020204" pitchFamily="34" charset="-128"/>
                <a:cs typeface="Calibri" panose="020F0502020204030204" pitchFamily="34" charset="0"/>
              </a:rPr>
              <a:t>. (Note: this website design is changed very often.)</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And then install that application. </a:t>
            </a:r>
          </a:p>
        </p:txBody>
      </p:sp>
    </p:spTree>
    <p:extLst>
      <p:ext uri="{BB962C8B-B14F-4D97-AF65-F5344CB8AC3E}">
        <p14:creationId xmlns:p14="http://schemas.microsoft.com/office/powerpoint/2010/main" val="350126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8"/>
            <a:ext cx="9689659" cy="897307"/>
          </a:xfrm>
        </p:spPr>
        <p:txBody>
          <a:bodyPr/>
          <a:lstStyle/>
          <a:p>
            <a:r>
              <a:rPr lang="en-US" dirty="0"/>
              <a:t>Integrate P4Merge as </a:t>
            </a:r>
            <a:r>
              <a:rPr lang="en-US" dirty="0">
                <a:solidFill>
                  <a:srgbClr val="FF0000"/>
                </a:solidFill>
              </a:rPr>
              <a:t>Diff</a:t>
            </a:r>
            <a:r>
              <a:rPr lang="en-US" dirty="0"/>
              <a:t> tool</a:t>
            </a:r>
          </a:p>
        </p:txBody>
      </p:sp>
      <p:sp>
        <p:nvSpPr>
          <p:cNvPr id="6" name="Content Placeholder 2"/>
          <p:cNvSpPr>
            <a:spLocks noGrp="1"/>
          </p:cNvSpPr>
          <p:nvPr>
            <p:ph type="body" sz="half" idx="2"/>
          </p:nvPr>
        </p:nvSpPr>
        <p:spPr>
          <a:xfrm>
            <a:off x="1154953" y="1606610"/>
            <a:ext cx="9937487" cy="4725823"/>
          </a:xfrm>
        </p:spPr>
        <p:txBody>
          <a:bodyPr anchor="t">
            <a:normAutofit lnSpcReduction="10000"/>
          </a:bodyPr>
          <a:lstStyle/>
          <a:p>
            <a:r>
              <a:rPr lang="en-US" dirty="0">
                <a:latin typeface="Calibri" panose="020F0502020204030204" pitchFamily="34" charset="0"/>
                <a:ea typeface="Arial Unicode MS" panose="020B0604020202020204" pitchFamily="34" charset="-128"/>
                <a:cs typeface="Calibri" panose="020F0502020204030204" pitchFamily="34" charset="0"/>
              </a:rPr>
              <a:t>Before integrate P4Merge with Git, we will need to know the install location of P4Merge because we will need to used that location in later.(May be in </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C:\Program Files\Perforce</a:t>
            </a:r>
            <a:r>
              <a:rPr lang="en-US" dirty="0">
                <a:latin typeface="Calibri" panose="020F0502020204030204" pitchFamily="34" charset="0"/>
                <a:ea typeface="Arial Unicode MS" panose="020B0604020202020204" pitchFamily="34" charset="-128"/>
                <a:cs typeface="Calibri" panose="020F0502020204030204" pitchFamily="34" charset="0"/>
              </a:rPr>
              <a:t>)</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So, let’s start integrate </a:t>
            </a:r>
            <a:r>
              <a:rPr lang="en-US" i="1"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P4Merge as diff tool</a:t>
            </a:r>
            <a:r>
              <a:rPr lang="en-US" dirty="0">
                <a:latin typeface="Calibri" panose="020F0502020204030204" pitchFamily="34" charset="0"/>
                <a:ea typeface="Arial Unicode MS" panose="020B0604020202020204" pitchFamily="34" charset="-128"/>
                <a:cs typeface="Calibri" panose="020F0502020204030204" pitchFamily="34" charset="0"/>
              </a:rPr>
              <a:t>. Type following command in command prompt.</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p4merge</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Then, we need to add actual path of P4Merge tools. Note: you will need to used forward slash(/), when writing path. </a:t>
            </a:r>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difftool.p4merge.path “C:/Program Files/Perforce/p4merge.exe”</a:t>
            </a: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r>
              <a:rPr lang="en-US" dirty="0">
                <a:latin typeface="Calibri" panose="020F0502020204030204" pitchFamily="34" charset="0"/>
                <a:ea typeface="Arial Unicode MS" panose="020B0604020202020204" pitchFamily="34" charset="-128"/>
                <a:cs typeface="Calibri" panose="020F0502020204030204" pitchFamily="34" charset="0"/>
              </a:rPr>
              <a:t>By default, when we use </a:t>
            </a:r>
            <a:r>
              <a:rPr lang="en-US" dirty="0" err="1">
                <a:solidFill>
                  <a:srgbClr val="FFFF00"/>
                </a:solidFill>
                <a:latin typeface="Calibri" panose="020F0502020204030204" pitchFamily="34" charset="0"/>
                <a:ea typeface="Arial Unicode MS" panose="020B0604020202020204" pitchFamily="34" charset="-128"/>
                <a:cs typeface="Calibri" panose="020F0502020204030204" pitchFamily="34" charset="0"/>
              </a:rPr>
              <a:t>difftool</a:t>
            </a:r>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a:latin typeface="Calibri" panose="020F0502020204030204" pitchFamily="34" charset="0"/>
                <a:ea typeface="Arial Unicode MS" panose="020B0604020202020204" pitchFamily="34" charset="-128"/>
                <a:cs typeface="Calibri" panose="020F0502020204030204" pitchFamily="34" charset="0"/>
              </a:rPr>
              <a:t>command, git will confirm you to open or not the application, that you set as </a:t>
            </a:r>
            <a:r>
              <a:rPr lang="en-US" dirty="0" err="1">
                <a:latin typeface="Calibri" panose="020F0502020204030204" pitchFamily="34" charset="0"/>
                <a:ea typeface="Arial Unicode MS" panose="020B0604020202020204" pitchFamily="34" charset="-128"/>
                <a:cs typeface="Calibri" panose="020F0502020204030204" pitchFamily="34" charset="0"/>
              </a:rPr>
              <a:t>difftool</a:t>
            </a:r>
            <a:r>
              <a:rPr lang="en-US" dirty="0">
                <a:latin typeface="Calibri" panose="020F0502020204030204" pitchFamily="34" charset="0"/>
                <a:ea typeface="Arial Unicode MS" panose="020B0604020202020204" pitchFamily="34" charset="-128"/>
                <a:cs typeface="Calibri" panose="020F0502020204030204" pitchFamily="34" charset="0"/>
              </a:rPr>
              <a:t>(P4Merge). To skip this question, we can set prompt setting as shown in below.</a:t>
            </a:r>
          </a:p>
          <a:p>
            <a:r>
              <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config</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--global </a:t>
            </a:r>
            <a:r>
              <a:rPr lang="en-US" dirty="0" err="1">
                <a:solidFill>
                  <a:srgbClr val="FFC000"/>
                </a:solidFill>
                <a:latin typeface="Consolas" panose="020B0609020204030204" pitchFamily="49" charset="0"/>
                <a:ea typeface="Arial Unicode MS" panose="020B0604020202020204" pitchFamily="34" charset="-128"/>
                <a:cs typeface="Calibri" panose="020F0502020204030204" pitchFamily="34" charset="0"/>
              </a:rPr>
              <a:t>difftool.prompt</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false</a:t>
            </a:r>
          </a:p>
          <a:p>
            <a:endParaRPr lang="en-US" dirty="0">
              <a:solidFill>
                <a:srgbClr val="FFFF00"/>
              </a:solidFill>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a:p>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13281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a:t>Comparing by P4Merge</a:t>
            </a:r>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Now, its time to use our comparing tool. When you type </a:t>
            </a:r>
            <a:r>
              <a:rPr lang="en-US" dirty="0" err="1">
                <a:latin typeface="Calibri" panose="020F0502020204030204" pitchFamily="34" charset="0"/>
                <a:ea typeface="Arial Unicode MS" panose="020B0604020202020204" pitchFamily="34" charset="-128"/>
                <a:cs typeface="Calibri" panose="020F0502020204030204" pitchFamily="34" charset="0"/>
              </a:rPr>
              <a:t>difftool</a:t>
            </a:r>
            <a:r>
              <a:rPr lang="en-US" dirty="0">
                <a:latin typeface="Calibri" panose="020F0502020204030204" pitchFamily="34" charset="0"/>
                <a:ea typeface="Arial Unicode MS" panose="020B0604020202020204" pitchFamily="34" charset="-128"/>
                <a:cs typeface="Calibri" panose="020F0502020204030204" pitchFamily="34" charset="0"/>
              </a:rPr>
              <a:t> command and press enter, you will see differences of your file via P4Merge tool.</a:t>
            </a:r>
          </a:p>
          <a:p>
            <a:r>
              <a:rPr lang="en-US" dirty="0">
                <a:latin typeface="Consolas" panose="020B0609020204030204" pitchFamily="49" charset="0"/>
                <a:ea typeface="Arial Unicode MS" panose="020B0604020202020204" pitchFamily="34" charset="-128"/>
                <a:cs typeface="Calibri" panose="020F0502020204030204" pitchFamily="34" charset="0"/>
              </a:rPr>
              <a:t> git </a:t>
            </a:r>
            <a:r>
              <a:rPr lang="en-US" dirty="0" err="1">
                <a:latin typeface="Consolas" panose="020B0609020204030204" pitchFamily="49" charset="0"/>
                <a:ea typeface="Arial Unicode MS" panose="020B0604020202020204" pitchFamily="34" charset="-128"/>
                <a:cs typeface="Calibri" panose="020F0502020204030204" pitchFamily="34" charset="0"/>
              </a:rPr>
              <a:t>difftool</a:t>
            </a:r>
            <a:r>
              <a:rPr lang="en-US" dirty="0">
                <a:latin typeface="Consolas" panose="020B0609020204030204" pitchFamily="49" charset="0"/>
                <a:ea typeface="Arial Unicode MS" panose="020B0604020202020204" pitchFamily="34" charset="-128"/>
                <a:cs typeface="Calibri" panose="020F0502020204030204" pitchFamily="34" charset="0"/>
              </a:rPr>
              <a:t> 8360e4c HEAD</a:t>
            </a:r>
            <a:endParaRPr lang="en-US" dirty="0">
              <a:latin typeface="Calibri" panose="020F0502020204030204" pitchFamily="34" charset="0"/>
              <a:ea typeface="Arial Unicode MS" panose="020B0604020202020204" pitchFamily="34" charset="-128"/>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47" y="3252301"/>
            <a:ext cx="6268138" cy="30011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783" y="2140825"/>
            <a:ext cx="5875529" cy="3345470"/>
          </a:xfrm>
          <a:prstGeom prst="rect">
            <a:avLst/>
          </a:prstGeom>
        </p:spPr>
      </p:pic>
    </p:spTree>
    <p:extLst>
      <p:ext uri="{BB962C8B-B14F-4D97-AF65-F5344CB8AC3E}">
        <p14:creationId xmlns:p14="http://schemas.microsoft.com/office/powerpoint/2010/main" val="127860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Curved Connector 28"/>
          <p:cNvCxnSpPr>
            <a:stCxn id="28" idx="2"/>
            <a:endCxn id="22" idx="6"/>
          </p:cNvCxnSpPr>
          <p:nvPr/>
        </p:nvCxnSpPr>
        <p:spPr>
          <a:xfrm rot="10800000">
            <a:off x="6256067" y="3161767"/>
            <a:ext cx="1104862" cy="1117452"/>
          </a:xfrm>
          <a:prstGeom prst="curvedConnector3">
            <a:avLst>
              <a:gd name="adj1" fmla="val 50000"/>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6" idx="2"/>
          </p:cNvCxnSpPr>
          <p:nvPr/>
        </p:nvCxnSpPr>
        <p:spPr>
          <a:xfrm flipV="1">
            <a:off x="4711906" y="4288991"/>
            <a:ext cx="940702" cy="8549"/>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12" name="Straight Connector 11"/>
          <p:cNvCxnSpPr/>
          <p:nvPr/>
        </p:nvCxnSpPr>
        <p:spPr>
          <a:xfrm flipV="1">
            <a:off x="2068082" y="4294261"/>
            <a:ext cx="836063" cy="1"/>
          </a:xfrm>
          <a:prstGeom prst="line">
            <a:avLst/>
          </a:prstGeom>
          <a:ln w="57150"/>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V="1">
            <a:off x="5152242" y="3161943"/>
            <a:ext cx="633806" cy="1"/>
          </a:xfrm>
          <a:prstGeom prst="line">
            <a:avLst/>
          </a:prstGeom>
          <a:ln w="57150">
            <a:solidFill>
              <a:schemeClr val="accent5">
                <a:lumMod val="60000"/>
                <a:lumOff val="40000"/>
              </a:schemeClr>
            </a:solidFill>
          </a:ln>
        </p:spPr>
        <p:style>
          <a:lnRef idx="2">
            <a:schemeClr val="accent3"/>
          </a:lnRef>
          <a:fillRef idx="0">
            <a:schemeClr val="accent3"/>
          </a:fillRef>
          <a:effectRef idx="1">
            <a:schemeClr val="accent3"/>
          </a:effectRef>
          <a:fontRef idx="minor">
            <a:schemeClr val="tx1"/>
          </a:fontRef>
        </p:style>
      </p:cxnSp>
      <p:cxnSp>
        <p:nvCxnSpPr>
          <p:cNvPr id="18" name="Curved Connector 17"/>
          <p:cNvCxnSpPr>
            <a:stCxn id="10" idx="6"/>
          </p:cNvCxnSpPr>
          <p:nvPr/>
        </p:nvCxnSpPr>
        <p:spPr>
          <a:xfrm flipV="1">
            <a:off x="3374164" y="3187581"/>
            <a:ext cx="1345960" cy="1098134"/>
          </a:xfrm>
          <a:prstGeom prst="curvedConnector3">
            <a:avLst/>
          </a:prstGeom>
          <a:ln w="5715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54954" y="555477"/>
            <a:ext cx="9689659" cy="922945"/>
          </a:xfrm>
        </p:spPr>
        <p:txBody>
          <a:bodyPr/>
          <a:lstStyle/>
          <a:p>
            <a:r>
              <a:rPr lang="en-US" dirty="0"/>
              <a:t>Branching</a:t>
            </a:r>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A branch is just a timeline of commits. It means, branches are the names or labels we give timeline in git. We can create or deleting branches without effecting timelines.</a:t>
            </a:r>
          </a:p>
        </p:txBody>
      </p:sp>
      <p:sp>
        <p:nvSpPr>
          <p:cNvPr id="8" name="Flowchart: Connector 7"/>
          <p:cNvSpPr/>
          <p:nvPr/>
        </p:nvSpPr>
        <p:spPr>
          <a:xfrm>
            <a:off x="1598063" y="4067798"/>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 name="Flowchart: Connector 9"/>
          <p:cNvSpPr/>
          <p:nvPr/>
        </p:nvSpPr>
        <p:spPr>
          <a:xfrm>
            <a:off x="2904145" y="4067797"/>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13" name="Straight Connector 12"/>
          <p:cNvCxnSpPr>
            <a:endCxn id="14" idx="2"/>
          </p:cNvCxnSpPr>
          <p:nvPr/>
        </p:nvCxnSpPr>
        <p:spPr>
          <a:xfrm flipV="1">
            <a:off x="3399242" y="4285714"/>
            <a:ext cx="887950" cy="8549"/>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14" name="Flowchart: Connector 13"/>
          <p:cNvSpPr/>
          <p:nvPr/>
        </p:nvSpPr>
        <p:spPr>
          <a:xfrm>
            <a:off x="4287192" y="4067796"/>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Flowchart: Connector 20"/>
          <p:cNvSpPr/>
          <p:nvPr/>
        </p:nvSpPr>
        <p:spPr>
          <a:xfrm>
            <a:off x="4682223" y="2943850"/>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Flowchart: Connector 21"/>
          <p:cNvSpPr/>
          <p:nvPr/>
        </p:nvSpPr>
        <p:spPr>
          <a:xfrm>
            <a:off x="5786048" y="2943849"/>
            <a:ext cx="470019" cy="4358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6" name="Flowchart: Connector 25"/>
          <p:cNvSpPr/>
          <p:nvPr/>
        </p:nvSpPr>
        <p:spPr>
          <a:xfrm>
            <a:off x="5652608" y="407107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27" name="Straight Connector 26"/>
          <p:cNvCxnSpPr>
            <a:stCxn id="26" idx="6"/>
          </p:cNvCxnSpPr>
          <p:nvPr/>
        </p:nvCxnSpPr>
        <p:spPr>
          <a:xfrm>
            <a:off x="6122627" y="4288991"/>
            <a:ext cx="1344671" cy="7568"/>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28" name="Flowchart: Connector 27"/>
          <p:cNvSpPr/>
          <p:nvPr/>
        </p:nvSpPr>
        <p:spPr>
          <a:xfrm>
            <a:off x="7360929" y="4061301"/>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37" name="Straight Connector 36"/>
          <p:cNvCxnSpPr>
            <a:stCxn id="28" idx="6"/>
            <a:endCxn id="38" idx="2"/>
          </p:cNvCxnSpPr>
          <p:nvPr/>
        </p:nvCxnSpPr>
        <p:spPr>
          <a:xfrm>
            <a:off x="7830948" y="4279219"/>
            <a:ext cx="1260045" cy="15042"/>
          </a:xfrm>
          <a:prstGeom prst="line">
            <a:avLst/>
          </a:prstGeom>
          <a:ln w="57150"/>
        </p:spPr>
        <p:style>
          <a:lnRef idx="2">
            <a:schemeClr val="accent3"/>
          </a:lnRef>
          <a:fillRef idx="0">
            <a:schemeClr val="accent3"/>
          </a:fillRef>
          <a:effectRef idx="1">
            <a:schemeClr val="accent3"/>
          </a:effectRef>
          <a:fontRef idx="minor">
            <a:schemeClr val="tx1"/>
          </a:fontRef>
        </p:style>
      </p:cxnSp>
      <p:sp>
        <p:nvSpPr>
          <p:cNvPr id="38" name="Flowchart: Connector 37"/>
          <p:cNvSpPr/>
          <p:nvPr/>
        </p:nvSpPr>
        <p:spPr>
          <a:xfrm>
            <a:off x="9090993" y="4076343"/>
            <a:ext cx="470019" cy="435835"/>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2" name="Flowchart: Process 41"/>
          <p:cNvSpPr/>
          <p:nvPr/>
        </p:nvSpPr>
        <p:spPr>
          <a:xfrm>
            <a:off x="1204422" y="4978335"/>
            <a:ext cx="1257300" cy="443562"/>
          </a:xfrm>
          <a:prstGeom prst="flowChartProcess">
            <a:avLst/>
          </a:prstGeom>
          <a:solidFill>
            <a:schemeClr val="accent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Master Branch</a:t>
            </a:r>
          </a:p>
        </p:txBody>
      </p:sp>
      <p:sp>
        <p:nvSpPr>
          <p:cNvPr id="44" name="Up Arrow 43"/>
          <p:cNvSpPr/>
          <p:nvPr/>
        </p:nvSpPr>
        <p:spPr>
          <a:xfrm>
            <a:off x="1715567" y="4595827"/>
            <a:ext cx="245118" cy="280695"/>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5" name="Flowchart: Process 44"/>
          <p:cNvSpPr/>
          <p:nvPr/>
        </p:nvSpPr>
        <p:spPr>
          <a:xfrm>
            <a:off x="4843685" y="2215621"/>
            <a:ext cx="1257300" cy="443562"/>
          </a:xfrm>
          <a:prstGeom prst="flowChartProcess">
            <a:avLst/>
          </a:prstGeom>
          <a:solidFill>
            <a:schemeClr val="bg2">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Feature Branch</a:t>
            </a:r>
          </a:p>
        </p:txBody>
      </p:sp>
      <p:sp>
        <p:nvSpPr>
          <p:cNvPr id="47" name="Down Arrow 46"/>
          <p:cNvSpPr/>
          <p:nvPr/>
        </p:nvSpPr>
        <p:spPr>
          <a:xfrm>
            <a:off x="5351640" y="2709333"/>
            <a:ext cx="235010" cy="2110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Flowchart: Process 47"/>
          <p:cNvSpPr/>
          <p:nvPr/>
        </p:nvSpPr>
        <p:spPr>
          <a:xfrm>
            <a:off x="7002456" y="4917927"/>
            <a:ext cx="1257300" cy="443562"/>
          </a:xfrm>
          <a:prstGeom prst="flowChartProcess">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New Merge Commit</a:t>
            </a:r>
          </a:p>
        </p:txBody>
      </p:sp>
      <p:sp>
        <p:nvSpPr>
          <p:cNvPr id="49" name="Up Arrow 48"/>
          <p:cNvSpPr/>
          <p:nvPr/>
        </p:nvSpPr>
        <p:spPr>
          <a:xfrm>
            <a:off x="7484882" y="4558102"/>
            <a:ext cx="245118" cy="280695"/>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2488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trips(down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strips(down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strips(downLeft)">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strips(downLeft)">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circle(in)">
                                      <p:cBhvr>
                                        <p:cTn id="92" dur="20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12"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strips(downLeft)">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21" grpId="0" animBg="1"/>
      <p:bldP spid="22" grpId="0" animBg="1"/>
      <p:bldP spid="26" grpId="0" animBg="1"/>
      <p:bldP spid="28" grpId="0" animBg="1"/>
      <p:bldP spid="38" grpId="0" animBg="1"/>
      <p:bldP spid="42" grpId="0" animBg="1"/>
      <p:bldP spid="44" grpId="0" animBg="1"/>
      <p:bldP spid="45" grpId="0" animBg="1"/>
      <p:bldP spid="47" grpId="0" animBg="1"/>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a:t>Special Marker (HEAD)</a:t>
            </a:r>
          </a:p>
        </p:txBody>
      </p:sp>
      <p:sp>
        <p:nvSpPr>
          <p:cNvPr id="6" name="Content Placeholder 2"/>
          <p:cNvSpPr>
            <a:spLocks noGrp="1"/>
          </p:cNvSpPr>
          <p:nvPr>
            <p:ph type="body" sz="half" idx="2"/>
          </p:nvPr>
        </p:nvSpPr>
        <p:spPr>
          <a:xfrm>
            <a:off x="1154953" y="1606611"/>
            <a:ext cx="9937487" cy="4289988"/>
          </a:xfrm>
        </p:spPr>
        <p:txBody>
          <a:bodyPr anchor="t">
            <a:normAutofit/>
          </a:bodyPr>
          <a:lstStyle/>
          <a:p>
            <a:r>
              <a:rPr lang="en-US" dirty="0">
                <a:latin typeface="Calibri" panose="020F0502020204030204" pitchFamily="34" charset="0"/>
                <a:ea typeface="Arial Unicode MS" panose="020B0604020202020204" pitchFamily="34" charset="-128"/>
                <a:cs typeface="Calibri" panose="020F0502020204030204" pitchFamily="34" charset="0"/>
              </a:rPr>
              <a:t>Before we move on to creating branch, we need to know git special markers or pointers called `</a:t>
            </a:r>
            <a:r>
              <a:rPr lang="en-US" dirty="0">
                <a:solidFill>
                  <a:srgbClr val="FFC000"/>
                </a:solidFill>
                <a:latin typeface="Calibri" panose="020F0502020204030204" pitchFamily="34" charset="0"/>
                <a:ea typeface="Arial Unicode MS" panose="020B0604020202020204" pitchFamily="34" charset="-128"/>
                <a:cs typeface="Calibri" panose="020F0502020204030204" pitchFamily="34" charset="0"/>
              </a:rPr>
              <a:t>HEAD</a:t>
            </a:r>
            <a:r>
              <a:rPr lang="en-US" dirty="0">
                <a:latin typeface="Calibri" panose="020F0502020204030204" pitchFamily="34" charset="0"/>
                <a:ea typeface="Arial Unicode MS" panose="020B0604020202020204" pitchFamily="34" charset="-128"/>
                <a:cs typeface="Calibri" panose="020F0502020204030204" pitchFamily="34" charset="0"/>
              </a:rPr>
              <a:t>`.</a:t>
            </a:r>
          </a:p>
          <a:p>
            <a:r>
              <a:rPr lang="en-US" dirty="0">
                <a:latin typeface="Calibri" panose="020F0502020204030204" pitchFamily="34" charset="0"/>
                <a:ea typeface="Arial Unicode MS" panose="020B0604020202020204" pitchFamily="34" charset="-128"/>
                <a:cs typeface="Calibri" panose="020F0502020204030204" pitchFamily="34" charset="0"/>
              </a:rPr>
              <a:t>HEAD is normally the last commit of current branch. And also, it can be move. </a:t>
            </a:r>
          </a:p>
          <a:p>
            <a:r>
              <a:rPr lang="en-US" dirty="0">
                <a:latin typeface="Calibri" panose="020F0502020204030204" pitchFamily="34" charset="0"/>
                <a:ea typeface="Arial Unicode MS" panose="020B0604020202020204" pitchFamily="34" charset="-128"/>
                <a:cs typeface="Calibri" panose="020F0502020204030204" pitchFamily="34" charset="0"/>
              </a:rPr>
              <a:t>That means, when you switch to another branches, the location of HEAD moves to the last commit location of that branch.</a:t>
            </a:r>
          </a:p>
          <a:p>
            <a:r>
              <a:rPr lang="en-US" dirty="0">
                <a:latin typeface="Calibri" panose="020F0502020204030204" pitchFamily="34" charset="0"/>
                <a:ea typeface="Arial Unicode MS" panose="020B0604020202020204" pitchFamily="34" charset="-128"/>
                <a:cs typeface="Calibri" panose="020F0502020204030204" pitchFamily="34" charset="0"/>
              </a:rPr>
              <a:t>Even you can move HEAD pointer to another commit instead of last commit.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3563594"/>
            <a:ext cx="6627622" cy="2972311"/>
          </a:xfrm>
          <a:prstGeom prst="rect">
            <a:avLst/>
          </a:prstGeom>
        </p:spPr>
      </p:pic>
    </p:spTree>
    <p:extLst>
      <p:ext uri="{BB962C8B-B14F-4D97-AF65-F5344CB8AC3E}">
        <p14:creationId xmlns:p14="http://schemas.microsoft.com/office/powerpoint/2010/main" val="364026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55477"/>
            <a:ext cx="9689659" cy="922945"/>
          </a:xfrm>
        </p:spPr>
        <p:txBody>
          <a:bodyPr/>
          <a:lstStyle/>
          <a:p>
            <a:r>
              <a:rPr lang="en-US" dirty="0"/>
              <a:t>Creating Branch</a:t>
            </a:r>
          </a:p>
        </p:txBody>
      </p:sp>
      <p:sp>
        <p:nvSpPr>
          <p:cNvPr id="6" name="Content Placeholder 2"/>
          <p:cNvSpPr>
            <a:spLocks noGrp="1"/>
          </p:cNvSpPr>
          <p:nvPr>
            <p:ph type="body" sz="half" idx="2"/>
          </p:nvPr>
        </p:nvSpPr>
        <p:spPr>
          <a:xfrm>
            <a:off x="1154953" y="1606610"/>
            <a:ext cx="9937487" cy="4811281"/>
          </a:xfrm>
        </p:spPr>
        <p:txBody>
          <a:bodyPr anchor="t">
            <a:normAutofit fontScale="92500" lnSpcReduction="10000"/>
          </a:bodyPr>
          <a:lstStyle/>
          <a:p>
            <a:r>
              <a:rPr lang="en-US" dirty="0">
                <a:latin typeface="Calibri" panose="020F0502020204030204" pitchFamily="34" charset="0"/>
                <a:ea typeface="Arial Unicode MS" panose="020B0604020202020204" pitchFamily="34" charset="-128"/>
                <a:cs typeface="Calibri" panose="020F0502020204030204" pitchFamily="34" charset="0"/>
              </a:rPr>
              <a:t>A branch is a timeline of commits. Branches are a labels or names we give timelines in Git. We can create or delete branches without effecting timelines. When we start initialize a Git repository, all of works are start doing in ‘master’ branch. This is also the default branch of Git.</a:t>
            </a:r>
          </a:p>
          <a:p>
            <a:r>
              <a:rPr lang="en-US" dirty="0">
                <a:latin typeface="Calibri" panose="020F0502020204030204" pitchFamily="34" charset="0"/>
                <a:ea typeface="Arial Unicode MS" panose="020B0604020202020204" pitchFamily="34" charset="-128"/>
                <a:cs typeface="Calibri" panose="020F0502020204030204" pitchFamily="34" charset="0"/>
              </a:rPr>
              <a:t>So, Lets start to create branch.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branch [branch-name]</a:t>
            </a:r>
          </a:p>
          <a:p>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	git branch features</a:t>
            </a:r>
          </a:p>
          <a:p>
            <a:r>
              <a:rPr lang="en-US" dirty="0">
                <a:latin typeface="Calibri" panose="020F0502020204030204" pitchFamily="34" charset="0"/>
                <a:ea typeface="Arial Unicode MS" panose="020B0604020202020204" pitchFamily="34" charset="-128"/>
                <a:cs typeface="Calibri" panose="020F0502020204030204" pitchFamily="34" charset="0"/>
              </a:rPr>
              <a:t>You can use following command to see which branch now you are working with.</a:t>
            </a:r>
          </a:p>
          <a:p>
            <a:r>
              <a:rPr lang="en-US" dirty="0">
                <a:latin typeface="Consolas" panose="020B0609020204030204" pitchFamily="49"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branch</a:t>
            </a:r>
          </a:p>
          <a:p>
            <a:r>
              <a:rPr lang="en-US" dirty="0">
                <a:latin typeface="Calibri" panose="020F0502020204030204" pitchFamily="34" charset="0"/>
                <a:ea typeface="Arial Unicode MS" panose="020B0604020202020204" pitchFamily="34" charset="-128"/>
                <a:cs typeface="Calibri" panose="020F0502020204030204" pitchFamily="34" charset="0"/>
              </a:rPr>
              <a:t>If you want to switch between already created branches, then use </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checkout features</a:t>
            </a:r>
          </a:p>
          <a:p>
            <a:r>
              <a:rPr lang="en-US" dirty="0">
                <a:latin typeface="Calibri" panose="020F0502020204030204" pitchFamily="34" charset="0"/>
                <a:ea typeface="Arial Unicode MS" panose="020B0604020202020204" pitchFamily="34" charset="-128"/>
                <a:cs typeface="Calibri" panose="020F0502020204030204" pitchFamily="34" charset="0"/>
              </a:rPr>
              <a:t>You can also create branch and switch immediately by using following command.</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checkout –b updates</a:t>
            </a:r>
          </a:p>
          <a:p>
            <a:r>
              <a:rPr lang="en-US" dirty="0">
                <a:latin typeface="Calibri" panose="020F0502020204030204" pitchFamily="34" charset="0"/>
                <a:ea typeface="Arial Unicode MS" panose="020B0604020202020204" pitchFamily="34" charset="-128"/>
                <a:cs typeface="Calibri" panose="020F0502020204030204" pitchFamily="34" charset="0"/>
              </a:rPr>
              <a:t>If you want to delete a branch. (Note: you can’t delete branch that you are currently checkout.)</a:t>
            </a:r>
          </a:p>
          <a:p>
            <a:r>
              <a:rPr lang="en-US" dirty="0">
                <a:latin typeface="Calibri" panose="020F0502020204030204" pitchFamily="34" charset="0"/>
                <a:ea typeface="Arial Unicode MS" panose="020B0604020202020204" pitchFamily="34" charset="-128"/>
                <a:cs typeface="Calibri" panose="020F0502020204030204" pitchFamily="34" charset="0"/>
              </a:rPr>
              <a:t>	</a:t>
            </a:r>
            <a:r>
              <a:rPr lang="en-US" dirty="0">
                <a:solidFill>
                  <a:srgbClr val="FFC000"/>
                </a:solidFill>
                <a:latin typeface="Consolas" panose="020B0609020204030204" pitchFamily="49" charset="0"/>
                <a:ea typeface="Arial Unicode MS" panose="020B0604020202020204" pitchFamily="34" charset="-128"/>
                <a:cs typeface="Calibri" panose="020F0502020204030204" pitchFamily="34" charset="0"/>
              </a:rPr>
              <a:t>git branch –d features</a:t>
            </a:r>
          </a:p>
          <a:p>
            <a:endParaRPr lang="en-US" dirty="0">
              <a:latin typeface="Calibri" panose="020F0502020204030204" pitchFamily="34" charset="0"/>
              <a:ea typeface="Arial Unicode MS" panose="020B0604020202020204" pitchFamily="34" charset="-128"/>
              <a:cs typeface="Calibri" panose="020F0502020204030204" pitchFamily="34" charset="0"/>
            </a:endParaRPr>
          </a:p>
          <a:p>
            <a:endParaRPr lang="en-US" dirty="0">
              <a:latin typeface="Consolas" panose="020B0609020204030204" pitchFamily="49" charset="0"/>
              <a:ea typeface="Arial Unicode MS" panose="020B0604020202020204" pitchFamily="34" charset="-128"/>
              <a:cs typeface="Calibri" panose="020F0502020204030204" pitchFamily="34" charset="0"/>
            </a:endParaRPr>
          </a:p>
        </p:txBody>
      </p:sp>
    </p:spTree>
    <p:extLst>
      <p:ext uri="{BB962C8B-B14F-4D97-AF65-F5344CB8AC3E}">
        <p14:creationId xmlns:p14="http://schemas.microsoft.com/office/powerpoint/2010/main" val="1725369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3646</TotalTime>
  <Words>3227</Words>
  <Application>Microsoft Office PowerPoint</Application>
  <PresentationFormat>Widescreen</PresentationFormat>
  <Paragraphs>238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Arial</vt:lpstr>
      <vt:lpstr>Calibri</vt:lpstr>
      <vt:lpstr>Century Gothic</vt:lpstr>
      <vt:lpstr>Consolas</vt:lpstr>
      <vt:lpstr>Wingdings 3</vt:lpstr>
      <vt:lpstr>Ion</vt:lpstr>
      <vt:lpstr>PowerPoint Presentation</vt:lpstr>
      <vt:lpstr>Advanced Topics Overview</vt:lpstr>
      <vt:lpstr>Comparing Differences</vt:lpstr>
      <vt:lpstr>Install Helix Visual Merge Tool</vt:lpstr>
      <vt:lpstr>Integrate P4Merge as Diff tool</vt:lpstr>
      <vt:lpstr>Comparing by P4Merge</vt:lpstr>
      <vt:lpstr>Branching</vt:lpstr>
      <vt:lpstr>Special Marker (HEAD)</vt:lpstr>
      <vt:lpstr>Creating Branch</vt:lpstr>
      <vt:lpstr>Integrate P4Merge as Merge tool</vt:lpstr>
      <vt:lpstr>Simple Merge (Fast-Forward Merge)</vt:lpstr>
      <vt:lpstr>Fast-Forward VS No Fast-Forward Merge</vt:lpstr>
      <vt:lpstr>Merge with Resolving Conflict</vt:lpstr>
      <vt:lpstr>Merge with Resolving Conflict</vt:lpstr>
      <vt:lpstr>Milestone (Tagging)</vt:lpstr>
      <vt:lpstr>Milestone (Tagging)</vt:lpstr>
      <vt:lpstr>Saving Work In Progress (Stashing)</vt:lpstr>
      <vt:lpstr>Saving Work In Progress (Apply or Pop)</vt:lpstr>
      <vt:lpstr>Work In Progress (List &amp; Drop)</vt:lpstr>
      <vt:lpstr>PowerPoint Presentation</vt:lpstr>
      <vt:lpstr>Connect Local Repo with Remote Server</vt:lpstr>
      <vt:lpstr>Pushing local changes to Server</vt:lpstr>
      <vt:lpstr>Clone Repository</vt:lpstr>
      <vt:lpstr>Getting Changes from remote (Pull)</vt:lpstr>
      <vt:lpstr>Getting Changes from remote (Fetch)</vt:lpstr>
      <vt:lpstr>Deleting a remote branch from local repository</vt:lpstr>
      <vt:lpstr>Remove already deleted remote reference in local repository</vt:lpstr>
      <vt:lpstr>Bare or Non-bare Repository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Thura Moe</dc:creator>
  <cp:lastModifiedBy>LENOVO-PC</cp:lastModifiedBy>
  <cp:revision>795</cp:revision>
  <dcterms:created xsi:type="dcterms:W3CDTF">2019-10-11T12:06:24Z</dcterms:created>
  <dcterms:modified xsi:type="dcterms:W3CDTF">2020-01-09T11:48:01Z</dcterms:modified>
</cp:coreProperties>
</file>