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0"/>
  </p:notesMasterIdLst>
  <p:sldIdLst>
    <p:sldId id="258" r:id="rId5"/>
    <p:sldId id="305" r:id="rId6"/>
    <p:sldId id="270" r:id="rId7"/>
    <p:sldId id="274" r:id="rId8"/>
    <p:sldId id="303" r:id="rId9"/>
    <p:sldId id="307" r:id="rId10"/>
    <p:sldId id="308" r:id="rId11"/>
    <p:sldId id="309" r:id="rId12"/>
    <p:sldId id="310" r:id="rId13"/>
    <p:sldId id="332" r:id="rId14"/>
    <p:sldId id="311" r:id="rId15"/>
    <p:sldId id="333" r:id="rId16"/>
    <p:sldId id="334" r:id="rId17"/>
    <p:sldId id="312" r:id="rId18"/>
    <p:sldId id="313" r:id="rId19"/>
    <p:sldId id="316" r:id="rId20"/>
    <p:sldId id="318" r:id="rId21"/>
    <p:sldId id="319" r:id="rId22"/>
    <p:sldId id="317" r:id="rId23"/>
    <p:sldId id="321" r:id="rId24"/>
    <p:sldId id="322" r:id="rId25"/>
    <p:sldId id="323" r:id="rId26"/>
    <p:sldId id="324" r:id="rId27"/>
    <p:sldId id="325" r:id="rId28"/>
    <p:sldId id="320" r:id="rId29"/>
    <p:sldId id="326" r:id="rId30"/>
    <p:sldId id="327" r:id="rId31"/>
    <p:sldId id="328" r:id="rId32"/>
    <p:sldId id="329" r:id="rId33"/>
    <p:sldId id="330" r:id="rId34"/>
    <p:sldId id="331" r:id="rId35"/>
    <p:sldId id="314" r:id="rId36"/>
    <p:sldId id="315" r:id="rId37"/>
    <p:sldId id="299" r:id="rId38"/>
    <p:sldId id="27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aw Zay Yar Linn" initials="KZYL" lastIdx="1" clrIdx="0">
    <p:extLst>
      <p:ext uri="{19B8F6BF-5375-455C-9EA6-DF929625EA0E}">
        <p15:presenceInfo xmlns:p15="http://schemas.microsoft.com/office/powerpoint/2012/main" userId="S::kyawzayyarlinn@uit.edu.mm::7d94b32c-3d1c-4b12-98da-6f5072b3dad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598" autoAdjust="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AB9CA-88A2-409A-9432-7D97CE5ECF1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E615839-2DA4-44BB-8809-484DE9361352}">
      <dgm:prSet phldrT="[Text]"/>
      <dgm:spPr/>
      <dgm:t>
        <a:bodyPr/>
        <a:lstStyle/>
        <a:p>
          <a:r>
            <a:rPr lang="en-US" dirty="0"/>
            <a:t>User Actions</a:t>
          </a:r>
        </a:p>
      </dgm:t>
    </dgm:pt>
    <dgm:pt modelId="{89258C89-317C-4EC0-8505-DBC7EBAB48C9}" type="parTrans" cxnId="{CDC62281-0464-454E-B5E2-BAAF6913CE50}">
      <dgm:prSet/>
      <dgm:spPr/>
      <dgm:t>
        <a:bodyPr/>
        <a:lstStyle/>
        <a:p>
          <a:endParaRPr lang="en-US"/>
        </a:p>
      </dgm:t>
    </dgm:pt>
    <dgm:pt modelId="{4845053A-5EEF-4312-9DB3-CD3CE21CB47E}" type="sibTrans" cxnId="{CDC62281-0464-454E-B5E2-BAAF6913CE50}">
      <dgm:prSet/>
      <dgm:spPr/>
      <dgm:t>
        <a:bodyPr/>
        <a:lstStyle/>
        <a:p>
          <a:endParaRPr lang="en-US"/>
        </a:p>
      </dgm:t>
    </dgm:pt>
    <dgm:pt modelId="{4402EF0E-44DC-4134-9C61-626C9C536253}">
      <dgm:prSet phldrT="[Text]"/>
      <dgm:spPr/>
      <dgm:t>
        <a:bodyPr/>
        <a:lstStyle/>
        <a:p>
          <a:r>
            <a:rPr lang="en-US" dirty="0"/>
            <a:t>REST APIs</a:t>
          </a:r>
        </a:p>
      </dgm:t>
    </dgm:pt>
    <dgm:pt modelId="{BE313B16-488B-460E-AD3D-AE1756818FA2}" type="parTrans" cxnId="{BE3B456E-6D38-4227-A08A-E84ED2E0B853}">
      <dgm:prSet/>
      <dgm:spPr/>
      <dgm:t>
        <a:bodyPr/>
        <a:lstStyle/>
        <a:p>
          <a:endParaRPr lang="en-US"/>
        </a:p>
      </dgm:t>
    </dgm:pt>
    <dgm:pt modelId="{9969EEE8-0EA4-4D40-8526-51919C040508}" type="sibTrans" cxnId="{BE3B456E-6D38-4227-A08A-E84ED2E0B853}">
      <dgm:prSet/>
      <dgm:spPr/>
      <dgm:t>
        <a:bodyPr/>
        <a:lstStyle/>
        <a:p>
          <a:endParaRPr lang="en-US"/>
        </a:p>
      </dgm:t>
    </dgm:pt>
    <dgm:pt modelId="{941B0A38-66F7-456F-9FA0-7B125A0C3764}">
      <dgm:prSet phldrT="[Text]"/>
      <dgm:spPr/>
      <dgm:t>
        <a:bodyPr/>
        <a:lstStyle/>
        <a:p>
          <a:r>
            <a:rPr lang="en-US" dirty="0"/>
            <a:t>Database Updates &amp; ML Processing</a:t>
          </a:r>
        </a:p>
      </dgm:t>
    </dgm:pt>
    <dgm:pt modelId="{69564312-8FFC-4877-8F94-766E35A784A3}" type="parTrans" cxnId="{95C6DEA6-473D-4A81-8251-6027822366A9}">
      <dgm:prSet/>
      <dgm:spPr/>
      <dgm:t>
        <a:bodyPr/>
        <a:lstStyle/>
        <a:p>
          <a:endParaRPr lang="en-US"/>
        </a:p>
      </dgm:t>
    </dgm:pt>
    <dgm:pt modelId="{5A5D48C8-5E76-464D-8E43-A545664228D1}" type="sibTrans" cxnId="{95C6DEA6-473D-4A81-8251-6027822366A9}">
      <dgm:prSet/>
      <dgm:spPr/>
      <dgm:t>
        <a:bodyPr/>
        <a:lstStyle/>
        <a:p>
          <a:endParaRPr lang="en-US"/>
        </a:p>
      </dgm:t>
    </dgm:pt>
    <dgm:pt modelId="{DCB5D582-BCAC-44F6-AE9E-75E6814D7EB1}">
      <dgm:prSet phldrT="[Text]"/>
      <dgm:spPr/>
      <dgm:t>
        <a:bodyPr/>
        <a:lstStyle/>
        <a:p>
          <a:r>
            <a:rPr lang="en-US" dirty="0"/>
            <a:t>Data Visualization on the dashboard</a:t>
          </a:r>
        </a:p>
      </dgm:t>
    </dgm:pt>
    <dgm:pt modelId="{8BA55107-3C04-4E7C-B76D-500E24C37AAE}" type="parTrans" cxnId="{845B4F89-B9C0-4B39-A6EE-98271F34B329}">
      <dgm:prSet/>
      <dgm:spPr/>
      <dgm:t>
        <a:bodyPr/>
        <a:lstStyle/>
        <a:p>
          <a:endParaRPr lang="en-US"/>
        </a:p>
      </dgm:t>
    </dgm:pt>
    <dgm:pt modelId="{66AD6D26-F039-40F1-8231-C47E8057D747}" type="sibTrans" cxnId="{845B4F89-B9C0-4B39-A6EE-98271F34B329}">
      <dgm:prSet/>
      <dgm:spPr/>
      <dgm:t>
        <a:bodyPr/>
        <a:lstStyle/>
        <a:p>
          <a:endParaRPr lang="en-US"/>
        </a:p>
      </dgm:t>
    </dgm:pt>
    <dgm:pt modelId="{B7AD3C75-C84E-4DB6-9B54-3F5A7A7305A4}" type="pres">
      <dgm:prSet presAssocID="{767AB9CA-88A2-409A-9432-7D97CE5ECF1F}" presName="Name0" presStyleCnt="0">
        <dgm:presLayoutVars>
          <dgm:dir/>
          <dgm:resizeHandles val="exact"/>
        </dgm:presLayoutVars>
      </dgm:prSet>
      <dgm:spPr/>
    </dgm:pt>
    <dgm:pt modelId="{AA038249-6ED2-486D-A65C-FD09C99349FD}" type="pres">
      <dgm:prSet presAssocID="{8E615839-2DA4-44BB-8809-484DE9361352}" presName="node" presStyleLbl="node1" presStyleIdx="0" presStyleCnt="4">
        <dgm:presLayoutVars>
          <dgm:bulletEnabled val="1"/>
        </dgm:presLayoutVars>
      </dgm:prSet>
      <dgm:spPr/>
    </dgm:pt>
    <dgm:pt modelId="{093B2FF9-4262-461B-8361-6AC0270B0E2C}" type="pres">
      <dgm:prSet presAssocID="{4845053A-5EEF-4312-9DB3-CD3CE21CB47E}" presName="sibTrans" presStyleLbl="sibTrans2D1" presStyleIdx="0" presStyleCnt="3"/>
      <dgm:spPr/>
    </dgm:pt>
    <dgm:pt modelId="{3AD94E90-1838-47EF-B6D4-9CB9AC5F5A28}" type="pres">
      <dgm:prSet presAssocID="{4845053A-5EEF-4312-9DB3-CD3CE21CB47E}" presName="connectorText" presStyleLbl="sibTrans2D1" presStyleIdx="0" presStyleCnt="3"/>
      <dgm:spPr/>
    </dgm:pt>
    <dgm:pt modelId="{3E89B05B-61F7-4FC8-B5EC-956A920C02DB}" type="pres">
      <dgm:prSet presAssocID="{4402EF0E-44DC-4134-9C61-626C9C536253}" presName="node" presStyleLbl="node1" presStyleIdx="1" presStyleCnt="4">
        <dgm:presLayoutVars>
          <dgm:bulletEnabled val="1"/>
        </dgm:presLayoutVars>
      </dgm:prSet>
      <dgm:spPr/>
    </dgm:pt>
    <dgm:pt modelId="{1176EB66-EAB9-4AEC-A30D-0B92CAD8135F}" type="pres">
      <dgm:prSet presAssocID="{9969EEE8-0EA4-4D40-8526-51919C040508}" presName="sibTrans" presStyleLbl="sibTrans2D1" presStyleIdx="1" presStyleCnt="3"/>
      <dgm:spPr/>
    </dgm:pt>
    <dgm:pt modelId="{BB09C3AB-C59B-49BD-8A0F-19393260C4CF}" type="pres">
      <dgm:prSet presAssocID="{9969EEE8-0EA4-4D40-8526-51919C040508}" presName="connectorText" presStyleLbl="sibTrans2D1" presStyleIdx="1" presStyleCnt="3"/>
      <dgm:spPr/>
    </dgm:pt>
    <dgm:pt modelId="{A04A128E-5B13-4134-97B2-4E8A005F1D22}" type="pres">
      <dgm:prSet presAssocID="{941B0A38-66F7-456F-9FA0-7B125A0C3764}" presName="node" presStyleLbl="node1" presStyleIdx="2" presStyleCnt="4">
        <dgm:presLayoutVars>
          <dgm:bulletEnabled val="1"/>
        </dgm:presLayoutVars>
      </dgm:prSet>
      <dgm:spPr/>
    </dgm:pt>
    <dgm:pt modelId="{CA53CFCE-F034-4203-952B-F1AF5646EC49}" type="pres">
      <dgm:prSet presAssocID="{5A5D48C8-5E76-464D-8E43-A545664228D1}" presName="sibTrans" presStyleLbl="sibTrans2D1" presStyleIdx="2" presStyleCnt="3"/>
      <dgm:spPr/>
    </dgm:pt>
    <dgm:pt modelId="{1870990B-1AF7-48E9-AF1A-1FCE31D3FEA2}" type="pres">
      <dgm:prSet presAssocID="{5A5D48C8-5E76-464D-8E43-A545664228D1}" presName="connectorText" presStyleLbl="sibTrans2D1" presStyleIdx="2" presStyleCnt="3"/>
      <dgm:spPr/>
    </dgm:pt>
    <dgm:pt modelId="{F81B38A7-032D-43DC-A5FB-B35785857738}" type="pres">
      <dgm:prSet presAssocID="{DCB5D582-BCAC-44F6-AE9E-75E6814D7EB1}" presName="node" presStyleLbl="node1" presStyleIdx="3" presStyleCnt="4">
        <dgm:presLayoutVars>
          <dgm:bulletEnabled val="1"/>
        </dgm:presLayoutVars>
      </dgm:prSet>
      <dgm:spPr/>
    </dgm:pt>
  </dgm:ptLst>
  <dgm:cxnLst>
    <dgm:cxn modelId="{2859CC29-E1AC-4DDD-B095-ECFF3DA9A34C}" type="presOf" srcId="{9969EEE8-0EA4-4D40-8526-51919C040508}" destId="{BB09C3AB-C59B-49BD-8A0F-19393260C4CF}" srcOrd="1" destOrd="0" presId="urn:microsoft.com/office/officeart/2005/8/layout/process1"/>
    <dgm:cxn modelId="{0E654E63-6990-4059-BC7A-FB7C97B3A5DE}" type="presOf" srcId="{4402EF0E-44DC-4134-9C61-626C9C536253}" destId="{3E89B05B-61F7-4FC8-B5EC-956A920C02DB}" srcOrd="0" destOrd="0" presId="urn:microsoft.com/office/officeart/2005/8/layout/process1"/>
    <dgm:cxn modelId="{BE3B456E-6D38-4227-A08A-E84ED2E0B853}" srcId="{767AB9CA-88A2-409A-9432-7D97CE5ECF1F}" destId="{4402EF0E-44DC-4134-9C61-626C9C536253}" srcOrd="1" destOrd="0" parTransId="{BE313B16-488B-460E-AD3D-AE1756818FA2}" sibTransId="{9969EEE8-0EA4-4D40-8526-51919C040508}"/>
    <dgm:cxn modelId="{58559A50-48F3-4C9D-9C4E-26B7738E719F}" type="presOf" srcId="{941B0A38-66F7-456F-9FA0-7B125A0C3764}" destId="{A04A128E-5B13-4134-97B2-4E8A005F1D22}" srcOrd="0" destOrd="0" presId="urn:microsoft.com/office/officeart/2005/8/layout/process1"/>
    <dgm:cxn modelId="{E91DBF73-EAB0-4999-B502-429DEFD27C02}" type="presOf" srcId="{4845053A-5EEF-4312-9DB3-CD3CE21CB47E}" destId="{3AD94E90-1838-47EF-B6D4-9CB9AC5F5A28}" srcOrd="1" destOrd="0" presId="urn:microsoft.com/office/officeart/2005/8/layout/process1"/>
    <dgm:cxn modelId="{2FACAD7D-FB11-4BBE-9F30-BE3A9CF12DE7}" type="presOf" srcId="{5A5D48C8-5E76-464D-8E43-A545664228D1}" destId="{CA53CFCE-F034-4203-952B-F1AF5646EC49}" srcOrd="0" destOrd="0" presId="urn:microsoft.com/office/officeart/2005/8/layout/process1"/>
    <dgm:cxn modelId="{CDC62281-0464-454E-B5E2-BAAF6913CE50}" srcId="{767AB9CA-88A2-409A-9432-7D97CE5ECF1F}" destId="{8E615839-2DA4-44BB-8809-484DE9361352}" srcOrd="0" destOrd="0" parTransId="{89258C89-317C-4EC0-8505-DBC7EBAB48C9}" sibTransId="{4845053A-5EEF-4312-9DB3-CD3CE21CB47E}"/>
    <dgm:cxn modelId="{6FB19588-A0B0-4E82-A808-9D1C809D174F}" type="presOf" srcId="{5A5D48C8-5E76-464D-8E43-A545664228D1}" destId="{1870990B-1AF7-48E9-AF1A-1FCE31D3FEA2}" srcOrd="1" destOrd="0" presId="urn:microsoft.com/office/officeart/2005/8/layout/process1"/>
    <dgm:cxn modelId="{845B4F89-B9C0-4B39-A6EE-98271F34B329}" srcId="{767AB9CA-88A2-409A-9432-7D97CE5ECF1F}" destId="{DCB5D582-BCAC-44F6-AE9E-75E6814D7EB1}" srcOrd="3" destOrd="0" parTransId="{8BA55107-3C04-4E7C-B76D-500E24C37AAE}" sibTransId="{66AD6D26-F039-40F1-8231-C47E8057D747}"/>
    <dgm:cxn modelId="{3715619B-1E92-4276-9893-58FF6072B0DC}" type="presOf" srcId="{8E615839-2DA4-44BB-8809-484DE9361352}" destId="{AA038249-6ED2-486D-A65C-FD09C99349FD}" srcOrd="0" destOrd="0" presId="urn:microsoft.com/office/officeart/2005/8/layout/process1"/>
    <dgm:cxn modelId="{5B72AB9D-43D2-4A53-8AF4-9E3BBFE400AA}" type="presOf" srcId="{767AB9CA-88A2-409A-9432-7D97CE5ECF1F}" destId="{B7AD3C75-C84E-4DB6-9B54-3F5A7A7305A4}" srcOrd="0" destOrd="0" presId="urn:microsoft.com/office/officeart/2005/8/layout/process1"/>
    <dgm:cxn modelId="{95C6DEA6-473D-4A81-8251-6027822366A9}" srcId="{767AB9CA-88A2-409A-9432-7D97CE5ECF1F}" destId="{941B0A38-66F7-456F-9FA0-7B125A0C3764}" srcOrd="2" destOrd="0" parTransId="{69564312-8FFC-4877-8F94-766E35A784A3}" sibTransId="{5A5D48C8-5E76-464D-8E43-A545664228D1}"/>
    <dgm:cxn modelId="{D3A8F5C0-A0AC-4DC4-BDA7-43BE7C86223E}" type="presOf" srcId="{9969EEE8-0EA4-4D40-8526-51919C040508}" destId="{1176EB66-EAB9-4AEC-A30D-0B92CAD8135F}" srcOrd="0" destOrd="0" presId="urn:microsoft.com/office/officeart/2005/8/layout/process1"/>
    <dgm:cxn modelId="{653D77C2-EE61-49A4-8C19-93009E515738}" type="presOf" srcId="{DCB5D582-BCAC-44F6-AE9E-75E6814D7EB1}" destId="{F81B38A7-032D-43DC-A5FB-B35785857738}" srcOrd="0" destOrd="0" presId="urn:microsoft.com/office/officeart/2005/8/layout/process1"/>
    <dgm:cxn modelId="{674C5EEF-440E-4528-9B0A-528E8E4E60CC}" type="presOf" srcId="{4845053A-5EEF-4312-9DB3-CD3CE21CB47E}" destId="{093B2FF9-4262-461B-8361-6AC0270B0E2C}" srcOrd="0" destOrd="0" presId="urn:microsoft.com/office/officeart/2005/8/layout/process1"/>
    <dgm:cxn modelId="{0222284E-C539-40AE-8876-7114CB52346B}" type="presParOf" srcId="{B7AD3C75-C84E-4DB6-9B54-3F5A7A7305A4}" destId="{AA038249-6ED2-486D-A65C-FD09C99349FD}" srcOrd="0" destOrd="0" presId="urn:microsoft.com/office/officeart/2005/8/layout/process1"/>
    <dgm:cxn modelId="{EB826F1D-2EF9-41DE-9A8A-6F8176C330E6}" type="presParOf" srcId="{B7AD3C75-C84E-4DB6-9B54-3F5A7A7305A4}" destId="{093B2FF9-4262-461B-8361-6AC0270B0E2C}" srcOrd="1" destOrd="0" presId="urn:microsoft.com/office/officeart/2005/8/layout/process1"/>
    <dgm:cxn modelId="{6F3EB029-B0C7-4A4D-9A5D-253FD7A834DF}" type="presParOf" srcId="{093B2FF9-4262-461B-8361-6AC0270B0E2C}" destId="{3AD94E90-1838-47EF-B6D4-9CB9AC5F5A28}" srcOrd="0" destOrd="0" presId="urn:microsoft.com/office/officeart/2005/8/layout/process1"/>
    <dgm:cxn modelId="{B1749B0C-78CA-4846-A84E-C6E75F49A9D7}" type="presParOf" srcId="{B7AD3C75-C84E-4DB6-9B54-3F5A7A7305A4}" destId="{3E89B05B-61F7-4FC8-B5EC-956A920C02DB}" srcOrd="2" destOrd="0" presId="urn:microsoft.com/office/officeart/2005/8/layout/process1"/>
    <dgm:cxn modelId="{4D233CF6-2F98-4822-AF26-32089F9C718D}" type="presParOf" srcId="{B7AD3C75-C84E-4DB6-9B54-3F5A7A7305A4}" destId="{1176EB66-EAB9-4AEC-A30D-0B92CAD8135F}" srcOrd="3" destOrd="0" presId="urn:microsoft.com/office/officeart/2005/8/layout/process1"/>
    <dgm:cxn modelId="{8BABF064-078E-41DD-916F-C97B1A56E201}" type="presParOf" srcId="{1176EB66-EAB9-4AEC-A30D-0B92CAD8135F}" destId="{BB09C3AB-C59B-49BD-8A0F-19393260C4CF}" srcOrd="0" destOrd="0" presId="urn:microsoft.com/office/officeart/2005/8/layout/process1"/>
    <dgm:cxn modelId="{85213544-AE4D-41AB-BCAF-FD1AFE8E9DB9}" type="presParOf" srcId="{B7AD3C75-C84E-4DB6-9B54-3F5A7A7305A4}" destId="{A04A128E-5B13-4134-97B2-4E8A005F1D22}" srcOrd="4" destOrd="0" presId="urn:microsoft.com/office/officeart/2005/8/layout/process1"/>
    <dgm:cxn modelId="{D9FB24BB-34C3-433B-A53D-6F1AEB7C7D3C}" type="presParOf" srcId="{B7AD3C75-C84E-4DB6-9B54-3F5A7A7305A4}" destId="{CA53CFCE-F034-4203-952B-F1AF5646EC49}" srcOrd="5" destOrd="0" presId="urn:microsoft.com/office/officeart/2005/8/layout/process1"/>
    <dgm:cxn modelId="{53034C76-4F90-4A00-8BDB-9647412E6B3A}" type="presParOf" srcId="{CA53CFCE-F034-4203-952B-F1AF5646EC49}" destId="{1870990B-1AF7-48E9-AF1A-1FCE31D3FEA2}" srcOrd="0" destOrd="0" presId="urn:microsoft.com/office/officeart/2005/8/layout/process1"/>
    <dgm:cxn modelId="{4C9A1289-FD67-4852-A2DD-6E07E8C61171}" type="presParOf" srcId="{B7AD3C75-C84E-4DB6-9B54-3F5A7A7305A4}" destId="{F81B38A7-032D-43DC-A5FB-B3578585773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1E82E2-25DC-4869-BB23-75928EA30A0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452FCE-86D7-4D24-8796-5DE41A77217C}">
      <dgm:prSet phldrT="[Text]"/>
      <dgm:spPr/>
      <dgm:t>
        <a:bodyPr/>
        <a:lstStyle/>
        <a:p>
          <a:r>
            <a:rPr lang="en-US" dirty="0"/>
            <a:t>Frontend</a:t>
          </a:r>
        </a:p>
      </dgm:t>
    </dgm:pt>
    <dgm:pt modelId="{EA00D3A1-E083-4488-BECE-01D55908D0DE}" type="parTrans" cxnId="{E88B930E-54D2-4689-9690-90BC86DFCDD8}">
      <dgm:prSet/>
      <dgm:spPr/>
      <dgm:t>
        <a:bodyPr/>
        <a:lstStyle/>
        <a:p>
          <a:endParaRPr lang="en-US"/>
        </a:p>
      </dgm:t>
    </dgm:pt>
    <dgm:pt modelId="{0F5CAB43-67C2-44F9-BA81-6AF9E93AA3A5}" type="sibTrans" cxnId="{E88B930E-54D2-4689-9690-90BC86DFCDD8}">
      <dgm:prSet/>
      <dgm:spPr/>
      <dgm:t>
        <a:bodyPr/>
        <a:lstStyle/>
        <a:p>
          <a:endParaRPr lang="en-US"/>
        </a:p>
      </dgm:t>
    </dgm:pt>
    <dgm:pt modelId="{E647B509-20E5-498C-9341-F03C08DDF712}">
      <dgm:prSet phldrT="[Text]"/>
      <dgm:spPr/>
      <dgm:t>
        <a:bodyPr/>
        <a:lstStyle/>
        <a:p>
          <a:r>
            <a:rPr lang="en-US" dirty="0"/>
            <a:t>React app with dynamic routing and chart visualization.</a:t>
          </a:r>
        </a:p>
      </dgm:t>
    </dgm:pt>
    <dgm:pt modelId="{2C3D59C1-A605-442E-8F62-AF890F5B1A0F}" type="parTrans" cxnId="{0FBF35F1-7AC2-416D-A417-6F0EB16704BE}">
      <dgm:prSet/>
      <dgm:spPr/>
      <dgm:t>
        <a:bodyPr/>
        <a:lstStyle/>
        <a:p>
          <a:endParaRPr lang="en-US"/>
        </a:p>
      </dgm:t>
    </dgm:pt>
    <dgm:pt modelId="{AFE64ABF-AFFD-4054-8C60-CE160AEB41B1}" type="sibTrans" cxnId="{0FBF35F1-7AC2-416D-A417-6F0EB16704BE}">
      <dgm:prSet/>
      <dgm:spPr/>
      <dgm:t>
        <a:bodyPr/>
        <a:lstStyle/>
        <a:p>
          <a:endParaRPr lang="en-US"/>
        </a:p>
      </dgm:t>
    </dgm:pt>
    <dgm:pt modelId="{ECE7835E-1100-4308-A543-0FB8D4E279B8}">
      <dgm:prSet phldrT="[Text]"/>
      <dgm:spPr/>
      <dgm:t>
        <a:bodyPr/>
        <a:lstStyle/>
        <a:p>
          <a:r>
            <a:rPr lang="en-US" dirty="0"/>
            <a:t>Backend</a:t>
          </a:r>
        </a:p>
      </dgm:t>
    </dgm:pt>
    <dgm:pt modelId="{A3C4BD70-61CE-4211-9474-409A14B16038}" type="parTrans" cxnId="{64157E9F-E5D0-4ABE-A347-ADFFC6BCA82B}">
      <dgm:prSet/>
      <dgm:spPr/>
      <dgm:t>
        <a:bodyPr/>
        <a:lstStyle/>
        <a:p>
          <a:endParaRPr lang="en-US"/>
        </a:p>
      </dgm:t>
    </dgm:pt>
    <dgm:pt modelId="{938273A3-CF3E-4D44-AEDF-F8931B06D20D}" type="sibTrans" cxnId="{64157E9F-E5D0-4ABE-A347-ADFFC6BCA82B}">
      <dgm:prSet/>
      <dgm:spPr/>
      <dgm:t>
        <a:bodyPr/>
        <a:lstStyle/>
        <a:p>
          <a:endParaRPr lang="en-US"/>
        </a:p>
      </dgm:t>
    </dgm:pt>
    <dgm:pt modelId="{1B4ECEE4-58CE-481A-B3CE-C59AA7AA9E9A}">
      <dgm:prSet phldrT="[Text]"/>
      <dgm:spPr/>
      <dgm:t>
        <a:bodyPr/>
        <a:lstStyle/>
        <a:p>
          <a:r>
            <a:rPr lang="en-US" dirty="0"/>
            <a:t>Spring Boot REST API handling business logic, security, and data persistence.</a:t>
          </a:r>
        </a:p>
      </dgm:t>
    </dgm:pt>
    <dgm:pt modelId="{80C732D8-839D-4A16-8D3D-68062AE94746}" type="parTrans" cxnId="{9AC10D0E-B65B-4B7F-82C8-B86DE914E38A}">
      <dgm:prSet/>
      <dgm:spPr/>
      <dgm:t>
        <a:bodyPr/>
        <a:lstStyle/>
        <a:p>
          <a:endParaRPr lang="en-US"/>
        </a:p>
      </dgm:t>
    </dgm:pt>
    <dgm:pt modelId="{36CDC8B5-F92A-4DA8-87D1-29FB0488AEA8}" type="sibTrans" cxnId="{9AC10D0E-B65B-4B7F-82C8-B86DE914E38A}">
      <dgm:prSet/>
      <dgm:spPr/>
      <dgm:t>
        <a:bodyPr/>
        <a:lstStyle/>
        <a:p>
          <a:endParaRPr lang="en-US"/>
        </a:p>
      </dgm:t>
    </dgm:pt>
    <dgm:pt modelId="{FFA458A4-B172-42F3-BDC3-3F8509A6BDDC}">
      <dgm:prSet phldrT="[Text]"/>
      <dgm:spPr/>
      <dgm:t>
        <a:bodyPr/>
        <a:lstStyle/>
        <a:p>
          <a:r>
            <a:rPr lang="en-US" dirty="0"/>
            <a:t>ML Microservice</a:t>
          </a:r>
        </a:p>
      </dgm:t>
    </dgm:pt>
    <dgm:pt modelId="{C0F5F446-09EC-45F8-96A5-FC0266D05F2A}" type="parTrans" cxnId="{DE86A0CF-A368-4EC5-97FF-7D56D08E8F9B}">
      <dgm:prSet/>
      <dgm:spPr/>
      <dgm:t>
        <a:bodyPr/>
        <a:lstStyle/>
        <a:p>
          <a:endParaRPr lang="en-US"/>
        </a:p>
      </dgm:t>
    </dgm:pt>
    <dgm:pt modelId="{BC1C6F7D-0616-4EE0-9F13-2C43FBC29157}" type="sibTrans" cxnId="{DE86A0CF-A368-4EC5-97FF-7D56D08E8F9B}">
      <dgm:prSet/>
      <dgm:spPr/>
      <dgm:t>
        <a:bodyPr/>
        <a:lstStyle/>
        <a:p>
          <a:endParaRPr lang="en-US"/>
        </a:p>
      </dgm:t>
    </dgm:pt>
    <dgm:pt modelId="{85BAE03C-087F-4C7A-8F09-D333BF6B2D4B}">
      <dgm:prSet phldrT="[Text]"/>
      <dgm:spPr/>
      <dgm:t>
        <a:bodyPr/>
        <a:lstStyle/>
        <a:p>
          <a:r>
            <a:rPr lang="en-US" dirty="0"/>
            <a:t>Python-based sentiment analysis service called by the </a:t>
          </a:r>
          <a:r>
            <a:rPr lang="en-US" dirty="0" err="1"/>
            <a:t>FeedbackController</a:t>
          </a:r>
          <a:r>
            <a:rPr lang="en-US" dirty="0"/>
            <a:t>.</a:t>
          </a:r>
        </a:p>
      </dgm:t>
    </dgm:pt>
    <dgm:pt modelId="{2D594B35-2920-4EBF-9F0A-FBF9BE354FE9}" type="parTrans" cxnId="{C9452671-3AE5-4767-9C55-8E00B988C1AE}">
      <dgm:prSet/>
      <dgm:spPr/>
      <dgm:t>
        <a:bodyPr/>
        <a:lstStyle/>
        <a:p>
          <a:endParaRPr lang="en-US"/>
        </a:p>
      </dgm:t>
    </dgm:pt>
    <dgm:pt modelId="{AFDAB96C-B6EC-4DCD-BF40-A3D245C68F8F}" type="sibTrans" cxnId="{C9452671-3AE5-4767-9C55-8E00B988C1AE}">
      <dgm:prSet/>
      <dgm:spPr/>
      <dgm:t>
        <a:bodyPr/>
        <a:lstStyle/>
        <a:p>
          <a:endParaRPr lang="en-US"/>
        </a:p>
      </dgm:t>
    </dgm:pt>
    <dgm:pt modelId="{FDF1DB71-6EE7-445C-893D-D1B7C65DB571}" type="pres">
      <dgm:prSet presAssocID="{0F1E82E2-25DC-4869-BB23-75928EA30A0A}" presName="Name0" presStyleCnt="0">
        <dgm:presLayoutVars>
          <dgm:dir/>
          <dgm:animLvl val="lvl"/>
          <dgm:resizeHandles val="exact"/>
        </dgm:presLayoutVars>
      </dgm:prSet>
      <dgm:spPr/>
    </dgm:pt>
    <dgm:pt modelId="{6890BC21-A563-49A0-99A7-EB461E0AE1C0}" type="pres">
      <dgm:prSet presAssocID="{37452FCE-86D7-4D24-8796-5DE41A77217C}" presName="composite" presStyleCnt="0"/>
      <dgm:spPr/>
    </dgm:pt>
    <dgm:pt modelId="{DE18D767-6AEE-4F68-B470-07463A76B9A0}" type="pres">
      <dgm:prSet presAssocID="{37452FCE-86D7-4D24-8796-5DE41A77217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763BE57-1AD1-4897-B3D9-2863A27BB48B}" type="pres">
      <dgm:prSet presAssocID="{37452FCE-86D7-4D24-8796-5DE41A77217C}" presName="desTx" presStyleLbl="alignAccFollowNode1" presStyleIdx="0" presStyleCnt="3">
        <dgm:presLayoutVars>
          <dgm:bulletEnabled val="1"/>
        </dgm:presLayoutVars>
      </dgm:prSet>
      <dgm:spPr/>
    </dgm:pt>
    <dgm:pt modelId="{8B9C6515-DF1F-4C7A-91BB-49391231D005}" type="pres">
      <dgm:prSet presAssocID="{0F5CAB43-67C2-44F9-BA81-6AF9E93AA3A5}" presName="space" presStyleCnt="0"/>
      <dgm:spPr/>
    </dgm:pt>
    <dgm:pt modelId="{292610CC-623B-4A3D-96C2-0D23DCE599BF}" type="pres">
      <dgm:prSet presAssocID="{ECE7835E-1100-4308-A543-0FB8D4E279B8}" presName="composite" presStyleCnt="0"/>
      <dgm:spPr/>
    </dgm:pt>
    <dgm:pt modelId="{514EF08F-2EE3-45A5-9F43-68FB96560901}" type="pres">
      <dgm:prSet presAssocID="{ECE7835E-1100-4308-A543-0FB8D4E279B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4665F9D-FBE9-4EC7-AFC7-13341CA63F15}" type="pres">
      <dgm:prSet presAssocID="{ECE7835E-1100-4308-A543-0FB8D4E279B8}" presName="desTx" presStyleLbl="alignAccFollowNode1" presStyleIdx="1" presStyleCnt="3">
        <dgm:presLayoutVars>
          <dgm:bulletEnabled val="1"/>
        </dgm:presLayoutVars>
      </dgm:prSet>
      <dgm:spPr/>
    </dgm:pt>
    <dgm:pt modelId="{95C353C9-6F7D-4789-A0B0-EF66310BFFF2}" type="pres">
      <dgm:prSet presAssocID="{938273A3-CF3E-4D44-AEDF-F8931B06D20D}" presName="space" presStyleCnt="0"/>
      <dgm:spPr/>
    </dgm:pt>
    <dgm:pt modelId="{2C1D30E2-6F72-46F8-8B91-D9575C348E24}" type="pres">
      <dgm:prSet presAssocID="{FFA458A4-B172-42F3-BDC3-3F8509A6BDDC}" presName="composite" presStyleCnt="0"/>
      <dgm:spPr/>
    </dgm:pt>
    <dgm:pt modelId="{9830E7A6-95FC-4BA5-A9EE-E892FD82C7B3}" type="pres">
      <dgm:prSet presAssocID="{FFA458A4-B172-42F3-BDC3-3F8509A6BDD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F6AE1C7-F0FD-4F72-B244-6160E2BCA1B9}" type="pres">
      <dgm:prSet presAssocID="{FFA458A4-B172-42F3-BDC3-3F8509A6BDD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AC10D0E-B65B-4B7F-82C8-B86DE914E38A}" srcId="{ECE7835E-1100-4308-A543-0FB8D4E279B8}" destId="{1B4ECEE4-58CE-481A-B3CE-C59AA7AA9E9A}" srcOrd="0" destOrd="0" parTransId="{80C732D8-839D-4A16-8D3D-68062AE94746}" sibTransId="{36CDC8B5-F92A-4DA8-87D1-29FB0488AEA8}"/>
    <dgm:cxn modelId="{E88B930E-54D2-4689-9690-90BC86DFCDD8}" srcId="{0F1E82E2-25DC-4869-BB23-75928EA30A0A}" destId="{37452FCE-86D7-4D24-8796-5DE41A77217C}" srcOrd="0" destOrd="0" parTransId="{EA00D3A1-E083-4488-BECE-01D55908D0DE}" sibTransId="{0F5CAB43-67C2-44F9-BA81-6AF9E93AA3A5}"/>
    <dgm:cxn modelId="{0EA1681A-9B83-4E7C-96A2-E40530ACD53D}" type="presOf" srcId="{1B4ECEE4-58CE-481A-B3CE-C59AA7AA9E9A}" destId="{A4665F9D-FBE9-4EC7-AFC7-13341CA63F15}" srcOrd="0" destOrd="0" presId="urn:microsoft.com/office/officeart/2005/8/layout/hList1"/>
    <dgm:cxn modelId="{FD24575D-0F4B-4B51-A551-662F108C99E5}" type="presOf" srcId="{FFA458A4-B172-42F3-BDC3-3F8509A6BDDC}" destId="{9830E7A6-95FC-4BA5-A9EE-E892FD82C7B3}" srcOrd="0" destOrd="0" presId="urn:microsoft.com/office/officeart/2005/8/layout/hList1"/>
    <dgm:cxn modelId="{27360763-4343-4290-88D5-732BC4390CE8}" type="presOf" srcId="{85BAE03C-087F-4C7A-8F09-D333BF6B2D4B}" destId="{0F6AE1C7-F0FD-4F72-B244-6160E2BCA1B9}" srcOrd="0" destOrd="0" presId="urn:microsoft.com/office/officeart/2005/8/layout/hList1"/>
    <dgm:cxn modelId="{006CCE64-B3E1-495D-8CEB-BC53B2A20366}" type="presOf" srcId="{E647B509-20E5-498C-9341-F03C08DDF712}" destId="{5763BE57-1AD1-4897-B3D9-2863A27BB48B}" srcOrd="0" destOrd="0" presId="urn:microsoft.com/office/officeart/2005/8/layout/hList1"/>
    <dgm:cxn modelId="{C9452671-3AE5-4767-9C55-8E00B988C1AE}" srcId="{FFA458A4-B172-42F3-BDC3-3F8509A6BDDC}" destId="{85BAE03C-087F-4C7A-8F09-D333BF6B2D4B}" srcOrd="0" destOrd="0" parTransId="{2D594B35-2920-4EBF-9F0A-FBF9BE354FE9}" sibTransId="{AFDAB96C-B6EC-4DCD-BF40-A3D245C68F8F}"/>
    <dgm:cxn modelId="{3A28A97F-0E93-4A80-9AA0-A8CFFDB4EFFF}" type="presOf" srcId="{0F1E82E2-25DC-4869-BB23-75928EA30A0A}" destId="{FDF1DB71-6EE7-445C-893D-D1B7C65DB571}" srcOrd="0" destOrd="0" presId="urn:microsoft.com/office/officeart/2005/8/layout/hList1"/>
    <dgm:cxn modelId="{A9400395-724D-4279-8A56-4DF921B5ECF7}" type="presOf" srcId="{ECE7835E-1100-4308-A543-0FB8D4E279B8}" destId="{514EF08F-2EE3-45A5-9F43-68FB96560901}" srcOrd="0" destOrd="0" presId="urn:microsoft.com/office/officeart/2005/8/layout/hList1"/>
    <dgm:cxn modelId="{64157E9F-E5D0-4ABE-A347-ADFFC6BCA82B}" srcId="{0F1E82E2-25DC-4869-BB23-75928EA30A0A}" destId="{ECE7835E-1100-4308-A543-0FB8D4E279B8}" srcOrd="1" destOrd="0" parTransId="{A3C4BD70-61CE-4211-9474-409A14B16038}" sibTransId="{938273A3-CF3E-4D44-AEDF-F8931B06D20D}"/>
    <dgm:cxn modelId="{DE86A0CF-A368-4EC5-97FF-7D56D08E8F9B}" srcId="{0F1E82E2-25DC-4869-BB23-75928EA30A0A}" destId="{FFA458A4-B172-42F3-BDC3-3F8509A6BDDC}" srcOrd="2" destOrd="0" parTransId="{C0F5F446-09EC-45F8-96A5-FC0266D05F2A}" sibTransId="{BC1C6F7D-0616-4EE0-9F13-2C43FBC29157}"/>
    <dgm:cxn modelId="{22F2A1E1-ECAD-4D43-92F9-0C1E67751351}" type="presOf" srcId="{37452FCE-86D7-4D24-8796-5DE41A77217C}" destId="{DE18D767-6AEE-4F68-B470-07463A76B9A0}" srcOrd="0" destOrd="0" presId="urn:microsoft.com/office/officeart/2005/8/layout/hList1"/>
    <dgm:cxn modelId="{0FBF35F1-7AC2-416D-A417-6F0EB16704BE}" srcId="{37452FCE-86D7-4D24-8796-5DE41A77217C}" destId="{E647B509-20E5-498C-9341-F03C08DDF712}" srcOrd="0" destOrd="0" parTransId="{2C3D59C1-A605-442E-8F62-AF890F5B1A0F}" sibTransId="{AFE64ABF-AFFD-4054-8C60-CE160AEB41B1}"/>
    <dgm:cxn modelId="{33E55AE4-CE91-4B72-B9B9-657E8118E943}" type="presParOf" srcId="{FDF1DB71-6EE7-445C-893D-D1B7C65DB571}" destId="{6890BC21-A563-49A0-99A7-EB461E0AE1C0}" srcOrd="0" destOrd="0" presId="urn:microsoft.com/office/officeart/2005/8/layout/hList1"/>
    <dgm:cxn modelId="{8A41771B-EBEA-4C71-92E8-6C8FA51E2BB1}" type="presParOf" srcId="{6890BC21-A563-49A0-99A7-EB461E0AE1C0}" destId="{DE18D767-6AEE-4F68-B470-07463A76B9A0}" srcOrd="0" destOrd="0" presId="urn:microsoft.com/office/officeart/2005/8/layout/hList1"/>
    <dgm:cxn modelId="{C0AFD9A2-E1AB-4FB0-97F7-4AB84D4E8259}" type="presParOf" srcId="{6890BC21-A563-49A0-99A7-EB461E0AE1C0}" destId="{5763BE57-1AD1-4897-B3D9-2863A27BB48B}" srcOrd="1" destOrd="0" presId="urn:microsoft.com/office/officeart/2005/8/layout/hList1"/>
    <dgm:cxn modelId="{78688B7B-F691-4F29-B971-9765FAE7D14E}" type="presParOf" srcId="{FDF1DB71-6EE7-445C-893D-D1B7C65DB571}" destId="{8B9C6515-DF1F-4C7A-91BB-49391231D005}" srcOrd="1" destOrd="0" presId="urn:microsoft.com/office/officeart/2005/8/layout/hList1"/>
    <dgm:cxn modelId="{CC3C7E28-391A-4245-BA42-B358A23101C4}" type="presParOf" srcId="{FDF1DB71-6EE7-445C-893D-D1B7C65DB571}" destId="{292610CC-623B-4A3D-96C2-0D23DCE599BF}" srcOrd="2" destOrd="0" presId="urn:microsoft.com/office/officeart/2005/8/layout/hList1"/>
    <dgm:cxn modelId="{BB503C4E-4341-4475-BE2A-C97C8ECF029E}" type="presParOf" srcId="{292610CC-623B-4A3D-96C2-0D23DCE599BF}" destId="{514EF08F-2EE3-45A5-9F43-68FB96560901}" srcOrd="0" destOrd="0" presId="urn:microsoft.com/office/officeart/2005/8/layout/hList1"/>
    <dgm:cxn modelId="{044CAC08-19EB-451B-8873-7A67557A6BB0}" type="presParOf" srcId="{292610CC-623B-4A3D-96C2-0D23DCE599BF}" destId="{A4665F9D-FBE9-4EC7-AFC7-13341CA63F15}" srcOrd="1" destOrd="0" presId="urn:microsoft.com/office/officeart/2005/8/layout/hList1"/>
    <dgm:cxn modelId="{A697CDE5-81DD-47B5-BC35-3E8EDF2180D2}" type="presParOf" srcId="{FDF1DB71-6EE7-445C-893D-D1B7C65DB571}" destId="{95C353C9-6F7D-4789-A0B0-EF66310BFFF2}" srcOrd="3" destOrd="0" presId="urn:microsoft.com/office/officeart/2005/8/layout/hList1"/>
    <dgm:cxn modelId="{B7AC39C1-ACEC-4D76-A065-DA10B7CF7D25}" type="presParOf" srcId="{FDF1DB71-6EE7-445C-893D-D1B7C65DB571}" destId="{2C1D30E2-6F72-46F8-8B91-D9575C348E24}" srcOrd="4" destOrd="0" presId="urn:microsoft.com/office/officeart/2005/8/layout/hList1"/>
    <dgm:cxn modelId="{6F939CE5-3892-4B4A-B466-5CBB89BB8889}" type="presParOf" srcId="{2C1D30E2-6F72-46F8-8B91-D9575C348E24}" destId="{9830E7A6-95FC-4BA5-A9EE-E892FD82C7B3}" srcOrd="0" destOrd="0" presId="urn:microsoft.com/office/officeart/2005/8/layout/hList1"/>
    <dgm:cxn modelId="{3E774C13-FBFC-47B7-BB08-818EDD1AFA5E}" type="presParOf" srcId="{2C1D30E2-6F72-46F8-8B91-D9575C348E24}" destId="{0F6AE1C7-F0FD-4F72-B244-6160E2BCA1B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38249-6ED2-486D-A65C-FD09C99349FD}">
      <dsp:nvSpPr>
        <dsp:cNvPr id="0" name=""/>
        <dsp:cNvSpPr/>
      </dsp:nvSpPr>
      <dsp:spPr>
        <a:xfrm>
          <a:off x="4458" y="939252"/>
          <a:ext cx="1949158" cy="1169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User Actions</a:t>
          </a:r>
        </a:p>
      </dsp:txBody>
      <dsp:txXfrm>
        <a:off x="38711" y="973505"/>
        <a:ext cx="1880652" cy="1100988"/>
      </dsp:txXfrm>
    </dsp:sp>
    <dsp:sp modelId="{093B2FF9-4262-461B-8361-6AC0270B0E2C}">
      <dsp:nvSpPr>
        <dsp:cNvPr id="0" name=""/>
        <dsp:cNvSpPr/>
      </dsp:nvSpPr>
      <dsp:spPr>
        <a:xfrm>
          <a:off x="2148532" y="1282304"/>
          <a:ext cx="413221" cy="483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148532" y="1378982"/>
        <a:ext cx="289255" cy="290035"/>
      </dsp:txXfrm>
    </dsp:sp>
    <dsp:sp modelId="{3E89B05B-61F7-4FC8-B5EC-956A920C02DB}">
      <dsp:nvSpPr>
        <dsp:cNvPr id="0" name=""/>
        <dsp:cNvSpPr/>
      </dsp:nvSpPr>
      <dsp:spPr>
        <a:xfrm>
          <a:off x="2733279" y="939252"/>
          <a:ext cx="1949158" cy="1169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REST APIs</a:t>
          </a:r>
        </a:p>
      </dsp:txBody>
      <dsp:txXfrm>
        <a:off x="2767532" y="973505"/>
        <a:ext cx="1880652" cy="1100988"/>
      </dsp:txXfrm>
    </dsp:sp>
    <dsp:sp modelId="{1176EB66-EAB9-4AEC-A30D-0B92CAD8135F}">
      <dsp:nvSpPr>
        <dsp:cNvPr id="0" name=""/>
        <dsp:cNvSpPr/>
      </dsp:nvSpPr>
      <dsp:spPr>
        <a:xfrm>
          <a:off x="4877353" y="1282304"/>
          <a:ext cx="413221" cy="483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877353" y="1378982"/>
        <a:ext cx="289255" cy="290035"/>
      </dsp:txXfrm>
    </dsp:sp>
    <dsp:sp modelId="{A04A128E-5B13-4134-97B2-4E8A005F1D22}">
      <dsp:nvSpPr>
        <dsp:cNvPr id="0" name=""/>
        <dsp:cNvSpPr/>
      </dsp:nvSpPr>
      <dsp:spPr>
        <a:xfrm>
          <a:off x="5462101" y="939252"/>
          <a:ext cx="1949158" cy="1169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Database Updates &amp; ML Processing</a:t>
          </a:r>
        </a:p>
      </dsp:txBody>
      <dsp:txXfrm>
        <a:off x="5496354" y="973505"/>
        <a:ext cx="1880652" cy="1100988"/>
      </dsp:txXfrm>
    </dsp:sp>
    <dsp:sp modelId="{CA53CFCE-F034-4203-952B-F1AF5646EC49}">
      <dsp:nvSpPr>
        <dsp:cNvPr id="0" name=""/>
        <dsp:cNvSpPr/>
      </dsp:nvSpPr>
      <dsp:spPr>
        <a:xfrm>
          <a:off x="7606175" y="1282304"/>
          <a:ext cx="413221" cy="483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606175" y="1378982"/>
        <a:ext cx="289255" cy="290035"/>
      </dsp:txXfrm>
    </dsp:sp>
    <dsp:sp modelId="{F81B38A7-032D-43DC-A5FB-B35785857738}">
      <dsp:nvSpPr>
        <dsp:cNvPr id="0" name=""/>
        <dsp:cNvSpPr/>
      </dsp:nvSpPr>
      <dsp:spPr>
        <a:xfrm>
          <a:off x="8190922" y="939252"/>
          <a:ext cx="1949158" cy="1169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Visualization on the dashboard</a:t>
          </a:r>
        </a:p>
      </dsp:txBody>
      <dsp:txXfrm>
        <a:off x="8225175" y="973505"/>
        <a:ext cx="1880652" cy="11009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8D767-6AEE-4F68-B470-07463A76B9A0}">
      <dsp:nvSpPr>
        <dsp:cNvPr id="0" name=""/>
        <dsp:cNvSpPr/>
      </dsp:nvSpPr>
      <dsp:spPr>
        <a:xfrm>
          <a:off x="3170" y="136812"/>
          <a:ext cx="309091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Frontend</a:t>
          </a:r>
        </a:p>
      </dsp:txBody>
      <dsp:txXfrm>
        <a:off x="3170" y="136812"/>
        <a:ext cx="3090914" cy="633600"/>
      </dsp:txXfrm>
    </dsp:sp>
    <dsp:sp modelId="{5763BE57-1AD1-4897-B3D9-2863A27BB48B}">
      <dsp:nvSpPr>
        <dsp:cNvPr id="0" name=""/>
        <dsp:cNvSpPr/>
      </dsp:nvSpPr>
      <dsp:spPr>
        <a:xfrm>
          <a:off x="3170" y="770412"/>
          <a:ext cx="3090914" cy="18286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React app with dynamic routing and chart visualization.</a:t>
          </a:r>
        </a:p>
      </dsp:txBody>
      <dsp:txXfrm>
        <a:off x="3170" y="770412"/>
        <a:ext cx="3090914" cy="1828684"/>
      </dsp:txXfrm>
    </dsp:sp>
    <dsp:sp modelId="{514EF08F-2EE3-45A5-9F43-68FB96560901}">
      <dsp:nvSpPr>
        <dsp:cNvPr id="0" name=""/>
        <dsp:cNvSpPr/>
      </dsp:nvSpPr>
      <dsp:spPr>
        <a:xfrm>
          <a:off x="3526812" y="136812"/>
          <a:ext cx="309091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Backend</a:t>
          </a:r>
        </a:p>
      </dsp:txBody>
      <dsp:txXfrm>
        <a:off x="3526812" y="136812"/>
        <a:ext cx="3090914" cy="633600"/>
      </dsp:txXfrm>
    </dsp:sp>
    <dsp:sp modelId="{A4665F9D-FBE9-4EC7-AFC7-13341CA63F15}">
      <dsp:nvSpPr>
        <dsp:cNvPr id="0" name=""/>
        <dsp:cNvSpPr/>
      </dsp:nvSpPr>
      <dsp:spPr>
        <a:xfrm>
          <a:off x="3526812" y="770412"/>
          <a:ext cx="3090914" cy="18286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Spring Boot REST API handling business logic, security, and data persistence.</a:t>
          </a:r>
        </a:p>
      </dsp:txBody>
      <dsp:txXfrm>
        <a:off x="3526812" y="770412"/>
        <a:ext cx="3090914" cy="1828684"/>
      </dsp:txXfrm>
    </dsp:sp>
    <dsp:sp modelId="{9830E7A6-95FC-4BA5-A9EE-E892FD82C7B3}">
      <dsp:nvSpPr>
        <dsp:cNvPr id="0" name=""/>
        <dsp:cNvSpPr/>
      </dsp:nvSpPr>
      <dsp:spPr>
        <a:xfrm>
          <a:off x="7050454" y="136812"/>
          <a:ext cx="309091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ML Microservice</a:t>
          </a:r>
        </a:p>
      </dsp:txBody>
      <dsp:txXfrm>
        <a:off x="7050454" y="136812"/>
        <a:ext cx="3090914" cy="633600"/>
      </dsp:txXfrm>
    </dsp:sp>
    <dsp:sp modelId="{0F6AE1C7-F0FD-4F72-B244-6160E2BCA1B9}">
      <dsp:nvSpPr>
        <dsp:cNvPr id="0" name=""/>
        <dsp:cNvSpPr/>
      </dsp:nvSpPr>
      <dsp:spPr>
        <a:xfrm>
          <a:off x="7050454" y="770412"/>
          <a:ext cx="3090914" cy="18286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Python-based sentiment analysis service called by the </a:t>
          </a:r>
          <a:r>
            <a:rPr lang="en-US" sz="2200" kern="1200" dirty="0" err="1"/>
            <a:t>FeedbackController</a:t>
          </a:r>
          <a:r>
            <a:rPr lang="en-US" sz="2200" kern="1200" dirty="0"/>
            <a:t>.</a:t>
          </a:r>
        </a:p>
      </dsp:txBody>
      <dsp:txXfrm>
        <a:off x="7050454" y="770412"/>
        <a:ext cx="3090914" cy="1828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72BFF-3F96-44AE-8522-A17182D64D33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73610-CCBA-4806-B040-7AF4F8229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3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55276-2114-4288-A537-379EA644CDB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4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A832F76-EEF5-410D-B6F4-8650AC675FE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0160" y="-10160"/>
            <a:ext cx="12198985" cy="6877685"/>
          </a:xfrm>
          <a:custGeom>
            <a:avLst/>
            <a:gdLst>
              <a:gd name="connsiteX0" fmla="*/ 0 w 12188825"/>
              <a:gd name="connsiteY0" fmla="*/ 0 h 6868160"/>
              <a:gd name="connsiteX1" fmla="*/ 12188825 w 12188825"/>
              <a:gd name="connsiteY1" fmla="*/ 0 h 6868160"/>
              <a:gd name="connsiteX2" fmla="*/ 12188825 w 12188825"/>
              <a:gd name="connsiteY2" fmla="*/ 6868160 h 6868160"/>
              <a:gd name="connsiteX3" fmla="*/ 0 w 12188825"/>
              <a:gd name="connsiteY3" fmla="*/ 6868160 h 6868160"/>
              <a:gd name="connsiteX4" fmla="*/ 0 w 12188825"/>
              <a:gd name="connsiteY4" fmla="*/ 0 h 6868160"/>
              <a:gd name="connsiteX0" fmla="*/ 10160 w 12198985"/>
              <a:gd name="connsiteY0" fmla="*/ 0 h 6868160"/>
              <a:gd name="connsiteX1" fmla="*/ 12198985 w 12198985"/>
              <a:gd name="connsiteY1" fmla="*/ 0 h 6868160"/>
              <a:gd name="connsiteX2" fmla="*/ 12198985 w 12198985"/>
              <a:gd name="connsiteY2" fmla="*/ 6868160 h 6868160"/>
              <a:gd name="connsiteX3" fmla="*/ 10160 w 12198985"/>
              <a:gd name="connsiteY3" fmla="*/ 6868160 h 6868160"/>
              <a:gd name="connsiteX4" fmla="*/ 0 w 12198985"/>
              <a:gd name="connsiteY4" fmla="*/ 528320 h 6868160"/>
              <a:gd name="connsiteX5" fmla="*/ 10160 w 12198985"/>
              <a:gd name="connsiteY5" fmla="*/ 0 h 6868160"/>
              <a:gd name="connsiteX0" fmla="*/ 10160 w 12198985"/>
              <a:gd name="connsiteY0" fmla="*/ 0 h 6868160"/>
              <a:gd name="connsiteX1" fmla="*/ 12198985 w 12198985"/>
              <a:gd name="connsiteY1" fmla="*/ 0 h 6868160"/>
              <a:gd name="connsiteX2" fmla="*/ 12198985 w 12198985"/>
              <a:gd name="connsiteY2" fmla="*/ 6868160 h 6868160"/>
              <a:gd name="connsiteX3" fmla="*/ 10160 w 12198985"/>
              <a:gd name="connsiteY3" fmla="*/ 6868160 h 6868160"/>
              <a:gd name="connsiteX4" fmla="*/ 0 w 12198985"/>
              <a:gd name="connsiteY4" fmla="*/ 528320 h 6868160"/>
              <a:gd name="connsiteX5" fmla="*/ 10160 w 12198985"/>
              <a:gd name="connsiteY5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198195 w 12387020"/>
              <a:gd name="connsiteY0" fmla="*/ 0 h 6868160"/>
              <a:gd name="connsiteX1" fmla="*/ 12387020 w 12387020"/>
              <a:gd name="connsiteY1" fmla="*/ 0 h 6868160"/>
              <a:gd name="connsiteX2" fmla="*/ 12387020 w 12387020"/>
              <a:gd name="connsiteY2" fmla="*/ 6868160 h 6868160"/>
              <a:gd name="connsiteX3" fmla="*/ 198195 w 12387020"/>
              <a:gd name="connsiteY3" fmla="*/ 6868160 h 6868160"/>
              <a:gd name="connsiteX4" fmla="*/ 6212915 w 12387020"/>
              <a:gd name="connsiteY4" fmla="*/ 3830320 h 6868160"/>
              <a:gd name="connsiteX5" fmla="*/ 4902275 w 12387020"/>
              <a:gd name="connsiteY5" fmla="*/ 1727200 h 6868160"/>
              <a:gd name="connsiteX6" fmla="*/ 188035 w 12387020"/>
              <a:gd name="connsiteY6" fmla="*/ 528320 h 6868160"/>
              <a:gd name="connsiteX7" fmla="*/ 198195 w 12387020"/>
              <a:gd name="connsiteY7" fmla="*/ 0 h 6868160"/>
              <a:gd name="connsiteX0" fmla="*/ 198195 w 12387020"/>
              <a:gd name="connsiteY0" fmla="*/ 0 h 6868160"/>
              <a:gd name="connsiteX1" fmla="*/ 12387020 w 12387020"/>
              <a:gd name="connsiteY1" fmla="*/ 0 h 6868160"/>
              <a:gd name="connsiteX2" fmla="*/ 12387020 w 12387020"/>
              <a:gd name="connsiteY2" fmla="*/ 6868160 h 6868160"/>
              <a:gd name="connsiteX3" fmla="*/ 198195 w 12387020"/>
              <a:gd name="connsiteY3" fmla="*/ 6868160 h 6868160"/>
              <a:gd name="connsiteX4" fmla="*/ 6212915 w 12387020"/>
              <a:gd name="connsiteY4" fmla="*/ 3830320 h 6868160"/>
              <a:gd name="connsiteX5" fmla="*/ 4902275 w 12387020"/>
              <a:gd name="connsiteY5" fmla="*/ 1727200 h 6868160"/>
              <a:gd name="connsiteX6" fmla="*/ 188035 w 12387020"/>
              <a:gd name="connsiteY6" fmla="*/ 528320 h 6868160"/>
              <a:gd name="connsiteX7" fmla="*/ 198195 w 12387020"/>
              <a:gd name="connsiteY7" fmla="*/ 0 h 6868160"/>
              <a:gd name="connsiteX0" fmla="*/ 235106 w 12423931"/>
              <a:gd name="connsiteY0" fmla="*/ 0 h 7033131"/>
              <a:gd name="connsiteX1" fmla="*/ 12423931 w 12423931"/>
              <a:gd name="connsiteY1" fmla="*/ 0 h 7033131"/>
              <a:gd name="connsiteX2" fmla="*/ 12423931 w 12423931"/>
              <a:gd name="connsiteY2" fmla="*/ 6868160 h 7033131"/>
              <a:gd name="connsiteX3" fmla="*/ 235106 w 12423931"/>
              <a:gd name="connsiteY3" fmla="*/ 6868160 h 7033131"/>
              <a:gd name="connsiteX4" fmla="*/ 4908705 w 12423931"/>
              <a:gd name="connsiteY4" fmla="*/ 6868160 h 7033131"/>
              <a:gd name="connsiteX5" fmla="*/ 6249826 w 12423931"/>
              <a:gd name="connsiteY5" fmla="*/ 3830320 h 7033131"/>
              <a:gd name="connsiteX6" fmla="*/ 4939186 w 12423931"/>
              <a:gd name="connsiteY6" fmla="*/ 1727200 h 7033131"/>
              <a:gd name="connsiteX7" fmla="*/ 224946 w 12423931"/>
              <a:gd name="connsiteY7" fmla="*/ 528320 h 7033131"/>
              <a:gd name="connsiteX8" fmla="*/ 235106 w 12423931"/>
              <a:gd name="connsiteY8" fmla="*/ 0 h 7033131"/>
              <a:gd name="connsiteX0" fmla="*/ 246525 w 12435350"/>
              <a:gd name="connsiteY0" fmla="*/ 0 h 6868309"/>
              <a:gd name="connsiteX1" fmla="*/ 12435350 w 12435350"/>
              <a:gd name="connsiteY1" fmla="*/ 0 h 6868309"/>
              <a:gd name="connsiteX2" fmla="*/ 12435350 w 12435350"/>
              <a:gd name="connsiteY2" fmla="*/ 6868160 h 6868309"/>
              <a:gd name="connsiteX3" fmla="*/ 246525 w 12435350"/>
              <a:gd name="connsiteY3" fmla="*/ 6868160 h 6868309"/>
              <a:gd name="connsiteX4" fmla="*/ 4920124 w 12435350"/>
              <a:gd name="connsiteY4" fmla="*/ 6868160 h 6868309"/>
              <a:gd name="connsiteX5" fmla="*/ 6261245 w 12435350"/>
              <a:gd name="connsiteY5" fmla="*/ 3830320 h 6868309"/>
              <a:gd name="connsiteX6" fmla="*/ 4950605 w 12435350"/>
              <a:gd name="connsiteY6" fmla="*/ 1727200 h 6868309"/>
              <a:gd name="connsiteX7" fmla="*/ 236365 w 12435350"/>
              <a:gd name="connsiteY7" fmla="*/ 528320 h 6868309"/>
              <a:gd name="connsiteX8" fmla="*/ 246525 w 12435350"/>
              <a:gd name="connsiteY8" fmla="*/ 0 h 6868309"/>
              <a:gd name="connsiteX0" fmla="*/ 10160 w 12198985"/>
              <a:gd name="connsiteY0" fmla="*/ 0 h 6868264"/>
              <a:gd name="connsiteX1" fmla="*/ 12198985 w 12198985"/>
              <a:gd name="connsiteY1" fmla="*/ 0 h 6868264"/>
              <a:gd name="connsiteX2" fmla="*/ 12198985 w 12198985"/>
              <a:gd name="connsiteY2" fmla="*/ 6868160 h 6868264"/>
              <a:gd name="connsiteX3" fmla="*/ 10160 w 12198985"/>
              <a:gd name="connsiteY3" fmla="*/ 6868160 h 6868264"/>
              <a:gd name="connsiteX4" fmla="*/ 4683759 w 12198985"/>
              <a:gd name="connsiteY4" fmla="*/ 6868160 h 6868264"/>
              <a:gd name="connsiteX5" fmla="*/ 6024880 w 12198985"/>
              <a:gd name="connsiteY5" fmla="*/ 3830320 h 6868264"/>
              <a:gd name="connsiteX6" fmla="*/ 4714240 w 12198985"/>
              <a:gd name="connsiteY6" fmla="*/ 1727200 h 6868264"/>
              <a:gd name="connsiteX7" fmla="*/ 0 w 12198985"/>
              <a:gd name="connsiteY7" fmla="*/ 528320 h 6868264"/>
              <a:gd name="connsiteX8" fmla="*/ 10160 w 12198985"/>
              <a:gd name="connsiteY8" fmla="*/ 0 h 6868264"/>
              <a:gd name="connsiteX0" fmla="*/ 10160 w 12198985"/>
              <a:gd name="connsiteY0" fmla="*/ 0 h 6868220"/>
              <a:gd name="connsiteX1" fmla="*/ 12198985 w 12198985"/>
              <a:gd name="connsiteY1" fmla="*/ 0 h 6868220"/>
              <a:gd name="connsiteX2" fmla="*/ 12198985 w 12198985"/>
              <a:gd name="connsiteY2" fmla="*/ 6868160 h 6868220"/>
              <a:gd name="connsiteX3" fmla="*/ 3220085 w 12198985"/>
              <a:gd name="connsiteY3" fmla="*/ 6487160 h 6868220"/>
              <a:gd name="connsiteX4" fmla="*/ 4683759 w 12198985"/>
              <a:gd name="connsiteY4" fmla="*/ 6868160 h 6868220"/>
              <a:gd name="connsiteX5" fmla="*/ 6024880 w 12198985"/>
              <a:gd name="connsiteY5" fmla="*/ 3830320 h 6868220"/>
              <a:gd name="connsiteX6" fmla="*/ 4714240 w 12198985"/>
              <a:gd name="connsiteY6" fmla="*/ 1727200 h 6868220"/>
              <a:gd name="connsiteX7" fmla="*/ 0 w 12198985"/>
              <a:gd name="connsiteY7" fmla="*/ 528320 h 6868220"/>
              <a:gd name="connsiteX8" fmla="*/ 10160 w 12198985"/>
              <a:gd name="connsiteY8" fmla="*/ 0 h 6868220"/>
              <a:gd name="connsiteX0" fmla="*/ 10160 w 12198985"/>
              <a:gd name="connsiteY0" fmla="*/ 0 h 6868160"/>
              <a:gd name="connsiteX1" fmla="*/ 12198985 w 12198985"/>
              <a:gd name="connsiteY1" fmla="*/ 0 h 6868160"/>
              <a:gd name="connsiteX2" fmla="*/ 12198985 w 12198985"/>
              <a:gd name="connsiteY2" fmla="*/ 6868160 h 6868160"/>
              <a:gd name="connsiteX3" fmla="*/ 3220085 w 12198985"/>
              <a:gd name="connsiteY3" fmla="*/ 6487160 h 6868160"/>
              <a:gd name="connsiteX4" fmla="*/ 6102984 w 12198985"/>
              <a:gd name="connsiteY4" fmla="*/ 5829935 h 6868160"/>
              <a:gd name="connsiteX5" fmla="*/ 6024880 w 12198985"/>
              <a:gd name="connsiteY5" fmla="*/ 3830320 h 6868160"/>
              <a:gd name="connsiteX6" fmla="*/ 4714240 w 12198985"/>
              <a:gd name="connsiteY6" fmla="*/ 1727200 h 6868160"/>
              <a:gd name="connsiteX7" fmla="*/ 0 w 12198985"/>
              <a:gd name="connsiteY7" fmla="*/ 528320 h 6868160"/>
              <a:gd name="connsiteX8" fmla="*/ 10160 w 12198985"/>
              <a:gd name="connsiteY8" fmla="*/ 0 h 6868160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02984 w 12198985"/>
              <a:gd name="connsiteY4" fmla="*/ 5829935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02984 w 12198985"/>
              <a:gd name="connsiteY4" fmla="*/ 5829935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02984 w 12198985"/>
              <a:gd name="connsiteY4" fmla="*/ 5829935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985" h="6877685">
                <a:moveTo>
                  <a:pt x="10160" y="0"/>
                </a:moveTo>
                <a:lnTo>
                  <a:pt x="12198985" y="0"/>
                </a:lnTo>
                <a:lnTo>
                  <a:pt x="12198985" y="6868160"/>
                </a:lnTo>
                <a:lnTo>
                  <a:pt x="4553585" y="6877685"/>
                </a:lnTo>
                <a:cubicBezTo>
                  <a:pt x="5419196" y="6578177"/>
                  <a:pt x="5891741" y="6267027"/>
                  <a:pt x="6122034" y="5839460"/>
                </a:cubicBezTo>
                <a:cubicBezTo>
                  <a:pt x="6543462" y="4952153"/>
                  <a:pt x="6071023" y="4359063"/>
                  <a:pt x="6024880" y="3830320"/>
                </a:cubicBezTo>
                <a:cubicBezTo>
                  <a:pt x="5670973" y="2770293"/>
                  <a:pt x="5327227" y="2120053"/>
                  <a:pt x="4714240" y="1727200"/>
                </a:cubicBezTo>
                <a:cubicBezTo>
                  <a:pt x="3371427" y="701040"/>
                  <a:pt x="1339427" y="711200"/>
                  <a:pt x="0" y="528320"/>
                </a:cubicBezTo>
                <a:lnTo>
                  <a:pt x="1016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E130825-8214-41CD-94C2-B394C8253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4CFC44C-A4AA-47AB-9728-B8557A084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Click to edit Master title style</a:t>
            </a:r>
            <a:endParaRPr lang="en-US" sz="4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9A3AD9C-69B0-4589-A282-947AEF5C9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 anchorCtr="0"/>
          <a:lstStyle>
            <a:lvl1pPr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2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D2C5742-73C7-4BB8-A3EC-3EB758A1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7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1BD5D5-F76D-4DB4-A86B-AA4CA5CD35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07467" y="0"/>
            <a:ext cx="5820494" cy="2302951"/>
          </a:xfrm>
          <a:custGeom>
            <a:avLst/>
            <a:gdLst>
              <a:gd name="connsiteX0" fmla="*/ 331087 w 5820494"/>
              <a:gd name="connsiteY0" fmla="*/ 0 h 2302951"/>
              <a:gd name="connsiteX1" fmla="*/ 5820494 w 5820494"/>
              <a:gd name="connsiteY1" fmla="*/ 0 h 2302951"/>
              <a:gd name="connsiteX2" fmla="*/ 5709900 w 5820494"/>
              <a:gd name="connsiteY2" fmla="*/ 213766 h 2302951"/>
              <a:gd name="connsiteX3" fmla="*/ 4932484 w 5820494"/>
              <a:gd name="connsiteY3" fmla="*/ 1340037 h 2302951"/>
              <a:gd name="connsiteX4" fmla="*/ 3361811 w 5820494"/>
              <a:gd name="connsiteY4" fmla="*/ 2268288 h 2302951"/>
              <a:gd name="connsiteX5" fmla="*/ 286590 w 5820494"/>
              <a:gd name="connsiteY5" fmla="*/ 1322722 h 2302951"/>
              <a:gd name="connsiteX6" fmla="*/ 251826 w 5820494"/>
              <a:gd name="connsiteY6" fmla="*/ 87954 h 230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0494" h="2302951">
                <a:moveTo>
                  <a:pt x="331087" y="0"/>
                </a:moveTo>
                <a:lnTo>
                  <a:pt x="5820494" y="0"/>
                </a:lnTo>
                <a:lnTo>
                  <a:pt x="5709900" y="213766"/>
                </a:lnTo>
                <a:cubicBezTo>
                  <a:pt x="5432869" y="711271"/>
                  <a:pt x="5095500" y="1152643"/>
                  <a:pt x="4932484" y="1340037"/>
                </a:cubicBezTo>
                <a:cubicBezTo>
                  <a:pt x="4535940" y="1795562"/>
                  <a:pt x="3997053" y="2167493"/>
                  <a:pt x="3361811" y="2268288"/>
                </a:cubicBezTo>
                <a:cubicBezTo>
                  <a:pt x="2395334" y="2421964"/>
                  <a:pt x="953447" y="2057186"/>
                  <a:pt x="286590" y="1322722"/>
                </a:cubicBezTo>
                <a:cubicBezTo>
                  <a:pt x="-136161" y="857205"/>
                  <a:pt x="-42091" y="443733"/>
                  <a:pt x="251826" y="87954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DE11C6-AF87-4968-A76C-01F97038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5334000" cy="304799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3546A48-F275-42D1-A2AB-BA54F9390C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16382" y="3048002"/>
            <a:ext cx="4176866" cy="3809998"/>
          </a:xfrm>
          <a:custGeom>
            <a:avLst/>
            <a:gdLst>
              <a:gd name="connsiteX0" fmla="*/ 2183095 w 4176866"/>
              <a:gd name="connsiteY0" fmla="*/ 18 h 3809998"/>
              <a:gd name="connsiteX1" fmla="*/ 3425027 w 4176866"/>
              <a:gd name="connsiteY1" fmla="*/ 1440807 h 3809998"/>
              <a:gd name="connsiteX2" fmla="*/ 3480109 w 4176866"/>
              <a:gd name="connsiteY2" fmla="*/ 1517585 h 3809998"/>
              <a:gd name="connsiteX3" fmla="*/ 4110688 w 4176866"/>
              <a:gd name="connsiteY3" fmla="*/ 2402159 h 3809998"/>
              <a:gd name="connsiteX4" fmla="*/ 4176866 w 4176866"/>
              <a:gd name="connsiteY4" fmla="*/ 2587346 h 3809998"/>
              <a:gd name="connsiteX5" fmla="*/ 4176866 w 4176866"/>
              <a:gd name="connsiteY5" fmla="*/ 3809998 h 3809998"/>
              <a:gd name="connsiteX6" fmla="*/ 4077743 w 4176866"/>
              <a:gd name="connsiteY6" fmla="*/ 3809998 h 3809998"/>
              <a:gd name="connsiteX7" fmla="*/ 892220 w 4176866"/>
              <a:gd name="connsiteY7" fmla="*/ 3809998 h 3809998"/>
              <a:gd name="connsiteX8" fmla="*/ 840654 w 4176866"/>
              <a:gd name="connsiteY8" fmla="*/ 3790763 h 3809998"/>
              <a:gd name="connsiteX9" fmla="*/ 5750 w 4176866"/>
              <a:gd name="connsiteY9" fmla="*/ 2913921 h 3809998"/>
              <a:gd name="connsiteX10" fmla="*/ 819614 w 4176866"/>
              <a:gd name="connsiteY10" fmla="*/ 1008105 h 3809998"/>
              <a:gd name="connsiteX11" fmla="*/ 2183095 w 4176866"/>
              <a:gd name="connsiteY11" fmla="*/ 18 h 38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76866" h="3809998">
                <a:moveTo>
                  <a:pt x="2183095" y="18"/>
                </a:moveTo>
                <a:cubicBezTo>
                  <a:pt x="2652021" y="-4644"/>
                  <a:pt x="3095337" y="947177"/>
                  <a:pt x="3425027" y="1440807"/>
                </a:cubicBezTo>
                <a:cubicBezTo>
                  <a:pt x="3436611" y="1458213"/>
                  <a:pt x="3455517" y="1484324"/>
                  <a:pt x="3480109" y="1517585"/>
                </a:cubicBezTo>
                <a:cubicBezTo>
                  <a:pt x="3682056" y="1791449"/>
                  <a:pt x="3954543" y="2043338"/>
                  <a:pt x="4110688" y="2402159"/>
                </a:cubicBezTo>
                <a:lnTo>
                  <a:pt x="4176866" y="2587346"/>
                </a:lnTo>
                <a:lnTo>
                  <a:pt x="4176866" y="3809998"/>
                </a:lnTo>
                <a:lnTo>
                  <a:pt x="4077743" y="3809998"/>
                </a:lnTo>
                <a:lnTo>
                  <a:pt x="892220" y="3809998"/>
                </a:lnTo>
                <a:lnTo>
                  <a:pt x="840654" y="3790763"/>
                </a:lnTo>
                <a:cubicBezTo>
                  <a:pt x="487978" y="3656636"/>
                  <a:pt x="58498" y="3454097"/>
                  <a:pt x="5750" y="2913921"/>
                </a:cubicBezTo>
                <a:cubicBezTo>
                  <a:pt x="-64577" y="2192439"/>
                  <a:pt x="527932" y="1403503"/>
                  <a:pt x="819614" y="1008105"/>
                </a:cubicBezTo>
                <a:cubicBezTo>
                  <a:pt x="1190771" y="504837"/>
                  <a:pt x="1667013" y="5308"/>
                  <a:pt x="2183095" y="1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9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1FAA1E16-84B5-4131-9CE1-7C6D43D1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anchor="t" anchorCtr="0">
            <a:normAutofit/>
          </a:bodyPr>
          <a:lstStyle/>
          <a:p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5ED8B7F-F797-40AD-8F10-7B52ECFAC8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762007"/>
            <a:ext cx="5948797" cy="6095979"/>
          </a:xfrm>
          <a:custGeom>
            <a:avLst/>
            <a:gdLst>
              <a:gd name="connsiteX0" fmla="*/ 1573824 w 5948797"/>
              <a:gd name="connsiteY0" fmla="*/ 765 h 6095979"/>
              <a:gd name="connsiteX1" fmla="*/ 2734655 w 5948797"/>
              <a:gd name="connsiteY1" fmla="*/ 238687 h 6095979"/>
              <a:gd name="connsiteX2" fmla="*/ 5668308 w 5948797"/>
              <a:gd name="connsiteY2" fmla="*/ 3639516 h 6095979"/>
              <a:gd name="connsiteX3" fmla="*/ 5937014 w 5948797"/>
              <a:gd name="connsiteY3" fmla="*/ 5865869 h 6095979"/>
              <a:gd name="connsiteX4" fmla="*/ 5948797 w 5948797"/>
              <a:gd name="connsiteY4" fmla="*/ 6095979 h 6095979"/>
              <a:gd name="connsiteX5" fmla="*/ 0 w 5948797"/>
              <a:gd name="connsiteY5" fmla="*/ 6095979 h 6095979"/>
              <a:gd name="connsiteX6" fmla="*/ 0 w 5948797"/>
              <a:gd name="connsiteY6" fmla="*/ 1621650 h 6095979"/>
              <a:gd name="connsiteX7" fmla="*/ 36302 w 5948797"/>
              <a:gd name="connsiteY7" fmla="*/ 1518814 h 6095979"/>
              <a:gd name="connsiteX8" fmla="*/ 287883 w 5948797"/>
              <a:gd name="connsiteY8" fmla="*/ 956872 h 6095979"/>
              <a:gd name="connsiteX9" fmla="*/ 1573824 w 5948797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797" h="6095979">
                <a:moveTo>
                  <a:pt x="1573824" y="765"/>
                </a:moveTo>
                <a:cubicBezTo>
                  <a:pt x="1940182" y="-10734"/>
                  <a:pt x="2329337" y="109280"/>
                  <a:pt x="2734655" y="238687"/>
                </a:cubicBezTo>
                <a:cubicBezTo>
                  <a:pt x="4118236" y="680647"/>
                  <a:pt x="5296689" y="1302752"/>
                  <a:pt x="5668308" y="3639516"/>
                </a:cubicBezTo>
                <a:cubicBezTo>
                  <a:pt x="5788290" y="4393559"/>
                  <a:pt x="5890538" y="5142244"/>
                  <a:pt x="5937014" y="5865869"/>
                </a:cubicBezTo>
                <a:lnTo>
                  <a:pt x="5948797" y="6095979"/>
                </a:lnTo>
                <a:lnTo>
                  <a:pt x="0" y="6095979"/>
                </a:lnTo>
                <a:lnTo>
                  <a:pt x="0" y="1621650"/>
                </a:lnTo>
                <a:lnTo>
                  <a:pt x="36302" y="1518814"/>
                </a:lnTo>
                <a:cubicBezTo>
                  <a:pt x="109797" y="1321982"/>
                  <a:pt x="192747" y="1133640"/>
                  <a:pt x="287883" y="956872"/>
                </a:cubicBezTo>
                <a:cubicBezTo>
                  <a:pt x="669445" y="247734"/>
                  <a:pt x="1102792" y="15549"/>
                  <a:pt x="1573824" y="765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3BF507F0-BF7D-45F6-B6FD-A124B9BAB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1" y="3048000"/>
            <a:ext cx="4572000" cy="3048001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en-US" sz="240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7884FE9-B11F-40BA-879F-2988D7F36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378602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2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38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62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69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20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4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31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F0D6B661-3F4C-45AE-81E6-23539770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51C64C5-C308-4D56-A976-F6EE631E8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35F8A29-F146-4D3D-8DD9-41322C9FE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ED7257-A2A4-4A81-94D0-21636294D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defRPr sz="2800"/>
            </a:lvl1pPr>
          </a:lstStyle>
          <a:p>
            <a:pPr marL="0" lvl="0" indent="0">
              <a:buNone/>
            </a:pPr>
            <a:r>
              <a:rPr lang="en-US" sz="2400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4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CEB7F18-992B-4D56-A388-738859C8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532083"/>
            <a:ext cx="4572000" cy="1524000"/>
          </a:xfrm>
        </p:spPr>
        <p:txBody>
          <a:bodyPr anchor="t" anchorCtr="0">
            <a:normAutofit/>
          </a:bodyPr>
          <a:lstStyle/>
          <a:p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410AC2D-D649-4FCA-87C1-EDB34FCC4A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48939"/>
            <a:ext cx="1588691" cy="5824901"/>
          </a:xfrm>
          <a:custGeom>
            <a:avLst/>
            <a:gdLst>
              <a:gd name="connsiteX0" fmla="*/ 0 w 1588691"/>
              <a:gd name="connsiteY0" fmla="*/ 0 h 5824901"/>
              <a:gd name="connsiteX1" fmla="*/ 103414 w 1588691"/>
              <a:gd name="connsiteY1" fmla="*/ 24689 h 5824901"/>
              <a:gd name="connsiteX2" fmla="*/ 1566944 w 1588691"/>
              <a:gd name="connsiteY2" fmla="*/ 1831178 h 5824901"/>
              <a:gd name="connsiteX3" fmla="*/ 1239184 w 1588691"/>
              <a:gd name="connsiteY3" fmla="*/ 4894084 h 5824901"/>
              <a:gd name="connsiteX4" fmla="*/ 1161636 w 1588691"/>
              <a:gd name="connsiteY4" fmla="*/ 5234403 h 5824901"/>
              <a:gd name="connsiteX5" fmla="*/ 1036423 w 1588691"/>
              <a:gd name="connsiteY5" fmla="*/ 5540389 h 5824901"/>
              <a:gd name="connsiteX6" fmla="*/ 693532 w 1588691"/>
              <a:gd name="connsiteY6" fmla="*/ 5797870 h 5824901"/>
              <a:gd name="connsiteX7" fmla="*/ 66690 w 1588691"/>
              <a:gd name="connsiteY7" fmla="*/ 5718123 h 5824901"/>
              <a:gd name="connsiteX8" fmla="*/ 0 w 1588691"/>
              <a:gd name="connsiteY8" fmla="*/ 5671830 h 582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8691" h="5824901">
                <a:moveTo>
                  <a:pt x="0" y="0"/>
                </a:moveTo>
                <a:lnTo>
                  <a:pt x="103414" y="24689"/>
                </a:lnTo>
                <a:cubicBezTo>
                  <a:pt x="796911" y="207091"/>
                  <a:pt x="1441617" y="614618"/>
                  <a:pt x="1566944" y="1831178"/>
                </a:cubicBezTo>
                <a:cubicBezTo>
                  <a:pt x="1657898" y="2711366"/>
                  <a:pt x="1447138" y="3830385"/>
                  <a:pt x="1239184" y="4894084"/>
                </a:cubicBezTo>
                <a:cubicBezTo>
                  <a:pt x="1217336" y="5005703"/>
                  <a:pt x="1193458" y="5122919"/>
                  <a:pt x="1161636" y="5234403"/>
                </a:cubicBezTo>
                <a:cubicBezTo>
                  <a:pt x="1129815" y="5345896"/>
                  <a:pt x="1090045" y="5451664"/>
                  <a:pt x="1036423" y="5540389"/>
                </a:cubicBezTo>
                <a:cubicBezTo>
                  <a:pt x="931907" y="5713703"/>
                  <a:pt x="805230" y="5770918"/>
                  <a:pt x="693532" y="5797870"/>
                </a:cubicBezTo>
                <a:cubicBezTo>
                  <a:pt x="465914" y="5852471"/>
                  <a:pt x="252946" y="5823597"/>
                  <a:pt x="66690" y="5718123"/>
                </a:cubicBezTo>
                <a:lnTo>
                  <a:pt x="0" y="567183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CAECC1-22E5-4CFE-997A-335F9A861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3056083"/>
            <a:ext cx="5334000" cy="3048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39634C0-6EDF-41E8-9316-1B98AB7679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07466" y="0"/>
            <a:ext cx="5820495" cy="2302951"/>
          </a:xfrm>
          <a:custGeom>
            <a:avLst/>
            <a:gdLst>
              <a:gd name="connsiteX0" fmla="*/ 5820495 w 5820495"/>
              <a:gd name="connsiteY0" fmla="*/ 0 h 2302951"/>
              <a:gd name="connsiteX1" fmla="*/ 5709901 w 5820495"/>
              <a:gd name="connsiteY1" fmla="*/ 213767 h 2302951"/>
              <a:gd name="connsiteX2" fmla="*/ 4932484 w 5820495"/>
              <a:gd name="connsiteY2" fmla="*/ 1340037 h 2302951"/>
              <a:gd name="connsiteX3" fmla="*/ 3361812 w 5820495"/>
              <a:gd name="connsiteY3" fmla="*/ 2268288 h 2302951"/>
              <a:gd name="connsiteX4" fmla="*/ 286590 w 5820495"/>
              <a:gd name="connsiteY4" fmla="*/ 1322723 h 2302951"/>
              <a:gd name="connsiteX5" fmla="*/ 251827 w 5820495"/>
              <a:gd name="connsiteY5" fmla="*/ 87954 h 2302951"/>
              <a:gd name="connsiteX6" fmla="*/ 331088 w 5820495"/>
              <a:gd name="connsiteY6" fmla="*/ 1 h 230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0495" h="2302951">
                <a:moveTo>
                  <a:pt x="5820495" y="0"/>
                </a:moveTo>
                <a:lnTo>
                  <a:pt x="5709901" y="213767"/>
                </a:lnTo>
                <a:cubicBezTo>
                  <a:pt x="5432870" y="711271"/>
                  <a:pt x="5095501" y="1152644"/>
                  <a:pt x="4932484" y="1340037"/>
                </a:cubicBezTo>
                <a:cubicBezTo>
                  <a:pt x="4535941" y="1795563"/>
                  <a:pt x="3997054" y="2167493"/>
                  <a:pt x="3361812" y="2268288"/>
                </a:cubicBezTo>
                <a:cubicBezTo>
                  <a:pt x="2395335" y="2421964"/>
                  <a:pt x="953448" y="2057186"/>
                  <a:pt x="286590" y="1322723"/>
                </a:cubicBezTo>
                <a:cubicBezTo>
                  <a:pt x="-136160" y="857206"/>
                  <a:pt x="-42091" y="443734"/>
                  <a:pt x="251827" y="87954"/>
                </a:cubicBezTo>
                <a:lnTo>
                  <a:pt x="331088" y="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E3C79F9-E136-43AA-88A7-931391EEFE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61955" y="3048002"/>
            <a:ext cx="4230047" cy="3809998"/>
          </a:xfrm>
          <a:custGeom>
            <a:avLst/>
            <a:gdLst>
              <a:gd name="connsiteX0" fmla="*/ 2183095 w 4230047"/>
              <a:gd name="connsiteY0" fmla="*/ 18 h 3809998"/>
              <a:gd name="connsiteX1" fmla="*/ 3425027 w 4230047"/>
              <a:gd name="connsiteY1" fmla="*/ 1440808 h 3809998"/>
              <a:gd name="connsiteX2" fmla="*/ 3480109 w 4230047"/>
              <a:gd name="connsiteY2" fmla="*/ 1517586 h 3809998"/>
              <a:gd name="connsiteX3" fmla="*/ 4221130 w 4230047"/>
              <a:gd name="connsiteY3" fmla="*/ 2801399 h 3809998"/>
              <a:gd name="connsiteX4" fmla="*/ 4230047 w 4230047"/>
              <a:gd name="connsiteY4" fmla="*/ 2899961 h 3809998"/>
              <a:gd name="connsiteX5" fmla="*/ 4230047 w 4230047"/>
              <a:gd name="connsiteY5" fmla="*/ 3224568 h 3809998"/>
              <a:gd name="connsiteX6" fmla="*/ 4220577 w 4230047"/>
              <a:gd name="connsiteY6" fmla="*/ 3329167 h 3809998"/>
              <a:gd name="connsiteX7" fmla="*/ 4108028 w 4230047"/>
              <a:gd name="connsiteY7" fmla="*/ 3749750 h 3809998"/>
              <a:gd name="connsiteX8" fmla="*/ 4077743 w 4230047"/>
              <a:gd name="connsiteY8" fmla="*/ 3809998 h 3809998"/>
              <a:gd name="connsiteX9" fmla="*/ 892220 w 4230047"/>
              <a:gd name="connsiteY9" fmla="*/ 3809998 h 3809998"/>
              <a:gd name="connsiteX10" fmla="*/ 840654 w 4230047"/>
              <a:gd name="connsiteY10" fmla="*/ 3790763 h 3809998"/>
              <a:gd name="connsiteX11" fmla="*/ 5750 w 4230047"/>
              <a:gd name="connsiteY11" fmla="*/ 2913921 h 3809998"/>
              <a:gd name="connsiteX12" fmla="*/ 819614 w 4230047"/>
              <a:gd name="connsiteY12" fmla="*/ 1008105 h 3809998"/>
              <a:gd name="connsiteX13" fmla="*/ 2183095 w 4230047"/>
              <a:gd name="connsiteY13" fmla="*/ 18 h 38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30047" h="3809998">
                <a:moveTo>
                  <a:pt x="2183095" y="18"/>
                </a:moveTo>
                <a:cubicBezTo>
                  <a:pt x="2652021" y="-4644"/>
                  <a:pt x="3095337" y="947177"/>
                  <a:pt x="3425027" y="1440808"/>
                </a:cubicBezTo>
                <a:cubicBezTo>
                  <a:pt x="3436611" y="1458213"/>
                  <a:pt x="3455517" y="1484325"/>
                  <a:pt x="3480109" y="1517586"/>
                </a:cubicBezTo>
                <a:cubicBezTo>
                  <a:pt x="3749371" y="1882737"/>
                  <a:pt x="4144039" y="2208821"/>
                  <a:pt x="4221130" y="2801399"/>
                </a:cubicBezTo>
                <a:lnTo>
                  <a:pt x="4230047" y="2899961"/>
                </a:lnTo>
                <a:lnTo>
                  <a:pt x="4230047" y="3224568"/>
                </a:lnTo>
                <a:lnTo>
                  <a:pt x="4220577" y="3329167"/>
                </a:lnTo>
                <a:cubicBezTo>
                  <a:pt x="4200561" y="3491518"/>
                  <a:pt x="4161725" y="3630719"/>
                  <a:pt x="4108028" y="3749750"/>
                </a:cubicBezTo>
                <a:lnTo>
                  <a:pt x="4077743" y="3809998"/>
                </a:lnTo>
                <a:lnTo>
                  <a:pt x="892220" y="3809998"/>
                </a:lnTo>
                <a:lnTo>
                  <a:pt x="840654" y="3790763"/>
                </a:lnTo>
                <a:cubicBezTo>
                  <a:pt x="487979" y="3656637"/>
                  <a:pt x="58498" y="3454097"/>
                  <a:pt x="5750" y="2913921"/>
                </a:cubicBezTo>
                <a:cubicBezTo>
                  <a:pt x="-64577" y="2192439"/>
                  <a:pt x="527932" y="1403503"/>
                  <a:pt x="819614" y="1008105"/>
                </a:cubicBezTo>
                <a:cubicBezTo>
                  <a:pt x="1190771" y="504837"/>
                  <a:pt x="1667013" y="5308"/>
                  <a:pt x="2183095" y="1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5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0">
            <a:extLst>
              <a:ext uri="{FF2B5EF4-FFF2-40B4-BE49-F238E27FC236}">
                <a16:creationId xmlns:a16="http://schemas.microsoft.com/office/drawing/2014/main" id="{368B2638-FA1E-41E2-9B2C-03BEFBE54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2269050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Click to edit Master title style</a:t>
            </a:r>
            <a:endParaRPr lang="en-US" sz="4400" dirty="0"/>
          </a:p>
        </p:txBody>
      </p:sp>
      <p:sp>
        <p:nvSpPr>
          <p:cNvPr id="13" name="Subtitle 21">
            <a:extLst>
              <a:ext uri="{FF2B5EF4-FFF2-40B4-BE49-F238E27FC236}">
                <a16:creationId xmlns:a16="http://schemas.microsoft.com/office/drawing/2014/main" id="{6865B251-150D-4D65-9390-CDECD91E6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4571999"/>
            <a:ext cx="4594502" cy="1524000"/>
          </a:xfrm>
        </p:spPr>
        <p:txBody>
          <a:bodyPr anchor="b" anchorCtr="0"/>
          <a:lstStyle/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279B96F-4DCD-41B1-80AC-F06ECD712F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"/>
            <a:ext cx="2915897" cy="3150803"/>
          </a:xfrm>
          <a:custGeom>
            <a:avLst/>
            <a:gdLst>
              <a:gd name="connsiteX0" fmla="*/ 0 w 2915897"/>
              <a:gd name="connsiteY0" fmla="*/ 0 h 3150803"/>
              <a:gd name="connsiteX1" fmla="*/ 2037171 w 2915897"/>
              <a:gd name="connsiteY1" fmla="*/ 0 h 3150803"/>
              <a:gd name="connsiteX2" fmla="*/ 2234023 w 2915897"/>
              <a:gd name="connsiteY2" fmla="*/ 188447 h 3150803"/>
              <a:gd name="connsiteX3" fmla="*/ 2442937 w 2915897"/>
              <a:gd name="connsiteY3" fmla="*/ 385917 h 3150803"/>
              <a:gd name="connsiteX4" fmla="*/ 2833858 w 2915897"/>
              <a:gd name="connsiteY4" fmla="*/ 927137 h 3150803"/>
              <a:gd name="connsiteX5" fmla="*/ 2858599 w 2915897"/>
              <a:gd name="connsiteY5" fmla="*/ 1740110 h 3150803"/>
              <a:gd name="connsiteX6" fmla="*/ 2478276 w 2915897"/>
              <a:gd name="connsiteY6" fmla="*/ 2549381 h 3150803"/>
              <a:gd name="connsiteX7" fmla="*/ 692855 w 2915897"/>
              <a:gd name="connsiteY7" fmla="*/ 3125784 h 3150803"/>
              <a:gd name="connsiteX8" fmla="*/ 71916 w 2915897"/>
              <a:gd name="connsiteY8" fmla="*/ 3033613 h 3150803"/>
              <a:gd name="connsiteX9" fmla="*/ 0 w 2915897"/>
              <a:gd name="connsiteY9" fmla="*/ 3010677 h 315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15897" h="3150803">
                <a:moveTo>
                  <a:pt x="0" y="0"/>
                </a:moveTo>
                <a:lnTo>
                  <a:pt x="2037171" y="0"/>
                </a:lnTo>
                <a:lnTo>
                  <a:pt x="2234023" y="188447"/>
                </a:lnTo>
                <a:cubicBezTo>
                  <a:pt x="2304388" y="255540"/>
                  <a:pt x="2374048" y="321538"/>
                  <a:pt x="2442937" y="385917"/>
                </a:cubicBezTo>
                <a:cubicBezTo>
                  <a:pt x="2635661" y="565992"/>
                  <a:pt x="2760928" y="746433"/>
                  <a:pt x="2833858" y="927137"/>
                </a:cubicBezTo>
                <a:cubicBezTo>
                  <a:pt x="2943221" y="1198077"/>
                  <a:pt x="2934665" y="1469402"/>
                  <a:pt x="2858599" y="1740110"/>
                </a:cubicBezTo>
                <a:cubicBezTo>
                  <a:pt x="2782532" y="2010817"/>
                  <a:pt x="2638953" y="2280908"/>
                  <a:pt x="2478276" y="2549381"/>
                </a:cubicBezTo>
                <a:cubicBezTo>
                  <a:pt x="2104926" y="3173402"/>
                  <a:pt x="1445175" y="3189854"/>
                  <a:pt x="692855" y="3125784"/>
                </a:cubicBezTo>
                <a:cubicBezTo>
                  <a:pt x="472468" y="3106996"/>
                  <a:pt x="261198" y="3087734"/>
                  <a:pt x="71916" y="3033613"/>
                </a:cubicBezTo>
                <a:lnTo>
                  <a:pt x="0" y="301067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8CF3283-37EB-40F7-B4D3-7321DE54FC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4588" y="0"/>
            <a:ext cx="5820494" cy="2008700"/>
          </a:xfrm>
          <a:custGeom>
            <a:avLst/>
            <a:gdLst>
              <a:gd name="connsiteX0" fmla="*/ 331087 w 5820494"/>
              <a:gd name="connsiteY0" fmla="*/ 0 h 2008700"/>
              <a:gd name="connsiteX1" fmla="*/ 5820494 w 5820494"/>
              <a:gd name="connsiteY1" fmla="*/ 0 h 2008700"/>
              <a:gd name="connsiteX2" fmla="*/ 5709900 w 5820494"/>
              <a:gd name="connsiteY2" fmla="*/ 186453 h 2008700"/>
              <a:gd name="connsiteX3" fmla="*/ 4932484 w 5820494"/>
              <a:gd name="connsiteY3" fmla="*/ 1168818 h 2008700"/>
              <a:gd name="connsiteX4" fmla="*/ 3361811 w 5820494"/>
              <a:gd name="connsiteY4" fmla="*/ 1978465 h 2008700"/>
              <a:gd name="connsiteX5" fmla="*/ 286590 w 5820494"/>
              <a:gd name="connsiteY5" fmla="*/ 1153716 h 2008700"/>
              <a:gd name="connsiteX6" fmla="*/ 251826 w 5820494"/>
              <a:gd name="connsiteY6" fmla="*/ 76716 h 20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0494" h="2008700">
                <a:moveTo>
                  <a:pt x="331087" y="0"/>
                </a:moveTo>
                <a:lnTo>
                  <a:pt x="5820494" y="0"/>
                </a:lnTo>
                <a:lnTo>
                  <a:pt x="5709900" y="186453"/>
                </a:lnTo>
                <a:cubicBezTo>
                  <a:pt x="5432869" y="620391"/>
                  <a:pt x="5095500" y="1005368"/>
                  <a:pt x="4932484" y="1168818"/>
                </a:cubicBezTo>
                <a:cubicBezTo>
                  <a:pt x="4535940" y="1566140"/>
                  <a:pt x="3997053" y="1890549"/>
                  <a:pt x="3361811" y="1978465"/>
                </a:cubicBezTo>
                <a:cubicBezTo>
                  <a:pt x="2395334" y="2112506"/>
                  <a:pt x="953447" y="1794336"/>
                  <a:pt x="286590" y="1153716"/>
                </a:cubicBezTo>
                <a:cubicBezTo>
                  <a:pt x="-136161" y="747678"/>
                  <a:pt x="-42091" y="387037"/>
                  <a:pt x="251826" y="76716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D43413-F064-47FB-B053-5DCA096DAA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" y="3134141"/>
            <a:ext cx="4548543" cy="3723859"/>
          </a:xfrm>
          <a:custGeom>
            <a:avLst/>
            <a:gdLst>
              <a:gd name="connsiteX0" fmla="*/ 3246912 w 4548543"/>
              <a:gd name="connsiteY0" fmla="*/ 458 h 3723859"/>
              <a:gd name="connsiteX1" fmla="*/ 4150879 w 4548543"/>
              <a:gd name="connsiteY1" fmla="*/ 378073 h 3723859"/>
              <a:gd name="connsiteX2" fmla="*/ 4548482 w 4548543"/>
              <a:gd name="connsiteY2" fmla="*/ 1568643 h 3723859"/>
              <a:gd name="connsiteX3" fmla="*/ 4028886 w 4548543"/>
              <a:gd name="connsiteY3" fmla="*/ 3710287 h 3723859"/>
              <a:gd name="connsiteX4" fmla="*/ 4021678 w 4548543"/>
              <a:gd name="connsiteY4" fmla="*/ 3723859 h 3723859"/>
              <a:gd name="connsiteX5" fmla="*/ 0 w 4548543"/>
              <a:gd name="connsiteY5" fmla="*/ 3723859 h 3723859"/>
              <a:gd name="connsiteX6" fmla="*/ 0 w 4548543"/>
              <a:gd name="connsiteY6" fmla="*/ 1455242 h 3723859"/>
              <a:gd name="connsiteX7" fmla="*/ 170674 w 4548543"/>
              <a:gd name="connsiteY7" fmla="*/ 1364030 h 3723859"/>
              <a:gd name="connsiteX8" fmla="*/ 371971 w 4548543"/>
              <a:gd name="connsiteY8" fmla="*/ 1257338 h 3723859"/>
              <a:gd name="connsiteX9" fmla="*/ 2579168 w 4548543"/>
              <a:gd name="connsiteY9" fmla="*/ 156654 h 3723859"/>
              <a:gd name="connsiteX10" fmla="*/ 3246912 w 4548543"/>
              <a:gd name="connsiteY10" fmla="*/ 458 h 372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48543" h="3723859">
                <a:moveTo>
                  <a:pt x="3246912" y="458"/>
                </a:moveTo>
                <a:cubicBezTo>
                  <a:pt x="3556014" y="-7452"/>
                  <a:pt x="3878293" y="85861"/>
                  <a:pt x="4150879" y="378073"/>
                </a:cubicBezTo>
                <a:cubicBezTo>
                  <a:pt x="4474410" y="725138"/>
                  <a:pt x="4551051" y="1187631"/>
                  <a:pt x="4548482" y="1568643"/>
                </a:cubicBezTo>
                <a:cubicBezTo>
                  <a:pt x="4543256" y="2340350"/>
                  <a:pt x="4346080" y="3076780"/>
                  <a:pt x="4028886" y="3710287"/>
                </a:cubicBezTo>
                <a:lnTo>
                  <a:pt x="4021678" y="3723859"/>
                </a:lnTo>
                <a:lnTo>
                  <a:pt x="0" y="3723859"/>
                </a:lnTo>
                <a:lnTo>
                  <a:pt x="0" y="1455242"/>
                </a:lnTo>
                <a:lnTo>
                  <a:pt x="170674" y="1364030"/>
                </a:lnTo>
                <a:cubicBezTo>
                  <a:pt x="240826" y="1327045"/>
                  <a:pt x="308382" y="1291596"/>
                  <a:pt x="371971" y="1257338"/>
                </a:cubicBezTo>
                <a:cubicBezTo>
                  <a:pt x="1092270" y="868657"/>
                  <a:pt x="1814145" y="480776"/>
                  <a:pt x="2579168" y="156654"/>
                </a:cubicBezTo>
                <a:cubicBezTo>
                  <a:pt x="2774058" y="73994"/>
                  <a:pt x="3006499" y="6609"/>
                  <a:pt x="3246912" y="45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1995BAA-F48C-452E-8FB3-2036819AAE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889048" y="314073"/>
            <a:ext cx="2302952" cy="5820494"/>
          </a:xfrm>
          <a:custGeom>
            <a:avLst/>
            <a:gdLst>
              <a:gd name="connsiteX0" fmla="*/ 2302952 w 2302952"/>
              <a:gd name="connsiteY0" fmla="*/ 0 h 5820494"/>
              <a:gd name="connsiteX1" fmla="*/ 2302951 w 2302952"/>
              <a:gd name="connsiteY1" fmla="*/ 5489408 h 5820494"/>
              <a:gd name="connsiteX2" fmla="*/ 2214998 w 2302952"/>
              <a:gd name="connsiteY2" fmla="*/ 5568668 h 5820494"/>
              <a:gd name="connsiteX3" fmla="*/ 980229 w 2302952"/>
              <a:gd name="connsiteY3" fmla="*/ 5533905 h 5820494"/>
              <a:gd name="connsiteX4" fmla="*/ 34664 w 2302952"/>
              <a:gd name="connsiteY4" fmla="*/ 2458684 h 5820494"/>
              <a:gd name="connsiteX5" fmla="*/ 962915 w 2302952"/>
              <a:gd name="connsiteY5" fmla="*/ 888011 h 5820494"/>
              <a:gd name="connsiteX6" fmla="*/ 2089185 w 2302952"/>
              <a:gd name="connsiteY6" fmla="*/ 110594 h 582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952" h="5820494">
                <a:moveTo>
                  <a:pt x="2302952" y="0"/>
                </a:moveTo>
                <a:lnTo>
                  <a:pt x="2302951" y="5489408"/>
                </a:lnTo>
                <a:lnTo>
                  <a:pt x="2214998" y="5568668"/>
                </a:lnTo>
                <a:cubicBezTo>
                  <a:pt x="1859218" y="5862586"/>
                  <a:pt x="1445746" y="5956656"/>
                  <a:pt x="980229" y="5533905"/>
                </a:cubicBezTo>
                <a:cubicBezTo>
                  <a:pt x="245766" y="4867048"/>
                  <a:pt x="-119012" y="3425160"/>
                  <a:pt x="34664" y="2458684"/>
                </a:cubicBezTo>
                <a:cubicBezTo>
                  <a:pt x="135459" y="1823441"/>
                  <a:pt x="507389" y="1284554"/>
                  <a:pt x="962915" y="888011"/>
                </a:cubicBezTo>
                <a:cubicBezTo>
                  <a:pt x="1150308" y="724995"/>
                  <a:pt x="1591681" y="387625"/>
                  <a:pt x="2089185" y="110594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1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23866"/>
            <a:ext cx="1049528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0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325DA79-98D3-4B75-A104-9B8CF2E5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21" y="1732785"/>
            <a:ext cx="5263199" cy="1524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689288-6A1A-4457-8998-96D415487D0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51521" y="3269458"/>
            <a:ext cx="5344477" cy="3092449"/>
          </a:xfrm>
        </p:spPr>
        <p:txBody>
          <a:bodyPr anchor="ctr">
            <a:noAutofit/>
          </a:bodyPr>
          <a:lstStyle>
            <a:lvl1pPr>
              <a:defRPr sz="28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0265BFC-F12F-4129-9A10-7A6D278A9C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35910" y="1"/>
            <a:ext cx="5756090" cy="3960681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56090" h="3960681">
                <a:moveTo>
                  <a:pt x="0" y="0"/>
                </a:moveTo>
                <a:lnTo>
                  <a:pt x="5756090" y="0"/>
                </a:lnTo>
                <a:lnTo>
                  <a:pt x="5756090" y="3463038"/>
                </a:lnTo>
                <a:lnTo>
                  <a:pt x="5558511" y="3561320"/>
                </a:lnTo>
                <a:cubicBezTo>
                  <a:pt x="4879339" y="3874528"/>
                  <a:pt x="4103797" y="4016776"/>
                  <a:pt x="3480391" y="3940416"/>
                </a:cubicBezTo>
                <a:cubicBezTo>
                  <a:pt x="2751968" y="3851461"/>
                  <a:pt x="2103010" y="3410677"/>
                  <a:pt x="1605774" y="2854397"/>
                </a:cubicBezTo>
                <a:cubicBezTo>
                  <a:pt x="1278696" y="2488237"/>
                  <a:pt x="377050" y="1320622"/>
                  <a:pt x="74389" y="325223"/>
                </a:cubicBezTo>
                <a:cubicBezTo>
                  <a:pt x="51690" y="250568"/>
                  <a:pt x="32361" y="176882"/>
                  <a:pt x="16895" y="104576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5CAD1C3-A879-4B95-B5C1-4D7B725EB7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28871" y="4949374"/>
            <a:ext cx="5796193" cy="1908627"/>
          </a:xfrm>
          <a:custGeom>
            <a:avLst/>
            <a:gdLst>
              <a:gd name="connsiteX0" fmla="*/ 3174283 w 5796193"/>
              <a:gd name="connsiteY0" fmla="*/ 18 h 1908627"/>
              <a:gd name="connsiteX1" fmla="*/ 5218462 w 5796193"/>
              <a:gd name="connsiteY1" fmla="*/ 1459807 h 1908627"/>
              <a:gd name="connsiteX2" fmla="*/ 5309125 w 5796193"/>
              <a:gd name="connsiteY2" fmla="*/ 1537598 h 1908627"/>
              <a:gd name="connsiteX3" fmla="*/ 5693890 w 5796193"/>
              <a:gd name="connsiteY3" fmla="*/ 1830997 h 1908627"/>
              <a:gd name="connsiteX4" fmla="*/ 5796193 w 5796193"/>
              <a:gd name="connsiteY4" fmla="*/ 1908627 h 1908627"/>
              <a:gd name="connsiteX5" fmla="*/ 0 w 5796193"/>
              <a:gd name="connsiteY5" fmla="*/ 1908627 h 1908627"/>
              <a:gd name="connsiteX6" fmla="*/ 36796 w 5796193"/>
              <a:gd name="connsiteY6" fmla="*/ 1862978 h 1908627"/>
              <a:gd name="connsiteX7" fmla="*/ 930039 w 5796193"/>
              <a:gd name="connsiteY7" fmla="*/ 1021399 h 1908627"/>
              <a:gd name="connsiteX8" fmla="*/ 3174283 w 5796193"/>
              <a:gd name="connsiteY8" fmla="*/ 18 h 190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96193" h="1908627">
                <a:moveTo>
                  <a:pt x="3174283" y="18"/>
                </a:moveTo>
                <a:cubicBezTo>
                  <a:pt x="3946119" y="-4705"/>
                  <a:pt x="4675803" y="959667"/>
                  <a:pt x="5218462" y="1459807"/>
                </a:cubicBezTo>
                <a:cubicBezTo>
                  <a:pt x="5237529" y="1477442"/>
                  <a:pt x="5268648" y="1503898"/>
                  <a:pt x="5309125" y="1537598"/>
                </a:cubicBezTo>
                <a:cubicBezTo>
                  <a:pt x="5427311" y="1636255"/>
                  <a:pt x="5560174" y="1732098"/>
                  <a:pt x="5693890" y="1830997"/>
                </a:cubicBezTo>
                <a:lnTo>
                  <a:pt x="5796193" y="1908627"/>
                </a:lnTo>
                <a:lnTo>
                  <a:pt x="0" y="1908627"/>
                </a:lnTo>
                <a:lnTo>
                  <a:pt x="36796" y="1862978"/>
                </a:lnTo>
                <a:cubicBezTo>
                  <a:pt x="326152" y="1521692"/>
                  <a:pt x="689989" y="1221705"/>
                  <a:pt x="930039" y="1021399"/>
                </a:cubicBezTo>
                <a:cubicBezTo>
                  <a:pt x="1540951" y="511494"/>
                  <a:pt x="2324829" y="5378"/>
                  <a:pt x="3174283" y="1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9AC3B5B-97EB-4572-B908-B1658101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74051" y="-22158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761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1555E13C-150D-496C-9F53-468F2C94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3" y="765930"/>
            <a:ext cx="10000488" cy="13452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9106F4-7E32-4FF6-96C2-AEDF5C52F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0978" y="2085219"/>
            <a:ext cx="2299137" cy="2531684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E474408-DB73-4EA7-AD23-90BEF0E4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7583" y="2234914"/>
            <a:ext cx="2104785" cy="223115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6083F6A-399B-48F1-8504-4E2E5DF89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525455" y="2246654"/>
            <a:ext cx="2203433" cy="212930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FF428B-F281-4A21-BB33-FC14F2D9C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375489" y="2078498"/>
            <a:ext cx="2503365" cy="24656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9A835EC-64A4-410D-8455-F71FCBF23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096032" y="2093524"/>
            <a:ext cx="2372066" cy="2578683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F3EA8FF-EF64-46BE-85C1-CD234175F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196878" y="2245998"/>
            <a:ext cx="2171549" cy="227257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D4A1BDD-165B-40C1-80E7-4E2915961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821239" y="2234766"/>
            <a:ext cx="2231314" cy="22325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D9D8042-BB75-44E9-8789-7F3FDEF8C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669375" y="2058453"/>
            <a:ext cx="2535041" cy="25852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Picture Placeholder 24">
            <a:extLst>
              <a:ext uri="{FF2B5EF4-FFF2-40B4-BE49-F238E27FC236}">
                <a16:creationId xmlns:a16="http://schemas.microsoft.com/office/drawing/2014/main" id="{FD87B2A7-C62E-4B54-BF5F-9A4F8FD28A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9304" y="2388000"/>
            <a:ext cx="1841341" cy="1951895"/>
          </a:xfrm>
          <a:custGeom>
            <a:avLst/>
            <a:gdLst>
              <a:gd name="connsiteX0" fmla="*/ 943962 w 1841341"/>
              <a:gd name="connsiteY0" fmla="*/ 1198 h 1951895"/>
              <a:gd name="connsiteX1" fmla="*/ 1149516 w 1841341"/>
              <a:gd name="connsiteY1" fmla="*/ 25582 h 1951895"/>
              <a:gd name="connsiteX2" fmla="*/ 1419855 w 1841341"/>
              <a:gd name="connsiteY2" fmla="*/ 180925 h 1951895"/>
              <a:gd name="connsiteX3" fmla="*/ 1633609 w 1841341"/>
              <a:gd name="connsiteY3" fmla="*/ 527878 h 1951895"/>
              <a:gd name="connsiteX4" fmla="*/ 1672914 w 1841341"/>
              <a:gd name="connsiteY4" fmla="*/ 602680 h 1951895"/>
              <a:gd name="connsiteX5" fmla="*/ 1832115 w 1841341"/>
              <a:gd name="connsiteY5" fmla="*/ 1185791 h 1951895"/>
              <a:gd name="connsiteX6" fmla="*/ 1278832 w 1841341"/>
              <a:gd name="connsiteY6" fmla="*/ 1806981 h 1951895"/>
              <a:gd name="connsiteX7" fmla="*/ 1156963 w 1841341"/>
              <a:gd name="connsiteY7" fmla="*/ 1861067 h 1951895"/>
              <a:gd name="connsiteX8" fmla="*/ 789390 w 1841341"/>
              <a:gd name="connsiteY8" fmla="*/ 1944198 h 1951895"/>
              <a:gd name="connsiteX9" fmla="*/ 440403 w 1841341"/>
              <a:gd name="connsiteY9" fmla="*/ 1783988 h 1951895"/>
              <a:gd name="connsiteX10" fmla="*/ 172515 w 1841341"/>
              <a:gd name="connsiteY10" fmla="*/ 1475925 h 1951895"/>
              <a:gd name="connsiteX11" fmla="*/ 21688 w 1841341"/>
              <a:gd name="connsiteY11" fmla="*/ 1076077 h 1951895"/>
              <a:gd name="connsiteX12" fmla="*/ 17942 w 1841341"/>
              <a:gd name="connsiteY12" fmla="*/ 657967 h 1951895"/>
              <a:gd name="connsiteX13" fmla="*/ 156475 w 1841341"/>
              <a:gd name="connsiteY13" fmla="*/ 327024 h 1951895"/>
              <a:gd name="connsiteX14" fmla="*/ 402707 w 1841341"/>
              <a:gd name="connsiteY14" fmla="*/ 113619 h 1951895"/>
              <a:gd name="connsiteX15" fmla="*/ 943962 w 1841341"/>
              <a:gd name="connsiteY15" fmla="*/ 1198 h 195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41341" h="1951895">
                <a:moveTo>
                  <a:pt x="943962" y="1198"/>
                </a:moveTo>
                <a:cubicBezTo>
                  <a:pt x="1011149" y="4081"/>
                  <a:pt x="1079921" y="12180"/>
                  <a:pt x="1149516" y="25582"/>
                </a:cubicBezTo>
                <a:cubicBezTo>
                  <a:pt x="1260583" y="46971"/>
                  <a:pt x="1343948" y="94895"/>
                  <a:pt x="1419855" y="180925"/>
                </a:cubicBezTo>
                <a:cubicBezTo>
                  <a:pt x="1499259" y="270915"/>
                  <a:pt x="1564524" y="395723"/>
                  <a:pt x="1633609" y="527878"/>
                </a:cubicBezTo>
                <a:cubicBezTo>
                  <a:pt x="1646334" y="552257"/>
                  <a:pt x="1659519" y="577450"/>
                  <a:pt x="1672914" y="602680"/>
                </a:cubicBezTo>
                <a:cubicBezTo>
                  <a:pt x="1792788" y="828529"/>
                  <a:pt x="1868654" y="991130"/>
                  <a:pt x="1832115" y="1185791"/>
                </a:cubicBezTo>
                <a:cubicBezTo>
                  <a:pt x="1776443" y="1482394"/>
                  <a:pt x="1610980" y="1668181"/>
                  <a:pt x="1278832" y="1806981"/>
                </a:cubicBezTo>
                <a:cubicBezTo>
                  <a:pt x="1235359" y="1825142"/>
                  <a:pt x="1195494" y="1843403"/>
                  <a:pt x="1156963" y="1861067"/>
                </a:cubicBezTo>
                <a:cubicBezTo>
                  <a:pt x="997211" y="1934265"/>
                  <a:pt x="914877" y="1968364"/>
                  <a:pt x="789390" y="1944198"/>
                </a:cubicBezTo>
                <a:cubicBezTo>
                  <a:pt x="664790" y="1920202"/>
                  <a:pt x="547378" y="1866278"/>
                  <a:pt x="440403" y="1783988"/>
                </a:cubicBezTo>
                <a:cubicBezTo>
                  <a:pt x="335760" y="1703473"/>
                  <a:pt x="245599" y="1599808"/>
                  <a:pt x="172515" y="1475925"/>
                </a:cubicBezTo>
                <a:cubicBezTo>
                  <a:pt x="100651" y="1354155"/>
                  <a:pt x="48481" y="1215915"/>
                  <a:pt x="21688" y="1076077"/>
                </a:cubicBezTo>
                <a:cubicBezTo>
                  <a:pt x="-5923" y="932454"/>
                  <a:pt x="-7167" y="791734"/>
                  <a:pt x="17942" y="657967"/>
                </a:cubicBezTo>
                <a:cubicBezTo>
                  <a:pt x="41621" y="531815"/>
                  <a:pt x="88250" y="420494"/>
                  <a:pt x="156475" y="327024"/>
                </a:cubicBezTo>
                <a:cubicBezTo>
                  <a:pt x="220451" y="239434"/>
                  <a:pt x="303307" y="167639"/>
                  <a:pt x="402707" y="113619"/>
                </a:cubicBezTo>
                <a:cubicBezTo>
                  <a:pt x="555118" y="30826"/>
                  <a:pt x="742403" y="-7453"/>
                  <a:pt x="943962" y="1198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A44E03C4-C446-4889-8A6A-D464581B76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8070" y="4735308"/>
            <a:ext cx="2299136" cy="557784"/>
          </a:xfrm>
        </p:spPr>
        <p:txBody>
          <a:bodyPr/>
          <a:lstStyle>
            <a:lvl1pPr marL="0" algn="ctr">
              <a:lnSpc>
                <a:spcPts val="1800"/>
              </a:lnSpc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/>
              <a:t>Name 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898BDCCC-2240-4BF9-BECF-3E5D269BAC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8070" y="5312140"/>
            <a:ext cx="2299136" cy="602885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68937F96-27E1-49C1-8CF4-44DDAD9DAB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803" y="2374487"/>
            <a:ext cx="1927641" cy="1862790"/>
          </a:xfrm>
          <a:custGeom>
            <a:avLst/>
            <a:gdLst>
              <a:gd name="connsiteX0" fmla="*/ 930108 w 1927641"/>
              <a:gd name="connsiteY0" fmla="*/ 0 h 1862790"/>
              <a:gd name="connsiteX1" fmla="*/ 1465794 w 1927641"/>
              <a:gd name="connsiteY1" fmla="*/ 261567 h 1862790"/>
              <a:gd name="connsiteX2" fmla="*/ 1530987 w 1927641"/>
              <a:gd name="connsiteY2" fmla="*/ 313506 h 1862790"/>
              <a:gd name="connsiteX3" fmla="*/ 1827495 w 1927641"/>
              <a:gd name="connsiteY3" fmla="*/ 585028 h 1862790"/>
              <a:gd name="connsiteX4" fmla="*/ 1927641 w 1927641"/>
              <a:gd name="connsiteY4" fmla="*/ 876627 h 1862790"/>
              <a:gd name="connsiteX5" fmla="*/ 1702819 w 1927641"/>
              <a:gd name="connsiteY5" fmla="*/ 1587653 h 1862790"/>
              <a:gd name="connsiteX6" fmla="*/ 1449910 w 1927641"/>
              <a:gd name="connsiteY6" fmla="*/ 1788391 h 1862790"/>
              <a:gd name="connsiteX7" fmla="*/ 1103141 w 1927641"/>
              <a:gd name="connsiteY7" fmla="*/ 1862790 h 1862790"/>
              <a:gd name="connsiteX8" fmla="*/ 698418 w 1927641"/>
              <a:gd name="connsiteY8" fmla="*/ 1782734 h 1862790"/>
              <a:gd name="connsiteX9" fmla="*/ 338868 w 1927641"/>
              <a:gd name="connsiteY9" fmla="*/ 1562811 h 1862790"/>
              <a:gd name="connsiteX10" fmla="*/ 90178 w 1927641"/>
              <a:gd name="connsiteY10" fmla="*/ 1245689 h 1862790"/>
              <a:gd name="connsiteX11" fmla="*/ 0 w 1927641"/>
              <a:gd name="connsiteY11" fmla="*/ 876627 h 1862790"/>
              <a:gd name="connsiteX12" fmla="*/ 149248 w 1927641"/>
              <a:gd name="connsiteY12" fmla="*/ 533940 h 1862790"/>
              <a:gd name="connsiteX13" fmla="*/ 224450 w 1927641"/>
              <a:gd name="connsiteY13" fmla="*/ 425169 h 1862790"/>
              <a:gd name="connsiteX14" fmla="*/ 930108 w 1927641"/>
              <a:gd name="connsiteY14" fmla="*/ 0 h 186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7641" h="1862790">
                <a:moveTo>
                  <a:pt x="930108" y="0"/>
                </a:moveTo>
                <a:cubicBezTo>
                  <a:pt x="1125684" y="0"/>
                  <a:pt x="1269183" y="103581"/>
                  <a:pt x="1465794" y="261567"/>
                </a:cubicBezTo>
                <a:cubicBezTo>
                  <a:pt x="1487758" y="279220"/>
                  <a:pt x="1509724" y="296661"/>
                  <a:pt x="1530987" y="313506"/>
                </a:cubicBezTo>
                <a:cubicBezTo>
                  <a:pt x="1646231" y="404920"/>
                  <a:pt x="1755063" y="491273"/>
                  <a:pt x="1827495" y="585028"/>
                </a:cubicBezTo>
                <a:cubicBezTo>
                  <a:pt x="1896741" y="674655"/>
                  <a:pt x="1927641" y="764581"/>
                  <a:pt x="1927641" y="876627"/>
                </a:cubicBezTo>
                <a:cubicBezTo>
                  <a:pt x="1927641" y="1157465"/>
                  <a:pt x="1847806" y="1409971"/>
                  <a:pt x="1702819" y="1587653"/>
                </a:cubicBezTo>
                <a:cubicBezTo>
                  <a:pt x="1631877" y="1674559"/>
                  <a:pt x="1546788" y="1742110"/>
                  <a:pt x="1449910" y="1788391"/>
                </a:cubicBezTo>
                <a:cubicBezTo>
                  <a:pt x="1346536" y="1837735"/>
                  <a:pt x="1229885" y="1862790"/>
                  <a:pt x="1103141" y="1862790"/>
                </a:cubicBezTo>
                <a:cubicBezTo>
                  <a:pt x="968744" y="1862790"/>
                  <a:pt x="832527" y="1835863"/>
                  <a:pt x="698418" y="1782734"/>
                </a:cubicBezTo>
                <a:cubicBezTo>
                  <a:pt x="567827" y="1731092"/>
                  <a:pt x="443523" y="1655034"/>
                  <a:pt x="338868" y="1562811"/>
                </a:cubicBezTo>
                <a:cubicBezTo>
                  <a:pt x="232393" y="1469013"/>
                  <a:pt x="148710" y="1362286"/>
                  <a:pt x="90178" y="1245689"/>
                </a:cubicBezTo>
                <a:cubicBezTo>
                  <a:pt x="30362" y="1126497"/>
                  <a:pt x="0" y="1002327"/>
                  <a:pt x="0" y="876627"/>
                </a:cubicBezTo>
                <a:cubicBezTo>
                  <a:pt x="0" y="750033"/>
                  <a:pt x="48440" y="676102"/>
                  <a:pt x="149248" y="533940"/>
                </a:cubicBezTo>
                <a:cubicBezTo>
                  <a:pt x="173571" y="499653"/>
                  <a:pt x="198722" y="464177"/>
                  <a:pt x="224450" y="425169"/>
                </a:cubicBezTo>
                <a:cubicBezTo>
                  <a:pt x="421062" y="127147"/>
                  <a:pt x="632109" y="0"/>
                  <a:pt x="930108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B4F62E2-011C-4BC3-B545-42D8C5D1C0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45285" y="4735308"/>
            <a:ext cx="2299136" cy="557784"/>
          </a:xfrm>
        </p:spPr>
        <p:txBody>
          <a:bodyPr/>
          <a:lstStyle>
            <a:lvl1pPr marL="0" algn="ctr">
              <a:lnSpc>
                <a:spcPts val="1800"/>
              </a:lnSpc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58265EB5-C710-46C7-8816-3B113860B88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45285" y="5312140"/>
            <a:ext cx="2299136" cy="602885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31">
            <a:extLst>
              <a:ext uri="{FF2B5EF4-FFF2-40B4-BE49-F238E27FC236}">
                <a16:creationId xmlns:a16="http://schemas.microsoft.com/office/drawing/2014/main" id="{7B8FE200-2B7E-4E89-90F3-E9F9EC7500F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32191" y="2374487"/>
            <a:ext cx="1899747" cy="1988131"/>
          </a:xfrm>
          <a:custGeom>
            <a:avLst/>
            <a:gdLst>
              <a:gd name="connsiteX0" fmla="*/ 925844 w 1899747"/>
              <a:gd name="connsiteY0" fmla="*/ 1220 h 1988131"/>
              <a:gd name="connsiteX1" fmla="*/ 1484268 w 1899747"/>
              <a:gd name="connsiteY1" fmla="*/ 115729 h 1988131"/>
              <a:gd name="connsiteX2" fmla="*/ 1738310 w 1899747"/>
              <a:gd name="connsiteY2" fmla="*/ 333096 h 1988131"/>
              <a:gd name="connsiteX3" fmla="*/ 1881237 w 1899747"/>
              <a:gd name="connsiteY3" fmla="*/ 670182 h 1988131"/>
              <a:gd name="connsiteX4" fmla="*/ 1877373 w 1899747"/>
              <a:gd name="connsiteY4" fmla="*/ 1096054 h 1988131"/>
              <a:gd name="connsiteX5" fmla="*/ 1721762 w 1899747"/>
              <a:gd name="connsiteY5" fmla="*/ 1503326 h 1988131"/>
              <a:gd name="connsiteX6" fmla="*/ 1445376 w 1899747"/>
              <a:gd name="connsiteY6" fmla="*/ 1817108 h 1988131"/>
              <a:gd name="connsiteX7" fmla="*/ 1085319 w 1899747"/>
              <a:gd name="connsiteY7" fmla="*/ 1980291 h 1988131"/>
              <a:gd name="connsiteX8" fmla="*/ 706086 w 1899747"/>
              <a:gd name="connsiteY8" fmla="*/ 1895617 h 1988131"/>
              <a:gd name="connsiteX9" fmla="*/ 580352 w 1899747"/>
              <a:gd name="connsiteY9" fmla="*/ 1840527 h 1988131"/>
              <a:gd name="connsiteX10" fmla="*/ 9519 w 1899747"/>
              <a:gd name="connsiteY10" fmla="*/ 1207805 h 1988131"/>
              <a:gd name="connsiteX11" fmla="*/ 173770 w 1899747"/>
              <a:gd name="connsiteY11" fmla="*/ 613870 h 1988131"/>
              <a:gd name="connsiteX12" fmla="*/ 214321 w 1899747"/>
              <a:gd name="connsiteY12" fmla="*/ 537679 h 1988131"/>
              <a:gd name="connsiteX13" fmla="*/ 434855 w 1899747"/>
              <a:gd name="connsiteY13" fmla="*/ 184284 h 1988131"/>
              <a:gd name="connsiteX14" fmla="*/ 713770 w 1899747"/>
              <a:gd name="connsiteY14" fmla="*/ 26058 h 1988131"/>
              <a:gd name="connsiteX15" fmla="*/ 925844 w 1899747"/>
              <a:gd name="connsiteY15" fmla="*/ 1220 h 198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99747" h="1988131">
                <a:moveTo>
                  <a:pt x="925844" y="1220"/>
                </a:moveTo>
                <a:cubicBezTo>
                  <a:pt x="1133796" y="-7591"/>
                  <a:pt x="1327023" y="31400"/>
                  <a:pt x="1484268" y="115729"/>
                </a:cubicBezTo>
                <a:cubicBezTo>
                  <a:pt x="1586821" y="170751"/>
                  <a:pt x="1672305" y="243880"/>
                  <a:pt x="1738310" y="333096"/>
                </a:cubicBezTo>
                <a:cubicBezTo>
                  <a:pt x="1808699" y="428301"/>
                  <a:pt x="1856807" y="541689"/>
                  <a:pt x="1881237" y="670182"/>
                </a:cubicBezTo>
                <a:cubicBezTo>
                  <a:pt x="1907142" y="806433"/>
                  <a:pt x="1905859" y="949765"/>
                  <a:pt x="1877373" y="1096054"/>
                </a:cubicBezTo>
                <a:cubicBezTo>
                  <a:pt x="1849730" y="1238488"/>
                  <a:pt x="1795905" y="1379295"/>
                  <a:pt x="1721762" y="1503326"/>
                </a:cubicBezTo>
                <a:cubicBezTo>
                  <a:pt x="1646358" y="1629508"/>
                  <a:pt x="1553338" y="1735098"/>
                  <a:pt x="1445376" y="1817108"/>
                </a:cubicBezTo>
                <a:cubicBezTo>
                  <a:pt x="1335008" y="1900925"/>
                  <a:pt x="1213872" y="1955850"/>
                  <a:pt x="1085319" y="1980291"/>
                </a:cubicBezTo>
                <a:cubicBezTo>
                  <a:pt x="955852" y="2004906"/>
                  <a:pt x="870906" y="1970174"/>
                  <a:pt x="706086" y="1895617"/>
                </a:cubicBezTo>
                <a:cubicBezTo>
                  <a:pt x="666333" y="1877626"/>
                  <a:pt x="625204" y="1859026"/>
                  <a:pt x="580352" y="1840527"/>
                </a:cubicBezTo>
                <a:cubicBezTo>
                  <a:pt x="237669" y="1699150"/>
                  <a:pt x="66957" y="1509914"/>
                  <a:pt x="9519" y="1207805"/>
                </a:cubicBezTo>
                <a:cubicBezTo>
                  <a:pt x="-28179" y="1009531"/>
                  <a:pt x="50093" y="843911"/>
                  <a:pt x="173770" y="613870"/>
                </a:cubicBezTo>
                <a:cubicBezTo>
                  <a:pt x="187589" y="588170"/>
                  <a:pt x="201192" y="562511"/>
                  <a:pt x="214321" y="537679"/>
                </a:cubicBezTo>
                <a:cubicBezTo>
                  <a:pt x="285598" y="403070"/>
                  <a:pt x="352934" y="275945"/>
                  <a:pt x="434855" y="184284"/>
                </a:cubicBezTo>
                <a:cubicBezTo>
                  <a:pt x="513170" y="96656"/>
                  <a:pt x="599180" y="47844"/>
                  <a:pt x="713770" y="26058"/>
                </a:cubicBezTo>
                <a:cubicBezTo>
                  <a:pt x="785572" y="12407"/>
                  <a:pt x="856526" y="4158"/>
                  <a:pt x="925844" y="122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1A1C005-8783-4E18-B3C6-599A2CBC7E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62558" y="4735308"/>
            <a:ext cx="2299136" cy="557784"/>
          </a:xfrm>
        </p:spPr>
        <p:txBody>
          <a:bodyPr/>
          <a:lstStyle>
            <a:lvl1pPr marL="0" algn="ctr">
              <a:lnSpc>
                <a:spcPts val="1800"/>
              </a:lnSpc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BE9A3D5B-EC8F-4A64-BB06-F697506D31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2558" y="5312140"/>
            <a:ext cx="2299136" cy="602885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34">
            <a:extLst>
              <a:ext uri="{FF2B5EF4-FFF2-40B4-BE49-F238E27FC236}">
                <a16:creationId xmlns:a16="http://schemas.microsoft.com/office/drawing/2014/main" id="{8201F6F8-BF7C-4F3A-8B60-C8D2624630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60878" y="2373917"/>
            <a:ext cx="1952033" cy="1953149"/>
          </a:xfrm>
          <a:custGeom>
            <a:avLst/>
            <a:gdLst>
              <a:gd name="connsiteX0" fmla="*/ 834934 w 1952033"/>
              <a:gd name="connsiteY0" fmla="*/ 0 h 1953149"/>
              <a:gd name="connsiteX1" fmla="*/ 1244777 w 1952033"/>
              <a:gd name="connsiteY1" fmla="*/ 83940 h 1953149"/>
              <a:gd name="connsiteX2" fmla="*/ 1608877 w 1952033"/>
              <a:gd name="connsiteY2" fmla="*/ 314531 h 1953149"/>
              <a:gd name="connsiteX3" fmla="*/ 1860714 w 1952033"/>
              <a:gd name="connsiteY3" fmla="*/ 647036 h 1953149"/>
              <a:gd name="connsiteX4" fmla="*/ 1952033 w 1952033"/>
              <a:gd name="connsiteY4" fmla="*/ 1033999 h 1953149"/>
              <a:gd name="connsiteX5" fmla="*/ 1800896 w 1952033"/>
              <a:gd name="connsiteY5" fmla="*/ 1393310 h 1953149"/>
              <a:gd name="connsiteX6" fmla="*/ 1724743 w 1952033"/>
              <a:gd name="connsiteY6" fmla="*/ 1507357 h 1953149"/>
              <a:gd name="connsiteX7" fmla="*/ 1010156 w 1952033"/>
              <a:gd name="connsiteY7" fmla="*/ 1953149 h 1953149"/>
              <a:gd name="connsiteX8" fmla="*/ 467692 w 1952033"/>
              <a:gd name="connsiteY8" fmla="*/ 1678894 h 1953149"/>
              <a:gd name="connsiteX9" fmla="*/ 401674 w 1952033"/>
              <a:gd name="connsiteY9" fmla="*/ 1624436 h 1953149"/>
              <a:gd name="connsiteX10" fmla="*/ 101413 w 1952033"/>
              <a:gd name="connsiteY10" fmla="*/ 1339743 h 1953149"/>
              <a:gd name="connsiteX11" fmla="*/ 0 w 1952033"/>
              <a:gd name="connsiteY11" fmla="*/ 1033999 h 1953149"/>
              <a:gd name="connsiteX12" fmla="*/ 227668 w 1952033"/>
              <a:gd name="connsiteY12" fmla="*/ 288483 h 1953149"/>
              <a:gd name="connsiteX13" fmla="*/ 483777 w 1952033"/>
              <a:gd name="connsiteY13" fmla="*/ 78009 h 1953149"/>
              <a:gd name="connsiteX14" fmla="*/ 834934 w 1952033"/>
              <a:gd name="connsiteY14" fmla="*/ 0 h 195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2033" h="1953149">
                <a:moveTo>
                  <a:pt x="834934" y="0"/>
                </a:moveTo>
                <a:cubicBezTo>
                  <a:pt x="971031" y="0"/>
                  <a:pt x="1108972" y="28233"/>
                  <a:pt x="1244777" y="83940"/>
                </a:cubicBezTo>
                <a:cubicBezTo>
                  <a:pt x="1377021" y="138088"/>
                  <a:pt x="1502898" y="217834"/>
                  <a:pt x="1608877" y="314531"/>
                </a:cubicBezTo>
                <a:cubicBezTo>
                  <a:pt x="1716700" y="412878"/>
                  <a:pt x="1801441" y="524782"/>
                  <a:pt x="1860714" y="647036"/>
                </a:cubicBezTo>
                <a:cubicBezTo>
                  <a:pt x="1921287" y="772009"/>
                  <a:pt x="1952033" y="902202"/>
                  <a:pt x="1952033" y="1033999"/>
                </a:cubicBezTo>
                <a:cubicBezTo>
                  <a:pt x="1952033" y="1166735"/>
                  <a:pt x="1902980" y="1244252"/>
                  <a:pt x="1800896" y="1393310"/>
                </a:cubicBezTo>
                <a:cubicBezTo>
                  <a:pt x="1776266" y="1429260"/>
                  <a:pt x="1750797" y="1466457"/>
                  <a:pt x="1724743" y="1507357"/>
                </a:cubicBezTo>
                <a:cubicBezTo>
                  <a:pt x="1525643" y="1819835"/>
                  <a:pt x="1311925" y="1953149"/>
                  <a:pt x="1010156" y="1953149"/>
                </a:cubicBezTo>
                <a:cubicBezTo>
                  <a:pt x="812105" y="1953149"/>
                  <a:pt x="666791" y="1844544"/>
                  <a:pt x="467692" y="1678894"/>
                </a:cubicBezTo>
                <a:cubicBezTo>
                  <a:pt x="445449" y="1660385"/>
                  <a:pt x="423206" y="1642098"/>
                  <a:pt x="401674" y="1624436"/>
                </a:cubicBezTo>
                <a:cubicBezTo>
                  <a:pt x="284972" y="1528587"/>
                  <a:pt x="174762" y="1438046"/>
                  <a:pt x="101413" y="1339743"/>
                </a:cubicBezTo>
                <a:cubicBezTo>
                  <a:pt x="31291" y="1245768"/>
                  <a:pt x="0" y="1151481"/>
                  <a:pt x="0" y="1033999"/>
                </a:cubicBezTo>
                <a:cubicBezTo>
                  <a:pt x="0" y="739540"/>
                  <a:pt x="80846" y="474784"/>
                  <a:pt x="227668" y="288483"/>
                </a:cubicBezTo>
                <a:cubicBezTo>
                  <a:pt x="299507" y="197362"/>
                  <a:pt x="385673" y="126535"/>
                  <a:pt x="483777" y="78009"/>
                </a:cubicBezTo>
                <a:cubicBezTo>
                  <a:pt x="588458" y="26271"/>
                  <a:pt x="706585" y="0"/>
                  <a:pt x="83493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C4743B1-EFFF-41A0-9B71-BA682DEA6BE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45983" y="4735308"/>
            <a:ext cx="2299136" cy="557784"/>
          </a:xfrm>
        </p:spPr>
        <p:txBody>
          <a:bodyPr/>
          <a:lstStyle>
            <a:lvl1pPr marL="0" algn="ctr">
              <a:lnSpc>
                <a:spcPts val="1800"/>
              </a:lnSpc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F3E67B36-FF15-486B-A34D-9EC0A6AD246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845983" y="5312140"/>
            <a:ext cx="2299136" cy="602885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6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 2 column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2pPr>
            <a:lvl3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3pPr>
            <a:lvl4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4pPr>
            <a:lvl5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2pPr>
            <a:lvl3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3pPr>
            <a:lvl4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4pPr>
            <a:lvl5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AFFB3B-DDD9-4451-A445-1716F21B5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72835" y="0"/>
            <a:ext cx="4154519" cy="1314451"/>
            <a:chOff x="5872835" y="0"/>
            <a:chExt cx="4154519" cy="1314451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B9FEA5-95BE-43A3-A0DC-93B8477BC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5872835" y="0"/>
              <a:ext cx="3991773" cy="1314450"/>
            </a:xfrm>
            <a:custGeom>
              <a:avLst/>
              <a:gdLst>
                <a:gd name="connsiteX0" fmla="*/ 3174283 w 5796193"/>
                <a:gd name="connsiteY0" fmla="*/ 18 h 1908627"/>
                <a:gd name="connsiteX1" fmla="*/ 5218462 w 5796193"/>
                <a:gd name="connsiteY1" fmla="*/ 1459807 h 1908627"/>
                <a:gd name="connsiteX2" fmla="*/ 5309125 w 5796193"/>
                <a:gd name="connsiteY2" fmla="*/ 1537598 h 1908627"/>
                <a:gd name="connsiteX3" fmla="*/ 5693890 w 5796193"/>
                <a:gd name="connsiteY3" fmla="*/ 1830997 h 1908627"/>
                <a:gd name="connsiteX4" fmla="*/ 5796193 w 5796193"/>
                <a:gd name="connsiteY4" fmla="*/ 1908627 h 1908627"/>
                <a:gd name="connsiteX5" fmla="*/ 0 w 5796193"/>
                <a:gd name="connsiteY5" fmla="*/ 1908627 h 1908627"/>
                <a:gd name="connsiteX6" fmla="*/ 36796 w 5796193"/>
                <a:gd name="connsiteY6" fmla="*/ 1862978 h 1908627"/>
                <a:gd name="connsiteX7" fmla="*/ 930039 w 5796193"/>
                <a:gd name="connsiteY7" fmla="*/ 1021399 h 1908627"/>
                <a:gd name="connsiteX8" fmla="*/ 3174283 w 5796193"/>
                <a:gd name="connsiteY8" fmla="*/ 18 h 19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96193" h="1908627">
                  <a:moveTo>
                    <a:pt x="3174283" y="18"/>
                  </a:moveTo>
                  <a:cubicBezTo>
                    <a:pt x="3946119" y="-4705"/>
                    <a:pt x="4675803" y="959667"/>
                    <a:pt x="5218462" y="1459807"/>
                  </a:cubicBezTo>
                  <a:cubicBezTo>
                    <a:pt x="5237529" y="1477442"/>
                    <a:pt x="5268648" y="1503898"/>
                    <a:pt x="5309125" y="1537598"/>
                  </a:cubicBezTo>
                  <a:cubicBezTo>
                    <a:pt x="5427311" y="1636255"/>
                    <a:pt x="5560174" y="1732098"/>
                    <a:pt x="5693890" y="1830997"/>
                  </a:cubicBezTo>
                  <a:lnTo>
                    <a:pt x="5796193" y="1908627"/>
                  </a:lnTo>
                  <a:lnTo>
                    <a:pt x="0" y="1908627"/>
                  </a:lnTo>
                  <a:lnTo>
                    <a:pt x="36796" y="1862978"/>
                  </a:lnTo>
                  <a:cubicBezTo>
                    <a:pt x="326152" y="1521692"/>
                    <a:pt x="689989" y="1221705"/>
                    <a:pt x="930039" y="1021399"/>
                  </a:cubicBezTo>
                  <a:cubicBezTo>
                    <a:pt x="1540951" y="511494"/>
                    <a:pt x="2324829" y="5378"/>
                    <a:pt x="3174283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79F2365-436D-4300-8A80-42A44D63E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0515" y="0"/>
              <a:ext cx="3366839" cy="1314451"/>
            </a:xfrm>
            <a:custGeom>
              <a:avLst/>
              <a:gdLst>
                <a:gd name="connsiteX0" fmla="*/ 0 w 4200872"/>
                <a:gd name="connsiteY0" fmla="*/ 0 h 1514020"/>
                <a:gd name="connsiteX1" fmla="*/ 4200872 w 4200872"/>
                <a:gd name="connsiteY1" fmla="*/ 0 h 1514020"/>
                <a:gd name="connsiteX2" fmla="*/ 4142607 w 4200872"/>
                <a:gd name="connsiteY2" fmla="*/ 38563 h 1514020"/>
                <a:gd name="connsiteX3" fmla="*/ 3008795 w 4200872"/>
                <a:gd name="connsiteY3" fmla="*/ 1083181 h 1514020"/>
                <a:gd name="connsiteX4" fmla="*/ 709479 w 4200872"/>
                <a:gd name="connsiteY4" fmla="*/ 810018 h 1514020"/>
                <a:gd name="connsiteX5" fmla="*/ 214372 w 4200872"/>
                <a:gd name="connsiteY5" fmla="*/ 268967 h 1514020"/>
                <a:gd name="connsiteX0" fmla="*/ 4111158 w 4111158"/>
                <a:gd name="connsiteY0" fmla="*/ 0 h 1514020"/>
                <a:gd name="connsiteX1" fmla="*/ 4052893 w 4111158"/>
                <a:gd name="connsiteY1" fmla="*/ 38563 h 1514020"/>
                <a:gd name="connsiteX2" fmla="*/ 2919081 w 4111158"/>
                <a:gd name="connsiteY2" fmla="*/ 1083181 h 1514020"/>
                <a:gd name="connsiteX3" fmla="*/ 619765 w 4111158"/>
                <a:gd name="connsiteY3" fmla="*/ 810018 h 1514020"/>
                <a:gd name="connsiteX4" fmla="*/ 124658 w 4111158"/>
                <a:gd name="connsiteY4" fmla="*/ 268967 h 1514020"/>
                <a:gd name="connsiteX5" fmla="*/ 0 w 4111158"/>
                <a:gd name="connsiteY5" fmla="*/ 83899 h 1514020"/>
                <a:gd name="connsiteX0" fmla="*/ 4146758 w 4146758"/>
                <a:gd name="connsiteY0" fmla="*/ 0 h 1514020"/>
                <a:gd name="connsiteX1" fmla="*/ 4088493 w 4146758"/>
                <a:gd name="connsiteY1" fmla="*/ 38563 h 1514020"/>
                <a:gd name="connsiteX2" fmla="*/ 2954681 w 4146758"/>
                <a:gd name="connsiteY2" fmla="*/ 1083181 h 1514020"/>
                <a:gd name="connsiteX3" fmla="*/ 655365 w 4146758"/>
                <a:gd name="connsiteY3" fmla="*/ 810018 h 1514020"/>
                <a:gd name="connsiteX4" fmla="*/ 160258 w 4146758"/>
                <a:gd name="connsiteY4" fmla="*/ 268967 h 1514020"/>
                <a:gd name="connsiteX5" fmla="*/ 0 w 4146758"/>
                <a:gd name="connsiteY5" fmla="*/ 10654 h 151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46758" h="1514020">
                  <a:moveTo>
                    <a:pt x="4146758" y="0"/>
                  </a:moveTo>
                  <a:lnTo>
                    <a:pt x="4088493" y="38563"/>
                  </a:lnTo>
                  <a:cubicBezTo>
                    <a:pt x="3683117" y="337805"/>
                    <a:pt x="3339000" y="765216"/>
                    <a:pt x="2954681" y="1083181"/>
                  </a:cubicBezTo>
                  <a:cubicBezTo>
                    <a:pt x="2434478" y="1512793"/>
                    <a:pt x="1773669" y="1891699"/>
                    <a:pt x="655365" y="810018"/>
                  </a:cubicBezTo>
                  <a:cubicBezTo>
                    <a:pt x="490981" y="651095"/>
                    <a:pt x="325676" y="468539"/>
                    <a:pt x="160258" y="268967"/>
                  </a:cubicBezTo>
                  <a:cubicBezTo>
                    <a:pt x="88801" y="179311"/>
                    <a:pt x="0" y="10654"/>
                    <a:pt x="0" y="10654"/>
                  </a:cubicBez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87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203B704-015A-403C-A5A1-762756C46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7467" y="0"/>
            <a:ext cx="5820494" cy="2302951"/>
          </a:xfrm>
          <a:custGeom>
            <a:avLst/>
            <a:gdLst>
              <a:gd name="connsiteX0" fmla="*/ 331087 w 5820494"/>
              <a:gd name="connsiteY0" fmla="*/ 0 h 2302951"/>
              <a:gd name="connsiteX1" fmla="*/ 5820494 w 5820494"/>
              <a:gd name="connsiteY1" fmla="*/ 0 h 2302951"/>
              <a:gd name="connsiteX2" fmla="*/ 5709900 w 5820494"/>
              <a:gd name="connsiteY2" fmla="*/ 213766 h 2302951"/>
              <a:gd name="connsiteX3" fmla="*/ 4932484 w 5820494"/>
              <a:gd name="connsiteY3" fmla="*/ 1340037 h 2302951"/>
              <a:gd name="connsiteX4" fmla="*/ 3361811 w 5820494"/>
              <a:gd name="connsiteY4" fmla="*/ 2268288 h 2302951"/>
              <a:gd name="connsiteX5" fmla="*/ 286590 w 5820494"/>
              <a:gd name="connsiteY5" fmla="*/ 1322722 h 2302951"/>
              <a:gd name="connsiteX6" fmla="*/ 251826 w 5820494"/>
              <a:gd name="connsiteY6" fmla="*/ 87954 h 230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0494" h="2302951">
                <a:moveTo>
                  <a:pt x="331087" y="0"/>
                </a:moveTo>
                <a:lnTo>
                  <a:pt x="5820494" y="0"/>
                </a:lnTo>
                <a:lnTo>
                  <a:pt x="5709900" y="213766"/>
                </a:lnTo>
                <a:cubicBezTo>
                  <a:pt x="5432869" y="711271"/>
                  <a:pt x="5095500" y="1152643"/>
                  <a:pt x="4932484" y="1340037"/>
                </a:cubicBezTo>
                <a:cubicBezTo>
                  <a:pt x="4535940" y="1795562"/>
                  <a:pt x="3997053" y="2167493"/>
                  <a:pt x="3361811" y="2268288"/>
                </a:cubicBezTo>
                <a:cubicBezTo>
                  <a:pt x="2395334" y="2421964"/>
                  <a:pt x="953447" y="2057186"/>
                  <a:pt x="286590" y="1322722"/>
                </a:cubicBezTo>
                <a:cubicBezTo>
                  <a:pt x="-136161" y="857205"/>
                  <a:pt x="-42091" y="443733"/>
                  <a:pt x="251826" y="87954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3200400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7999"/>
            <a:ext cx="3200400" cy="3048000"/>
          </a:xfrm>
        </p:spPr>
        <p:txBody>
          <a:bodyPr/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2pPr>
            <a:lvl3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3pPr>
            <a:lvl4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2285999"/>
            <a:ext cx="3200400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3047999"/>
            <a:ext cx="3200400" cy="3048000"/>
          </a:xfrm>
        </p:spPr>
        <p:txBody>
          <a:bodyPr/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2pPr>
            <a:lvl3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3pPr>
            <a:lvl4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4EB2F7F-9194-43CA-B2EE-6C327D14A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9600" y="2286001"/>
            <a:ext cx="3200400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FB1243F-4E49-476D-B798-341DC014DED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29600" y="3047999"/>
            <a:ext cx="3200400" cy="3048000"/>
          </a:xfrm>
        </p:spPr>
        <p:txBody>
          <a:bodyPr/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2pPr>
            <a:lvl3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3pPr>
            <a:lvl4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5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5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72" r:id="rId2"/>
    <p:sldLayoutId id="2147483662" r:id="rId3"/>
    <p:sldLayoutId id="2147483667" r:id="rId4"/>
    <p:sldLayoutId id="2147483650" r:id="rId5"/>
    <p:sldLayoutId id="2147483655" r:id="rId6"/>
    <p:sldLayoutId id="2147483670" r:id="rId7"/>
    <p:sldLayoutId id="2147483653" r:id="rId8"/>
    <p:sldLayoutId id="2147483671" r:id="rId9"/>
    <p:sldLayoutId id="2147483666" r:id="rId10"/>
    <p:sldLayoutId id="2147483663" r:id="rId11"/>
    <p:sldLayoutId id="2147483651" r:id="rId12"/>
    <p:sldLayoutId id="2147483649" r:id="rId13"/>
    <p:sldLayoutId id="2147483652" r:id="rId14"/>
    <p:sldLayoutId id="2147483654" r:id="rId15"/>
    <p:sldLayoutId id="2147483669" r:id="rId16"/>
    <p:sldLayoutId id="2147483656" r:id="rId17"/>
    <p:sldLayoutId id="2147483657" r:id="rId18"/>
    <p:sldLayoutId id="214748365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480">
          <p15:clr>
            <a:srgbClr val="F26B43"/>
          </p15:clr>
        </p15:guide>
        <p15:guide id="3" pos="960">
          <p15:clr>
            <a:srgbClr val="F26B43"/>
          </p15:clr>
        </p15:guide>
        <p15:guide id="4" pos="1440">
          <p15:clr>
            <a:srgbClr val="F26B43"/>
          </p15:clr>
        </p15:guide>
        <p15:guide id="5" pos="1920">
          <p15:clr>
            <a:srgbClr val="F26B43"/>
          </p15:clr>
        </p15:guide>
        <p15:guide id="6" pos="2400">
          <p15:clr>
            <a:srgbClr val="F26B43"/>
          </p15:clr>
        </p15:guide>
        <p15:guide id="7" pos="2880">
          <p15:clr>
            <a:srgbClr val="F26B43"/>
          </p15:clr>
        </p15:guide>
        <p15:guide id="8" pos="3360">
          <p15:clr>
            <a:srgbClr val="F26B43"/>
          </p15:clr>
        </p15:guide>
        <p15:guide id="9" pos="3840">
          <p15:clr>
            <a:srgbClr val="F26B43"/>
          </p15:clr>
        </p15:guide>
        <p15:guide id="10" pos="4320">
          <p15:clr>
            <a:srgbClr val="F26B43"/>
          </p15:clr>
        </p15:guide>
        <p15:guide id="11" pos="4800">
          <p15:clr>
            <a:srgbClr val="F26B43"/>
          </p15:clr>
        </p15:guide>
        <p15:guide id="12" pos="5280">
          <p15:clr>
            <a:srgbClr val="F26B43"/>
          </p15:clr>
        </p15:guide>
        <p15:guide id="13" pos="5760">
          <p15:clr>
            <a:srgbClr val="F26B43"/>
          </p15:clr>
        </p15:guide>
        <p15:guide id="14" pos="6240">
          <p15:clr>
            <a:srgbClr val="F26B43"/>
          </p15:clr>
        </p15:guide>
        <p15:guide id="15" pos="6720">
          <p15:clr>
            <a:srgbClr val="F26B43"/>
          </p15:clr>
        </p15:guide>
        <p15:guide id="16" pos="7200">
          <p15:clr>
            <a:srgbClr val="F26B43"/>
          </p15:clr>
        </p15:guide>
        <p15:guide id="17" pos="7680">
          <p15:clr>
            <a:srgbClr val="F26B43"/>
          </p15:clr>
        </p15:guide>
        <p15:guide id="18" orient="horz">
          <p15:clr>
            <a:srgbClr val="F26B43"/>
          </p15:clr>
        </p15:guide>
        <p15:guide id="19" orient="horz" pos="480">
          <p15:clr>
            <a:srgbClr val="F26B43"/>
          </p15:clr>
        </p15:guide>
        <p15:guide id="20" orient="horz" pos="960">
          <p15:clr>
            <a:srgbClr val="F26B43"/>
          </p15:clr>
        </p15:guide>
        <p15:guide id="21" orient="horz" pos="1440">
          <p15:clr>
            <a:srgbClr val="F26B43"/>
          </p15:clr>
        </p15:guide>
        <p15:guide id="22" orient="horz" pos="1920">
          <p15:clr>
            <a:srgbClr val="F26B43"/>
          </p15:clr>
        </p15:guide>
        <p15:guide id="23" orient="horz" pos="2400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360">
          <p15:clr>
            <a:srgbClr val="F26B43"/>
          </p15:clr>
        </p15:guide>
        <p15:guide id="26" orient="horz" pos="3840">
          <p15:clr>
            <a:srgbClr val="F26B43"/>
          </p15:clr>
        </p15:guide>
        <p15:guide id="27" orient="horz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en/cafe-interior-restaurant-472656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www.kaggle.com/datasets/himanshupoddar/zomato-bangalore-restaurants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Placeholder 51">
            <a:extLst>
              <a:ext uri="{FF2B5EF4-FFF2-40B4-BE49-F238E27FC236}">
                <a16:creationId xmlns:a16="http://schemas.microsoft.com/office/drawing/2014/main" id="{C388A144-7F73-4841-9C0E-A3A1C8B66D9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1" y="3944"/>
            <a:ext cx="12192000" cy="6877685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14543A8-30F8-48A3-9966-2C87455FC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82952"/>
            <a:ext cx="4572000" cy="2286000"/>
          </a:xfrm>
        </p:spPr>
        <p:txBody>
          <a:bodyPr>
            <a:normAutofit/>
          </a:bodyPr>
          <a:lstStyle/>
          <a:p>
            <a:r>
              <a:rPr lang="en-US" dirty="0"/>
              <a:t>Café Management System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90F4C458-488B-4A00-BBE6-56D166E4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791942"/>
            <a:ext cx="4572000" cy="1524000"/>
          </a:xfrm>
        </p:spPr>
        <p:txBody>
          <a:bodyPr/>
          <a:lstStyle/>
          <a:p>
            <a:r>
              <a:rPr lang="en-US" sz="1800" dirty="0">
                <a:solidFill>
                  <a:schemeClr val="tx2">
                    <a:alpha val="70000"/>
                  </a:schemeClr>
                </a:solidFill>
              </a:rPr>
              <a:t>Presented by:</a:t>
            </a:r>
          </a:p>
          <a:p>
            <a:r>
              <a:rPr lang="en-US" dirty="0">
                <a:solidFill>
                  <a:schemeClr val="tx2">
                    <a:alpha val="70000"/>
                  </a:schemeClr>
                </a:solidFill>
              </a:rPr>
              <a:t>Kyaw Zay Yar Linn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0ACD1F-5E64-47CD-BF6C-FED863721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1D306-13D6-4479-8205-321C1F57CC5A}"/>
              </a:ext>
            </a:extLst>
          </p:cNvPr>
          <p:cNvSpPr txBox="1"/>
          <p:nvPr/>
        </p:nvSpPr>
        <p:spPr>
          <a:xfrm>
            <a:off x="762000" y="3999913"/>
            <a:ext cx="61887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(Integrating with Sentiment Analysis)</a:t>
            </a:r>
          </a:p>
        </p:txBody>
      </p:sp>
    </p:spTree>
    <p:extLst>
      <p:ext uri="{BB962C8B-B14F-4D97-AF65-F5344CB8AC3E}">
        <p14:creationId xmlns:p14="http://schemas.microsoft.com/office/powerpoint/2010/main" val="1808338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1B5-FB23-4214-A127-97BF007D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-114364"/>
            <a:ext cx="10668000" cy="1524000"/>
          </a:xfrm>
        </p:spPr>
        <p:txBody>
          <a:bodyPr/>
          <a:lstStyle/>
          <a:p>
            <a:r>
              <a:rPr lang="en-US" dirty="0"/>
              <a:t>Backend Logic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89C94-5A59-4770-BDF1-A26BCFF7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04.03.2025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0B5A-03C4-4FA7-A179-7E4E7EA0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19D9E-69D8-4DD7-9731-6089CB4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5174C5-C6EC-4A62-90EB-EF904F002027}"/>
              </a:ext>
            </a:extLst>
          </p:cNvPr>
          <p:cNvSpPr/>
          <p:nvPr/>
        </p:nvSpPr>
        <p:spPr>
          <a:xfrm>
            <a:off x="932552" y="1619250"/>
            <a:ext cx="1244600" cy="698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77D274BA-8CD1-4FB0-A802-F09795D689CC}"/>
              </a:ext>
            </a:extLst>
          </p:cNvPr>
          <p:cNvSpPr/>
          <p:nvPr/>
        </p:nvSpPr>
        <p:spPr>
          <a:xfrm>
            <a:off x="2858983" y="1577975"/>
            <a:ext cx="1511300" cy="7810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 request from </a:t>
            </a:r>
            <a:r>
              <a:rPr lang="en-US" sz="1400" dirty="0" err="1"/>
              <a:t>frontened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BEE391-F490-4193-AE31-BFB5CC67C44B}"/>
              </a:ext>
            </a:extLst>
          </p:cNvPr>
          <p:cNvSpPr/>
          <p:nvPr/>
        </p:nvSpPr>
        <p:spPr>
          <a:xfrm>
            <a:off x="5288652" y="1619250"/>
            <a:ext cx="1549400" cy="698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JWT Filter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1E64C3F4-8500-4B8D-8F46-5C52E6DDD943}"/>
              </a:ext>
            </a:extLst>
          </p:cNvPr>
          <p:cNvSpPr/>
          <p:nvPr/>
        </p:nvSpPr>
        <p:spPr>
          <a:xfrm>
            <a:off x="7841352" y="1415184"/>
            <a:ext cx="1714500" cy="110663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 token valid?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8ECB0-04EA-44C1-949D-54B741635B60}"/>
              </a:ext>
            </a:extLst>
          </p:cNvPr>
          <p:cNvSpPr/>
          <p:nvPr/>
        </p:nvSpPr>
        <p:spPr>
          <a:xfrm>
            <a:off x="7923902" y="3429000"/>
            <a:ext cx="1549400" cy="698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Route request to appropriate controller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11DE4D-1831-4064-B73D-14E23CBDE879}"/>
              </a:ext>
            </a:extLst>
          </p:cNvPr>
          <p:cNvSpPr/>
          <p:nvPr/>
        </p:nvSpPr>
        <p:spPr>
          <a:xfrm>
            <a:off x="10249934" y="2644775"/>
            <a:ext cx="1549400" cy="698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Return unauthorized response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60F3FF-EAE8-4DFB-8AAC-F4326DB4B311}"/>
              </a:ext>
            </a:extLst>
          </p:cNvPr>
          <p:cNvSpPr/>
          <p:nvPr/>
        </p:nvSpPr>
        <p:spPr>
          <a:xfrm>
            <a:off x="5447402" y="3429000"/>
            <a:ext cx="1549400" cy="698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Controller logic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D0925F-A9FB-44F0-9D5F-ECFDDA8B1BB2}"/>
              </a:ext>
            </a:extLst>
          </p:cNvPr>
          <p:cNvSpPr/>
          <p:nvPr/>
        </p:nvSpPr>
        <p:spPr>
          <a:xfrm>
            <a:off x="3129652" y="3422650"/>
            <a:ext cx="1549400" cy="698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Invoke service layer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D7DB3B1-4D1F-42CB-BFC6-B9A968225E45}"/>
              </a:ext>
            </a:extLst>
          </p:cNvPr>
          <p:cNvSpPr/>
          <p:nvPr/>
        </p:nvSpPr>
        <p:spPr>
          <a:xfrm>
            <a:off x="1107177" y="3386137"/>
            <a:ext cx="1092200" cy="7842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Repository (MySQL)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483448-9534-4594-80C4-E21BA3362FBB}"/>
              </a:ext>
            </a:extLst>
          </p:cNvPr>
          <p:cNvCxnSpPr>
            <a:cxnSpLocks/>
            <a:stCxn id="3" idx="6"/>
            <a:endCxn id="5" idx="5"/>
          </p:cNvCxnSpPr>
          <p:nvPr/>
        </p:nvCxnSpPr>
        <p:spPr>
          <a:xfrm>
            <a:off x="2177152" y="1968500"/>
            <a:ext cx="779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42F294-90C6-43EE-A90E-AE7B50DB9150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4272652" y="1968500"/>
            <a:ext cx="10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DD24D8-9CDF-4B99-A899-82B781B517C5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6838052" y="1968500"/>
            <a:ext cx="1003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606A97-111A-4A6B-91EE-996FC84DCE2A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9555852" y="1968500"/>
            <a:ext cx="1468782" cy="6762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10903C-6C70-4A54-95BD-2758448BF4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698602" y="2521816"/>
            <a:ext cx="0" cy="907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052CB5B-AA8E-48EB-9A5B-7949B344B148}"/>
              </a:ext>
            </a:extLst>
          </p:cNvPr>
          <p:cNvSpPr txBox="1"/>
          <p:nvPr/>
        </p:nvSpPr>
        <p:spPr>
          <a:xfrm>
            <a:off x="9873352" y="161925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099113-4402-4CE2-ACE1-D3D14792DB0C}"/>
              </a:ext>
            </a:extLst>
          </p:cNvPr>
          <p:cNvSpPr txBox="1"/>
          <p:nvPr/>
        </p:nvSpPr>
        <p:spPr>
          <a:xfrm>
            <a:off x="8698602" y="2755835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E3507C-1C1F-490B-93D8-7F3CC1ADADC2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 flipH="1">
            <a:off x="6996802" y="3778250"/>
            <a:ext cx="927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3552F0D-BB1E-4157-97B1-557091D0BE33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 flipV="1">
            <a:off x="4679052" y="3771900"/>
            <a:ext cx="768350" cy="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9090BC6-C081-45A9-A1B2-88E51BE7D259}"/>
              </a:ext>
            </a:extLst>
          </p:cNvPr>
          <p:cNvCxnSpPr>
            <a:cxnSpLocks/>
            <a:stCxn id="14" idx="1"/>
            <a:endCxn id="15" idx="4"/>
          </p:cNvCxnSpPr>
          <p:nvPr/>
        </p:nvCxnSpPr>
        <p:spPr>
          <a:xfrm flipH="1">
            <a:off x="2199377" y="3771900"/>
            <a:ext cx="930275" cy="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55C2722-62C9-4002-8895-1201E9C76386}"/>
              </a:ext>
            </a:extLst>
          </p:cNvPr>
          <p:cNvSpPr/>
          <p:nvPr/>
        </p:nvSpPr>
        <p:spPr>
          <a:xfrm>
            <a:off x="759514" y="5124449"/>
            <a:ext cx="1787525" cy="909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 ML microservice for sentiment analysis</a:t>
            </a:r>
          </a:p>
        </p:txBody>
      </p: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68DA3D5B-1C69-4EFE-A1E0-E0341C170C28}"/>
              </a:ext>
            </a:extLst>
          </p:cNvPr>
          <p:cNvSpPr/>
          <p:nvPr/>
        </p:nvSpPr>
        <p:spPr>
          <a:xfrm>
            <a:off x="4533002" y="5124449"/>
            <a:ext cx="1511300" cy="7810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Prepare API response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9E1F744-8205-4101-B894-024ED0664EE8}"/>
              </a:ext>
            </a:extLst>
          </p:cNvPr>
          <p:cNvSpPr/>
          <p:nvPr/>
        </p:nvSpPr>
        <p:spPr>
          <a:xfrm>
            <a:off x="9267893" y="5165724"/>
            <a:ext cx="1244600" cy="698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4F81D17-C26E-4F82-AB7E-505796A694BB}"/>
              </a:ext>
            </a:extLst>
          </p:cNvPr>
          <p:cNvCxnSpPr>
            <a:cxnSpLocks/>
            <a:stCxn id="15" idx="3"/>
            <a:endCxn id="50" idx="0"/>
          </p:cNvCxnSpPr>
          <p:nvPr/>
        </p:nvCxnSpPr>
        <p:spPr>
          <a:xfrm>
            <a:off x="1653277" y="4170362"/>
            <a:ext cx="0" cy="954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A81564-BBB4-4F05-9F5F-872CA9EF8DD0}"/>
              </a:ext>
            </a:extLst>
          </p:cNvPr>
          <p:cNvCxnSpPr>
            <a:cxnSpLocks/>
            <a:stCxn id="14" idx="2"/>
            <a:endCxn id="63" idx="5"/>
          </p:cNvCxnSpPr>
          <p:nvPr/>
        </p:nvCxnSpPr>
        <p:spPr>
          <a:xfrm rot="16200000" flipH="1">
            <a:off x="3570580" y="4454921"/>
            <a:ext cx="1393824" cy="7262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EBC0F8D-921F-4113-9FF4-C79F51631602}"/>
              </a:ext>
            </a:extLst>
          </p:cNvPr>
          <p:cNvCxnSpPr>
            <a:cxnSpLocks/>
            <a:stCxn id="63" idx="2"/>
            <a:endCxn id="65" idx="2"/>
          </p:cNvCxnSpPr>
          <p:nvPr/>
        </p:nvCxnSpPr>
        <p:spPr>
          <a:xfrm>
            <a:off x="5946671" y="5514974"/>
            <a:ext cx="33212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5913764-3392-4574-9EEF-46A468B63497}"/>
              </a:ext>
            </a:extLst>
          </p:cNvPr>
          <p:cNvSpPr txBox="1"/>
          <p:nvPr/>
        </p:nvSpPr>
        <p:spPr>
          <a:xfrm>
            <a:off x="6514202" y="5145643"/>
            <a:ext cx="258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Send response to frontend</a:t>
            </a:r>
          </a:p>
        </p:txBody>
      </p:sp>
      <p:cxnSp>
        <p:nvCxnSpPr>
          <p:cNvPr id="88" name="Straight Arrow Connector 30">
            <a:extLst>
              <a:ext uri="{FF2B5EF4-FFF2-40B4-BE49-F238E27FC236}">
                <a16:creationId xmlns:a16="http://schemas.microsoft.com/office/drawing/2014/main" id="{432B417D-876F-4B8F-8BE7-9B4A459826EC}"/>
              </a:ext>
            </a:extLst>
          </p:cNvPr>
          <p:cNvCxnSpPr>
            <a:cxnSpLocks/>
            <a:stCxn id="12" idx="2"/>
            <a:endCxn id="65" idx="6"/>
          </p:cNvCxnSpPr>
          <p:nvPr/>
        </p:nvCxnSpPr>
        <p:spPr>
          <a:xfrm rot="5400000">
            <a:off x="9682715" y="4173054"/>
            <a:ext cx="2171699" cy="5121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46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1B5-FB23-4214-A127-97BF007D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10668000" cy="1524000"/>
          </a:xfrm>
        </p:spPr>
        <p:txBody>
          <a:bodyPr/>
          <a:lstStyle/>
          <a:p>
            <a:r>
              <a:rPr lang="en-US" dirty="0"/>
              <a:t>Frontend Components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89C94-5A59-4770-BDF1-A26BCFF7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04.03.2025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A86AD-9A8E-4A5D-90A1-05BC75814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999" y="1549933"/>
            <a:ext cx="8885583" cy="4095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Key Pages:</a:t>
            </a:r>
            <a:endParaRPr lang="en-US" sz="2400" dirty="0"/>
          </a:p>
          <a:p>
            <a:pPr marL="0" indent="0">
              <a:buNone/>
            </a:pPr>
            <a:r>
              <a:rPr lang="en-US" b="1" dirty="0" err="1"/>
              <a:t>CustomerLanding</a:t>
            </a:r>
            <a:r>
              <a:rPr lang="en-US" b="1" dirty="0"/>
              <a:t>:</a:t>
            </a:r>
            <a:r>
              <a:rPr lang="en-US" dirty="0"/>
              <a:t> Homepage with cafe introduction and ordering call-to-action.</a:t>
            </a:r>
          </a:p>
          <a:p>
            <a:pPr marL="0" indent="0">
              <a:buNone/>
            </a:pPr>
            <a:r>
              <a:rPr lang="en-US" b="1" dirty="0" err="1"/>
              <a:t>LoginSignup</a:t>
            </a:r>
            <a:r>
              <a:rPr lang="en-US" b="1" dirty="0"/>
              <a:t>:</a:t>
            </a:r>
            <a:r>
              <a:rPr lang="en-US" dirty="0"/>
              <a:t> Authentication and registration interface.</a:t>
            </a:r>
          </a:p>
          <a:p>
            <a:pPr marL="0" indent="0">
              <a:buNone/>
            </a:pPr>
            <a:r>
              <a:rPr lang="en-US" b="1" dirty="0" err="1"/>
              <a:t>AdminDashboard</a:t>
            </a:r>
            <a:r>
              <a:rPr lang="en-US" b="1" dirty="0"/>
              <a:t>:</a:t>
            </a:r>
            <a:r>
              <a:rPr lang="en-US" dirty="0"/>
              <a:t> Tabbed navigation for menu management, orders, user management, feedback, sentiment analysis, and best-selling products.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400" b="1" dirty="0"/>
              <a:t>Visualization &amp; UI: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 of Chart.js (line and pie charts) for dynamic data display.</a:t>
            </a:r>
          </a:p>
          <a:p>
            <a:pPr marL="0" indent="0">
              <a:buNone/>
            </a:pPr>
            <a:r>
              <a:rPr lang="en-US" dirty="0"/>
              <a:t>Responsive design supported by Tailwind CSS for a modern look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0B5A-03C4-4FA7-A179-7E4E7EA0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19D9E-69D8-4DD7-9731-6089CB4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98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1B5-FB23-4214-A127-97BF007D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10668000" cy="1524000"/>
          </a:xfrm>
        </p:spPr>
        <p:txBody>
          <a:bodyPr/>
          <a:lstStyle/>
          <a:p>
            <a:r>
              <a:rPr lang="en-US" dirty="0"/>
              <a:t>Flowchart for the User/Customer Flow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89C94-5A59-4770-BDF1-A26BCFF7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04.03.2025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0B5A-03C4-4FA7-A179-7E4E7EA0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19D9E-69D8-4DD7-9731-6089CB4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2DF390-BB96-497F-AD99-BE9D43439FC1}"/>
              </a:ext>
            </a:extLst>
          </p:cNvPr>
          <p:cNvSpPr/>
          <p:nvPr/>
        </p:nvSpPr>
        <p:spPr>
          <a:xfrm>
            <a:off x="934622" y="1706659"/>
            <a:ext cx="1244600" cy="698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6EFA25FA-3403-4D63-BEFA-EA159123DFB6}"/>
              </a:ext>
            </a:extLst>
          </p:cNvPr>
          <p:cNvSpPr/>
          <p:nvPr/>
        </p:nvSpPr>
        <p:spPr>
          <a:xfrm>
            <a:off x="3289264" y="1665384"/>
            <a:ext cx="1511300" cy="7810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login credentials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9468F2C8-D465-49EB-9E5F-C26FDC2A8EDE}"/>
              </a:ext>
            </a:extLst>
          </p:cNvPr>
          <p:cNvSpPr/>
          <p:nvPr/>
        </p:nvSpPr>
        <p:spPr>
          <a:xfrm>
            <a:off x="5673301" y="1502593"/>
            <a:ext cx="2181018" cy="110663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Are credentials valid?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DAE2E3-1B5C-4DA4-B0C5-514C2C44879B}"/>
              </a:ext>
            </a:extLst>
          </p:cNvPr>
          <p:cNvSpPr/>
          <p:nvPr/>
        </p:nvSpPr>
        <p:spPr>
          <a:xfrm>
            <a:off x="5989110" y="3478310"/>
            <a:ext cx="1549400" cy="698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 user dashboard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CE1AB-AA62-4929-BC68-4E6010F04A9C}"/>
              </a:ext>
            </a:extLst>
          </p:cNvPr>
          <p:cNvSpPr/>
          <p:nvPr/>
        </p:nvSpPr>
        <p:spPr>
          <a:xfrm>
            <a:off x="8879284" y="1718320"/>
            <a:ext cx="1549400" cy="698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 error message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755978-3D01-41C6-9698-B30EFF2CA8B7}"/>
              </a:ext>
            </a:extLst>
          </p:cNvPr>
          <p:cNvSpPr/>
          <p:nvPr/>
        </p:nvSpPr>
        <p:spPr>
          <a:xfrm>
            <a:off x="3486680" y="3465610"/>
            <a:ext cx="1549400" cy="723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 items and place order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4C3943-3C8E-4CCA-A990-CF5EC2FF8A32}"/>
              </a:ext>
            </a:extLst>
          </p:cNvPr>
          <p:cNvCxnSpPr>
            <a:cxnSpLocks/>
            <a:stCxn id="10" idx="6"/>
            <a:endCxn id="11" idx="5"/>
          </p:cNvCxnSpPr>
          <p:nvPr/>
        </p:nvCxnSpPr>
        <p:spPr>
          <a:xfrm>
            <a:off x="2179222" y="2055909"/>
            <a:ext cx="1207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70F55A-CFA6-4378-947D-72F150E15E32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>
            <a:off x="4702933" y="2055909"/>
            <a:ext cx="9703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0">
            <a:extLst>
              <a:ext uri="{FF2B5EF4-FFF2-40B4-BE49-F238E27FC236}">
                <a16:creationId xmlns:a16="http://schemas.microsoft.com/office/drawing/2014/main" id="{E25F4E7C-B8B4-4939-9A17-6EC477F55D9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854319" y="2055909"/>
            <a:ext cx="1024965" cy="11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E7FD09-DCA3-425B-8DC6-FECED37F59D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763810" y="2609225"/>
            <a:ext cx="0" cy="86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8008D8-241C-42BC-A47D-7D449C1E51B2}"/>
              </a:ext>
            </a:extLst>
          </p:cNvPr>
          <p:cNvSpPr txBox="1"/>
          <p:nvPr/>
        </p:nvSpPr>
        <p:spPr>
          <a:xfrm>
            <a:off x="7965057" y="1730437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A598AF-E5C1-42DB-8C9A-84E87439D71E}"/>
              </a:ext>
            </a:extLst>
          </p:cNvPr>
          <p:cNvSpPr txBox="1"/>
          <p:nvPr/>
        </p:nvSpPr>
        <p:spPr>
          <a:xfrm>
            <a:off x="6248533" y="2740328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1138DE-CC12-4939-BE01-F23259304ACE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>
            <a:off x="5036080" y="3827560"/>
            <a:ext cx="9530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299F0B-10BB-4303-9BB8-C26B36E5F690}"/>
              </a:ext>
            </a:extLst>
          </p:cNvPr>
          <p:cNvCxnSpPr>
            <a:cxnSpLocks/>
            <a:stCxn id="16" idx="1"/>
            <a:endCxn id="29" idx="2"/>
          </p:cNvCxnSpPr>
          <p:nvPr/>
        </p:nvCxnSpPr>
        <p:spPr>
          <a:xfrm flipH="1" flipV="1">
            <a:off x="2492927" y="3824167"/>
            <a:ext cx="993753" cy="3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3674EC3B-1535-4CFF-BE64-013DC34E8D28}"/>
              </a:ext>
            </a:extLst>
          </p:cNvPr>
          <p:cNvSpPr/>
          <p:nvPr/>
        </p:nvSpPr>
        <p:spPr>
          <a:xfrm>
            <a:off x="912570" y="3382841"/>
            <a:ext cx="1690688" cy="882652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Show order confirmation &amp; receipt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8E91AE-95BE-4B0C-B9C8-1284A7A84923}"/>
              </a:ext>
            </a:extLst>
          </p:cNvPr>
          <p:cNvSpPr/>
          <p:nvPr/>
        </p:nvSpPr>
        <p:spPr>
          <a:xfrm>
            <a:off x="1135614" y="5200258"/>
            <a:ext cx="1244600" cy="698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4B199D-4E58-470A-A085-2484B2FA8EA3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1757914" y="4265493"/>
            <a:ext cx="0" cy="934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AF60101-D524-4795-9301-823228094121}"/>
              </a:ext>
            </a:extLst>
          </p:cNvPr>
          <p:cNvSpPr/>
          <p:nvPr/>
        </p:nvSpPr>
        <p:spPr>
          <a:xfrm>
            <a:off x="8675496" y="2833463"/>
            <a:ext cx="1385483" cy="574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menu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3349C2F-6447-46A4-8597-F6A4B67CF1E2}"/>
              </a:ext>
            </a:extLst>
          </p:cNvPr>
          <p:cNvSpPr/>
          <p:nvPr/>
        </p:nvSpPr>
        <p:spPr>
          <a:xfrm>
            <a:off x="8675496" y="3518225"/>
            <a:ext cx="1385483" cy="574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Place order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590DA78-7634-454E-93CD-367054F56CF8}"/>
              </a:ext>
            </a:extLst>
          </p:cNvPr>
          <p:cNvSpPr/>
          <p:nvPr/>
        </p:nvSpPr>
        <p:spPr>
          <a:xfrm>
            <a:off x="8675496" y="4202987"/>
            <a:ext cx="1385483" cy="574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order history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0FA90C2-A1B5-44B2-9AE5-9D3A9E1B9BDB}"/>
              </a:ext>
            </a:extLst>
          </p:cNvPr>
          <p:cNvSpPr/>
          <p:nvPr/>
        </p:nvSpPr>
        <p:spPr>
          <a:xfrm>
            <a:off x="8675495" y="4878223"/>
            <a:ext cx="1385483" cy="574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profile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6D441DA-6B13-41F9-B276-7798A414283B}"/>
              </a:ext>
            </a:extLst>
          </p:cNvPr>
          <p:cNvCxnSpPr>
            <a:cxnSpLocks/>
            <a:stCxn id="14" idx="3"/>
            <a:endCxn id="72" idx="1"/>
          </p:cNvCxnSpPr>
          <p:nvPr/>
        </p:nvCxnSpPr>
        <p:spPr>
          <a:xfrm flipV="1">
            <a:off x="7538510" y="3120528"/>
            <a:ext cx="1136986" cy="7070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98">
            <a:extLst>
              <a:ext uri="{FF2B5EF4-FFF2-40B4-BE49-F238E27FC236}">
                <a16:creationId xmlns:a16="http://schemas.microsoft.com/office/drawing/2014/main" id="{EA1ED9C9-2082-4F76-916E-64FFCF0E6CE3}"/>
              </a:ext>
            </a:extLst>
          </p:cNvPr>
          <p:cNvCxnSpPr>
            <a:cxnSpLocks/>
            <a:stCxn id="14" idx="3"/>
            <a:endCxn id="73" idx="1"/>
          </p:cNvCxnSpPr>
          <p:nvPr/>
        </p:nvCxnSpPr>
        <p:spPr>
          <a:xfrm flipV="1">
            <a:off x="7538510" y="3805290"/>
            <a:ext cx="1136986" cy="222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98">
            <a:extLst>
              <a:ext uri="{FF2B5EF4-FFF2-40B4-BE49-F238E27FC236}">
                <a16:creationId xmlns:a16="http://schemas.microsoft.com/office/drawing/2014/main" id="{C9932C45-67BF-419B-9B88-235B9FFEC237}"/>
              </a:ext>
            </a:extLst>
          </p:cNvPr>
          <p:cNvCxnSpPr>
            <a:cxnSpLocks/>
            <a:stCxn id="14" idx="3"/>
            <a:endCxn id="74" idx="1"/>
          </p:cNvCxnSpPr>
          <p:nvPr/>
        </p:nvCxnSpPr>
        <p:spPr>
          <a:xfrm>
            <a:off x="7538510" y="3827560"/>
            <a:ext cx="1136986" cy="6624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98">
            <a:extLst>
              <a:ext uri="{FF2B5EF4-FFF2-40B4-BE49-F238E27FC236}">
                <a16:creationId xmlns:a16="http://schemas.microsoft.com/office/drawing/2014/main" id="{D097924B-A934-48F9-B6E4-26D9F9D85F33}"/>
              </a:ext>
            </a:extLst>
          </p:cNvPr>
          <p:cNvCxnSpPr>
            <a:cxnSpLocks/>
            <a:stCxn id="14" idx="3"/>
            <a:endCxn id="75" idx="1"/>
          </p:cNvCxnSpPr>
          <p:nvPr/>
        </p:nvCxnSpPr>
        <p:spPr>
          <a:xfrm>
            <a:off x="7538510" y="3827560"/>
            <a:ext cx="1136985" cy="13377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30">
            <a:extLst>
              <a:ext uri="{FF2B5EF4-FFF2-40B4-BE49-F238E27FC236}">
                <a16:creationId xmlns:a16="http://schemas.microsoft.com/office/drawing/2014/main" id="{9BCCFDFD-007F-414F-99F2-38612A82997E}"/>
              </a:ext>
            </a:extLst>
          </p:cNvPr>
          <p:cNvCxnSpPr>
            <a:cxnSpLocks/>
            <a:stCxn id="15" idx="3"/>
            <a:endCxn id="30" idx="6"/>
          </p:cNvCxnSpPr>
          <p:nvPr/>
        </p:nvCxnSpPr>
        <p:spPr>
          <a:xfrm flipH="1">
            <a:off x="2380214" y="2067570"/>
            <a:ext cx="8048470" cy="3481938"/>
          </a:xfrm>
          <a:prstGeom prst="bentConnector3">
            <a:avLst>
              <a:gd name="adj1" fmla="val -28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169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1B5-FB23-4214-A127-97BF007D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10668000" cy="1524000"/>
          </a:xfrm>
        </p:spPr>
        <p:txBody>
          <a:bodyPr/>
          <a:lstStyle/>
          <a:p>
            <a:r>
              <a:rPr lang="en-US" dirty="0"/>
              <a:t>Flowchart for the Admin Flow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89C94-5A59-4770-BDF1-A26BCFF7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04.03.2025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0B5A-03C4-4FA7-A179-7E4E7EA0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19D9E-69D8-4DD7-9731-6089CB4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2DF390-BB96-497F-AD99-BE9D43439FC1}"/>
              </a:ext>
            </a:extLst>
          </p:cNvPr>
          <p:cNvSpPr/>
          <p:nvPr/>
        </p:nvSpPr>
        <p:spPr>
          <a:xfrm>
            <a:off x="932552" y="1619250"/>
            <a:ext cx="1244600" cy="698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6EFA25FA-3403-4D63-BEFA-EA159123DFB6}"/>
              </a:ext>
            </a:extLst>
          </p:cNvPr>
          <p:cNvSpPr/>
          <p:nvPr/>
        </p:nvSpPr>
        <p:spPr>
          <a:xfrm>
            <a:off x="2720509" y="1576361"/>
            <a:ext cx="1511300" cy="7810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admin credentials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9468F2C8-D465-49EB-9E5F-C26FDC2A8EDE}"/>
              </a:ext>
            </a:extLst>
          </p:cNvPr>
          <p:cNvSpPr/>
          <p:nvPr/>
        </p:nvSpPr>
        <p:spPr>
          <a:xfrm>
            <a:off x="5177716" y="1415184"/>
            <a:ext cx="2181018" cy="110663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Are credentials valid?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DAE2E3-1B5C-4DA4-B0C5-514C2C44879B}"/>
              </a:ext>
            </a:extLst>
          </p:cNvPr>
          <p:cNvSpPr/>
          <p:nvPr/>
        </p:nvSpPr>
        <p:spPr>
          <a:xfrm>
            <a:off x="5504924" y="3260804"/>
            <a:ext cx="1549400" cy="698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 admin dashboard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CE1AB-AA62-4929-BC68-4E6010F04A9C}"/>
              </a:ext>
            </a:extLst>
          </p:cNvPr>
          <p:cNvSpPr/>
          <p:nvPr/>
        </p:nvSpPr>
        <p:spPr>
          <a:xfrm>
            <a:off x="9737793" y="1630911"/>
            <a:ext cx="1549400" cy="698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 authentication error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4C3943-3C8E-4CCA-A990-CF5EC2FF8A32}"/>
              </a:ext>
            </a:extLst>
          </p:cNvPr>
          <p:cNvCxnSpPr>
            <a:cxnSpLocks/>
            <a:stCxn id="10" idx="6"/>
            <a:endCxn id="11" idx="5"/>
          </p:cNvCxnSpPr>
          <p:nvPr/>
        </p:nvCxnSpPr>
        <p:spPr>
          <a:xfrm flipV="1">
            <a:off x="2177152" y="1966886"/>
            <a:ext cx="640988" cy="1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70F55A-CFA6-4378-947D-72F150E15E32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>
            <a:off x="4134178" y="1966886"/>
            <a:ext cx="1043538" cy="1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0">
            <a:extLst>
              <a:ext uri="{FF2B5EF4-FFF2-40B4-BE49-F238E27FC236}">
                <a16:creationId xmlns:a16="http://schemas.microsoft.com/office/drawing/2014/main" id="{E25F4E7C-B8B4-4939-9A17-6EC477F55D9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358734" y="1968500"/>
            <a:ext cx="2379059" cy="11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E7FD09-DCA3-425B-8DC6-FECED37F59D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268225" y="2521816"/>
            <a:ext cx="11399" cy="738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8008D8-241C-42BC-A47D-7D449C1E51B2}"/>
              </a:ext>
            </a:extLst>
          </p:cNvPr>
          <p:cNvSpPr txBox="1"/>
          <p:nvPr/>
        </p:nvSpPr>
        <p:spPr>
          <a:xfrm>
            <a:off x="7650834" y="163091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A598AF-E5C1-42DB-8C9A-84E87439D71E}"/>
              </a:ext>
            </a:extLst>
          </p:cNvPr>
          <p:cNvSpPr txBox="1"/>
          <p:nvPr/>
        </p:nvSpPr>
        <p:spPr>
          <a:xfrm>
            <a:off x="6268224" y="2635369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8E91AE-95BE-4B0C-B9C8-1284A7A84923}"/>
              </a:ext>
            </a:extLst>
          </p:cNvPr>
          <p:cNvSpPr/>
          <p:nvPr/>
        </p:nvSpPr>
        <p:spPr>
          <a:xfrm>
            <a:off x="8202268" y="5270775"/>
            <a:ext cx="1244600" cy="698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4B199D-4E58-470A-A085-2484B2FA8EA3}"/>
              </a:ext>
            </a:extLst>
          </p:cNvPr>
          <p:cNvCxnSpPr>
            <a:cxnSpLocks/>
            <a:stCxn id="14" idx="3"/>
            <a:endCxn id="123" idx="1"/>
          </p:cNvCxnSpPr>
          <p:nvPr/>
        </p:nvCxnSpPr>
        <p:spPr>
          <a:xfrm>
            <a:off x="7054324" y="3610054"/>
            <a:ext cx="995544" cy="15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AF60101-D524-4795-9301-823228094121}"/>
              </a:ext>
            </a:extLst>
          </p:cNvPr>
          <p:cNvSpPr/>
          <p:nvPr/>
        </p:nvSpPr>
        <p:spPr>
          <a:xfrm>
            <a:off x="3123897" y="2566309"/>
            <a:ext cx="1385483" cy="574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 users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3349C2F-6447-46A4-8597-F6A4B67CF1E2}"/>
              </a:ext>
            </a:extLst>
          </p:cNvPr>
          <p:cNvSpPr/>
          <p:nvPr/>
        </p:nvSpPr>
        <p:spPr>
          <a:xfrm>
            <a:off x="3123897" y="3251071"/>
            <a:ext cx="1385483" cy="574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 orders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590DA78-7634-454E-93CD-367054F56CF8}"/>
              </a:ext>
            </a:extLst>
          </p:cNvPr>
          <p:cNvSpPr/>
          <p:nvPr/>
        </p:nvSpPr>
        <p:spPr>
          <a:xfrm>
            <a:off x="3123897" y="3935833"/>
            <a:ext cx="1385483" cy="574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 menu items	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0FA90C2-A1B5-44B2-9AE5-9D3A9E1B9BDB}"/>
              </a:ext>
            </a:extLst>
          </p:cNvPr>
          <p:cNvSpPr/>
          <p:nvPr/>
        </p:nvSpPr>
        <p:spPr>
          <a:xfrm>
            <a:off x="3123896" y="4611069"/>
            <a:ext cx="1385483" cy="698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feedback &amp; sentiment analysis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276CB2-DF7A-4D7C-859A-3A6A35983991}"/>
              </a:ext>
            </a:extLst>
          </p:cNvPr>
          <p:cNvSpPr/>
          <p:nvPr/>
        </p:nvSpPr>
        <p:spPr>
          <a:xfrm>
            <a:off x="3123895" y="5424705"/>
            <a:ext cx="1385483" cy="698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best selling products</a:t>
            </a:r>
          </a:p>
        </p:txBody>
      </p:sp>
      <p:cxnSp>
        <p:nvCxnSpPr>
          <p:cNvPr id="35" name="Straight Arrow Connector 30">
            <a:extLst>
              <a:ext uri="{FF2B5EF4-FFF2-40B4-BE49-F238E27FC236}">
                <a16:creationId xmlns:a16="http://schemas.microsoft.com/office/drawing/2014/main" id="{EFC4FE63-2CFB-4045-9ED2-1CB48218AFA2}"/>
              </a:ext>
            </a:extLst>
          </p:cNvPr>
          <p:cNvCxnSpPr>
            <a:cxnSpLocks/>
            <a:stCxn id="14" idx="1"/>
            <a:endCxn id="72" idx="3"/>
          </p:cNvCxnSpPr>
          <p:nvPr/>
        </p:nvCxnSpPr>
        <p:spPr>
          <a:xfrm rot="10800000">
            <a:off x="4509380" y="2853374"/>
            <a:ext cx="995544" cy="7566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0">
            <a:extLst>
              <a:ext uri="{FF2B5EF4-FFF2-40B4-BE49-F238E27FC236}">
                <a16:creationId xmlns:a16="http://schemas.microsoft.com/office/drawing/2014/main" id="{FAE3A7AA-D249-4E48-A66D-840B750559A2}"/>
              </a:ext>
            </a:extLst>
          </p:cNvPr>
          <p:cNvCxnSpPr>
            <a:cxnSpLocks/>
            <a:stCxn id="14" idx="1"/>
            <a:endCxn id="73" idx="3"/>
          </p:cNvCxnSpPr>
          <p:nvPr/>
        </p:nvCxnSpPr>
        <p:spPr>
          <a:xfrm rot="10800000">
            <a:off x="4509380" y="3538136"/>
            <a:ext cx="995544" cy="719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0">
            <a:extLst>
              <a:ext uri="{FF2B5EF4-FFF2-40B4-BE49-F238E27FC236}">
                <a16:creationId xmlns:a16="http://schemas.microsoft.com/office/drawing/2014/main" id="{09735DCC-6508-4F7F-859E-7D2F50204C7D}"/>
              </a:ext>
            </a:extLst>
          </p:cNvPr>
          <p:cNvCxnSpPr>
            <a:cxnSpLocks/>
            <a:stCxn id="14" idx="1"/>
            <a:endCxn id="74" idx="3"/>
          </p:cNvCxnSpPr>
          <p:nvPr/>
        </p:nvCxnSpPr>
        <p:spPr>
          <a:xfrm rot="10800000" flipV="1">
            <a:off x="4509380" y="3610054"/>
            <a:ext cx="995544" cy="6128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0">
            <a:extLst>
              <a:ext uri="{FF2B5EF4-FFF2-40B4-BE49-F238E27FC236}">
                <a16:creationId xmlns:a16="http://schemas.microsoft.com/office/drawing/2014/main" id="{2A824A4C-2E53-4C86-95FB-0532D21CD28D}"/>
              </a:ext>
            </a:extLst>
          </p:cNvPr>
          <p:cNvCxnSpPr>
            <a:cxnSpLocks/>
            <a:stCxn id="14" idx="1"/>
            <a:endCxn id="75" idx="3"/>
          </p:cNvCxnSpPr>
          <p:nvPr/>
        </p:nvCxnSpPr>
        <p:spPr>
          <a:xfrm rot="10800000" flipV="1">
            <a:off x="4509380" y="3610053"/>
            <a:ext cx="995545" cy="13502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ylinder 49">
            <a:extLst>
              <a:ext uri="{FF2B5EF4-FFF2-40B4-BE49-F238E27FC236}">
                <a16:creationId xmlns:a16="http://schemas.microsoft.com/office/drawing/2014/main" id="{13BE0940-3F2A-4762-9CEF-A0491228E9E8}"/>
              </a:ext>
            </a:extLst>
          </p:cNvPr>
          <p:cNvSpPr/>
          <p:nvPr/>
        </p:nvSpPr>
        <p:spPr>
          <a:xfrm>
            <a:off x="1179003" y="5018809"/>
            <a:ext cx="1092200" cy="7842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Repository</a:t>
            </a:r>
          </a:p>
          <a:p>
            <a:pPr algn="ctr"/>
            <a:r>
              <a:rPr lang="en-US" sz="1400" dirty="0"/>
              <a:t>(MySQL)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417D6D-06A3-4996-B2AC-946BCE61906A}"/>
              </a:ext>
            </a:extLst>
          </p:cNvPr>
          <p:cNvSpPr/>
          <p:nvPr/>
        </p:nvSpPr>
        <p:spPr>
          <a:xfrm>
            <a:off x="950403" y="3398380"/>
            <a:ext cx="1549400" cy="833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Perform database operations (CRUD)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F8503D1-4DD9-4B57-B939-9BFF76991056}"/>
              </a:ext>
            </a:extLst>
          </p:cNvPr>
          <p:cNvCxnSpPr>
            <a:cxnSpLocks/>
            <a:stCxn id="14" idx="1"/>
            <a:endCxn id="34" idx="3"/>
          </p:cNvCxnSpPr>
          <p:nvPr/>
        </p:nvCxnSpPr>
        <p:spPr>
          <a:xfrm rot="10800000" flipV="1">
            <a:off x="4509378" y="3610053"/>
            <a:ext cx="995546" cy="21639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8DC8635-4FC1-4DB8-9BDA-1C90D8424F9F}"/>
              </a:ext>
            </a:extLst>
          </p:cNvPr>
          <p:cNvCxnSpPr>
            <a:cxnSpLocks/>
            <a:stCxn id="72" idx="1"/>
            <a:endCxn id="53" idx="3"/>
          </p:cNvCxnSpPr>
          <p:nvPr/>
        </p:nvCxnSpPr>
        <p:spPr>
          <a:xfrm rot="10800000" flipV="1">
            <a:off x="2499803" y="2853374"/>
            <a:ext cx="624094" cy="9615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785A541-5888-4172-B2B8-1B52DC692BD9}"/>
              </a:ext>
            </a:extLst>
          </p:cNvPr>
          <p:cNvCxnSpPr>
            <a:cxnSpLocks/>
            <a:stCxn id="73" idx="1"/>
            <a:endCxn id="53" idx="3"/>
          </p:cNvCxnSpPr>
          <p:nvPr/>
        </p:nvCxnSpPr>
        <p:spPr>
          <a:xfrm rot="10800000" flipV="1">
            <a:off x="2499803" y="3538136"/>
            <a:ext cx="624094" cy="2767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E552B96-E4E2-41EF-B345-017FA347F61C}"/>
              </a:ext>
            </a:extLst>
          </p:cNvPr>
          <p:cNvCxnSpPr>
            <a:cxnSpLocks/>
            <a:stCxn id="74" idx="1"/>
            <a:endCxn id="53" idx="3"/>
          </p:cNvCxnSpPr>
          <p:nvPr/>
        </p:nvCxnSpPr>
        <p:spPr>
          <a:xfrm rot="10800000">
            <a:off x="2499803" y="3814888"/>
            <a:ext cx="624094" cy="4080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9B55FF4-2B0B-4EF1-A974-58199419F353}"/>
              </a:ext>
            </a:extLst>
          </p:cNvPr>
          <p:cNvCxnSpPr>
            <a:cxnSpLocks/>
            <a:stCxn id="53" idx="2"/>
            <a:endCxn id="50" idx="1"/>
          </p:cNvCxnSpPr>
          <p:nvPr/>
        </p:nvCxnSpPr>
        <p:spPr>
          <a:xfrm>
            <a:off x="1725103" y="4231395"/>
            <a:ext cx="0" cy="787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30">
            <a:extLst>
              <a:ext uri="{FF2B5EF4-FFF2-40B4-BE49-F238E27FC236}">
                <a16:creationId xmlns:a16="http://schemas.microsoft.com/office/drawing/2014/main" id="{BCCEEE0E-1FBB-42AB-BC71-87658F79F6F5}"/>
              </a:ext>
            </a:extLst>
          </p:cNvPr>
          <p:cNvCxnSpPr>
            <a:cxnSpLocks/>
            <a:stCxn id="15" idx="2"/>
            <a:endCxn id="30" idx="6"/>
          </p:cNvCxnSpPr>
          <p:nvPr/>
        </p:nvCxnSpPr>
        <p:spPr>
          <a:xfrm rot="5400000">
            <a:off x="8334374" y="3441906"/>
            <a:ext cx="3290614" cy="10656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5F0332-64A3-4C56-AF43-9EE2D25C1E0E}"/>
              </a:ext>
            </a:extLst>
          </p:cNvPr>
          <p:cNvSpPr/>
          <p:nvPr/>
        </p:nvSpPr>
        <p:spPr>
          <a:xfrm>
            <a:off x="8049868" y="3276218"/>
            <a:ext cx="1549400" cy="698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Logout process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5013AAB-1EB3-4C20-953C-C32E6164368F}"/>
              </a:ext>
            </a:extLst>
          </p:cNvPr>
          <p:cNvCxnSpPr>
            <a:cxnSpLocks/>
            <a:stCxn id="123" idx="2"/>
            <a:endCxn id="30" idx="0"/>
          </p:cNvCxnSpPr>
          <p:nvPr/>
        </p:nvCxnSpPr>
        <p:spPr>
          <a:xfrm>
            <a:off x="8824568" y="3974718"/>
            <a:ext cx="0" cy="1296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75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1B5-FB23-4214-A127-97BF007D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10668000" cy="1524000"/>
          </a:xfrm>
        </p:spPr>
        <p:txBody>
          <a:bodyPr/>
          <a:lstStyle/>
          <a:p>
            <a:r>
              <a:rPr lang="en-US" dirty="0"/>
              <a:t>Sentiment Analysis Integration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89C94-5A59-4770-BDF1-A26BCFF7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04.03.2025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A86AD-9A8E-4A5D-90A1-05BC75814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999" y="1879178"/>
            <a:ext cx="8885583" cy="4095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 </a:t>
            </a:r>
            <a:r>
              <a:rPr lang="en-US" sz="2400" b="1" dirty="0"/>
              <a:t>Feedback Process Flow: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Customers submit reviews via the </a:t>
            </a:r>
            <a:r>
              <a:rPr lang="en-US" dirty="0" err="1"/>
              <a:t>FeedbackController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Reviews are sent to a Python microservice (via REST call) that predicts sentiment.</a:t>
            </a:r>
          </a:p>
          <a:p>
            <a:pPr marL="0" indent="0">
              <a:buNone/>
            </a:pPr>
            <a:r>
              <a:rPr lang="en-US" dirty="0"/>
              <a:t>Predicted sentiment is stored in the database along with other feedback details.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400" dirty="0"/>
              <a:t>• </a:t>
            </a:r>
            <a:r>
              <a:rPr lang="en-US" sz="2400" b="1" dirty="0"/>
              <a:t>Data Aggregation for Visualization:</a:t>
            </a:r>
            <a:endParaRPr lang="en-US" sz="2400" dirty="0"/>
          </a:p>
          <a:p>
            <a:pPr marL="0" indent="0">
              <a:buNone/>
            </a:pPr>
            <a:r>
              <a:rPr lang="en-US" dirty="0" err="1"/>
              <a:t>SentimentAnalysisController</a:t>
            </a:r>
            <a:r>
              <a:rPr lang="en-US" dirty="0"/>
              <a:t> aggregates feedback data over time (grouped by day) to provide input for line and pie charts.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0B5A-03C4-4FA7-A179-7E4E7EA0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19D9E-69D8-4DD7-9731-6089CB4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70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1B5-FB23-4214-A127-97BF007D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10668000" cy="1524000"/>
          </a:xfrm>
        </p:spPr>
        <p:txBody>
          <a:bodyPr/>
          <a:lstStyle/>
          <a:p>
            <a:r>
              <a:rPr lang="en-US" dirty="0"/>
              <a:t>Dataset Features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89C94-5A59-4770-BDF1-A26BCFF7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04.03.2025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A86AD-9A8E-4A5D-90A1-05BC75814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999" y="1441747"/>
            <a:ext cx="8885583" cy="1129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source: Zomato Bangalore Restaurants </a:t>
            </a:r>
            <a:r>
              <a:rPr lang="en-US" dirty="0">
                <a:hlinkClick r:id="rId2"/>
              </a:rPr>
              <a:t>www.kaggle.com/datasets/himanshupoddar/zomato-bangalore-restaurants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“ratings.csv” dataset has over 3M+ (3018182) reviews on restaurants and cafes with their ratings (1 to 5).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0B5A-03C4-4FA7-A179-7E4E7EA0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19D9E-69D8-4DD7-9731-6089CB4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C1419-0A20-4630-AEF7-3BFDE6740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66" y="2690302"/>
            <a:ext cx="5990689" cy="319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56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1B5-FB23-4214-A127-97BF007D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10668000" cy="1524000"/>
          </a:xfrm>
        </p:spPr>
        <p:txBody>
          <a:bodyPr/>
          <a:lstStyle/>
          <a:p>
            <a:r>
              <a:rPr lang="en-US" dirty="0"/>
              <a:t>Preprocessing Data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89C94-5A59-4770-BDF1-A26BCFF7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04.03.2025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A86AD-9A8E-4A5D-90A1-05BC75814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999" y="1334698"/>
            <a:ext cx="8885583" cy="5139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Clean and normalize text data to improve model performance.</a:t>
            </a:r>
          </a:p>
          <a:p>
            <a:pPr marL="0" indent="0">
              <a:buNone/>
            </a:pPr>
            <a:r>
              <a:rPr lang="en-US" dirty="0"/>
              <a:t>Remove URLs : Strip out web links using regex.</a:t>
            </a:r>
          </a:p>
          <a:p>
            <a:pPr marL="0" indent="0">
              <a:buNone/>
            </a:pPr>
            <a:r>
              <a:rPr lang="en-US" dirty="0"/>
              <a:t>	       "Check out this link: http://example.com " → "Check out this link:"</a:t>
            </a:r>
          </a:p>
          <a:p>
            <a:pPr marL="0" indent="0">
              <a:buNone/>
            </a:pPr>
            <a:r>
              <a:rPr lang="en-US" dirty="0"/>
              <a:t>Remove Non-Alphabetic Characters : Retain only letters and spaces.</a:t>
            </a:r>
          </a:p>
          <a:p>
            <a:pPr marL="0" indent="0">
              <a:buNone/>
            </a:pPr>
            <a:r>
              <a:rPr lang="en-US" dirty="0"/>
              <a:t>			      "This coffee is $great!" → "This coffee is great"</a:t>
            </a:r>
          </a:p>
          <a:p>
            <a:pPr marL="0" indent="0">
              <a:buNone/>
            </a:pPr>
            <a:r>
              <a:rPr lang="en-US" dirty="0"/>
              <a:t>Convert to Lowercase : Ensure consistency in word representation.</a:t>
            </a:r>
          </a:p>
          <a:p>
            <a:pPr marL="0" indent="0">
              <a:buNone/>
            </a:pPr>
            <a:r>
              <a:rPr lang="en-US" dirty="0"/>
              <a:t>Trim Whitespace : Remove extra spaces and clean up the text.</a:t>
            </a:r>
          </a:p>
          <a:p>
            <a:pPr marL="0" indent="0">
              <a:buNone/>
            </a:pPr>
            <a:r>
              <a:rPr lang="en-US" dirty="0"/>
              <a:t>Tokenization: Split text into tokens (words).</a:t>
            </a:r>
          </a:p>
          <a:p>
            <a:pPr marL="0" indent="0">
              <a:buNone/>
            </a:pPr>
            <a:r>
              <a:rPr lang="en-US" dirty="0"/>
              <a:t>	    "Great coffee" → Tokens: ["great", "coffee"]</a:t>
            </a:r>
          </a:p>
          <a:p>
            <a:pPr marL="0" indent="0">
              <a:buNone/>
            </a:pPr>
            <a:r>
              <a:rPr lang="en-US" dirty="0" err="1"/>
              <a:t>Stopword</a:t>
            </a:r>
            <a:r>
              <a:rPr lang="en-US" dirty="0"/>
              <a:t> Removal: Remove common English </a:t>
            </a:r>
            <a:r>
              <a:rPr lang="en-US" dirty="0" err="1"/>
              <a:t>stopwords</a:t>
            </a:r>
            <a:r>
              <a:rPr lang="en-US" dirty="0"/>
              <a:t> (</a:t>
            </a:r>
            <a:r>
              <a:rPr lang="en-US" dirty="0" err="1"/>
              <a:t>eg.</a:t>
            </a:r>
            <a:r>
              <a:rPr lang="en-US" dirty="0"/>
              <a:t>, “the”, “and”, “is”)</a:t>
            </a:r>
          </a:p>
          <a:p>
            <a:pPr marL="0" indent="0">
              <a:buNone/>
            </a:pPr>
            <a:r>
              <a:rPr lang="en-US" dirty="0"/>
              <a:t>	                "The coffee is great" → Tokens: ["coffee", "great"]</a:t>
            </a:r>
          </a:p>
          <a:p>
            <a:pPr marL="0" indent="0">
              <a:buNone/>
            </a:pPr>
            <a:r>
              <a:rPr lang="en-US" dirty="0"/>
              <a:t>* Tokenization and </a:t>
            </a:r>
            <a:r>
              <a:rPr lang="en-US" dirty="0" err="1"/>
              <a:t>Stopword</a:t>
            </a:r>
            <a:r>
              <a:rPr lang="en-US" dirty="0"/>
              <a:t> Removal are </a:t>
            </a:r>
            <a:r>
              <a:rPr lang="en-US" dirty="0" err="1"/>
              <a:t>handaled</a:t>
            </a:r>
            <a:r>
              <a:rPr lang="en-US" dirty="0"/>
              <a:t> by TF-IDF vectorizer.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0B5A-03C4-4FA7-A179-7E4E7EA0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19D9E-69D8-4DD7-9731-6089CB4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33BE1A-720E-4ADE-9CE4-90D6F58CC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107" y="3552842"/>
            <a:ext cx="4552950" cy="1924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01BCC6-C01C-4F1B-AD5B-40CD63C6C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107" y="5476892"/>
            <a:ext cx="4552950" cy="20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63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1B5-FB23-4214-A127-97BF007D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10668000" cy="1524000"/>
          </a:xfrm>
        </p:spPr>
        <p:txBody>
          <a:bodyPr/>
          <a:lstStyle/>
          <a:p>
            <a:r>
              <a:rPr lang="en-US" dirty="0"/>
              <a:t>Building Vocabulary with TF-IDF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89C94-5A59-4770-BDF1-A26BCFF7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04.03.2025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AA86AD-9A8E-4A5D-90A1-05BC758145E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61999" y="1524001"/>
                <a:ext cx="9521688" cy="470452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What is TF-IDF?</a:t>
                </a:r>
              </a:p>
              <a:p>
                <a:pPr marL="0" indent="0">
                  <a:buNone/>
                </a:pPr>
                <a:r>
                  <a:rPr lang="en-US" b="1" dirty="0"/>
                  <a:t>Term Frequency (TF) : </a:t>
                </a:r>
                <a:r>
                  <a:rPr lang="en-US" dirty="0"/>
                  <a:t>Measures how frequently a term appears in a document. A higher count means the term is more important within that specific document.</a:t>
                </a:r>
              </a:p>
              <a:p>
                <a:pPr marL="0" indent="0">
                  <a:buNone/>
                </a:pPr>
                <a:r>
                  <a:rPr lang="en-US" b="1" dirty="0"/>
                  <a:t>Inverse Document Frequency (IDF) : </a:t>
                </a:r>
                <a:r>
                  <a:rPr lang="en-US" dirty="0"/>
                  <a:t>Measures how unique or rare a word is across all documents. If a word appears in many documents, its IDF is low; if it’s rare, its IDF is high. It’s purpose is to penalizes terms that appear too frequently across all documents.</a:t>
                </a:r>
              </a:p>
              <a:p>
                <a:pPr marL="0" indent="0">
                  <a:buNone/>
                </a:pPr>
                <a:r>
                  <a:rPr lang="en-US" dirty="0"/>
                  <a:t> 	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TF (</a:t>
                </a:r>
                <a:r>
                  <a:rPr lang="en-US" sz="18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t,d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𝑡𝑒𝑟𝑚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𝑎𝑝𝑝𝑒𝑎𝑟𝑠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𝑡𝑒𝑟𝑚𝑠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</a:rPr>
                  <a:t>	IDF (t) = log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𝑑𝑜𝑐𝑢𝑚𝑒𝑛𝑡𝑠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𝑑𝑜𝑐𝑢𝑚𝑒𝑛𝑡𝑠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𝑐𝑜𝑛𝑡𝑎𝑖𝑛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𝑡𝑒𝑟𝑚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TF-IDF (</a:t>
                </a:r>
                <a:r>
                  <a:rPr lang="en-US" sz="18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t,d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TF (</a:t>
                </a:r>
                <a:r>
                  <a:rPr lang="en-US" sz="18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t,d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× IDF(t)</a:t>
                </a: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/>
                  <a:t>TF-IDF Weight : </a:t>
                </a:r>
                <a:r>
                  <a:rPr lang="en-US" dirty="0"/>
                  <a:t>Combined score emphasizes important words while ignoring common ones like "the", "and". It reduces noise by removing </a:t>
                </a:r>
                <a:r>
                  <a:rPr lang="en-US" dirty="0" err="1"/>
                  <a:t>stopwords</a:t>
                </a:r>
                <a:r>
                  <a:rPr lang="en-US" dirty="0"/>
                  <a:t> and captures important terms based on their frequency and rarity.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AA86AD-9A8E-4A5D-90A1-05BC75814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61999" y="1524001"/>
                <a:ext cx="9521688" cy="4704522"/>
              </a:xfrm>
              <a:blipFill>
                <a:blip r:embed="rId2"/>
                <a:stretch>
                  <a:fillRect l="-832" t="-389" r="-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0B5A-03C4-4FA7-A179-7E4E7EA0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19D9E-69D8-4DD7-9731-6089CB4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96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1B5-FB23-4214-A127-97BF007D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10668000" cy="1524000"/>
          </a:xfrm>
        </p:spPr>
        <p:txBody>
          <a:bodyPr/>
          <a:lstStyle/>
          <a:p>
            <a:r>
              <a:rPr lang="en-US" dirty="0"/>
              <a:t>Building Vocabulary with TF-IDF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89C94-5A59-4770-BDF1-A26BCFF7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04.03.2025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A86AD-9A8E-4A5D-90A1-05BC75814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999" y="1364975"/>
            <a:ext cx="8885583" cy="48323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example, document 1 = "the espresso at the cafe is rich and smooth“</a:t>
            </a:r>
          </a:p>
          <a:p>
            <a:pPr marL="0" indent="0">
              <a:buNone/>
            </a:pPr>
            <a:r>
              <a:rPr lang="en-US" dirty="0"/>
              <a:t>	    document 2 = "</a:t>
            </a:r>
            <a:r>
              <a:rPr lang="en-US" dirty="0" err="1"/>
              <a:t>i</a:t>
            </a:r>
            <a:r>
              <a:rPr lang="en-US" dirty="0"/>
              <a:t> love the latte and the cozy ambiance of the cafe“</a:t>
            </a:r>
          </a:p>
          <a:p>
            <a:pPr marL="0" indent="0">
              <a:buNone/>
            </a:pPr>
            <a:r>
              <a:rPr lang="en-US" dirty="0"/>
              <a:t>Term Frequency (TF): "espresso“ = ¼ = 0.25</a:t>
            </a:r>
          </a:p>
          <a:p>
            <a:pPr marL="0" indent="0">
              <a:buNone/>
            </a:pPr>
            <a:r>
              <a:rPr lang="en-US" dirty="0"/>
              <a:t>	                   "latte“ = 1/5 = 0.2	                  </a:t>
            </a:r>
          </a:p>
          <a:p>
            <a:pPr marL="0" indent="0">
              <a:buNone/>
            </a:pPr>
            <a:r>
              <a:rPr lang="en-US" dirty="0"/>
              <a:t>	                   "cafe“ = ¼ = 0.25</a:t>
            </a:r>
          </a:p>
          <a:p>
            <a:pPr marL="0" indent="0">
              <a:buNone/>
            </a:pPr>
            <a:r>
              <a:rPr lang="en-US" dirty="0"/>
              <a:t>Inverse Document Frequency (IDF): “espresso” = log (2/1) = log (2) = 0.693</a:t>
            </a:r>
          </a:p>
          <a:p>
            <a:pPr marL="0" indent="0">
              <a:buNone/>
            </a:pPr>
            <a:r>
              <a:rPr lang="en-US" dirty="0"/>
              <a:t>			   “latte” = log (2/1) = log (2) = 0.693</a:t>
            </a:r>
          </a:p>
          <a:p>
            <a:pPr marL="0" indent="0">
              <a:buNone/>
            </a:pPr>
            <a:r>
              <a:rPr lang="en-US" dirty="0"/>
              <a:t>			   “café” = log (2/2) = log (1) = 0</a:t>
            </a:r>
          </a:p>
          <a:p>
            <a:pPr marL="0" indent="0">
              <a:buNone/>
            </a:pPr>
            <a:r>
              <a:rPr lang="en-US" dirty="0"/>
              <a:t>TF-IDF: “espresso” = 0.25 * 0.693 = 0.241</a:t>
            </a:r>
          </a:p>
          <a:p>
            <a:pPr marL="0" indent="0">
              <a:buNone/>
            </a:pPr>
            <a:r>
              <a:rPr lang="en-US" dirty="0"/>
              <a:t>              “latte” =  0.2 * 0.693 = 0.139</a:t>
            </a:r>
          </a:p>
          <a:p>
            <a:pPr marL="0" indent="0">
              <a:buNone/>
            </a:pPr>
            <a:r>
              <a:rPr lang="en-US" dirty="0"/>
              <a:t>              “café” = 0.25 * 0 =0</a:t>
            </a:r>
          </a:p>
          <a:p>
            <a:pPr marL="0" indent="0">
              <a:buNone/>
            </a:pPr>
            <a:r>
              <a:rPr lang="en-US" dirty="0"/>
              <a:t>This is how TF-IDF distinguishes weight for each terms in the analysis, distinctive terms like "espresso" or "latte" will have more weight, while common words like "cafe" will have little to no impact.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0B5A-03C4-4FA7-A179-7E4E7EA0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19D9E-69D8-4DD7-9731-6089CB4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63BB03-39A1-4A66-A589-8031EA235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346" y="1733279"/>
            <a:ext cx="3667637" cy="466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3234DD-F324-40A3-A18D-C5F759511A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9" t="14586" r="61390" b="47089"/>
          <a:stretch/>
        </p:blipFill>
        <p:spPr>
          <a:xfrm>
            <a:off x="7242629" y="2585521"/>
            <a:ext cx="3980354" cy="239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1B5-FB23-4214-A127-97BF007D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10668000" cy="1524000"/>
          </a:xfrm>
        </p:spPr>
        <p:txBody>
          <a:bodyPr/>
          <a:lstStyle/>
          <a:p>
            <a:r>
              <a:rPr lang="en-US" dirty="0"/>
              <a:t>What is Naïve Bayes?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89C94-5A59-4770-BDF1-A26BCFF7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04.03.2025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AA86AD-9A8E-4A5D-90A1-05BC758145E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61999" y="1524000"/>
                <a:ext cx="9702801" cy="47310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probabilistic machine learning algorithm used for classification tasks.</a:t>
                </a:r>
              </a:p>
              <a:p>
                <a:r>
                  <a:rPr lang="en-US" dirty="0"/>
                  <a:t>Uses Bayes' theorem with an assumption of independence between features.</a:t>
                </a:r>
              </a:p>
              <a:p>
                <a:pPr marL="0" lvl="1" indent="0">
                  <a:buNone/>
                </a:pPr>
                <a:r>
                  <a:rPr lang="en-US" dirty="0"/>
                  <a:t>		</a:t>
                </a:r>
                <a:r>
                  <a:rPr lang="en-US" sz="1100" dirty="0"/>
                  <a:t>      </a:t>
                </a:r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P(C | X) = 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marL="0" lvl="4" indent="0">
                  <a:buNone/>
                </a:pPr>
                <a:r>
                  <a:rPr lang="en-US" dirty="0"/>
                  <a:t>		P(C∣X): Probability of class C given input X.</a:t>
                </a:r>
              </a:p>
              <a:p>
                <a:pPr marL="0" lvl="4" indent="0">
                  <a:buNone/>
                </a:pPr>
                <a:r>
                  <a:rPr lang="en-US" dirty="0"/>
                  <a:t>		P(X∣C): Likelihood of observing X in class C.</a:t>
                </a:r>
              </a:p>
              <a:p>
                <a:pPr marL="0" lvl="4" indent="0">
                  <a:buNone/>
                </a:pPr>
                <a:r>
                  <a:rPr lang="en-US" dirty="0"/>
                  <a:t>		P(C): Prior probability of class C.</a:t>
                </a:r>
              </a:p>
              <a:p>
                <a:pPr marL="0" lvl="4" indent="0">
                  <a:buNone/>
                </a:pPr>
                <a:r>
                  <a:rPr lang="en-US" dirty="0"/>
                  <a:t>		P(X): Evidence (normalizing constant).</a:t>
                </a:r>
              </a:p>
              <a:p>
                <a:pPr marL="0" lvl="4" indent="0">
                  <a:buNone/>
                </a:pPr>
                <a:r>
                  <a:rPr lang="en-US" dirty="0"/>
                  <a:t>Naïve Bayes Classifier : attributes are conditionally independent.</a:t>
                </a:r>
              </a:p>
              <a:p>
                <a:pPr marL="0" lvl="4" indent="0">
                  <a:buNone/>
                </a:pPr>
                <a:r>
                  <a:rPr lang="en-US" dirty="0"/>
                  <a:t>For a new review, calculate P(Positive | Review) and P(Negative | Review). Choose the class with the highest probability.</a:t>
                </a:r>
              </a:p>
              <a:p>
                <a:pPr marL="0" lvl="4" indent="0">
                  <a:buNone/>
                </a:pPr>
                <a:r>
                  <a:rPr lang="en-US" dirty="0"/>
                  <a:t>	Its formula:        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(</a:t>
                </a:r>
                <a:r>
                  <a:rPr lang="en-US" sz="1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Ci|X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𝐶𝑖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)∗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Ci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pPr lvl="4"/>
                <a:r>
                  <a:rPr lang="en-US" dirty="0"/>
                  <a:t>Input Data → Feature Extraction → Calculate Probabilities → Predict Class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AA86AD-9A8E-4A5D-90A1-05BC75814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61999" y="1524000"/>
                <a:ext cx="9702801" cy="4731025"/>
              </a:xfrm>
              <a:blipFill>
                <a:blip r:embed="rId2"/>
                <a:stretch>
                  <a:fillRect l="-188" b="-2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0B5A-03C4-4FA7-A179-7E4E7EA0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19D9E-69D8-4DD7-9731-6089CB4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5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F2EF1B-CCB2-40E8-AB44-5AFEA615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9" name="Picture Placeholder 8" descr="Coffee machine at work">
            <a:extLst>
              <a:ext uri="{FF2B5EF4-FFF2-40B4-BE49-F238E27FC236}">
                <a16:creationId xmlns:a16="http://schemas.microsoft.com/office/drawing/2014/main" id="{E34F2790-963F-4737-9DB8-67C3899EF6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0"/>
            <a:ext cx="5578823" cy="6028256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877C9-11C4-4174-BF9D-8E8C8898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04.03.2025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85A4C3-EB2E-41D1-8420-7251814A8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18255"/>
            <a:ext cx="5334000" cy="381000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Abstract</a:t>
            </a:r>
          </a:p>
          <a:p>
            <a:pPr marL="514350" indent="-514350">
              <a:buAutoNum type="arabicPeriod"/>
            </a:pPr>
            <a:r>
              <a:rPr lang="en-US" dirty="0"/>
              <a:t>Goals &amp; Motivation</a:t>
            </a:r>
          </a:p>
          <a:p>
            <a:pPr marL="514350" indent="-514350">
              <a:buAutoNum type="arabicPeriod"/>
            </a:pPr>
            <a:r>
              <a:rPr lang="en-US" dirty="0"/>
              <a:t>Technologies &amp; Theories</a:t>
            </a:r>
          </a:p>
          <a:p>
            <a:pPr marL="514350" indent="-514350">
              <a:buAutoNum type="arabicPeriod"/>
            </a:pPr>
            <a:r>
              <a:rPr lang="en-US" dirty="0"/>
              <a:t>Project Architecture</a:t>
            </a:r>
          </a:p>
          <a:p>
            <a:pPr marL="514350" indent="-514350">
              <a:buAutoNum type="arabicPeriod"/>
            </a:pPr>
            <a:r>
              <a:rPr lang="en-US" dirty="0"/>
              <a:t>Project Flows</a:t>
            </a:r>
          </a:p>
          <a:p>
            <a:pPr marL="514350" indent="-514350">
              <a:buAutoNum type="arabicPeriod"/>
            </a:pPr>
            <a:r>
              <a:rPr lang="en-US" dirty="0"/>
              <a:t>Conclusion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28057-EF7D-4825-B507-70912982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45D60-F862-41F6-9EF8-EA972E72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86CC949-024C-450A-92AD-EF1695756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6658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1B5-FB23-4214-A127-97BF007D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10668000" cy="1524000"/>
          </a:xfrm>
        </p:spPr>
        <p:txBody>
          <a:bodyPr/>
          <a:lstStyle/>
          <a:p>
            <a:r>
              <a:rPr lang="en-US" dirty="0"/>
              <a:t>How Naïve Bayes Work?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89C94-5A59-4770-BDF1-A26BCFF7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04.03.2025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A86AD-9A8E-4A5D-90A1-05BC75814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999" y="1298714"/>
            <a:ext cx="9574697" cy="4956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example: 	Doc1 (Positive): “</a:t>
            </a:r>
            <a:r>
              <a:rPr lang="en-US" dirty="0" err="1"/>
              <a:t>i</a:t>
            </a:r>
            <a:r>
              <a:rPr lang="en-US" dirty="0"/>
              <a:t> love the coffee” </a:t>
            </a:r>
          </a:p>
          <a:p>
            <a:pPr marL="0" indent="0">
              <a:buNone/>
            </a:pPr>
            <a:r>
              <a:rPr lang="en-US" dirty="0"/>
              <a:t>		Doc2 (Positive): “the coffee is amazing”</a:t>
            </a:r>
          </a:p>
          <a:p>
            <a:pPr marL="0" indent="0">
              <a:buNone/>
            </a:pPr>
            <a:r>
              <a:rPr lang="en-US" dirty="0"/>
              <a:t>		Doc3 (Negative): “the coffee is terrible”</a:t>
            </a:r>
          </a:p>
          <a:p>
            <a:pPr marL="0" indent="0">
              <a:buNone/>
            </a:pPr>
            <a:r>
              <a:rPr lang="en-US" dirty="0"/>
              <a:t>After removing stop-words and tokenization, our vocabulary is: [love, coffee, amazing, terrible]</a:t>
            </a:r>
          </a:p>
          <a:p>
            <a:pPr marL="0" indent="0">
              <a:buNone/>
            </a:pPr>
            <a:r>
              <a:rPr lang="en-US" dirty="0"/>
              <a:t>P(Positive)= 2/3​ = 0.667 , P(Negative)= 1/3 = 0.333</a:t>
            </a:r>
          </a:p>
          <a:p>
            <a:pPr marL="0" indent="0">
              <a:buNone/>
            </a:pPr>
            <a:r>
              <a:rPr lang="en-US" dirty="0"/>
              <a:t>P(</a:t>
            </a:r>
            <a:r>
              <a:rPr lang="en-US" dirty="0" err="1"/>
              <a:t>love∣Positive</a:t>
            </a:r>
            <a:r>
              <a:rPr lang="en-US" dirty="0"/>
              <a:t>)=​ ½ = 0.5 , P(</a:t>
            </a:r>
            <a:r>
              <a:rPr lang="en-US" dirty="0" err="1"/>
              <a:t>coffee∣Positive</a:t>
            </a:r>
            <a:r>
              <a:rPr lang="en-US" dirty="0"/>
              <a:t>)= 2/2 =1 , P(</a:t>
            </a:r>
            <a:r>
              <a:rPr lang="en-US" dirty="0" err="1"/>
              <a:t>amazing|Positive</a:t>
            </a:r>
            <a:r>
              <a:rPr lang="en-US" dirty="0"/>
              <a:t>)= ½ = 0.5 , P(</a:t>
            </a:r>
            <a:r>
              <a:rPr lang="en-US" dirty="0" err="1"/>
              <a:t>terrible|Positive</a:t>
            </a:r>
            <a:r>
              <a:rPr lang="en-US" dirty="0"/>
              <a:t>)= 0/2 =0</a:t>
            </a:r>
          </a:p>
          <a:p>
            <a:pPr marL="0" indent="0">
              <a:buNone/>
            </a:pPr>
            <a:r>
              <a:rPr lang="en-US" dirty="0"/>
              <a:t>P(</a:t>
            </a:r>
            <a:r>
              <a:rPr lang="en-US" dirty="0" err="1"/>
              <a:t>love∣Negative</a:t>
            </a:r>
            <a:r>
              <a:rPr lang="en-US" dirty="0"/>
              <a:t>)= 0/1 = 0 , P(</a:t>
            </a:r>
            <a:r>
              <a:rPr lang="en-US" dirty="0" err="1"/>
              <a:t>coffee|Negative</a:t>
            </a:r>
            <a:r>
              <a:rPr lang="en-US" dirty="0"/>
              <a:t>) = 1/1 =1 , P(</a:t>
            </a:r>
            <a:r>
              <a:rPr lang="en-US" dirty="0" err="1"/>
              <a:t>amazing|Negative</a:t>
            </a:r>
            <a:r>
              <a:rPr lang="en-US" dirty="0"/>
              <a:t>)= 0/1 = 0, P(</a:t>
            </a:r>
            <a:r>
              <a:rPr lang="en-US" dirty="0" err="1"/>
              <a:t>terrible|Negative</a:t>
            </a:r>
            <a:r>
              <a:rPr lang="en-US" dirty="0"/>
              <a:t>)= 1/1 = 1</a:t>
            </a:r>
          </a:p>
          <a:p>
            <a:pPr marL="0" indent="0">
              <a:buNone/>
            </a:pPr>
            <a:r>
              <a:rPr lang="en-US" dirty="0"/>
              <a:t>	Suppose we get a </a:t>
            </a:r>
            <a:r>
              <a:rPr lang="en-US" b="1" dirty="0"/>
              <a:t>new review</a:t>
            </a:r>
            <a:r>
              <a:rPr lang="en-US" dirty="0"/>
              <a:t>: “love the coffee”</a:t>
            </a:r>
          </a:p>
          <a:p>
            <a:pPr marL="0" indent="0">
              <a:buNone/>
            </a:pPr>
            <a:r>
              <a:rPr lang="en-US" dirty="0"/>
              <a:t>	After removing stop-words and tokenization: [“love”, “coffee”]</a:t>
            </a:r>
          </a:p>
          <a:p>
            <a:pPr marL="0" indent="0">
              <a:buNone/>
            </a:pPr>
            <a:r>
              <a:rPr lang="en-US" dirty="0"/>
              <a:t>P(</a:t>
            </a:r>
            <a:r>
              <a:rPr lang="en-US" dirty="0" err="1"/>
              <a:t>Positive|”love</a:t>
            </a:r>
            <a:r>
              <a:rPr lang="en-US" dirty="0"/>
              <a:t> the coffee”)= P(</a:t>
            </a:r>
            <a:r>
              <a:rPr lang="en-US" dirty="0" err="1"/>
              <a:t>love|Positive</a:t>
            </a:r>
            <a:r>
              <a:rPr lang="en-US" dirty="0"/>
              <a:t>) * P(</a:t>
            </a:r>
            <a:r>
              <a:rPr lang="en-US" dirty="0" err="1"/>
              <a:t>coffee|Positive</a:t>
            </a:r>
            <a:r>
              <a:rPr lang="en-US" dirty="0"/>
              <a:t>) * P(Positive) = 0.5 * 1 * 0.667 = 0.334</a:t>
            </a:r>
          </a:p>
          <a:p>
            <a:pPr marL="0" indent="0">
              <a:buNone/>
            </a:pPr>
            <a:r>
              <a:rPr lang="en-US" dirty="0"/>
              <a:t>P(</a:t>
            </a:r>
            <a:r>
              <a:rPr lang="en-US" dirty="0" err="1"/>
              <a:t>Negative|”love</a:t>
            </a:r>
            <a:r>
              <a:rPr lang="en-US" dirty="0"/>
              <a:t> the coffee”)= P(</a:t>
            </a:r>
            <a:r>
              <a:rPr lang="en-US" dirty="0" err="1"/>
              <a:t>love|Negative</a:t>
            </a:r>
            <a:r>
              <a:rPr lang="en-US" dirty="0"/>
              <a:t>) * P(</a:t>
            </a:r>
            <a:r>
              <a:rPr lang="en-US" dirty="0" err="1"/>
              <a:t>coffee|Negative</a:t>
            </a:r>
            <a:r>
              <a:rPr lang="en-US" dirty="0"/>
              <a:t>) * P(Negative) = 0 * 1 * 0.333 = 0</a:t>
            </a:r>
          </a:p>
          <a:p>
            <a:pPr marL="0" indent="0">
              <a:buNone/>
            </a:pPr>
            <a:r>
              <a:rPr lang="en-US" dirty="0"/>
              <a:t>Since P(</a:t>
            </a:r>
            <a:r>
              <a:rPr lang="en-US" dirty="0" err="1"/>
              <a:t>Positive|”love</a:t>
            </a:r>
            <a:r>
              <a:rPr lang="en-US" dirty="0"/>
              <a:t> the coffee”) &gt; P(</a:t>
            </a:r>
            <a:r>
              <a:rPr lang="en-US" dirty="0" err="1"/>
              <a:t>Negative|”love</a:t>
            </a:r>
            <a:r>
              <a:rPr lang="en-US" dirty="0"/>
              <a:t> the coffee”), the Naïve Bayes classifier chooses Positive for the new review “love the coffee”.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0B5A-03C4-4FA7-A179-7E4E7EA0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19D9E-69D8-4DD7-9731-6089CB4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52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1B5-FB23-4214-A127-97BF007D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10668000" cy="1524000"/>
          </a:xfrm>
        </p:spPr>
        <p:txBody>
          <a:bodyPr/>
          <a:lstStyle/>
          <a:p>
            <a:r>
              <a:rPr lang="en-US" dirty="0"/>
              <a:t>Why choosing Naïve Bayes?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89C94-5A59-4770-BDF1-A26BCFF7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04.03.2025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A86AD-9A8E-4A5D-90A1-05BC75814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999" y="1298713"/>
            <a:ext cx="9574697" cy="5057637"/>
          </a:xfrm>
        </p:spPr>
        <p:txBody>
          <a:bodyPr>
            <a:normAutofit/>
          </a:bodyPr>
          <a:lstStyle/>
          <a:p>
            <a:r>
              <a:rPr lang="en-US" dirty="0"/>
              <a:t>In this project, we need to classify customer reviews (e.g., “I love the coffee”, “The coffee is terrible”) into positive or negative sentiment. </a:t>
            </a:r>
          </a:p>
          <a:p>
            <a:r>
              <a:rPr lang="en-US" dirty="0"/>
              <a:t>Naive Bayes uses the frequencies of key words (like “love,” “amazing,” “terrible”) and computes the likelihood of a review belonging to a sentiment class. </a:t>
            </a:r>
          </a:p>
          <a:p>
            <a:r>
              <a:rPr lang="en-US" dirty="0"/>
              <a:t>Words in reviews often carry strong sentiment signals, and Naive Bayes effectively leverages these signals to produce accurate predictions.</a:t>
            </a:r>
          </a:p>
          <a:p>
            <a:r>
              <a:rPr lang="en-US" dirty="0"/>
              <a:t>The probabilistic output (posterior probabilities for each class) is intuitive and easy to interpret.</a:t>
            </a:r>
          </a:p>
          <a:p>
            <a:r>
              <a:rPr lang="en-US" dirty="0"/>
              <a:t>You can see which words contribute most strongly to the decision and understand the model’s predictions, which is important when explaining results to non-technical stakeholders.</a:t>
            </a:r>
          </a:p>
          <a:p>
            <a:pPr marL="0" indent="0">
              <a:buNone/>
            </a:pPr>
            <a:r>
              <a:rPr lang="en-US" sz="1800" dirty="0"/>
              <a:t>Limitations of Naïve Bayes:</a:t>
            </a:r>
          </a:p>
          <a:p>
            <a:pPr marL="0" indent="0">
              <a:buNone/>
            </a:pPr>
            <a:r>
              <a:rPr lang="en-US" dirty="0"/>
              <a:t>Independence Assumption : Assumes all features are independent, which may not always hold true.</a:t>
            </a:r>
          </a:p>
          <a:p>
            <a:pPr marL="0" indent="0">
              <a:buNone/>
            </a:pPr>
            <a:r>
              <a:rPr lang="en-US" dirty="0"/>
              <a:t>Imbalanced Data : Performs poorly when one class dominates the dataset.</a:t>
            </a:r>
          </a:p>
          <a:p>
            <a:pPr marL="0" indent="0">
              <a:buNone/>
            </a:pPr>
            <a:r>
              <a:rPr lang="en-US" dirty="0"/>
              <a:t>Rare Words : Struggles with words that rarely appear in the training data.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0B5A-03C4-4FA7-A179-7E4E7EA0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19D9E-69D8-4DD7-9731-6089CB4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48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1B5-FB23-4214-A127-97BF007D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10668000" cy="1524000"/>
          </a:xfrm>
        </p:spPr>
        <p:txBody>
          <a:bodyPr/>
          <a:lstStyle/>
          <a:p>
            <a:r>
              <a:rPr lang="en-US" dirty="0"/>
              <a:t>Introducing Complement Naïve Bayes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89C94-5A59-4770-BDF1-A26BCFF7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04.03.2025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A86AD-9A8E-4A5D-90A1-05BC75814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999" y="1197113"/>
            <a:ext cx="9574697" cy="5057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is CNB? </a:t>
            </a:r>
            <a:r>
              <a:rPr lang="en-US" dirty="0"/>
              <a:t>: A variant of Naive Bayes designed for imbalanced datasets.</a:t>
            </a:r>
          </a:p>
          <a:p>
            <a:pPr marL="0" indent="0">
              <a:buNone/>
            </a:pPr>
            <a:r>
              <a:rPr lang="en-US" b="1" dirty="0"/>
              <a:t>Key Difference </a:t>
            </a:r>
            <a:r>
              <a:rPr lang="en-US" dirty="0"/>
              <a:t>: Focuses on complement features (features absent in a class) instead of just present features.</a:t>
            </a:r>
          </a:p>
          <a:p>
            <a:pPr marL="0" indent="0">
              <a:buNone/>
            </a:pPr>
            <a:r>
              <a:rPr lang="en-US" sz="1800" b="1" dirty="0"/>
              <a:t>Why Use Complement Naive Bayes?</a:t>
            </a:r>
          </a:p>
          <a:p>
            <a:r>
              <a:rPr lang="en-US" dirty="0"/>
              <a:t>Imagine you have a dataset of customer reviews for a café. If most customers are happy and leave positive reviews, a standard Multinomial Naive Bayes might bias predictions toward the majority class. </a:t>
            </a:r>
          </a:p>
          <a:p>
            <a:r>
              <a:rPr lang="en-US" dirty="0" err="1"/>
              <a:t>ComplementNB</a:t>
            </a:r>
            <a:r>
              <a:rPr lang="en-US" dirty="0"/>
              <a:t>, on the other hand, would consider the "complement" of the positive class (i.e., the negative class) more effectively, ensuring that signals from less frequent negative reviews are not overlooked. </a:t>
            </a:r>
          </a:p>
          <a:p>
            <a:r>
              <a:rPr lang="en-US" dirty="0"/>
              <a:t>This helps in accurately classifying a review like "The coffee is terrible," even if such negative words occur less frequently overall.</a:t>
            </a:r>
          </a:p>
          <a:p>
            <a:pPr marL="0" indent="0">
              <a:buNone/>
            </a:pPr>
            <a:r>
              <a:rPr lang="en-US" dirty="0"/>
              <a:t>Choosing </a:t>
            </a:r>
            <a:r>
              <a:rPr lang="en-US" dirty="0" err="1"/>
              <a:t>ComplementNB</a:t>
            </a:r>
            <a:r>
              <a:rPr lang="en-US" dirty="0"/>
              <a:t> is advantageous when:</a:t>
            </a:r>
          </a:p>
          <a:p>
            <a:pPr marL="0" indent="0">
              <a:buNone/>
            </a:pPr>
            <a:r>
              <a:rPr lang="en-US" dirty="0"/>
              <a:t>The training data is imbalanced.</a:t>
            </a:r>
          </a:p>
          <a:p>
            <a:pPr marL="0" indent="0">
              <a:buNone/>
            </a:pPr>
            <a:r>
              <a:rPr lang="en-US" dirty="0"/>
              <a:t>We need a model that is both fast and reasonably accurate for high-dimensional text data.</a:t>
            </a:r>
          </a:p>
          <a:p>
            <a:pPr marL="0" indent="0">
              <a:buNone/>
            </a:pPr>
            <a:r>
              <a:rPr lang="en-US" dirty="0"/>
              <a:t>We want improved generalization and robustness, particularly when distinguishing minority classes in a text classification task.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0B5A-03C4-4FA7-A179-7E4E7EA0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19D9E-69D8-4DD7-9731-6089CB4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08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1B5-FB23-4214-A127-97BF007D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10668000" cy="1524000"/>
          </a:xfrm>
        </p:spPr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ComplementNB</a:t>
            </a:r>
            <a:r>
              <a:rPr lang="en-US" dirty="0"/>
              <a:t> Works?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89C94-5A59-4770-BDF1-A26BCFF7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04.03.2025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AA86AD-9A8E-4A5D-90A1-05BC758145E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61999" y="1411357"/>
                <a:ext cx="9574697" cy="50576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The CNB Algorithm:</a:t>
                </a:r>
              </a:p>
              <a:p>
                <a:pPr marL="0" indent="0">
                  <a:buNone/>
                </a:pPr>
                <a:r>
                  <a:rPr lang="en-US" dirty="0"/>
                  <a:t>1. Feature Extraction: Same as Naive Bayes (TF-IDF).</a:t>
                </a:r>
              </a:p>
              <a:p>
                <a:pPr marL="0" indent="0">
                  <a:buNone/>
                </a:pPr>
                <a:r>
                  <a:rPr lang="en-US" dirty="0"/>
                  <a:t>2. Training :</a:t>
                </a:r>
              </a:p>
              <a:p>
                <a:pPr marL="0" indent="0">
                  <a:buNone/>
                </a:pPr>
                <a:r>
                  <a:rPr lang="en-US" dirty="0"/>
                  <a:t>	Computes P(Not Positive | Review) and P(Not Negative | Review).</a:t>
                </a:r>
              </a:p>
              <a:p>
                <a:pPr marL="0" indent="0">
                  <a:buNone/>
                </a:pPr>
                <a:r>
                  <a:rPr lang="en-US" dirty="0"/>
                  <a:t>	Adjusts probabilities to account for imbalanced data.</a:t>
                </a:r>
              </a:p>
              <a:p>
                <a:pPr marL="0" indent="0">
                  <a:buNone/>
                </a:pPr>
                <a:r>
                  <a:rPr lang="en-US" dirty="0"/>
                  <a:t>3. Prediction :</a:t>
                </a:r>
              </a:p>
              <a:p>
                <a:pPr marL="0" indent="0">
                  <a:buNone/>
                </a:pPr>
                <a:r>
                  <a:rPr lang="en-US" dirty="0"/>
                  <a:t>	Calculates the complement probability for each class.</a:t>
                </a:r>
              </a:p>
              <a:p>
                <a:pPr marL="0" indent="0">
                  <a:buNone/>
                </a:pPr>
                <a:r>
                  <a:rPr lang="en-US" dirty="0"/>
                  <a:t>	Chooses the class with the lowest complement probability.</a:t>
                </a:r>
              </a:p>
              <a:p>
                <a:pPr marL="0" indent="0">
                  <a:buNone/>
                </a:pPr>
                <a:r>
                  <a:rPr lang="en-US" dirty="0"/>
                  <a:t>	Its formula:         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(</a:t>
                </a:r>
                <a:r>
                  <a:rPr lang="en-US" sz="1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Ci|X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(1 −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𝐶𝑖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)∗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Ci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sz="1800" dirty="0"/>
              </a:p>
              <a:p>
                <a:r>
                  <a:rPr lang="en-US" dirty="0"/>
                  <a:t>CNB focuses on what makes a review unlike a certain class.</a:t>
                </a:r>
              </a:p>
              <a:p>
                <a:r>
                  <a:rPr lang="en-US" dirty="0"/>
                  <a:t>For example, it checks how unlike a review is to being negative, then decides if it’s positive.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AA86AD-9A8E-4A5D-90A1-05BC75814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61999" y="1411357"/>
                <a:ext cx="9574697" cy="5057637"/>
              </a:xfrm>
              <a:blipFill>
                <a:blip r:embed="rId2"/>
                <a:stretch>
                  <a:fillRect l="-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0B5A-03C4-4FA7-A179-7E4E7EA0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19D9E-69D8-4DD7-9731-6089CB4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83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1B5-FB23-4214-A127-97BF007D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10668000" cy="1524000"/>
          </a:xfrm>
        </p:spPr>
        <p:txBody>
          <a:bodyPr/>
          <a:lstStyle/>
          <a:p>
            <a:r>
              <a:rPr lang="en-US" dirty="0"/>
              <a:t>Implementation in this Project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89C94-5A59-4770-BDF1-A26BCFF7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04.03.2025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A86AD-9A8E-4A5D-90A1-05BC75814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999" y="1411357"/>
            <a:ext cx="9574697" cy="5057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Preprocessing : Clean and normalize text data using </a:t>
            </a:r>
            <a:r>
              <a:rPr lang="en-US" dirty="0" err="1"/>
              <a:t>preprocess_text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Vectorization : Convert text into TF-IDF vectors.</a:t>
            </a:r>
          </a:p>
          <a:p>
            <a:pPr marL="0" indent="0">
              <a:buNone/>
            </a:pPr>
            <a:r>
              <a:rPr lang="en-US" dirty="0"/>
              <a:t>Batch Training : Train the model incrementally using </a:t>
            </a:r>
            <a:r>
              <a:rPr lang="en-US" dirty="0" err="1"/>
              <a:t>partial_fit</a:t>
            </a:r>
            <a:r>
              <a:rPr lang="en-US" dirty="0"/>
              <a:t> to handle large datasets.</a:t>
            </a:r>
          </a:p>
          <a:p>
            <a:pPr marL="0" indent="0">
              <a:buNone/>
            </a:pPr>
            <a:r>
              <a:rPr lang="en-US" dirty="0"/>
              <a:t>Prediction : Use the trained model to predict sentiment for incoming feedback.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0B5A-03C4-4FA7-A179-7E4E7EA0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19D9E-69D8-4DD7-9731-6089CB4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F2D726-C830-409C-8006-1258A63A9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27" y="3132069"/>
            <a:ext cx="70199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85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1B5-FB23-4214-A127-97BF007D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10668000" cy="1524000"/>
          </a:xfrm>
        </p:spPr>
        <p:txBody>
          <a:bodyPr/>
          <a:lstStyle/>
          <a:p>
            <a:r>
              <a:rPr lang="en-US" dirty="0"/>
              <a:t>Batch Training with Complement NB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89C94-5A59-4770-BDF1-A26BCFF7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04.03.2025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A86AD-9A8E-4A5D-90A1-05BC75814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999" y="1524001"/>
            <a:ext cx="8885583" cy="4495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Challenges : The dataset contains over 3 million rows. Loading the entire dataset into memory is impractical.</a:t>
            </a:r>
          </a:p>
          <a:p>
            <a:pPr marL="0" indent="0">
              <a:buNone/>
            </a:pPr>
            <a:r>
              <a:rPr lang="en-US" dirty="0"/>
              <a:t>Solution : Used </a:t>
            </a:r>
            <a:r>
              <a:rPr lang="en-US" dirty="0" err="1"/>
              <a:t>partial_fit</a:t>
            </a:r>
            <a:r>
              <a:rPr lang="en-US" dirty="0"/>
              <a:t> from scikit-</a:t>
            </a:r>
            <a:r>
              <a:rPr lang="en-US" dirty="0" err="1"/>
              <a:t>learn's</a:t>
            </a:r>
            <a:r>
              <a:rPr lang="en-US" dirty="0"/>
              <a:t> </a:t>
            </a:r>
            <a:r>
              <a:rPr lang="en-US" dirty="0" err="1"/>
              <a:t>ComplementNB</a:t>
            </a:r>
            <a:r>
              <a:rPr lang="en-US" dirty="0"/>
              <a:t>. Processed the training data in chunks (e.g., 100,000 rows per batch).</a:t>
            </a:r>
          </a:p>
          <a:p>
            <a:pPr marL="0" indent="0">
              <a:buNone/>
            </a:pPr>
            <a:r>
              <a:rPr lang="en-US" dirty="0"/>
              <a:t>Dataset splitting: Used </a:t>
            </a:r>
            <a:r>
              <a:rPr lang="en-US" dirty="0" err="1"/>
              <a:t>train_test_split</a:t>
            </a:r>
            <a:r>
              <a:rPr lang="en-US" dirty="0"/>
              <a:t> from scikit-learn and split the data into 80% for training,</a:t>
            </a:r>
          </a:p>
          <a:p>
            <a:pPr marL="0" indent="0">
              <a:buNone/>
            </a:pPr>
            <a:r>
              <a:rPr lang="en-US" dirty="0"/>
              <a:t>20% for testing to ensure the model generalizes well to unseen data. This prevent overfitting by evaluating on a separate test set.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0B5A-03C4-4FA7-A179-7E4E7EA0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19D9E-69D8-4DD7-9731-6089CB4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EB58C-4365-4447-A7A5-E9F69CCD3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8" t="25044" r="60952" b="39889"/>
          <a:stretch/>
        </p:blipFill>
        <p:spPr>
          <a:xfrm>
            <a:off x="1050941" y="3744534"/>
            <a:ext cx="4810068" cy="261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01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1B5-FB23-4214-A127-97BF007D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10668000" cy="1524000"/>
          </a:xfrm>
        </p:spPr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89C94-5A59-4770-BDF1-A26BCFF7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04.03.2025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AA86AD-9A8E-4A5D-90A1-05BC758145E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61999" y="1524001"/>
                <a:ext cx="8885583" cy="44957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Accuracy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Accuracy is the proportion of correctly predicted instances (both positive and negative) out of the total instances.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Accuracy </a:t>
                </a: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𝑻𝒓𝒖𝒆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𝑷𝒐𝒔𝒊𝒕𝒊𝒗𝒆𝒔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𝑻𝒓𝒖𝒆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𝑵𝒆𝒈𝒂𝒕𝒊𝒗𝒆𝒔</m:t>
                        </m:r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𝑻𝒐𝒕𝒂𝒍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𝑺𝒂𝒎𝒑𝒍𝒆𝒔</m:t>
                        </m:r>
                      </m:den>
                    </m:f>
                  </m:oMath>
                </a14:m>
                <a:endParaRPr lang="en-US" sz="1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Measures overall correctness but may not reflect class-specific performance.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Example: If the model predicts 900 reviews correctly out of 1,000, accuracy = 90%.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Advantage: Simple to understand and compute.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Limitation: Can be misleading with imbalanced datasets (e.g., if 90% of reviews are positive, predicting all as positive would yield 90% accuracy despite not capturing any negatives).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AA86AD-9A8E-4A5D-90A1-05BC75814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61999" y="1524001"/>
                <a:ext cx="8885583" cy="4495799"/>
              </a:xfrm>
              <a:blipFill>
                <a:blip r:embed="rId2"/>
                <a:stretch>
                  <a:fillRect l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0B5A-03C4-4FA7-A179-7E4E7EA0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19D9E-69D8-4DD7-9731-6089CB4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82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1B5-FB23-4214-A127-97BF007D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10668000" cy="1524000"/>
          </a:xfrm>
        </p:spPr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89C94-5A59-4770-BDF1-A26BCFF7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04.03.2025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AA86AD-9A8E-4A5D-90A1-05BC758145E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61999" y="1524001"/>
                <a:ext cx="8885583" cy="44957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Precision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Precision measures the proportion of correct positive predictions out of all positive predictions made by the model.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𝑃𝑜𝑠𝑖𝑡𝑖𝑣𝑒𝑠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𝑃𝑜𝑠𝑖𝑡𝑖𝑣𝑒𝑠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𝑃𝑜𝑠𝑖𝑡𝑖𝑣𝑒𝑠</m:t>
                        </m:r>
                      </m:den>
                    </m:f>
                  </m:oMath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How reliable is the model when it predicts "Positive"?</a:t>
                </a:r>
              </a:p>
              <a:p>
                <a:pPr marL="0" indent="0">
                  <a:buNone/>
                </a:pPr>
                <a:r>
                  <a:rPr lang="en-US" dirty="0"/>
                  <a:t>Example: If the model predicts 500 positive reviews and 450 are correct, precision = 90%</a:t>
                </a:r>
              </a:p>
              <a:p>
                <a:pPr marL="0" indent="0">
                  <a:buNone/>
                </a:pPr>
                <a:r>
                  <a:rPr lang="en-US" i="1" dirty="0"/>
                  <a:t>High precision </a:t>
                </a:r>
                <a:r>
                  <a:rPr lang="en-US" dirty="0"/>
                  <a:t>means that when the model predicts a review is positive, it is usually correct.</a:t>
                </a:r>
              </a:p>
              <a:p>
                <a:pPr marL="0" indent="0">
                  <a:buNone/>
                </a:pPr>
                <a:r>
                  <a:rPr lang="en-US" i="1" dirty="0"/>
                  <a:t>Limitation: </a:t>
                </a:r>
                <a:r>
                  <a:rPr lang="en-US" dirty="0"/>
                  <a:t>It doesn’t account for how many actual positives were missed.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AA86AD-9A8E-4A5D-90A1-05BC75814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61999" y="1524001"/>
                <a:ext cx="8885583" cy="4495799"/>
              </a:xfrm>
              <a:blipFill>
                <a:blip r:embed="rId2"/>
                <a:stretch>
                  <a:fillRect l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0B5A-03C4-4FA7-A179-7E4E7EA0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19D9E-69D8-4DD7-9731-6089CB4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76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1B5-FB23-4214-A127-97BF007D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10668000" cy="1524000"/>
          </a:xfrm>
        </p:spPr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89C94-5A59-4770-BDF1-A26BCFF7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04.03.2025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AA86AD-9A8E-4A5D-90A1-05BC758145E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61999" y="1524001"/>
                <a:ext cx="8885583" cy="44957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Recall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Recall (or Sensitivity) measures the proportion of actual positive cases that were correctly identified by the model.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𝑃𝑜𝑠𝑖𝑡𝑖𝑣𝑒𝑠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𝑃𝑜𝑠𝑖𝑡𝑖𝑣𝑒𝑠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𝑁𝑒𝑔𝑎𝑡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𝑖𝑣𝑒𝑠</m:t>
                        </m:r>
                      </m:den>
                    </m:f>
                  </m:oMath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How well does the model identify all positive reviews?</a:t>
                </a:r>
              </a:p>
              <a:p>
                <a:pPr marL="0" indent="0">
                  <a:buNone/>
                </a:pPr>
                <a:r>
                  <a:rPr lang="en-US" dirty="0"/>
                  <a:t>Example : If there are 600 actual positive reviews and the model identifies 500, recall = 83.3%.</a:t>
                </a:r>
              </a:p>
              <a:p>
                <a:pPr marL="0" indent="0">
                  <a:buNone/>
                </a:pPr>
                <a:r>
                  <a:rPr lang="en-US" i="1" dirty="0"/>
                  <a:t>High recall</a:t>
                </a:r>
                <a:r>
                  <a:rPr lang="en-US" dirty="0"/>
                  <a:t> means most of the actual positive reviews are captured.</a:t>
                </a:r>
              </a:p>
              <a:p>
                <a:pPr marL="0" indent="0">
                  <a:buNone/>
                </a:pPr>
                <a:r>
                  <a:rPr lang="en-US" i="1" dirty="0"/>
                  <a:t>Limitation:</a:t>
                </a:r>
                <a:r>
                  <a:rPr lang="en-US" dirty="0"/>
                  <a:t> It may come at the cost of lower precision if the model starts predicting positives too liberally.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AA86AD-9A8E-4A5D-90A1-05BC75814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61999" y="1524001"/>
                <a:ext cx="8885583" cy="4495799"/>
              </a:xfrm>
              <a:blipFill>
                <a:blip r:embed="rId2"/>
                <a:stretch>
                  <a:fillRect l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0B5A-03C4-4FA7-A179-7E4E7EA0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19D9E-69D8-4DD7-9731-6089CB4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23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1B5-FB23-4214-A127-97BF007D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10668000" cy="1524000"/>
          </a:xfrm>
        </p:spPr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89C94-5A59-4770-BDF1-A26BCFF7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04.03.2025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AA86AD-9A8E-4A5D-90A1-05BC758145E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61999" y="1524001"/>
                <a:ext cx="8885583" cy="44957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F1 Score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The F1 score is the harmonic mean of precision and recall. It provides a single metric that balances both precision and recall.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F1 Score =  2 </a:t>
                </a:r>
                <a:r>
                  <a:rPr lang="en-US" sz="1800" dirty="0"/>
                  <a:t>×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m:rPr>
                            <m:nor/>
                          </m:rPr>
                          <a:rPr lang="en-US" sz="1800"/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The F1 score is particularly useful when you need to balance precision and recall, especially in the presence of class imbalance.</a:t>
                </a:r>
              </a:p>
              <a:p>
                <a:pPr marL="0" indent="0">
                  <a:buNone/>
                </a:pPr>
                <a:r>
                  <a:rPr lang="en-US" dirty="0"/>
                  <a:t>Example : If Precision = 90% and Recall = 83.3%, F1-Score ≈ 86.6%.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AA86AD-9A8E-4A5D-90A1-05BC75814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61999" y="1524001"/>
                <a:ext cx="8885583" cy="4495799"/>
              </a:xfrm>
              <a:blipFill>
                <a:blip r:embed="rId2"/>
                <a:stretch>
                  <a:fillRect l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0B5A-03C4-4FA7-A179-7E4E7EA0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19D9E-69D8-4DD7-9731-6089CB4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1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A76E37-1467-4F0D-927C-AEC0E284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532083"/>
            <a:ext cx="4572000" cy="1524000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pic>
        <p:nvPicPr>
          <p:cNvPr id="11" name="Picture Placeholder 10" descr="A picture containing food, different, several, variety">
            <a:extLst>
              <a:ext uri="{FF2B5EF4-FFF2-40B4-BE49-F238E27FC236}">
                <a16:creationId xmlns:a16="http://schemas.microsoft.com/office/drawing/2014/main" id="{AF040032-2C50-4A91-A8A9-750A9E1CA9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48939"/>
            <a:ext cx="1588691" cy="582490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DD79B-0698-4E19-B7CA-FAB8A8A2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2397885"/>
            <a:ext cx="5917096" cy="30480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This project aims to develop a Cafe Management System integrated with Sentiment Analysis to provide cafe owners</a:t>
            </a:r>
            <a:r>
              <a:rPr lang="en-US" dirty="0"/>
              <a:t> an automated solution to manage cafe operations and analyze customer feedback efficiently.</a:t>
            </a:r>
            <a:r>
              <a:rPr lang="en-US" sz="2800" dirty="0"/>
              <a:t> </a:t>
            </a:r>
          </a:p>
        </p:txBody>
      </p:sp>
      <p:pic>
        <p:nvPicPr>
          <p:cNvPr id="13" name="Picture Placeholder 12" descr="Coffee on a wooden table with water ">
            <a:extLst>
              <a:ext uri="{FF2B5EF4-FFF2-40B4-BE49-F238E27FC236}">
                <a16:creationId xmlns:a16="http://schemas.microsoft.com/office/drawing/2014/main" id="{730189FF-93BC-4663-B776-E572DC6C0E4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7466" y="0"/>
            <a:ext cx="5820495" cy="2302951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D9780-42D9-4BF5-961F-92F29C30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04.03.2025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03A2D-E4C7-41F1-BAC7-0769C482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pic>
        <p:nvPicPr>
          <p:cNvPr id="15" name="Picture Placeholder 14" descr="A plate of food and a cup of coffee on a table">
            <a:extLst>
              <a:ext uri="{FF2B5EF4-FFF2-40B4-BE49-F238E27FC236}">
                <a16:creationId xmlns:a16="http://schemas.microsoft.com/office/drawing/2014/main" id="{DDD35196-C0A0-4FF6-885D-696DD859D7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1955" y="3048002"/>
            <a:ext cx="4230047" cy="38099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4CFD6-7409-4287-B008-E6E9200E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A837396-9198-4DFD-BAAD-EF9260C96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885154" flipH="1">
            <a:off x="7164734" y="-2511844"/>
            <a:ext cx="3825181" cy="624345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9107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1B5-FB23-4214-A127-97BF007D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10668000" cy="1524000"/>
          </a:xfrm>
        </p:spPr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89C94-5A59-4770-BDF1-A26BCFF7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04.03.2025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A86AD-9A8E-4A5D-90A1-05BC75814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999" y="1524001"/>
            <a:ext cx="8885583" cy="4495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Confusion Matrix: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A confusion matrix is a table that provides a detailed breakdown of the model’s prediction performance by showing the counts of true positives (TP), false positives (FP), true negatives (TN), and false negatives (FN).</a:t>
            </a:r>
          </a:p>
          <a:p>
            <a:pPr marL="0" indent="0">
              <a:buNone/>
            </a:pPr>
            <a:r>
              <a:rPr lang="en-US" dirty="0"/>
              <a:t>True Positives (TP) : Positive reviews correctly classified as positive.</a:t>
            </a:r>
          </a:p>
          <a:p>
            <a:pPr marL="0" indent="0">
              <a:buNone/>
            </a:pPr>
            <a:r>
              <a:rPr lang="en-US" dirty="0"/>
              <a:t>True Negatives (TN) : Negative reviews correctly classified as negative.</a:t>
            </a:r>
          </a:p>
          <a:p>
            <a:pPr marL="0" indent="0">
              <a:buNone/>
            </a:pPr>
            <a:r>
              <a:rPr lang="en-US" dirty="0"/>
              <a:t>False Positives (FP) : Negative reviews incorrectly classified as positive.</a:t>
            </a:r>
          </a:p>
          <a:p>
            <a:pPr marL="0" indent="0">
              <a:buNone/>
            </a:pPr>
            <a:r>
              <a:rPr lang="en-US" dirty="0"/>
              <a:t>False Negatives (FN) : Positive reviews incorrectly classified as negative.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confusion matrix provides granular insight into what types of errors your model is making. </a:t>
            </a:r>
          </a:p>
          <a:p>
            <a:r>
              <a:rPr lang="en-US" dirty="0"/>
              <a:t>For instance, if FP is high, your model may be overpredicting positive sentiment, and if FN is high, it may be missing out on positive reviews.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0B5A-03C4-4FA7-A179-7E4E7EA0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19D9E-69D8-4DD7-9731-6089CB4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BE47DE-C5F9-4DCB-98E4-9D96F2305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421477"/>
              </p:ext>
            </p:extLst>
          </p:nvPr>
        </p:nvGraphicFramePr>
        <p:xfrm>
          <a:off x="6887265" y="2705100"/>
          <a:ext cx="5003799" cy="18923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67933">
                  <a:extLst>
                    <a:ext uri="{9D8B030D-6E8A-4147-A177-3AD203B41FA5}">
                      <a16:colId xmlns:a16="http://schemas.microsoft.com/office/drawing/2014/main" val="3833654263"/>
                    </a:ext>
                  </a:extLst>
                </a:gridCol>
                <a:gridCol w="1667933">
                  <a:extLst>
                    <a:ext uri="{9D8B030D-6E8A-4147-A177-3AD203B41FA5}">
                      <a16:colId xmlns:a16="http://schemas.microsoft.com/office/drawing/2014/main" val="2730975609"/>
                    </a:ext>
                  </a:extLst>
                </a:gridCol>
                <a:gridCol w="1667933">
                  <a:extLst>
                    <a:ext uri="{9D8B030D-6E8A-4147-A177-3AD203B41FA5}">
                      <a16:colId xmlns:a16="http://schemas.microsoft.com/office/drawing/2014/main" val="394949524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Predictive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Predictive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47815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r>
                        <a:rPr lang="en-US" sz="1400" dirty="0"/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 Positives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 Negatives (FN)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1609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r>
                        <a:rPr lang="en-US" sz="1400" dirty="0"/>
                        <a:t>Actual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 Positives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 Negatives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287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086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1B5-FB23-4214-A127-97BF007D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10668000" cy="1524000"/>
          </a:xfrm>
        </p:spPr>
        <p:txBody>
          <a:bodyPr/>
          <a:lstStyle/>
          <a:p>
            <a:r>
              <a:rPr lang="en-US" dirty="0"/>
              <a:t>Evaluating the Sentiment Analysis Model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89C94-5A59-4770-BDF1-A26BCFF7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04.03.2025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A86AD-9A8E-4A5D-90A1-05BC75814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999" y="1524001"/>
            <a:ext cx="8885583" cy="4495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Results and detailed breakdown of each class: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0B5A-03C4-4FA7-A179-7E4E7EA0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19D9E-69D8-4DD7-9731-6089CB4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3C834B-CEC3-4866-9FBB-6EF155C05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0" t="20171" r="74272" b="62796"/>
          <a:stretch/>
        </p:blipFill>
        <p:spPr>
          <a:xfrm>
            <a:off x="888998" y="2565174"/>
            <a:ext cx="3735252" cy="15752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436AD6-8414-42BD-B569-E159B11260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" t="63716" r="74131" b="19251"/>
          <a:stretch/>
        </p:blipFill>
        <p:spPr>
          <a:xfrm>
            <a:off x="888998" y="4089174"/>
            <a:ext cx="3735252" cy="15752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A3EDE4-713C-4B50-9DE6-587937589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2" t="37200" r="74480" b="34094"/>
          <a:stretch/>
        </p:blipFill>
        <p:spPr>
          <a:xfrm>
            <a:off x="6096000" y="2956343"/>
            <a:ext cx="3810357" cy="270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24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1B5-FB23-4214-A127-97BF007D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10668000" cy="1524000"/>
          </a:xfrm>
        </p:spPr>
        <p:txBody>
          <a:bodyPr/>
          <a:lstStyle/>
          <a:p>
            <a:r>
              <a:rPr lang="en-US" dirty="0"/>
              <a:t>Visualization Components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89C94-5A59-4770-BDF1-A26BCFF7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04.03.2025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A86AD-9A8E-4A5D-90A1-05BC75814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999" y="1524001"/>
            <a:ext cx="8885583" cy="797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fetched from the backend endpoint /</a:t>
            </a:r>
            <a:r>
              <a:rPr lang="en-US" dirty="0" err="1"/>
              <a:t>api</a:t>
            </a:r>
            <a:r>
              <a:rPr lang="en-US" dirty="0"/>
              <a:t>/sentiment/trend.</a:t>
            </a:r>
          </a:p>
          <a:p>
            <a:pPr marL="0" indent="0">
              <a:buNone/>
            </a:pPr>
            <a:r>
              <a:rPr lang="en-US" dirty="0"/>
              <a:t>Implemented using react-chartjs-2 with dynamic responsiveness.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0B5A-03C4-4FA7-A179-7E4E7EA0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19D9E-69D8-4DD7-9731-6089CB4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DA15A8-26B8-4B7E-AC9A-CC2B2F2E3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3286318"/>
            <a:ext cx="4114800" cy="1866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48972F-DC7F-4017-8551-E5F6AFABB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5" y="2630584"/>
            <a:ext cx="65436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65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1B5-FB23-4214-A127-97BF007D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10668000" cy="1524000"/>
          </a:xfrm>
        </p:spPr>
        <p:txBody>
          <a:bodyPr/>
          <a:lstStyle/>
          <a:p>
            <a:r>
              <a:rPr lang="en-US" dirty="0"/>
              <a:t>Challenges &amp; Future Enhancements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89C94-5A59-4770-BDF1-A26BCFF7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04.03.2025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A86AD-9A8E-4A5D-90A1-05BC75814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999" y="2148850"/>
            <a:ext cx="5055705" cy="2560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Challenges Faced:</a:t>
            </a:r>
          </a:p>
          <a:p>
            <a:r>
              <a:rPr lang="en-US" dirty="0"/>
              <a:t>Performance issues while handling 3M+ feedback records. Had to chunked data for processing.</a:t>
            </a:r>
          </a:p>
          <a:p>
            <a:r>
              <a:rPr lang="en-US" dirty="0"/>
              <a:t>JWT Token management: CORS misconfigurations, Token refresh logic.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0B5A-03C4-4FA7-A179-7E4E7EA0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19D9E-69D8-4DD7-9731-6089CB4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01C3065-FBE3-4C5A-882A-DFAF803ED68A}"/>
              </a:ext>
            </a:extLst>
          </p:cNvPr>
          <p:cNvSpPr txBox="1">
            <a:spLocks/>
          </p:cNvSpPr>
          <p:nvPr/>
        </p:nvSpPr>
        <p:spPr>
          <a:xfrm>
            <a:off x="5817704" y="2028265"/>
            <a:ext cx="5055705" cy="2560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Future Enhancements:</a:t>
            </a:r>
          </a:p>
          <a:p>
            <a:r>
              <a:rPr lang="en-US" dirty="0"/>
              <a:t>Can deploy LSTM/Transformer models for higher accuracy.</a:t>
            </a:r>
          </a:p>
          <a:p>
            <a:r>
              <a:rPr lang="en-US" dirty="0"/>
              <a:t>Extend model evaluation with cross-validation and parameter tuning.</a:t>
            </a:r>
          </a:p>
          <a:p>
            <a:r>
              <a:rPr lang="en-US" dirty="0"/>
              <a:t>Enhance the user interface with more detailed admin insights and reporting features.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288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66DAC07-E75A-4734-B2FD-40A29CC0D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21" y="1119928"/>
            <a:ext cx="5263199" cy="1524000"/>
          </a:xfrm>
        </p:spPr>
        <p:txBody>
          <a:bodyPr>
            <a:no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7A08C-ABD3-463C-AAAE-350E636006C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61999" y="2275209"/>
            <a:ext cx="6380795" cy="3092449"/>
          </a:xfrm>
        </p:spPr>
        <p:txBody>
          <a:bodyPr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robust full-stack cafe management system with integrated sentiment analysis was developed.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Combines modern backend security, responsive frontend design, and machine learning for actionable insights.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59987-20C7-44CA-B0D1-D87A4503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pic>
        <p:nvPicPr>
          <p:cNvPr id="14" name="Picture Placeholder 13" descr="Barista pouring milk froth into coffee">
            <a:extLst>
              <a:ext uri="{FF2B5EF4-FFF2-40B4-BE49-F238E27FC236}">
                <a16:creationId xmlns:a16="http://schemas.microsoft.com/office/drawing/2014/main" id="{971D22D0-EEF4-49B5-9AA4-005141F0ED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5910" y="1"/>
            <a:ext cx="5756090" cy="3960681"/>
          </a:xfrm>
        </p:spPr>
      </p:pic>
      <p:pic>
        <p:nvPicPr>
          <p:cNvPr id="16" name="Picture Placeholder 15" descr="Coffee Beans">
            <a:extLst>
              <a:ext uri="{FF2B5EF4-FFF2-40B4-BE49-F238E27FC236}">
                <a16:creationId xmlns:a16="http://schemas.microsoft.com/office/drawing/2014/main" id="{B5CEF503-B56A-4BFB-9020-F19AB6AEE4A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8871" y="4949374"/>
            <a:ext cx="5796193" cy="1908627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8E30A-427D-4071-957E-8261597E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AC315-D873-41E8-BB24-C4382A05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E15A2B6-8566-44EC-A8C8-8A7296911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74051" y="-22158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847659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124D3B-1715-4E5A-BB52-98DE8D55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933565"/>
            <a:ext cx="4572000" cy="1524010"/>
          </a:xfrm>
        </p:spPr>
        <p:txBody>
          <a:bodyPr/>
          <a:lstStyle/>
          <a:p>
            <a:r>
              <a:rPr lang="en-US" dirty="0"/>
              <a:t>Thank You !</a:t>
            </a:r>
          </a:p>
        </p:txBody>
      </p:sp>
      <p:pic>
        <p:nvPicPr>
          <p:cNvPr id="9" name="Picture Placeholder 8" descr="Coffee on a wooden table with water ">
            <a:extLst>
              <a:ext uri="{FF2B5EF4-FFF2-40B4-BE49-F238E27FC236}">
                <a16:creationId xmlns:a16="http://schemas.microsoft.com/office/drawing/2014/main" id="{A6793210-E409-4229-B0C0-76710EC7F3B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762007"/>
            <a:ext cx="5948797" cy="6095979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A427C-63C1-452D-A630-16399365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 dirty="0"/>
              <a:t>04.03.2025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42D22-FDB3-4921-B13D-D49EFF7B1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4924435"/>
            <a:ext cx="4572000" cy="1282700"/>
          </a:xfrm>
        </p:spPr>
        <p:txBody>
          <a:bodyPr>
            <a:normAutofit/>
          </a:bodyPr>
          <a:lstStyle/>
          <a:p>
            <a:r>
              <a:rPr lang="en-US" sz="1800" dirty="0"/>
              <a:t>Kyaw Zay Yar Linn (UIT-1079)</a:t>
            </a:r>
          </a:p>
          <a:p>
            <a:r>
              <a:rPr lang="en-US" sz="1800" dirty="0"/>
              <a:t>kyawzayyarlinn@uit.edu.mm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B8226-9692-4F45-80E6-82C90904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6AE42-5A86-4D0E-B9C7-17DFAE86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E4F2156-6613-4004-9B59-5568A455A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46216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544876-723D-4D03-A88B-95451971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3008" y="188459"/>
            <a:ext cx="8024191" cy="2286000"/>
          </a:xfrm>
        </p:spPr>
        <p:txBody>
          <a:bodyPr/>
          <a:lstStyle/>
          <a:p>
            <a:r>
              <a:rPr lang="en-US" dirty="0"/>
              <a:t>Project Goals &amp; Motivation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DE5B68D-3F40-49E3-AD18-FD71AF082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9442" y="1895061"/>
            <a:ext cx="6751983" cy="410817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Purpose: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Streamline daily cafe operations (menu management, orders, and user management).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Enhance decision making with customer feedback analysis using sentiment detection.</a:t>
            </a:r>
          </a:p>
          <a:p>
            <a:br>
              <a:rPr lang="en-US" dirty="0"/>
            </a:br>
            <a:r>
              <a:rPr lang="en-US" b="1" dirty="0"/>
              <a:t>Motivation: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Modernize traditional cafe management by leveraging full-stack development.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data-driven insights to improve customer satisfaction and operational efficiency.</a:t>
            </a:r>
          </a:p>
        </p:txBody>
      </p:sp>
      <p:pic>
        <p:nvPicPr>
          <p:cNvPr id="18" name="Picture Placeholder 17" descr="Coffee on a wooden table with water ">
            <a:extLst>
              <a:ext uri="{FF2B5EF4-FFF2-40B4-BE49-F238E27FC236}">
                <a16:creationId xmlns:a16="http://schemas.microsoft.com/office/drawing/2014/main" id="{C9C7ADB3-E944-4AEF-8DD1-73B56BC370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"/>
            <a:ext cx="2915897" cy="3150803"/>
          </a:xfrm>
        </p:spPr>
      </p:pic>
      <p:pic>
        <p:nvPicPr>
          <p:cNvPr id="31" name="Picture Placeholder 30" descr="A couple of cups of coffee on a table in blue cups&#10;">
            <a:extLst>
              <a:ext uri="{FF2B5EF4-FFF2-40B4-BE49-F238E27FC236}">
                <a16:creationId xmlns:a16="http://schemas.microsoft.com/office/drawing/2014/main" id="{53F9FDB5-72E7-4D0B-A38F-09E41BCE4C9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134141"/>
            <a:ext cx="4548543" cy="3723859"/>
          </a:xfr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5382DAA-15DD-4A11-ABC7-27950E2B8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0" y="3234590"/>
            <a:ext cx="4819650" cy="3623786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6214" h="4695269">
                <a:moveTo>
                  <a:pt x="4496214" y="2853699"/>
                </a:moveTo>
                <a:lnTo>
                  <a:pt x="4327504" y="2969126"/>
                </a:lnTo>
                <a:lnTo>
                  <a:pt x="4128523" y="3104141"/>
                </a:lnTo>
                <a:cubicBezTo>
                  <a:pt x="3416510" y="3596007"/>
                  <a:pt x="2702940" y="4086860"/>
                  <a:pt x="1946719" y="4497028"/>
                </a:cubicBezTo>
                <a:cubicBezTo>
                  <a:pt x="1506382" y="4736123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90DDA71-E11D-4244-961C-4343C23F5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-2411" y="0"/>
            <a:ext cx="2981385" cy="3186211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572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1B5-FB23-4214-A127-97BF007D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10668000" cy="1524000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89C94-5A59-4770-BDF1-A26BCFF7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04.03.2025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A492A-1CC0-4D7A-8B15-4E9313932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99" y="1682619"/>
            <a:ext cx="3200400" cy="761999"/>
          </a:xfrm>
        </p:spPr>
        <p:txBody>
          <a:bodyPr/>
          <a:lstStyle/>
          <a:p>
            <a:r>
              <a:rPr lang="en-US" dirty="0"/>
              <a:t>Backend: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A86AD-9A8E-4A5D-90A1-05BC75814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999" y="2768732"/>
            <a:ext cx="3200400" cy="3048000"/>
          </a:xfrm>
        </p:spPr>
        <p:txBody>
          <a:bodyPr>
            <a:normAutofit/>
          </a:bodyPr>
          <a:lstStyle/>
          <a:p>
            <a:r>
              <a:rPr lang="en-US" dirty="0"/>
              <a:t>Java &amp; Spring Boot: RESTful services, dependency injection, and configuration management.</a:t>
            </a:r>
          </a:p>
          <a:p>
            <a:r>
              <a:rPr lang="en-US" dirty="0"/>
              <a:t>Spring Data JPA &amp; MySQL: Object-relational mapping and persistent data storage.</a:t>
            </a:r>
          </a:p>
          <a:p>
            <a:r>
              <a:rPr lang="en-US" dirty="0"/>
              <a:t>Spring Security &amp; JWT: Authentication, authorization, and role-based access control.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149A4-06A9-41B7-BB3A-3870A8F09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682619"/>
            <a:ext cx="3200400" cy="761999"/>
          </a:xfrm>
        </p:spPr>
        <p:txBody>
          <a:bodyPr/>
          <a:lstStyle/>
          <a:p>
            <a:r>
              <a:rPr lang="en-US" dirty="0"/>
              <a:t>Frontend: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8BEBE-428A-412C-867C-F786BAB4A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768731"/>
            <a:ext cx="3200400" cy="3048000"/>
          </a:xfrm>
        </p:spPr>
        <p:txBody>
          <a:bodyPr>
            <a:normAutofit/>
          </a:bodyPr>
          <a:lstStyle/>
          <a:p>
            <a:r>
              <a:rPr lang="en-US" dirty="0"/>
              <a:t>React: Component-based UI, state management, and routing (React Router).</a:t>
            </a:r>
          </a:p>
          <a:p>
            <a:r>
              <a:rPr lang="en-US" dirty="0"/>
              <a:t>Chart.js (via react-chartjs-2): Data visualization (line and pie charts).</a:t>
            </a:r>
          </a:p>
          <a:p>
            <a:r>
              <a:rPr lang="en-US" dirty="0"/>
              <a:t>Tailwind CSS: Rapid styling and responsive design.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8B6857D-C24D-4D8B-952B-594279E32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9600" y="1445043"/>
            <a:ext cx="3200400" cy="999575"/>
          </a:xfrm>
        </p:spPr>
        <p:txBody>
          <a:bodyPr>
            <a:normAutofit/>
          </a:bodyPr>
          <a:lstStyle/>
          <a:p>
            <a:r>
              <a:rPr lang="en-US" dirty="0"/>
              <a:t>Machine Learning &amp; Data Processing: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A39E444-F505-4BE5-A63C-A78D1848DE7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29600" y="2797527"/>
            <a:ext cx="3200400" cy="3048000"/>
          </a:xfrm>
        </p:spPr>
        <p:txBody>
          <a:bodyPr>
            <a:normAutofit/>
          </a:bodyPr>
          <a:lstStyle/>
          <a:p>
            <a:r>
              <a:rPr lang="en-US" dirty="0"/>
              <a:t>Python, Pandas, scikit-learn: Data preprocessing, model training, and evaluation.</a:t>
            </a:r>
          </a:p>
          <a:p>
            <a:r>
              <a:rPr lang="en-US" dirty="0"/>
              <a:t>TF-IDF &amp; Complement Naive Bayes: Feature extraction and sentiment classification.</a:t>
            </a:r>
          </a:p>
          <a:p>
            <a:r>
              <a:rPr lang="en-US" dirty="0"/>
              <a:t>Build Tools &amp; Others: Maven for Java dependency management and </a:t>
            </a:r>
            <a:r>
              <a:rPr lang="en-US" dirty="0" err="1"/>
              <a:t>npm</a:t>
            </a:r>
            <a:r>
              <a:rPr lang="en-US" dirty="0"/>
              <a:t> for frontend packages.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0B5A-03C4-4FA7-A179-7E4E7EA0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19D9E-69D8-4DD7-9731-6089CB4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0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1B5-FB23-4214-A127-97BF007D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10668000" cy="1524000"/>
          </a:xfrm>
        </p:spPr>
        <p:txBody>
          <a:bodyPr/>
          <a:lstStyle/>
          <a:p>
            <a:r>
              <a:rPr lang="en-US" dirty="0"/>
              <a:t>Background Theories &amp; Concepts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89C94-5A59-4770-BDF1-A26BCFF7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04.03.2025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A492A-1CC0-4D7A-8B15-4E9313932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99" y="1435871"/>
            <a:ext cx="8885584" cy="761999"/>
          </a:xfrm>
        </p:spPr>
        <p:txBody>
          <a:bodyPr>
            <a:normAutofit/>
          </a:bodyPr>
          <a:lstStyle/>
          <a:p>
            <a:r>
              <a:rPr lang="en-US" dirty="0"/>
              <a:t>Natural Language Processing (NLP):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A86AD-9A8E-4A5D-90A1-05BC75814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998" y="2370787"/>
            <a:ext cx="8885583" cy="3048000"/>
          </a:xfrm>
        </p:spPr>
        <p:txBody>
          <a:bodyPr>
            <a:normAutofit/>
          </a:bodyPr>
          <a:lstStyle/>
          <a:p>
            <a:r>
              <a:rPr lang="en-US" dirty="0"/>
              <a:t>Text preprocessing: removing noise (URLs, punctuation) and normalization (lowercasing, tokenization).</a:t>
            </a:r>
          </a:p>
          <a:p>
            <a:r>
              <a:rPr lang="en-US" dirty="0"/>
              <a:t>TF-IDF (Term Frequency-Inverse Document Frequency): Converts text to numerical feature vectors by measuring word importance.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149A4-06A9-41B7-BB3A-3870A8F09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1999" y="3633740"/>
            <a:ext cx="3200400" cy="761999"/>
          </a:xfrm>
        </p:spPr>
        <p:txBody>
          <a:bodyPr/>
          <a:lstStyle/>
          <a:p>
            <a:r>
              <a:rPr lang="en-US" dirty="0"/>
              <a:t>Sentiment Analysis: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8BEBE-428A-412C-867C-F786BAB4A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1998" y="4597531"/>
            <a:ext cx="8627167" cy="3048000"/>
          </a:xfrm>
        </p:spPr>
        <p:txBody>
          <a:bodyPr>
            <a:normAutofit/>
          </a:bodyPr>
          <a:lstStyle/>
          <a:p>
            <a:r>
              <a:rPr lang="en-US" dirty="0"/>
              <a:t>Using Complement Naive Bayes (an adaptation of Naive Bayes that works well with imbalanced classes) for classifying reviews as positive or negative.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0B5A-03C4-4FA7-A179-7E4E7EA0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19D9E-69D8-4DD7-9731-6089CB4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4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1B5-FB23-4214-A127-97BF007D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10668000" cy="1524000"/>
          </a:xfrm>
        </p:spPr>
        <p:txBody>
          <a:bodyPr/>
          <a:lstStyle/>
          <a:p>
            <a:r>
              <a:rPr lang="en-US" dirty="0"/>
              <a:t>Background Theories &amp; Concepts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89C94-5A59-4770-BDF1-A26BCFF7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04.03.2025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A492A-1CC0-4D7A-8B15-4E9313932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99" y="1435871"/>
            <a:ext cx="8885584" cy="761999"/>
          </a:xfrm>
        </p:spPr>
        <p:txBody>
          <a:bodyPr>
            <a:normAutofit/>
          </a:bodyPr>
          <a:lstStyle/>
          <a:p>
            <a:r>
              <a:rPr lang="en-US" dirty="0"/>
              <a:t>Evaluation Metrics: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A86AD-9A8E-4A5D-90A1-05BC75814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998" y="2370787"/>
            <a:ext cx="8885583" cy="3048000"/>
          </a:xfrm>
        </p:spPr>
        <p:txBody>
          <a:bodyPr>
            <a:normAutofit/>
          </a:bodyPr>
          <a:lstStyle/>
          <a:p>
            <a:r>
              <a:rPr lang="en-US" dirty="0"/>
              <a:t>Accuracy: Overall correctness of predictions.</a:t>
            </a:r>
          </a:p>
          <a:p>
            <a:r>
              <a:rPr lang="en-US" dirty="0"/>
              <a:t>Precision &amp; Recall: Balance between false positives and false negatives.</a:t>
            </a:r>
          </a:p>
          <a:p>
            <a:r>
              <a:rPr lang="en-US" dirty="0"/>
              <a:t>F1 Score: Harmonic mean of precision and recall.</a:t>
            </a:r>
          </a:p>
          <a:p>
            <a:r>
              <a:rPr lang="en-US" dirty="0"/>
              <a:t>Confusion Matrix: Detailed breakdown of prediction performance (TP, FP, TN, FN).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149A4-06A9-41B7-BB3A-3870A8F09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1998" y="4077349"/>
            <a:ext cx="3200400" cy="761999"/>
          </a:xfrm>
        </p:spPr>
        <p:txBody>
          <a:bodyPr/>
          <a:lstStyle/>
          <a:p>
            <a:r>
              <a:rPr lang="en-US" dirty="0"/>
              <a:t>Security Concepts: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8BEBE-428A-412C-867C-F786BAB4A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1998" y="5014912"/>
            <a:ext cx="8627167" cy="3048000"/>
          </a:xfrm>
        </p:spPr>
        <p:txBody>
          <a:bodyPr>
            <a:normAutofit/>
          </a:bodyPr>
          <a:lstStyle/>
          <a:p>
            <a:r>
              <a:rPr lang="en-US" dirty="0"/>
              <a:t>JWT-based authentication ensures stateless, secure API calls.</a:t>
            </a:r>
          </a:p>
          <a:p>
            <a:r>
              <a:rPr lang="en-US" dirty="0"/>
              <a:t>Role-based access control differentiates user privileges (ADMIN vs. USER).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0B5A-03C4-4FA7-A179-7E4E7EA0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19D9E-69D8-4DD7-9731-6089CB4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4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1B5-FB23-4214-A127-97BF007D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10668000" cy="1524000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89C94-5A59-4770-BDF1-A26BCFF7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04.03.2025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149A4-06A9-41B7-BB3A-3870A8F09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1999" y="3894787"/>
            <a:ext cx="3200400" cy="761999"/>
          </a:xfrm>
        </p:spPr>
        <p:txBody>
          <a:bodyPr/>
          <a:lstStyle/>
          <a:p>
            <a:r>
              <a:rPr lang="en-US" dirty="0"/>
              <a:t>Data Flow: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D72DA5D7-9F7E-4787-9035-41197E25FA6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2790969"/>
              </p:ext>
            </p:extLst>
          </p:nvPr>
        </p:nvGraphicFramePr>
        <p:xfrm>
          <a:off x="1023730" y="3894787"/>
          <a:ext cx="10144539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0B5A-03C4-4FA7-A179-7E4E7EA0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19D9E-69D8-4DD7-9731-6089CB4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7D24E5C7-C7CF-47AE-AB5D-DD5738D1628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9770584"/>
              </p:ext>
            </p:extLst>
          </p:nvPr>
        </p:nvGraphicFramePr>
        <p:xfrm>
          <a:off x="1023730" y="1341439"/>
          <a:ext cx="10144539" cy="2735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52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1B5-FB23-4214-A127-97BF007D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10668000" cy="1524000"/>
          </a:xfrm>
        </p:spPr>
        <p:txBody>
          <a:bodyPr/>
          <a:lstStyle/>
          <a:p>
            <a:r>
              <a:rPr lang="en-US" dirty="0"/>
              <a:t>Backend Components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89C94-5A59-4770-BDF1-A26BCFF7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r>
              <a:rPr lang="en-US"/>
              <a:t>04.03.2025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A86AD-9A8E-4A5D-90A1-05BC75814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999" y="1549933"/>
            <a:ext cx="8885583" cy="3841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Controllers:</a:t>
            </a:r>
            <a:endParaRPr lang="en-US" sz="2400" dirty="0"/>
          </a:p>
          <a:p>
            <a:pPr marL="0" indent="0">
              <a:buNone/>
            </a:pPr>
            <a:r>
              <a:rPr lang="en-US" dirty="0" err="1"/>
              <a:t>UserController</a:t>
            </a:r>
            <a:r>
              <a:rPr lang="en-US" dirty="0"/>
              <a:t>, </a:t>
            </a:r>
            <a:r>
              <a:rPr lang="en-US" dirty="0" err="1"/>
              <a:t>MenuController</a:t>
            </a:r>
            <a:r>
              <a:rPr lang="en-US" dirty="0"/>
              <a:t>, </a:t>
            </a:r>
            <a:r>
              <a:rPr lang="en-US" dirty="0" err="1"/>
              <a:t>OrderController</a:t>
            </a:r>
            <a:r>
              <a:rPr lang="en-US" dirty="0"/>
              <a:t>, </a:t>
            </a:r>
            <a:r>
              <a:rPr lang="en-US" dirty="0" err="1"/>
              <a:t>FeedbackController</a:t>
            </a:r>
            <a:r>
              <a:rPr lang="en-US" dirty="0"/>
              <a:t>, </a:t>
            </a:r>
            <a:r>
              <a:rPr lang="en-US" dirty="0" err="1"/>
              <a:t>SentimentAnalysisController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400" b="1" dirty="0"/>
              <a:t>Services &amp; Repositories: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Encapsulate business logic (order processing, user management) and interact with MySQL through JPA.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400" b="1" dirty="0"/>
              <a:t>Security Implementation: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JwtFilter</a:t>
            </a:r>
            <a:r>
              <a:rPr lang="en-US" dirty="0"/>
              <a:t> and </a:t>
            </a:r>
            <a:r>
              <a:rPr lang="en-US" dirty="0" err="1"/>
              <a:t>JwtUtil</a:t>
            </a:r>
            <a:r>
              <a:rPr lang="en-US" dirty="0"/>
              <a:t> ensure that endpoints are secured using JWT tokens, with Spring Security configuration handling role-based access.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0B5A-03C4-4FA7-A179-7E4E7EA0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 dirty="0"/>
              <a:t>Café Management System (Integrating with Sentiment Analysis)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19D9E-69D8-4DD7-9731-6089CB4C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3855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F7E09F-F817-4A99-A43E-1B7B2298E8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09E108-931D-49EA-88D9-2D9B8E9016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56FC496-221D-4D11-9DFD-2E47AEB2A1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Pebble design</Template>
  <TotalTime>661</TotalTime>
  <Words>3495</Words>
  <Application>Microsoft Office PowerPoint</Application>
  <PresentationFormat>Widescreen</PresentationFormat>
  <Paragraphs>408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Meiryo</vt:lpstr>
      <vt:lpstr>Arial</vt:lpstr>
      <vt:lpstr>Avenir Next LT Pro</vt:lpstr>
      <vt:lpstr>Avenir Next LT Pro Light</vt:lpstr>
      <vt:lpstr>Calibri</vt:lpstr>
      <vt:lpstr>Cambria Math</vt:lpstr>
      <vt:lpstr>Sitka Subheading</vt:lpstr>
      <vt:lpstr>PebbleVTI</vt:lpstr>
      <vt:lpstr>Café Management System</vt:lpstr>
      <vt:lpstr>Agenda</vt:lpstr>
      <vt:lpstr>Abstract</vt:lpstr>
      <vt:lpstr>Project Goals &amp; Motivation</vt:lpstr>
      <vt:lpstr>Technologies Used</vt:lpstr>
      <vt:lpstr>Background Theories &amp; Concepts</vt:lpstr>
      <vt:lpstr>Background Theories &amp; Concepts</vt:lpstr>
      <vt:lpstr>System Architecture</vt:lpstr>
      <vt:lpstr>Backend Components</vt:lpstr>
      <vt:lpstr>Backend Logic</vt:lpstr>
      <vt:lpstr>Frontend Components</vt:lpstr>
      <vt:lpstr>Flowchart for the User/Customer Flow</vt:lpstr>
      <vt:lpstr>Flowchart for the Admin Flow</vt:lpstr>
      <vt:lpstr>Sentiment Analysis Integration</vt:lpstr>
      <vt:lpstr>Dataset Features</vt:lpstr>
      <vt:lpstr>Preprocessing Data</vt:lpstr>
      <vt:lpstr>Building Vocabulary with TF-IDF</vt:lpstr>
      <vt:lpstr>Building Vocabulary with TF-IDF</vt:lpstr>
      <vt:lpstr>What is Naïve Bayes?</vt:lpstr>
      <vt:lpstr>How Naïve Bayes Work?</vt:lpstr>
      <vt:lpstr>Why choosing Naïve Bayes?</vt:lpstr>
      <vt:lpstr>Introducing Complement Naïve Bayes</vt:lpstr>
      <vt:lpstr>How ComplementNB Works?</vt:lpstr>
      <vt:lpstr>Implementation in this Project</vt:lpstr>
      <vt:lpstr>Batch Training with Complement NB</vt:lpstr>
      <vt:lpstr>Evaluation Metrics</vt:lpstr>
      <vt:lpstr>Evaluation Metrics</vt:lpstr>
      <vt:lpstr>Evaluation Metrics</vt:lpstr>
      <vt:lpstr>Evaluation Metrics</vt:lpstr>
      <vt:lpstr>Evaluation Metrics</vt:lpstr>
      <vt:lpstr>Evaluating the Sentiment Analysis Model</vt:lpstr>
      <vt:lpstr>Visualization Components</vt:lpstr>
      <vt:lpstr>Challenges &amp; Future Enhancements</vt:lpstr>
      <vt:lpstr>Conclusion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</dc:title>
  <dc:creator>Kyaw Zay Yar Linn</dc:creator>
  <cp:lastModifiedBy>Kyaw Zay Yar Linn</cp:lastModifiedBy>
  <cp:revision>60</cp:revision>
  <dcterms:created xsi:type="dcterms:W3CDTF">2025-03-03T06:06:24Z</dcterms:created>
  <dcterms:modified xsi:type="dcterms:W3CDTF">2025-03-04T03:32:36Z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