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8079700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2" userDrawn="1">
          <p15:clr>
            <a:srgbClr val="A4A3A4"/>
          </p15:clr>
        </p15:guide>
        <p15:guide id="2" pos="88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ill Fayn" initials="KF" lastIdx="4" clrIdx="0">
    <p:extLst>
      <p:ext uri="{19B8F6BF-5375-455C-9EA6-DF929625EA0E}">
        <p15:presenceInfo xmlns:p15="http://schemas.microsoft.com/office/powerpoint/2012/main" userId="S-1-5-21-4060015860-3155939536-3220560164-518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682AD"/>
    <a:srgbClr val="F698C0"/>
    <a:srgbClr val="5B9BD5"/>
    <a:srgbClr val="53BEED"/>
    <a:srgbClr val="002060"/>
    <a:srgbClr val="F5F5F5"/>
    <a:srgbClr val="CDE6FF"/>
    <a:srgbClr val="52BDEC"/>
    <a:srgbClr val="00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3" autoAdjust="0"/>
    <p:restoredTop sz="94660"/>
  </p:normalViewPr>
  <p:slideViewPr>
    <p:cSldViewPr snapToGrid="0">
      <p:cViewPr>
        <p:scale>
          <a:sx n="20" d="100"/>
          <a:sy n="20" d="100"/>
        </p:scale>
        <p:origin x="2112" y="7"/>
      </p:cViewPr>
      <p:guideLst>
        <p:guide orient="horz" pos="12472"/>
        <p:guide pos="8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3EA5D-3879-41CF-A3B6-C8FCF70F1BA5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5213" y="1143000"/>
            <a:ext cx="218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5E03E-D08B-4BA1-946A-7D5D02C76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5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9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0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28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861" indent="-285715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2863" indent="-228573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008" indent="-228573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154" indent="-228573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299" indent="-228573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444" indent="-228573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8590" indent="-228573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5734" indent="-228573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5F07AC7-E840-428F-8C4B-8018449F4599}" type="slidenum">
              <a:rPr lang="nl-NL" altLang="en-US" sz="1200">
                <a:latin typeface="Times New Roman" pitchFamily="18" charset="0"/>
              </a:rPr>
              <a:pPr/>
              <a:t>1</a:t>
            </a:fld>
            <a:endParaRPr lang="nl-NL" altLang="en-US" sz="120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5213" y="1143000"/>
            <a:ext cx="2187575" cy="30861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52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5978" y="6480867"/>
            <a:ext cx="23867745" cy="13786732"/>
          </a:xfrm>
        </p:spPr>
        <p:txBody>
          <a:bodyPr anchor="b"/>
          <a:lstStyle>
            <a:lvl1pPr algn="ctr">
              <a:defRPr sz="18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963" y="20799268"/>
            <a:ext cx="21059775" cy="9560876"/>
          </a:xfrm>
        </p:spPr>
        <p:txBody>
          <a:bodyPr/>
          <a:lstStyle>
            <a:lvl1pPr marL="0" indent="0" algn="ctr">
              <a:buNone/>
              <a:defRPr sz="7370"/>
            </a:lvl1pPr>
            <a:lvl2pPr marL="1403970" indent="0" algn="ctr">
              <a:buNone/>
              <a:defRPr sz="6142"/>
            </a:lvl2pPr>
            <a:lvl3pPr marL="2807940" indent="0" algn="ctr">
              <a:buNone/>
              <a:defRPr sz="5527"/>
            </a:lvl3pPr>
            <a:lvl4pPr marL="4211909" indent="0" algn="ctr">
              <a:buNone/>
              <a:defRPr sz="4913"/>
            </a:lvl4pPr>
            <a:lvl5pPr marL="5615879" indent="0" algn="ctr">
              <a:buNone/>
              <a:defRPr sz="4913"/>
            </a:lvl5pPr>
            <a:lvl6pPr marL="7019849" indent="0" algn="ctr">
              <a:buNone/>
              <a:defRPr sz="4913"/>
            </a:lvl6pPr>
            <a:lvl7pPr marL="8423819" indent="0" algn="ctr">
              <a:buNone/>
              <a:defRPr sz="4913"/>
            </a:lvl7pPr>
            <a:lvl8pPr marL="9827788" indent="0" algn="ctr">
              <a:buNone/>
              <a:defRPr sz="4913"/>
            </a:lvl8pPr>
            <a:lvl9pPr marL="11231758" indent="0" algn="ctr">
              <a:buNone/>
              <a:defRPr sz="49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46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9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094537" y="2108343"/>
            <a:ext cx="6054685" cy="335593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0481" y="2108343"/>
            <a:ext cx="17813060" cy="335593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47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9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56" y="9872559"/>
            <a:ext cx="24218741" cy="16472575"/>
          </a:xfrm>
        </p:spPr>
        <p:txBody>
          <a:bodyPr anchor="b"/>
          <a:lstStyle>
            <a:lvl1pPr>
              <a:defRPr sz="18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5856" y="26500971"/>
            <a:ext cx="24218741" cy="8662538"/>
          </a:xfrm>
        </p:spPr>
        <p:txBody>
          <a:bodyPr/>
          <a:lstStyle>
            <a:lvl1pPr marL="0" indent="0">
              <a:buNone/>
              <a:defRPr sz="7370">
                <a:solidFill>
                  <a:schemeClr val="tx1"/>
                </a:solidFill>
              </a:defRPr>
            </a:lvl1pPr>
            <a:lvl2pPr marL="1403970" indent="0">
              <a:buNone/>
              <a:defRPr sz="6142">
                <a:solidFill>
                  <a:schemeClr val="tx1">
                    <a:tint val="75000"/>
                  </a:schemeClr>
                </a:solidFill>
              </a:defRPr>
            </a:lvl2pPr>
            <a:lvl3pPr marL="2807940" indent="0">
              <a:buNone/>
              <a:defRPr sz="5527">
                <a:solidFill>
                  <a:schemeClr val="tx1">
                    <a:tint val="75000"/>
                  </a:schemeClr>
                </a:solidFill>
              </a:defRPr>
            </a:lvl3pPr>
            <a:lvl4pPr marL="4211909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4pPr>
            <a:lvl5pPr marL="5615879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5pPr>
            <a:lvl6pPr marL="7019849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6pPr>
            <a:lvl7pPr marL="8423819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7pPr>
            <a:lvl8pPr marL="9827788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8pPr>
            <a:lvl9pPr marL="11231758" indent="0">
              <a:buNone/>
              <a:defRPr sz="49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33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0479" y="10541716"/>
            <a:ext cx="11933873" cy="25125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15348" y="10541716"/>
            <a:ext cx="11933873" cy="25125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137" y="2108352"/>
            <a:ext cx="24218741" cy="76542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140" y="9707549"/>
            <a:ext cx="11879027" cy="4757520"/>
          </a:xfrm>
        </p:spPr>
        <p:txBody>
          <a:bodyPr anchor="b"/>
          <a:lstStyle>
            <a:lvl1pPr marL="0" indent="0">
              <a:buNone/>
              <a:defRPr sz="7370" b="1"/>
            </a:lvl1pPr>
            <a:lvl2pPr marL="1403970" indent="0">
              <a:buNone/>
              <a:defRPr sz="6142" b="1"/>
            </a:lvl2pPr>
            <a:lvl3pPr marL="2807940" indent="0">
              <a:buNone/>
              <a:defRPr sz="5527" b="1"/>
            </a:lvl3pPr>
            <a:lvl4pPr marL="4211909" indent="0">
              <a:buNone/>
              <a:defRPr sz="4913" b="1"/>
            </a:lvl4pPr>
            <a:lvl5pPr marL="5615879" indent="0">
              <a:buNone/>
              <a:defRPr sz="4913" b="1"/>
            </a:lvl5pPr>
            <a:lvl6pPr marL="7019849" indent="0">
              <a:buNone/>
              <a:defRPr sz="4913" b="1"/>
            </a:lvl6pPr>
            <a:lvl7pPr marL="8423819" indent="0">
              <a:buNone/>
              <a:defRPr sz="4913" b="1"/>
            </a:lvl7pPr>
            <a:lvl8pPr marL="9827788" indent="0">
              <a:buNone/>
              <a:defRPr sz="4913" b="1"/>
            </a:lvl8pPr>
            <a:lvl9pPr marL="11231758" indent="0">
              <a:buNone/>
              <a:defRPr sz="49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4140" y="14465069"/>
            <a:ext cx="11879027" cy="212759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215350" y="9707549"/>
            <a:ext cx="11937530" cy="4757520"/>
          </a:xfrm>
        </p:spPr>
        <p:txBody>
          <a:bodyPr anchor="b"/>
          <a:lstStyle>
            <a:lvl1pPr marL="0" indent="0">
              <a:buNone/>
              <a:defRPr sz="7370" b="1"/>
            </a:lvl1pPr>
            <a:lvl2pPr marL="1403970" indent="0">
              <a:buNone/>
              <a:defRPr sz="6142" b="1"/>
            </a:lvl2pPr>
            <a:lvl3pPr marL="2807940" indent="0">
              <a:buNone/>
              <a:defRPr sz="5527" b="1"/>
            </a:lvl3pPr>
            <a:lvl4pPr marL="4211909" indent="0">
              <a:buNone/>
              <a:defRPr sz="4913" b="1"/>
            </a:lvl4pPr>
            <a:lvl5pPr marL="5615879" indent="0">
              <a:buNone/>
              <a:defRPr sz="4913" b="1"/>
            </a:lvl5pPr>
            <a:lvl6pPr marL="7019849" indent="0">
              <a:buNone/>
              <a:defRPr sz="4913" b="1"/>
            </a:lvl6pPr>
            <a:lvl7pPr marL="8423819" indent="0">
              <a:buNone/>
              <a:defRPr sz="4913" b="1"/>
            </a:lvl7pPr>
            <a:lvl8pPr marL="9827788" indent="0">
              <a:buNone/>
              <a:defRPr sz="4913" b="1"/>
            </a:lvl8pPr>
            <a:lvl9pPr marL="11231758" indent="0">
              <a:buNone/>
              <a:defRPr sz="49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215350" y="14465069"/>
            <a:ext cx="11937530" cy="212759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7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74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4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137" y="2640012"/>
            <a:ext cx="9056434" cy="9240044"/>
          </a:xfrm>
        </p:spPr>
        <p:txBody>
          <a:bodyPr anchor="b"/>
          <a:lstStyle>
            <a:lvl1pPr>
              <a:defRPr sz="9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7530" y="5701703"/>
            <a:ext cx="14215348" cy="28141800"/>
          </a:xfrm>
        </p:spPr>
        <p:txBody>
          <a:bodyPr/>
          <a:lstStyle>
            <a:lvl1pPr>
              <a:defRPr sz="9827"/>
            </a:lvl1pPr>
            <a:lvl2pPr>
              <a:defRPr sz="8598"/>
            </a:lvl2pPr>
            <a:lvl3pPr>
              <a:defRPr sz="7370"/>
            </a:lvl3pPr>
            <a:lvl4pPr>
              <a:defRPr sz="6142"/>
            </a:lvl4pPr>
            <a:lvl5pPr>
              <a:defRPr sz="6142"/>
            </a:lvl5pPr>
            <a:lvl6pPr>
              <a:defRPr sz="6142"/>
            </a:lvl6pPr>
            <a:lvl7pPr>
              <a:defRPr sz="6142"/>
            </a:lvl7pPr>
            <a:lvl8pPr>
              <a:defRPr sz="6142"/>
            </a:lvl8pPr>
            <a:lvl9pPr>
              <a:defRPr sz="614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137" y="11880056"/>
            <a:ext cx="9056434" cy="22009274"/>
          </a:xfrm>
        </p:spPr>
        <p:txBody>
          <a:bodyPr/>
          <a:lstStyle>
            <a:lvl1pPr marL="0" indent="0">
              <a:buNone/>
              <a:defRPr sz="4913"/>
            </a:lvl1pPr>
            <a:lvl2pPr marL="1403970" indent="0">
              <a:buNone/>
              <a:defRPr sz="4299"/>
            </a:lvl2pPr>
            <a:lvl3pPr marL="2807940" indent="0">
              <a:buNone/>
              <a:defRPr sz="3685"/>
            </a:lvl3pPr>
            <a:lvl4pPr marL="4211909" indent="0">
              <a:buNone/>
              <a:defRPr sz="3071"/>
            </a:lvl4pPr>
            <a:lvl5pPr marL="5615879" indent="0">
              <a:buNone/>
              <a:defRPr sz="3071"/>
            </a:lvl5pPr>
            <a:lvl6pPr marL="7019849" indent="0">
              <a:buNone/>
              <a:defRPr sz="3071"/>
            </a:lvl6pPr>
            <a:lvl7pPr marL="8423819" indent="0">
              <a:buNone/>
              <a:defRPr sz="3071"/>
            </a:lvl7pPr>
            <a:lvl8pPr marL="9827788" indent="0">
              <a:buNone/>
              <a:defRPr sz="3071"/>
            </a:lvl8pPr>
            <a:lvl9pPr marL="11231758" indent="0">
              <a:buNone/>
              <a:defRPr sz="307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60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137" y="2640012"/>
            <a:ext cx="9056434" cy="9240044"/>
          </a:xfrm>
        </p:spPr>
        <p:txBody>
          <a:bodyPr anchor="b"/>
          <a:lstStyle>
            <a:lvl1pPr>
              <a:defRPr sz="9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37530" y="5701703"/>
            <a:ext cx="14215348" cy="28141800"/>
          </a:xfrm>
        </p:spPr>
        <p:txBody>
          <a:bodyPr anchor="t"/>
          <a:lstStyle>
            <a:lvl1pPr marL="0" indent="0">
              <a:buNone/>
              <a:defRPr sz="9827"/>
            </a:lvl1pPr>
            <a:lvl2pPr marL="1403970" indent="0">
              <a:buNone/>
              <a:defRPr sz="8598"/>
            </a:lvl2pPr>
            <a:lvl3pPr marL="2807940" indent="0">
              <a:buNone/>
              <a:defRPr sz="7370"/>
            </a:lvl3pPr>
            <a:lvl4pPr marL="4211909" indent="0">
              <a:buNone/>
              <a:defRPr sz="6142"/>
            </a:lvl4pPr>
            <a:lvl5pPr marL="5615879" indent="0">
              <a:buNone/>
              <a:defRPr sz="6142"/>
            </a:lvl5pPr>
            <a:lvl6pPr marL="7019849" indent="0">
              <a:buNone/>
              <a:defRPr sz="6142"/>
            </a:lvl6pPr>
            <a:lvl7pPr marL="8423819" indent="0">
              <a:buNone/>
              <a:defRPr sz="6142"/>
            </a:lvl7pPr>
            <a:lvl8pPr marL="9827788" indent="0">
              <a:buNone/>
              <a:defRPr sz="6142"/>
            </a:lvl8pPr>
            <a:lvl9pPr marL="11231758" indent="0">
              <a:buNone/>
              <a:defRPr sz="614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137" y="11880056"/>
            <a:ext cx="9056434" cy="22009274"/>
          </a:xfrm>
        </p:spPr>
        <p:txBody>
          <a:bodyPr/>
          <a:lstStyle>
            <a:lvl1pPr marL="0" indent="0">
              <a:buNone/>
              <a:defRPr sz="4913"/>
            </a:lvl1pPr>
            <a:lvl2pPr marL="1403970" indent="0">
              <a:buNone/>
              <a:defRPr sz="4299"/>
            </a:lvl2pPr>
            <a:lvl3pPr marL="2807940" indent="0">
              <a:buNone/>
              <a:defRPr sz="3685"/>
            </a:lvl3pPr>
            <a:lvl4pPr marL="4211909" indent="0">
              <a:buNone/>
              <a:defRPr sz="3071"/>
            </a:lvl4pPr>
            <a:lvl5pPr marL="5615879" indent="0">
              <a:buNone/>
              <a:defRPr sz="3071"/>
            </a:lvl5pPr>
            <a:lvl6pPr marL="7019849" indent="0">
              <a:buNone/>
              <a:defRPr sz="3071"/>
            </a:lvl6pPr>
            <a:lvl7pPr marL="8423819" indent="0">
              <a:buNone/>
              <a:defRPr sz="3071"/>
            </a:lvl7pPr>
            <a:lvl8pPr marL="9827788" indent="0">
              <a:buNone/>
              <a:defRPr sz="3071"/>
            </a:lvl8pPr>
            <a:lvl9pPr marL="11231758" indent="0">
              <a:buNone/>
              <a:defRPr sz="307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24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0480" y="2108352"/>
            <a:ext cx="24218741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80" y="10541716"/>
            <a:ext cx="24218741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79" y="36703516"/>
            <a:ext cx="6317933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F8AB-06FE-4CA1-8194-5A4B84807B41}" type="datetimeFigureOut">
              <a:rPr lang="en-AU" smtClean="0"/>
              <a:t>26/10/2018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1401" y="36703516"/>
            <a:ext cx="9476899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31288" y="36703516"/>
            <a:ext cx="6317933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3203-257F-4970-AA47-E49816E9D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15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07940" rtl="0" eaLnBrk="1" latinLnBrk="0" hangingPunct="1">
        <a:lnSpc>
          <a:spcPct val="90000"/>
        </a:lnSpc>
        <a:spcBef>
          <a:spcPct val="0"/>
        </a:spcBef>
        <a:buNone/>
        <a:defRPr sz="135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985" indent="-701985" algn="l" defTabSz="2807940" rtl="0" eaLnBrk="1" latinLnBrk="0" hangingPunct="1">
        <a:lnSpc>
          <a:spcPct val="90000"/>
        </a:lnSpc>
        <a:spcBef>
          <a:spcPts val="3071"/>
        </a:spcBef>
        <a:buFont typeface="Arial" panose="020B0604020202020204" pitchFamily="34" charset="0"/>
        <a:buChar char="•"/>
        <a:defRPr sz="8598" kern="1200">
          <a:solidFill>
            <a:schemeClr val="tx1"/>
          </a:solidFill>
          <a:latin typeface="+mn-lt"/>
          <a:ea typeface="+mn-ea"/>
          <a:cs typeface="+mn-cs"/>
        </a:defRPr>
      </a:lvl1pPr>
      <a:lvl2pPr marL="2105955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7370" kern="1200">
          <a:solidFill>
            <a:schemeClr val="tx1"/>
          </a:solidFill>
          <a:latin typeface="+mn-lt"/>
          <a:ea typeface="+mn-ea"/>
          <a:cs typeface="+mn-cs"/>
        </a:defRPr>
      </a:lvl2pPr>
      <a:lvl3pPr marL="3509924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3pPr>
      <a:lvl4pPr marL="4913894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4pPr>
      <a:lvl5pPr marL="6317864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5pPr>
      <a:lvl6pPr marL="7721834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6pPr>
      <a:lvl7pPr marL="9125803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7pPr>
      <a:lvl8pPr marL="10529773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8pPr>
      <a:lvl9pPr marL="11933743" indent="-701985" algn="l" defTabSz="2807940" rtl="0" eaLnBrk="1" latinLnBrk="0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55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1pPr>
      <a:lvl2pPr marL="1403970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2pPr>
      <a:lvl3pPr marL="2807940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3pPr>
      <a:lvl4pPr marL="4211909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4pPr>
      <a:lvl5pPr marL="5615879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5pPr>
      <a:lvl6pPr marL="7019849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6pPr>
      <a:lvl7pPr marL="8423819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7pPr>
      <a:lvl8pPr marL="9827788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8pPr>
      <a:lvl9pPr marL="11231758" algn="l" defTabSz="2807940" rtl="0" eaLnBrk="1" latinLnBrk="0" hangingPunct="1">
        <a:defRPr sz="55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ils.nl/index.jsp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97"/>
          <p:cNvSpPr txBox="1">
            <a:spLocks noChangeArrowheads="1"/>
          </p:cNvSpPr>
          <p:nvPr/>
        </p:nvSpPr>
        <p:spPr bwMode="auto">
          <a:xfrm>
            <a:off x="105831" y="2243061"/>
            <a:ext cx="28032411" cy="166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242" tIns="46121" rIns="92242" bIns="46121">
            <a:spAutoFit/>
          </a:bodyPr>
          <a:lstStyle>
            <a:lvl1pPr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893369"/>
            <a:r>
              <a:rPr lang="en-US" altLang="en-US" sz="10200" dirty="0">
                <a:solidFill>
                  <a:srgbClr val="002060"/>
                </a:solidFill>
                <a:latin typeface="Arial Rounded MT Bold" pitchFamily="34" charset="0"/>
              </a:rPr>
              <a:t>Justification is </a:t>
            </a:r>
            <a:r>
              <a:rPr lang="en-US" altLang="en-US" sz="10200" dirty="0" smtClean="0">
                <a:solidFill>
                  <a:srgbClr val="002060"/>
                </a:solidFill>
                <a:latin typeface="Arial Rounded MT Bold" pitchFamily="34" charset="0"/>
              </a:rPr>
              <a:t>good; transparency </a:t>
            </a:r>
            <a:r>
              <a:rPr lang="en-US" altLang="en-US" sz="10200" dirty="0">
                <a:solidFill>
                  <a:srgbClr val="002060"/>
                </a:solidFill>
                <a:latin typeface="Arial Rounded MT Bold" pitchFamily="34" charset="0"/>
              </a:rPr>
              <a:t>is </a:t>
            </a:r>
            <a:r>
              <a:rPr lang="en-US" altLang="en-US" sz="10200" dirty="0" smtClean="0">
                <a:solidFill>
                  <a:srgbClr val="002060"/>
                </a:solidFill>
                <a:latin typeface="Arial Rounded MT Bold" pitchFamily="34" charset="0"/>
              </a:rPr>
              <a:t>better</a:t>
            </a:r>
            <a:endParaRPr lang="en-US" altLang="en-US" sz="102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2066" name="Picture 3262" descr="Trails logo">
            <a:hlinkClick r:id="rId3" tooltip="home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8"/>
          <a:stretch/>
        </p:blipFill>
        <p:spPr bwMode="auto">
          <a:xfrm>
            <a:off x="24624875" y="38114089"/>
            <a:ext cx="3268891" cy="138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3251103" y="34494713"/>
            <a:ext cx="22319577" cy="3286542"/>
          </a:xfrm>
          <a:prstGeom prst="rect">
            <a:avLst/>
          </a:prstGeom>
          <a:solidFill>
            <a:srgbClr val="53BEED">
              <a:alpha val="20000"/>
            </a:srgbClr>
          </a:solidFill>
          <a:ln w="50800">
            <a:solidFill>
              <a:srgbClr val="CDE6FF"/>
            </a:solidFill>
            <a:miter lim="800000"/>
            <a:headEnd/>
            <a:tailEnd/>
          </a:ln>
          <a:effectLst/>
          <a:extLst/>
        </p:spPr>
        <p:txBody>
          <a:bodyPr wrap="square" lIns="233303" tIns="499936" rIns="233303" bIns="499936">
            <a:spAutoFit/>
          </a:bodyPr>
          <a:lstStyle>
            <a:lvl1pPr marL="498475" indent="-498475"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1058863" indent="-498475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493838" indent="-496888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992313" indent="-498475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490788" indent="-498475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947988" indent="-498475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3405188" indent="-498475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862388" indent="-498475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4319588" indent="-498475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05337" lvl="1" indent="-505337">
              <a:buFontTx/>
              <a:buAutoNum type="arabicPeriod"/>
            </a:pPr>
            <a:r>
              <a:rPr lang="en-US" altLang="en-US" sz="2959" dirty="0" smtClean="0">
                <a:cs typeface="Arial" charset="0"/>
              </a:rPr>
              <a:t>Are all the available measures a </a:t>
            </a:r>
            <a:r>
              <a:rPr lang="en-US" altLang="en-US" sz="2959" dirty="0" smtClean="0">
                <a:cs typeface="Arial" charset="0"/>
              </a:rPr>
              <a:t>sample </a:t>
            </a:r>
            <a:r>
              <a:rPr lang="en-US" altLang="en-US" sz="2959" dirty="0" smtClean="0">
                <a:cs typeface="Arial" charset="0"/>
              </a:rPr>
              <a:t>or the population?</a:t>
            </a:r>
          </a:p>
          <a:p>
            <a:pPr marL="505337" lvl="1" indent="-505337">
              <a:buFontTx/>
              <a:buAutoNum type="arabicPeriod"/>
            </a:pPr>
            <a:endParaRPr lang="en-US" altLang="en-US" sz="2959" dirty="0" smtClean="0">
              <a:cs typeface="Arial" charset="0"/>
            </a:endParaRPr>
          </a:p>
          <a:p>
            <a:pPr marL="505337" lvl="1" indent="-505337">
              <a:buAutoNum type="arabicPeriod"/>
            </a:pPr>
            <a:r>
              <a:rPr lang="en-US" altLang="en-US" sz="2959" dirty="0" smtClean="0">
                <a:cs typeface="Arial" charset="0"/>
              </a:rPr>
              <a:t>How should we deal with binary outcomes (e.g., CIDI), and effect sizes from regression models with multiple interaction terms?</a:t>
            </a:r>
          </a:p>
          <a:p>
            <a:pPr marL="505337" lvl="1" indent="-505337">
              <a:buAutoNum type="arabicPeriod"/>
            </a:pPr>
            <a:endParaRPr lang="en-US" altLang="en-US" sz="2959" dirty="0">
              <a:cs typeface="Arial" charset="0"/>
            </a:endParaRPr>
          </a:p>
          <a:p>
            <a:pPr marL="505337" lvl="1" indent="-505337">
              <a:buAutoNum type="arabicPeriod"/>
            </a:pPr>
            <a:r>
              <a:rPr lang="en-US" altLang="en-US" sz="2959" dirty="0" smtClean="0">
                <a:cs typeface="Arial" charset="0"/>
              </a:rPr>
              <a:t>How can we pull apart what </a:t>
            </a:r>
            <a:r>
              <a:rPr lang="en-US" altLang="en-US" sz="2959" dirty="0" smtClean="0">
                <a:cs typeface="Arial" charset="0"/>
              </a:rPr>
              <a:t>part of the variation is </a:t>
            </a:r>
            <a:r>
              <a:rPr lang="en-US" altLang="en-US" sz="2959" dirty="0">
                <a:cs typeface="Arial" charset="0"/>
              </a:rPr>
              <a:t>due to </a:t>
            </a:r>
            <a:r>
              <a:rPr lang="en-US" altLang="en-US" sz="2959" dirty="0" smtClean="0">
                <a:cs typeface="Arial" charset="0"/>
              </a:rPr>
              <a:t>a difference in </a:t>
            </a:r>
            <a:r>
              <a:rPr lang="en-US" altLang="en-US" sz="2959" dirty="0" smtClean="0">
                <a:cs typeface="Arial" charset="0"/>
              </a:rPr>
              <a:t>construct, and what part is due </a:t>
            </a:r>
            <a:r>
              <a:rPr lang="en-US" altLang="en-US" sz="2959" dirty="0" smtClean="0">
                <a:cs typeface="Arial" charset="0"/>
              </a:rPr>
              <a:t>to measurement </a:t>
            </a:r>
            <a:r>
              <a:rPr lang="en-US" altLang="en-US" sz="2959" dirty="0">
                <a:cs typeface="Arial" charset="0"/>
              </a:rPr>
              <a:t>error</a:t>
            </a:r>
            <a:r>
              <a:rPr lang="en-US" altLang="en-US" sz="2959" dirty="0" smtClean="0">
                <a:cs typeface="Arial" charset="0"/>
              </a:rPr>
              <a:t>?</a:t>
            </a:r>
            <a:endParaRPr lang="en-US" altLang="en-US" sz="2959" dirty="0" smtClean="0">
              <a:cs typeface="Arial" charset="0"/>
            </a:endParaRPr>
          </a:p>
        </p:txBody>
      </p:sp>
      <p:sp>
        <p:nvSpPr>
          <p:cNvPr id="2070" name="Text Box 1111"/>
          <p:cNvSpPr txBox="1">
            <a:spLocks noChangeArrowheads="1"/>
          </p:cNvSpPr>
          <p:nvPr/>
        </p:nvSpPr>
        <p:spPr bwMode="auto">
          <a:xfrm>
            <a:off x="3250680" y="33498135"/>
            <a:ext cx="22320000" cy="821578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lIns="92242" tIns="46121" rIns="92242" bIns="46121"/>
          <a:lstStyle>
            <a:lvl1pPr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816" dirty="0">
                <a:solidFill>
                  <a:schemeClr val="bg1"/>
                </a:solidFill>
                <a:latin typeface="Arial Rounded MT Bold" pitchFamily="34" charset="0"/>
              </a:rPr>
              <a:t>Unresolved aspects</a:t>
            </a:r>
          </a:p>
        </p:txBody>
      </p:sp>
      <p:sp>
        <p:nvSpPr>
          <p:cNvPr id="2053" name="Text Box 13"/>
          <p:cNvSpPr txBox="1">
            <a:spLocks noChangeArrowheads="1"/>
          </p:cNvSpPr>
          <p:nvPr/>
        </p:nvSpPr>
        <p:spPr bwMode="auto">
          <a:xfrm>
            <a:off x="2042414" y="4569798"/>
            <a:ext cx="24241729" cy="66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242" tIns="46121" rIns="92242" bIns="46121">
            <a:spAutoFit/>
          </a:bodyPr>
          <a:lstStyle>
            <a:lvl1pPr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700" i="1" dirty="0">
                <a:latin typeface="Arial Narrow" pitchFamily="34" charset="0"/>
              </a:rPr>
              <a:t>V.E. Heininga</a:t>
            </a:r>
            <a:r>
              <a:rPr lang="en-US" altLang="en-US" sz="3700" i="1" baseline="30000" dirty="0">
                <a:latin typeface="Arial Narrow" pitchFamily="34" charset="0"/>
              </a:rPr>
              <a:t>1*</a:t>
            </a:r>
            <a:r>
              <a:rPr lang="en-US" altLang="en-US" sz="3700" i="1" dirty="0">
                <a:latin typeface="Arial Narrow" pitchFamily="34" charset="0"/>
              </a:rPr>
              <a:t>, B. Stuijfzand</a:t>
            </a:r>
            <a:r>
              <a:rPr lang="en-US" altLang="en-US" sz="3700" i="1" baseline="30000" dirty="0">
                <a:latin typeface="Arial Narrow" pitchFamily="34" charset="0"/>
              </a:rPr>
              <a:t>2*</a:t>
            </a:r>
            <a:r>
              <a:rPr lang="en-US" altLang="en-US" sz="3700" i="1" dirty="0">
                <a:latin typeface="Arial Narrow" pitchFamily="34" charset="0"/>
              </a:rPr>
              <a:t>, J.A.C.J. Bastiaansen</a:t>
            </a:r>
            <a:r>
              <a:rPr lang="en-US" altLang="en-US" sz="3700" i="1" baseline="30000" dirty="0">
                <a:latin typeface="Arial Narrow" pitchFamily="34" charset="0"/>
              </a:rPr>
              <a:t>3</a:t>
            </a:r>
            <a:r>
              <a:rPr lang="en-US" altLang="en-US" sz="3700" i="1" dirty="0">
                <a:latin typeface="Arial Narrow" pitchFamily="34" charset="0"/>
              </a:rPr>
              <a:t>,  A.J. Oldehinkel</a:t>
            </a:r>
            <a:r>
              <a:rPr lang="en-US" altLang="en-US" sz="3700" i="1" baseline="30000" dirty="0">
                <a:latin typeface="Arial Narrow" pitchFamily="34" charset="0"/>
              </a:rPr>
              <a:t>3</a:t>
            </a:r>
            <a:r>
              <a:rPr lang="en-US" altLang="en-US" sz="3700" i="1" dirty="0">
                <a:latin typeface="Arial Narrow" pitchFamily="34" charset="0"/>
              </a:rPr>
              <a:t>, .W. </a:t>
            </a:r>
            <a:r>
              <a:rPr lang="en-US" altLang="en-US" sz="3700" i="1" dirty="0" smtClean="0">
                <a:latin typeface="Arial Narrow" pitchFamily="34" charset="0"/>
              </a:rPr>
              <a:t>V</a:t>
            </a:r>
            <a:r>
              <a:rPr lang="en-US" altLang="en-US" sz="3700" i="1" dirty="0" smtClean="0">
                <a:latin typeface="Arial Narrow" pitchFamily="34" charset="0"/>
              </a:rPr>
              <a:t>anpaemel</a:t>
            </a:r>
            <a:r>
              <a:rPr lang="en-US" altLang="en-US" sz="3700" i="1" baseline="30000" dirty="0" smtClean="0">
                <a:latin typeface="Arial Narrow" pitchFamily="34" charset="0"/>
              </a:rPr>
              <a:t>1</a:t>
            </a:r>
            <a:r>
              <a:rPr lang="en-US" altLang="en-US" sz="3700" i="1" dirty="0">
                <a:latin typeface="Arial Narrow" pitchFamily="34" charset="0"/>
              </a:rPr>
              <a:t>, F. </a:t>
            </a:r>
            <a:r>
              <a:rPr lang="en-US" altLang="en-US" sz="3700" i="1" dirty="0" smtClean="0">
                <a:latin typeface="Arial Narrow" pitchFamily="34" charset="0"/>
              </a:rPr>
              <a:t>Tuerlinckx</a:t>
            </a:r>
            <a:r>
              <a:rPr lang="en-US" altLang="en-US" sz="3700" i="1" baseline="30000" dirty="0" smtClean="0">
                <a:latin typeface="Arial Narrow" pitchFamily="34" charset="0"/>
              </a:rPr>
              <a:t>1</a:t>
            </a:r>
            <a:r>
              <a:rPr lang="en-US" altLang="en-US" sz="3700" i="1" dirty="0">
                <a:latin typeface="Arial Narrow" pitchFamily="34" charset="0"/>
              </a:rPr>
              <a:t>, R. Artner</a:t>
            </a:r>
            <a:r>
              <a:rPr lang="en-US" altLang="en-US" sz="3700" i="1" baseline="30000" dirty="0">
                <a:latin typeface="Arial Narrow" pitchFamily="34" charset="0"/>
              </a:rPr>
              <a:t>1</a:t>
            </a:r>
            <a:r>
              <a:rPr lang="en-US" altLang="en-US" sz="3700" i="1" dirty="0">
                <a:latin typeface="Arial Narrow" pitchFamily="34" charset="0"/>
              </a:rPr>
              <a:t>, A. Mason</a:t>
            </a:r>
            <a:r>
              <a:rPr lang="en-US" altLang="en-US" sz="3700" i="1" baseline="30000" dirty="0">
                <a:latin typeface="Arial Narrow" pitchFamily="34" charset="0"/>
              </a:rPr>
              <a:t>4</a:t>
            </a:r>
            <a:r>
              <a:rPr lang="en-US" altLang="en-US" sz="3700" i="1" dirty="0">
                <a:latin typeface="Arial Narrow" pitchFamily="34" charset="0"/>
              </a:rPr>
              <a:t>, M. </a:t>
            </a:r>
            <a:r>
              <a:rPr lang="en-US" altLang="en-US" sz="3700" i="1" dirty="0" smtClean="0">
                <a:latin typeface="Arial Narrow" pitchFamily="34" charset="0"/>
              </a:rPr>
              <a:t>Munafò</a:t>
            </a:r>
            <a:r>
              <a:rPr lang="en-US" altLang="en-US" sz="3700" i="1" baseline="30000" dirty="0" smtClean="0">
                <a:latin typeface="Arial Narrow" pitchFamily="34" charset="0"/>
              </a:rPr>
              <a:t>5</a:t>
            </a:r>
            <a:endParaRPr lang="en-US" altLang="en-US" sz="3700" i="1" baseline="30000" dirty="0">
              <a:latin typeface="Arial Narrow" pitchFamily="34" charset="0"/>
            </a:endParaRPr>
          </a:p>
        </p:txBody>
      </p:sp>
      <p:sp>
        <p:nvSpPr>
          <p:cNvPr id="2054" name="Text Box 14"/>
          <p:cNvSpPr txBox="1">
            <a:spLocks noChangeArrowheads="1"/>
          </p:cNvSpPr>
          <p:nvPr/>
        </p:nvSpPr>
        <p:spPr bwMode="auto">
          <a:xfrm>
            <a:off x="588441" y="5122106"/>
            <a:ext cx="27012043" cy="57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242" tIns="46121" rIns="92242" bIns="46121">
            <a:spAutoFit/>
          </a:bodyPr>
          <a:lstStyle>
            <a:lvl1pPr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145" i="1" baseline="30000" dirty="0">
                <a:latin typeface="Arial Narrow" pitchFamily="34" charset="0"/>
              </a:rPr>
              <a:t>1 </a:t>
            </a:r>
            <a:r>
              <a:rPr lang="en-US" altLang="en-US" sz="3145" i="1" dirty="0">
                <a:latin typeface="Arial Narrow" pitchFamily="34" charset="0"/>
              </a:rPr>
              <a:t>KU Leuven | </a:t>
            </a:r>
            <a:r>
              <a:rPr lang="en-US" altLang="en-US" sz="3145" i="1" baseline="30000" dirty="0">
                <a:latin typeface="Arial Narrow" pitchFamily="34" charset="0"/>
              </a:rPr>
              <a:t>2 </a:t>
            </a:r>
            <a:r>
              <a:rPr lang="en-US" altLang="en-US" sz="3145" i="1" dirty="0" err="1">
                <a:latin typeface="Arial Narrow" pitchFamily="34" charset="0"/>
              </a:rPr>
              <a:t>Statscape</a:t>
            </a:r>
            <a:r>
              <a:rPr lang="en-US" altLang="en-US" sz="3145" i="1" dirty="0">
                <a:latin typeface="Arial Narrow" pitchFamily="34" charset="0"/>
              </a:rPr>
              <a:t> - Data Science and Statistics | </a:t>
            </a:r>
            <a:r>
              <a:rPr lang="en-US" altLang="en-US" sz="3145" i="1" baseline="30000" dirty="0">
                <a:latin typeface="Arial Narrow" pitchFamily="34" charset="0"/>
              </a:rPr>
              <a:t>3 </a:t>
            </a:r>
            <a:r>
              <a:rPr lang="en-US" altLang="en-US" sz="3145" i="1" dirty="0">
                <a:latin typeface="Arial Narrow" pitchFamily="34" charset="0"/>
              </a:rPr>
              <a:t>University Medical Center Groningen </a:t>
            </a:r>
            <a:r>
              <a:rPr lang="en-US" altLang="en-US" sz="3145" i="1" dirty="0" smtClean="0">
                <a:latin typeface="Arial Narrow" pitchFamily="34" charset="0"/>
              </a:rPr>
              <a:t>| </a:t>
            </a:r>
            <a:r>
              <a:rPr lang="en-US" altLang="en-US" sz="3145" i="1" baseline="30000" dirty="0">
                <a:latin typeface="Arial Narrow" pitchFamily="34" charset="0"/>
              </a:rPr>
              <a:t>4</a:t>
            </a:r>
            <a:r>
              <a:rPr lang="en-US" altLang="en-US" sz="3145" i="1" dirty="0">
                <a:latin typeface="Arial Narrow" pitchFamily="34" charset="0"/>
              </a:rPr>
              <a:t> University of Western Australia | </a:t>
            </a:r>
            <a:r>
              <a:rPr lang="en-US" altLang="en-US" sz="3145" i="1" baseline="30000" dirty="0">
                <a:latin typeface="Arial Narrow" pitchFamily="34" charset="0"/>
              </a:rPr>
              <a:t>5 </a:t>
            </a:r>
            <a:r>
              <a:rPr lang="en-US" altLang="en-US" sz="3145" i="1" dirty="0">
                <a:latin typeface="Arial Narrow" pitchFamily="34" charset="0"/>
              </a:rPr>
              <a:t>University of Bristol </a:t>
            </a:r>
            <a:r>
              <a:rPr lang="en-US" altLang="en-US" sz="3143" i="1" dirty="0">
                <a:latin typeface="Arial Narrow" pitchFamily="34" charset="0"/>
              </a:rPr>
              <a:t> | * shared 1</a:t>
            </a:r>
            <a:r>
              <a:rPr lang="en-US" altLang="en-US" sz="3143" i="1" baseline="30000" dirty="0">
                <a:latin typeface="Arial Narrow" pitchFamily="34" charset="0"/>
              </a:rPr>
              <a:t>st</a:t>
            </a:r>
            <a:r>
              <a:rPr lang="en-US" altLang="en-US" sz="3143" i="1" dirty="0">
                <a:latin typeface="Arial Narrow" pitchFamily="34" charset="0"/>
              </a:rPr>
              <a:t> author </a:t>
            </a:r>
            <a:r>
              <a:rPr lang="en-US" altLang="en-US" sz="3145" i="1" dirty="0">
                <a:latin typeface="Arial Narrow" pitchFamily="34" charset="0"/>
              </a:rPr>
              <a:t>  </a:t>
            </a:r>
          </a:p>
        </p:txBody>
      </p:sp>
      <p:sp>
        <p:nvSpPr>
          <p:cNvPr id="2065" name="Text Box 2488"/>
          <p:cNvSpPr txBox="1">
            <a:spLocks noChangeArrowheads="1"/>
          </p:cNvSpPr>
          <p:nvPr/>
        </p:nvSpPr>
        <p:spPr bwMode="auto">
          <a:xfrm>
            <a:off x="1644832" y="38301190"/>
            <a:ext cx="255107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i="1" dirty="0"/>
              <a:t>Questions or suggestions? Please email </a:t>
            </a:r>
            <a:r>
              <a:rPr lang="en-US" altLang="en-US" i="1" dirty="0" smtClean="0"/>
              <a:t>me! vera.heininga@kuleuven.be</a:t>
            </a:r>
            <a:endParaRPr lang="nl-NL" altLang="en-US" i="1" dirty="0"/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10445247" y="6637360"/>
            <a:ext cx="7200000" cy="83434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square" lIns="92242" tIns="46121" rIns="92242" bIns="46121">
            <a:spAutoFit/>
          </a:bodyPr>
          <a:lstStyle>
            <a:lvl1pPr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816" dirty="0">
                <a:solidFill>
                  <a:schemeClr val="bg1"/>
                </a:solidFill>
                <a:latin typeface="Arial Rounded MT Bold" pitchFamily="34" charset="0"/>
              </a:rPr>
              <a:t>Our study</a:t>
            </a:r>
            <a:endParaRPr lang="en-US" altLang="en-US" sz="4816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2056" name="Text Box 984"/>
          <p:cNvSpPr txBox="1">
            <a:spLocks noChangeArrowheads="1"/>
          </p:cNvSpPr>
          <p:nvPr/>
        </p:nvSpPr>
        <p:spPr bwMode="auto">
          <a:xfrm>
            <a:off x="2876733" y="6647993"/>
            <a:ext cx="7200000" cy="82304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lIns="92242" tIns="46121" rIns="92242" bIns="46121"/>
          <a:lstStyle>
            <a:lvl1pPr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816" dirty="0">
                <a:solidFill>
                  <a:schemeClr val="bg1"/>
                </a:solidFill>
                <a:latin typeface="Arial Rounded MT Bold" pitchFamily="34" charset="0"/>
              </a:rPr>
              <a:t>Background</a:t>
            </a:r>
          </a:p>
        </p:txBody>
      </p:sp>
      <p:sp>
        <p:nvSpPr>
          <p:cNvPr id="2059" name="Text Box 1111"/>
          <p:cNvSpPr txBox="1">
            <a:spLocks noChangeArrowheads="1"/>
          </p:cNvSpPr>
          <p:nvPr/>
        </p:nvSpPr>
        <p:spPr bwMode="auto">
          <a:xfrm>
            <a:off x="18014863" y="6647808"/>
            <a:ext cx="7200000" cy="82322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lIns="92242" tIns="46121" rIns="92242" bIns="46121"/>
          <a:lstStyle>
            <a:lvl1pPr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816" dirty="0">
                <a:solidFill>
                  <a:schemeClr val="bg1"/>
                </a:solidFill>
                <a:latin typeface="Arial Rounded MT Bold" pitchFamily="34" charset="0"/>
              </a:rPr>
              <a:t>Method          </a:t>
            </a:r>
          </a:p>
        </p:txBody>
      </p:sp>
      <p:sp>
        <p:nvSpPr>
          <p:cNvPr id="2064" name="Text Box 1194"/>
          <p:cNvSpPr txBox="1">
            <a:spLocks noChangeArrowheads="1"/>
          </p:cNvSpPr>
          <p:nvPr/>
        </p:nvSpPr>
        <p:spPr bwMode="auto">
          <a:xfrm>
            <a:off x="2876733" y="7646979"/>
            <a:ext cx="7200000" cy="5040000"/>
          </a:xfrm>
          <a:prstGeom prst="rect">
            <a:avLst/>
          </a:prstGeom>
          <a:solidFill>
            <a:srgbClr val="F5F5F5"/>
          </a:solidFill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 lIns="276631" tIns="276631" rIns="276631" bIns="276631">
            <a:spAutoFit/>
          </a:bodyPr>
          <a:lstStyle>
            <a:lvl1pPr marL="342900" indent="-342900"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536575" indent="-536575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just"/>
            <a:r>
              <a:rPr lang="en-US" altLang="en-US" sz="2959" dirty="0">
                <a:cs typeface="Arial" charset="0"/>
              </a:rPr>
              <a:t>Data comes from Tracking Adolescents Individual Lives (TRAILS; </a:t>
            </a:r>
            <a:r>
              <a:rPr lang="en-US" altLang="en-US" sz="2959" i="1" dirty="0" smtClean="0">
                <a:cs typeface="Arial" charset="0"/>
              </a:rPr>
              <a:t>N</a:t>
            </a:r>
            <a:r>
              <a:rPr lang="en-US" altLang="en-US" sz="2959" dirty="0" smtClean="0">
                <a:cs typeface="Arial" charset="0"/>
              </a:rPr>
              <a:t> = 2230</a:t>
            </a:r>
            <a:r>
              <a:rPr lang="en-US" altLang="en-US" sz="2959" dirty="0">
                <a:cs typeface="Arial" charset="0"/>
              </a:rPr>
              <a:t>), which holds 10 </a:t>
            </a:r>
            <a:r>
              <a:rPr lang="en-US" altLang="en-US" sz="2959" dirty="0" smtClean="0">
                <a:cs typeface="Arial" charset="0"/>
              </a:rPr>
              <a:t>indicators </a:t>
            </a:r>
            <a:r>
              <a:rPr lang="en-US" altLang="en-US" sz="2959" dirty="0">
                <a:cs typeface="Arial" charset="0"/>
              </a:rPr>
              <a:t>of stress , </a:t>
            </a:r>
            <a:r>
              <a:rPr lang="en-US" altLang="en-US" sz="2959" dirty="0" smtClean="0">
                <a:cs typeface="Arial" charset="0"/>
              </a:rPr>
              <a:t>8 </a:t>
            </a:r>
            <a:r>
              <a:rPr lang="en-US" altLang="en-US" sz="2959" dirty="0" smtClean="0">
                <a:cs typeface="Arial" charset="0"/>
              </a:rPr>
              <a:t>indicators of</a:t>
            </a:r>
            <a:r>
              <a:rPr lang="en-US" altLang="en-US" sz="2959" dirty="0" smtClean="0">
                <a:cs typeface="Arial" charset="0"/>
              </a:rPr>
              <a:t> </a:t>
            </a:r>
            <a:r>
              <a:rPr lang="en-US" altLang="en-US" sz="2959" dirty="0">
                <a:cs typeface="Arial" charset="0"/>
              </a:rPr>
              <a:t>genetic risk, and 9 </a:t>
            </a:r>
            <a:r>
              <a:rPr lang="en-US" altLang="en-US" sz="2959" dirty="0" smtClean="0">
                <a:cs typeface="Arial" charset="0"/>
              </a:rPr>
              <a:t>indicators </a:t>
            </a:r>
            <a:r>
              <a:rPr lang="en-US" altLang="en-US" sz="2959" dirty="0">
                <a:cs typeface="Arial" charset="0"/>
              </a:rPr>
              <a:t>of </a:t>
            </a:r>
            <a:r>
              <a:rPr lang="en-US" altLang="en-US" sz="2959" dirty="0" smtClean="0">
                <a:cs typeface="Arial" charset="0"/>
              </a:rPr>
              <a:t>depression. In total, there were 2160 ways to model the effect of </a:t>
            </a:r>
            <a:r>
              <a:rPr lang="en-US" altLang="en-US" sz="2959" dirty="0" err="1" smtClean="0">
                <a:cs typeface="Arial" charset="0"/>
              </a:rPr>
              <a:t>GxE</a:t>
            </a:r>
            <a:r>
              <a:rPr lang="en-US" altLang="en-US" sz="2959" dirty="0" smtClean="0">
                <a:cs typeface="Arial" charset="0"/>
              </a:rPr>
              <a:t> on depression. Inconsistencies in the </a:t>
            </a:r>
            <a:r>
              <a:rPr lang="en-US" altLang="en-US" sz="2959" dirty="0" err="1" smtClean="0">
                <a:cs typeface="Arial" charset="0"/>
              </a:rPr>
              <a:t>GxE</a:t>
            </a:r>
            <a:r>
              <a:rPr lang="en-US" altLang="en-US" sz="2959" dirty="0" smtClean="0">
                <a:cs typeface="Arial" charset="0"/>
              </a:rPr>
              <a:t> findings are attributed to differences in the predictors used and sample type (sex).</a:t>
            </a:r>
            <a:endParaRPr lang="en-US" altLang="en-US" sz="2959" dirty="0">
              <a:cs typeface="Arial" charset="0"/>
            </a:endParaRPr>
          </a:p>
        </p:txBody>
      </p:sp>
      <p:sp>
        <p:nvSpPr>
          <p:cNvPr id="2062" name="Text Box 1145"/>
          <p:cNvSpPr txBox="1">
            <a:spLocks noChangeArrowheads="1"/>
          </p:cNvSpPr>
          <p:nvPr/>
        </p:nvSpPr>
        <p:spPr bwMode="auto">
          <a:xfrm>
            <a:off x="1315054" y="13645201"/>
            <a:ext cx="25332952" cy="82304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lIns="92242" tIns="46121" rIns="92242" bIns="46121"/>
          <a:lstStyle>
            <a:lvl1pPr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816" dirty="0">
                <a:solidFill>
                  <a:schemeClr val="bg1"/>
                </a:solidFill>
                <a:latin typeface="Arial Rounded MT Bold" pitchFamily="34" charset="0"/>
              </a:rPr>
              <a:t>Results</a:t>
            </a:r>
          </a:p>
        </p:txBody>
      </p:sp>
      <p:sp>
        <p:nvSpPr>
          <p:cNvPr id="2058" name="Text Box 1095"/>
          <p:cNvSpPr txBox="1">
            <a:spLocks noChangeArrowheads="1"/>
          </p:cNvSpPr>
          <p:nvPr/>
        </p:nvSpPr>
        <p:spPr bwMode="auto">
          <a:xfrm>
            <a:off x="10445247" y="7648034"/>
            <a:ext cx="7200000" cy="5040000"/>
          </a:xfrm>
          <a:prstGeom prst="rect">
            <a:avLst/>
          </a:prstGeom>
          <a:solidFill>
            <a:srgbClr val="F5F5F5"/>
          </a:solidFill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 lIns="276631" tIns="276631" rIns="276631" bIns="276631">
            <a:spAutoFit/>
          </a:bodyPr>
          <a:lstStyle>
            <a:lvl1pPr marL="498475" indent="-498475"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996950" indent="-498475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493838" indent="-496888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992313" indent="-498475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490788" indent="-498475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947988" indent="-498475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3405188" indent="-498475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862388" indent="-498475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4319588" indent="-498475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defTabSz="1235375" eaLnBrk="0" fontAlgn="base" hangingPunct="0">
              <a:spcBef>
                <a:spcPts val="1354"/>
              </a:spcBef>
            </a:pPr>
            <a:r>
              <a:rPr lang="en-GB" altLang="en-US" sz="1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GB" altLang="en-US" sz="1400" dirty="0" smtClean="0">
                <a:solidFill>
                  <a:srgbClr val="000000"/>
                </a:solidFill>
                <a:cs typeface="Arial" charset="0"/>
              </a:rPr>
            </a:br>
            <a:r>
              <a:rPr lang="en-GB" altLang="en-US" dirty="0" smtClean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GB" altLang="en-US" dirty="0" smtClean="0">
                <a:solidFill>
                  <a:srgbClr val="000000"/>
                </a:solidFill>
                <a:cs typeface="Arial" charset="0"/>
              </a:rPr>
              <a:t>	 </a:t>
            </a:r>
            <a:r>
              <a:rPr lang="en-GB" altLang="en-US" dirty="0" smtClean="0">
                <a:solidFill>
                  <a:srgbClr val="000000"/>
                </a:solidFill>
                <a:cs typeface="Arial" charset="0"/>
                <a:sym typeface="Wingdings" panose="05000000000000000000" pitchFamily="2" charset="2"/>
              </a:rPr>
              <a:t>	</a:t>
            </a:r>
            <a:r>
              <a:rPr lang="en-GB" altLang="en-US" dirty="0" smtClean="0">
                <a:solidFill>
                  <a:srgbClr val="000000"/>
                </a:solidFill>
                <a:cs typeface="Arial" charset="0"/>
                <a:sym typeface="Wingdings" panose="05000000000000000000" pitchFamily="2" charset="2"/>
              </a:rPr>
              <a:t>               D</a:t>
            </a:r>
            <a:r>
              <a:rPr lang="en-GB" altLang="en-US" dirty="0" smtClean="0">
                <a:solidFill>
                  <a:srgbClr val="000000"/>
                </a:solidFill>
                <a:cs typeface="Arial" charset="0"/>
              </a:rPr>
              <a:t>epression</a:t>
            </a:r>
            <a:endParaRPr lang="en-GB" altLang="en-US" dirty="0" smtClean="0">
              <a:solidFill>
                <a:srgbClr val="000000"/>
              </a:solidFill>
              <a:cs typeface="Arial" charset="0"/>
            </a:endParaRPr>
          </a:p>
          <a:p>
            <a:pPr marL="0" indent="0" defTabSz="1235375" eaLnBrk="0" fontAlgn="base" hangingPunct="0">
              <a:spcBef>
                <a:spcPts val="1354"/>
              </a:spcBef>
            </a:pPr>
            <a:r>
              <a:rPr lang="en-GB" altLang="en-US" dirty="0" smtClean="0">
                <a:solidFill>
                  <a:srgbClr val="000000"/>
                </a:solidFill>
                <a:cs typeface="Arial" charset="0"/>
              </a:rPr>
              <a:t>      </a:t>
            </a:r>
            <a:r>
              <a:rPr lang="en-GB" altLang="en-US" dirty="0">
                <a:solidFill>
                  <a:srgbClr val="000000"/>
                </a:solidFill>
                <a:cs typeface="Arial" charset="0"/>
              </a:rPr>
              <a:t>	     </a:t>
            </a:r>
            <a:r>
              <a:rPr lang="en-GB" altLang="en-US" dirty="0" smtClean="0">
                <a:solidFill>
                  <a:srgbClr val="000000"/>
                </a:solidFill>
                <a:cs typeface="Arial" charset="0"/>
              </a:rPr>
              <a:t>	</a:t>
            </a:r>
          </a:p>
          <a:p>
            <a:pPr marL="0" indent="0" defTabSz="1235375" eaLnBrk="0" fontAlgn="base" hangingPunct="0">
              <a:spcBef>
                <a:spcPts val="1354"/>
              </a:spcBef>
            </a:pPr>
            <a:r>
              <a:rPr lang="en-GB" altLang="en-US" i="1" dirty="0" smtClean="0">
                <a:solidFill>
                  <a:srgbClr val="000000"/>
                </a:solidFill>
                <a:cs typeface="Arial" charset="0"/>
              </a:rPr>
              <a:t>	   </a:t>
            </a:r>
            <a:br>
              <a:rPr lang="en-GB" altLang="en-US" i="1" dirty="0" smtClean="0">
                <a:solidFill>
                  <a:srgbClr val="000000"/>
                </a:solidFill>
                <a:cs typeface="Arial" charset="0"/>
              </a:rPr>
            </a:br>
            <a:r>
              <a:rPr lang="en-GB" altLang="en-US" i="1" dirty="0" smtClean="0">
                <a:solidFill>
                  <a:srgbClr val="000000"/>
                </a:solidFill>
                <a:cs typeface="Arial" charset="0"/>
              </a:rPr>
              <a:t>   	       </a:t>
            </a:r>
            <a:r>
              <a:rPr lang="en-GB" altLang="en-US" i="1" dirty="0" smtClean="0">
                <a:solidFill>
                  <a:srgbClr val="000000"/>
                </a:solidFill>
                <a:cs typeface="Arial" charset="0"/>
              </a:rPr>
              <a:t>5-HTTLPR</a:t>
            </a:r>
            <a:br>
              <a:rPr lang="en-GB" altLang="en-US" i="1" dirty="0" smtClean="0">
                <a:solidFill>
                  <a:srgbClr val="000000"/>
                </a:solidFill>
                <a:cs typeface="Arial" charset="0"/>
              </a:rPr>
            </a:br>
            <a:r>
              <a:rPr lang="en-GB" altLang="en-US" i="1" dirty="0" smtClean="0">
                <a:solidFill>
                  <a:srgbClr val="000000"/>
                </a:solidFill>
                <a:cs typeface="Arial" charset="0"/>
              </a:rPr>
              <a:t>	      </a:t>
            </a:r>
            <a:r>
              <a:rPr lang="en-GB" altLang="en-US" dirty="0" smtClean="0">
                <a:solidFill>
                  <a:srgbClr val="000000"/>
                </a:solidFill>
                <a:cs typeface="Arial" charset="0"/>
              </a:rPr>
              <a:t>  genotype</a:t>
            </a:r>
          </a:p>
          <a:p>
            <a:pPr marL="0" indent="0" defTabSz="1235375" eaLnBrk="0" fontAlgn="base" hangingPunct="0">
              <a:spcBef>
                <a:spcPts val="1354"/>
              </a:spcBef>
            </a:pPr>
            <a:endParaRPr lang="en-GB" altLang="en-US" sz="1600" dirty="0" smtClean="0">
              <a:solidFill>
                <a:srgbClr val="000000"/>
              </a:solidFill>
              <a:cs typeface="Arial" charset="0"/>
            </a:endParaRPr>
          </a:p>
          <a:p>
            <a:pPr marL="0" indent="0" defTabSz="1235375" eaLnBrk="0" fontAlgn="base" hangingPunct="0">
              <a:spcBef>
                <a:spcPts val="1354"/>
              </a:spcBef>
            </a:pPr>
            <a:r>
              <a:rPr lang="en-US" altLang="en-US" dirty="0" smtClean="0">
                <a:cs typeface="Arial" charset="0"/>
              </a:rPr>
              <a:t>We </a:t>
            </a:r>
            <a:r>
              <a:rPr lang="en-US" altLang="en-US" dirty="0">
                <a:cs typeface="Arial" charset="0"/>
              </a:rPr>
              <a:t>investigated variation in overall effect size by indicator-group + sex</a:t>
            </a:r>
            <a:r>
              <a:rPr lang="en-US" altLang="en-US" dirty="0" smtClean="0">
                <a:cs typeface="Arial" charset="0"/>
              </a:rPr>
              <a:t>.</a:t>
            </a:r>
            <a:endParaRPr lang="en-US" altLang="en-US" dirty="0">
              <a:cs typeface="Arial" charset="0"/>
            </a:endParaRPr>
          </a:p>
        </p:txBody>
      </p:sp>
      <p:sp>
        <p:nvSpPr>
          <p:cNvPr id="2067" name="Text Box 1194"/>
          <p:cNvSpPr txBox="1">
            <a:spLocks noChangeArrowheads="1"/>
          </p:cNvSpPr>
          <p:nvPr/>
        </p:nvSpPr>
        <p:spPr bwMode="auto">
          <a:xfrm>
            <a:off x="17996310" y="7646978"/>
            <a:ext cx="7200000" cy="5113758"/>
          </a:xfrm>
          <a:prstGeom prst="rect">
            <a:avLst/>
          </a:prstGeom>
          <a:solidFill>
            <a:srgbClr val="F5F5F5"/>
          </a:solidFill>
          <a:ln w="254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 lIns="276631" tIns="276631" rIns="276631" bIns="276631">
            <a:spAutoFit/>
          </a:bodyPr>
          <a:lstStyle>
            <a:lvl1pPr marL="342900" indent="-342900" defTabSz="996950">
              <a:defRPr sz="3200">
                <a:solidFill>
                  <a:schemeClr val="tx1"/>
                </a:solidFill>
                <a:latin typeface="Arial" charset="0"/>
              </a:defRPr>
            </a:lvl1pPr>
            <a:lvl2pPr marL="536575" indent="-536575" defTabSz="9969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695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695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just"/>
            <a:r>
              <a:rPr lang="en-US" altLang="en-US" sz="2960" dirty="0" smtClean="0">
                <a:cs typeface="Arial" charset="0"/>
              </a:rPr>
              <a:t>Instead of justifying one of those models, we </a:t>
            </a:r>
            <a:r>
              <a:rPr lang="en-US" altLang="en-US" sz="2960" dirty="0">
                <a:cs typeface="Arial" charset="0"/>
              </a:rPr>
              <a:t>specified a cross-classified multilevel model, where each type of </a:t>
            </a:r>
            <a:r>
              <a:rPr lang="en-US" altLang="en-US" sz="2960" dirty="0" smtClean="0">
                <a:cs typeface="Arial" charset="0"/>
              </a:rPr>
              <a:t>indicator (i.e</a:t>
            </a:r>
            <a:r>
              <a:rPr lang="en-US" altLang="en-US" sz="2960" dirty="0">
                <a:cs typeface="Arial" charset="0"/>
              </a:rPr>
              <a:t>., </a:t>
            </a:r>
            <a:r>
              <a:rPr lang="en-US" altLang="en-US" sz="2960" dirty="0" smtClean="0">
                <a:cs typeface="Arial" charset="0"/>
              </a:rPr>
              <a:t>Depression (D), Stress (S), and Genetic risk (G)) is defined </a:t>
            </a:r>
            <a:r>
              <a:rPr lang="en-US" altLang="en-US" sz="2960" dirty="0">
                <a:cs typeface="Arial" charset="0"/>
              </a:rPr>
              <a:t>as a level in which effect sizes are </a:t>
            </a:r>
            <a:r>
              <a:rPr lang="en-US" altLang="en-US" sz="2960" dirty="0" smtClean="0">
                <a:cs typeface="Arial" charset="0"/>
              </a:rPr>
              <a:t>nested. The R formula </a:t>
            </a:r>
            <a:r>
              <a:rPr lang="en-US" altLang="en-US" sz="2960" dirty="0" smtClean="0">
                <a:cs typeface="Arial" charset="0"/>
              </a:rPr>
              <a:t>reads:</a:t>
            </a:r>
            <a:r>
              <a:rPr 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 indent="0" algn="just"/>
            <a:endParaRPr lang="en-US" sz="29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/>
            <a:r>
              <a:rPr lang="en-US" sz="296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lmer</a:t>
            </a:r>
            <a:r>
              <a:rPr 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960" i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 size</a:t>
            </a:r>
            <a:r>
              <a:rPr 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60" dirty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US" sz="2960" smtClean="0">
                <a:latin typeface="Arial" panose="020B0604020202020204" pitchFamily="34" charset="0"/>
                <a:cs typeface="Arial" panose="020B0604020202020204" pitchFamily="34" charset="0"/>
              </a:rPr>
              <a:t>sample type </a:t>
            </a:r>
            <a:r>
              <a:rPr lang="en-US" sz="296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endParaRPr lang="en-US" sz="29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/>
            <a:r>
              <a:rPr 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( 1 </a:t>
            </a:r>
            <a:r>
              <a:rPr lang="en-US" sz="296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 D ) </a:t>
            </a:r>
            <a:r>
              <a:rPr lang="en-US" sz="296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( 1 </a:t>
            </a:r>
            <a:r>
              <a:rPr lang="en-US" sz="296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S ) </a:t>
            </a:r>
            <a:r>
              <a:rPr lang="en-US" sz="296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( 1 </a:t>
            </a:r>
            <a:r>
              <a:rPr lang="en-US" sz="296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2960" dirty="0" smtClean="0">
                <a:latin typeface="Arial" panose="020B0604020202020204" pitchFamily="34" charset="0"/>
                <a:cs typeface="Arial" panose="020B0604020202020204" pitchFamily="34" charset="0"/>
              </a:rPr>
              <a:t>G ), …</a:t>
            </a:r>
            <a:endParaRPr lang="en-GB" altLang="en-US" sz="2960" i="1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214" name="Straight Arrow Connector 213"/>
          <p:cNvCxnSpPr/>
          <p:nvPr/>
        </p:nvCxnSpPr>
        <p:spPr>
          <a:xfrm flipV="1">
            <a:off x="12825756" y="8428873"/>
            <a:ext cx="1978306" cy="131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 flipV="1">
            <a:off x="13726486" y="8665828"/>
            <a:ext cx="5843" cy="10941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2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01" y="9395"/>
            <a:ext cx="3866746" cy="1379520"/>
          </a:xfrm>
          <a:prstGeom prst="rect">
            <a:avLst/>
          </a:prstGeom>
        </p:spPr>
      </p:pic>
      <p:pic>
        <p:nvPicPr>
          <p:cNvPr id="1026" name="Picture 2" descr="http://streva.ac.uk/documents/505421/1797877/research+logos.008.png/8c186967-697a-454b-97e9-ed6eceecda4c?t=135739540396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9" r="5435"/>
          <a:stretch/>
        </p:blipFill>
        <p:spPr bwMode="auto">
          <a:xfrm>
            <a:off x="23394898" y="265471"/>
            <a:ext cx="4597541" cy="21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56" descr="UMC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37499352"/>
            <a:ext cx="3963565" cy="217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-1064454" y="15323986"/>
            <a:ext cx="30628373" cy="17327286"/>
            <a:chOff x="-1064454" y="13771900"/>
            <a:chExt cx="30628373" cy="17327286"/>
          </a:xfrm>
        </p:grpSpPr>
        <p:sp>
          <p:nvSpPr>
            <p:cNvPr id="2063" name="Rectangle 1152"/>
            <p:cNvSpPr>
              <a:spLocks noChangeArrowheads="1"/>
            </p:cNvSpPr>
            <p:nvPr/>
          </p:nvSpPr>
          <p:spPr bwMode="auto">
            <a:xfrm>
              <a:off x="-456433" y="16869229"/>
              <a:ext cx="186349" cy="463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242" tIns="46121" rIns="92242" bIns="46121" anchor="ctr">
              <a:spAutoFit/>
            </a:bodyPr>
            <a:lstStyle>
              <a:lvl1pPr defTabSz="996950"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96950">
                <a:defRPr sz="3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96950">
                <a:defRPr sz="3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96950">
                <a:defRPr sz="3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96950">
                <a:defRPr sz="3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9695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9695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9695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9695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nl-NL" altLang="en-US" sz="2404">
                <a:latin typeface="Times New Roman" pitchFamily="18" charset="0"/>
              </a:endParaRPr>
            </a:p>
          </p:txBody>
        </p:sp>
        <p:sp>
          <p:nvSpPr>
            <p:cNvPr id="2061" name="Line 1124"/>
            <p:cNvSpPr>
              <a:spLocks noChangeShapeType="1"/>
            </p:cNvSpPr>
            <p:nvPr/>
          </p:nvSpPr>
          <p:spPr bwMode="auto">
            <a:xfrm>
              <a:off x="7877944" y="1752480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665"/>
            </a:p>
          </p:txBody>
        </p:sp>
        <p:grpSp>
          <p:nvGrpSpPr>
            <p:cNvPr id="235" name="Group 234"/>
            <p:cNvGrpSpPr>
              <a:grpSpLocks noChangeAspect="1"/>
            </p:cNvGrpSpPr>
            <p:nvPr/>
          </p:nvGrpSpPr>
          <p:grpSpPr>
            <a:xfrm>
              <a:off x="-1064454" y="13771900"/>
              <a:ext cx="30628373" cy="17327286"/>
              <a:chOff x="1897229" y="12080444"/>
              <a:chExt cx="24256075" cy="13722307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1897229" y="12080444"/>
                <a:ext cx="24256075" cy="13722307"/>
                <a:chOff x="5222747" y="10775906"/>
                <a:chExt cx="32176660" cy="18203193"/>
              </a:xfrm>
            </p:grpSpPr>
            <p:grpSp>
              <p:nvGrpSpPr>
                <p:cNvPr id="250" name="Group 249"/>
                <p:cNvGrpSpPr>
                  <a:grpSpLocks noChangeAspect="1"/>
                </p:cNvGrpSpPr>
                <p:nvPr/>
              </p:nvGrpSpPr>
              <p:grpSpPr>
                <a:xfrm>
                  <a:off x="6719041" y="10775906"/>
                  <a:ext cx="28708972" cy="18203193"/>
                  <a:chOff x="2299858" y="6162852"/>
                  <a:chExt cx="35443176" cy="22473075"/>
                </a:xfrm>
              </p:grpSpPr>
              <p:grpSp>
                <p:nvGrpSpPr>
                  <p:cNvPr id="252" name="Group 251"/>
                  <p:cNvGrpSpPr/>
                  <p:nvPr/>
                </p:nvGrpSpPr>
                <p:grpSpPr>
                  <a:xfrm rot="16200000">
                    <a:off x="16248421" y="3177544"/>
                    <a:ext cx="7275000" cy="19654147"/>
                    <a:chOff x="3203848" y="1988839"/>
                    <a:chExt cx="2541316" cy="4536505"/>
                  </a:xfrm>
                </p:grpSpPr>
                <p:cxnSp>
                  <p:nvCxnSpPr>
                    <p:cNvPr id="361" name="Straight Connector 360"/>
                    <p:cNvCxnSpPr/>
                    <p:nvPr/>
                  </p:nvCxnSpPr>
                  <p:spPr bwMode="auto">
                    <a:xfrm>
                      <a:off x="3203849" y="2420888"/>
                      <a:ext cx="2520280" cy="295232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62" name="Straight Connector 361"/>
                    <p:cNvCxnSpPr/>
                    <p:nvPr/>
                  </p:nvCxnSpPr>
                  <p:spPr bwMode="auto">
                    <a:xfrm rot="5400000" flipV="1">
                      <a:off x="3416610" y="2208127"/>
                      <a:ext cx="2085633" cy="251115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63" name="Straight Connector 362"/>
                    <p:cNvCxnSpPr/>
                    <p:nvPr/>
                  </p:nvCxnSpPr>
                  <p:spPr bwMode="auto">
                    <a:xfrm rot="5400000" flipV="1">
                      <a:off x="2993644" y="3207155"/>
                      <a:ext cx="2956544" cy="253613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64" name="Straight Connector 363"/>
                    <p:cNvCxnSpPr/>
                    <p:nvPr/>
                  </p:nvCxnSpPr>
                  <p:spPr bwMode="auto">
                    <a:xfrm>
                      <a:off x="3203849" y="3429000"/>
                      <a:ext cx="2520280" cy="194421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65" name="Straight Connector 364"/>
                    <p:cNvCxnSpPr/>
                    <p:nvPr/>
                  </p:nvCxnSpPr>
                  <p:spPr bwMode="auto">
                    <a:xfrm flipV="1">
                      <a:off x="3275857" y="4005064"/>
                      <a:ext cx="2448272" cy="50405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66" name="Straight Connector 365"/>
                    <p:cNvCxnSpPr/>
                    <p:nvPr/>
                  </p:nvCxnSpPr>
                  <p:spPr bwMode="auto">
                    <a:xfrm rot="5400000" flipV="1">
                      <a:off x="3707370" y="2493431"/>
                      <a:ext cx="1508039" cy="251508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67" name="Straight Connector 366"/>
                    <p:cNvCxnSpPr/>
                    <p:nvPr/>
                  </p:nvCxnSpPr>
                  <p:spPr bwMode="auto">
                    <a:xfrm>
                      <a:off x="3203849" y="2996952"/>
                      <a:ext cx="2520280" cy="194421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68" name="Straight Connector 367"/>
                    <p:cNvCxnSpPr/>
                    <p:nvPr/>
                  </p:nvCxnSpPr>
                  <p:spPr bwMode="auto">
                    <a:xfrm flipV="1">
                      <a:off x="3275857" y="2420888"/>
                      <a:ext cx="2448272" cy="208823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69" name="Straight Connector 368"/>
                    <p:cNvCxnSpPr/>
                    <p:nvPr/>
                  </p:nvCxnSpPr>
                  <p:spPr bwMode="auto">
                    <a:xfrm rot="5400000" flipH="1" flipV="1">
                      <a:off x="3989602" y="2220327"/>
                      <a:ext cx="957902" cy="251115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72" name="Straight Connector 371"/>
                    <p:cNvCxnSpPr/>
                    <p:nvPr/>
                  </p:nvCxnSpPr>
                  <p:spPr bwMode="auto">
                    <a:xfrm>
                      <a:off x="3275857" y="5013176"/>
                      <a:ext cx="2448272" cy="36004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73" name="Straight Connector 372"/>
                    <p:cNvCxnSpPr/>
                    <p:nvPr/>
                  </p:nvCxnSpPr>
                  <p:spPr bwMode="auto">
                    <a:xfrm>
                      <a:off x="3275857" y="5013176"/>
                      <a:ext cx="2469307" cy="94176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74" name="Straight Connector 373"/>
                    <p:cNvCxnSpPr/>
                    <p:nvPr/>
                  </p:nvCxnSpPr>
                  <p:spPr bwMode="auto">
                    <a:xfrm rot="5400000" flipV="1">
                      <a:off x="4250919" y="4467283"/>
                      <a:ext cx="509249" cy="245937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75" name="Straight Connector 374"/>
                    <p:cNvCxnSpPr/>
                    <p:nvPr/>
                  </p:nvCxnSpPr>
                  <p:spPr bwMode="auto">
                    <a:xfrm flipV="1">
                      <a:off x="3275857" y="4941168"/>
                      <a:ext cx="2448272" cy="50405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76" name="Straight Connector 375"/>
                    <p:cNvCxnSpPr/>
                    <p:nvPr/>
                  </p:nvCxnSpPr>
                  <p:spPr bwMode="auto">
                    <a:xfrm>
                      <a:off x="3203849" y="2420888"/>
                      <a:ext cx="2520280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77" name="Straight Connector 376"/>
                    <p:cNvCxnSpPr/>
                    <p:nvPr/>
                  </p:nvCxnSpPr>
                  <p:spPr bwMode="auto">
                    <a:xfrm flipV="1">
                      <a:off x="3275857" y="4509120"/>
                      <a:ext cx="2448272" cy="93610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78" name="Straight Connector 377"/>
                    <p:cNvCxnSpPr/>
                    <p:nvPr/>
                  </p:nvCxnSpPr>
                  <p:spPr bwMode="auto">
                    <a:xfrm flipV="1">
                      <a:off x="3275857" y="5373216"/>
                      <a:ext cx="2448272" cy="7200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0" name="Straight Connector 379"/>
                    <p:cNvCxnSpPr/>
                    <p:nvPr/>
                  </p:nvCxnSpPr>
                  <p:spPr bwMode="auto">
                    <a:xfrm>
                      <a:off x="3203849" y="2996952"/>
                      <a:ext cx="2520280" cy="50405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1" name="Straight Connector 380"/>
                    <p:cNvCxnSpPr/>
                    <p:nvPr/>
                  </p:nvCxnSpPr>
                  <p:spPr bwMode="auto">
                    <a:xfrm flipV="1">
                      <a:off x="3203849" y="2996952"/>
                      <a:ext cx="2520280" cy="4320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2" name="Straight Connector 381"/>
                    <p:cNvCxnSpPr/>
                    <p:nvPr/>
                  </p:nvCxnSpPr>
                  <p:spPr bwMode="auto">
                    <a:xfrm>
                      <a:off x="3203849" y="3429000"/>
                      <a:ext cx="2520280" cy="7200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 bwMode="auto">
                    <a:xfrm flipV="1">
                      <a:off x="3275857" y="2996952"/>
                      <a:ext cx="2448272" cy="244827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 bwMode="auto">
                    <a:xfrm rot="5400000" flipH="1" flipV="1">
                      <a:off x="3708865" y="1933928"/>
                      <a:ext cx="1528305" cy="250222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5" name="Straight Connector 384"/>
                    <p:cNvCxnSpPr/>
                    <p:nvPr/>
                  </p:nvCxnSpPr>
                  <p:spPr bwMode="auto">
                    <a:xfrm rot="5400000" flipV="1">
                      <a:off x="3782828" y="4002149"/>
                      <a:ext cx="1444288" cy="245822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6" name="Straight Connector 385"/>
                    <p:cNvCxnSpPr/>
                    <p:nvPr/>
                  </p:nvCxnSpPr>
                  <p:spPr bwMode="auto">
                    <a:xfrm flipV="1">
                      <a:off x="3275857" y="3501009"/>
                      <a:ext cx="2448272" cy="100811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7" name="Straight Connector 386"/>
                    <p:cNvCxnSpPr/>
                    <p:nvPr/>
                  </p:nvCxnSpPr>
                  <p:spPr bwMode="auto">
                    <a:xfrm rot="5400000" flipH="1" flipV="1">
                      <a:off x="4242386" y="2477550"/>
                      <a:ext cx="458284" cy="250520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8" name="Straight Connector 387"/>
                    <p:cNvCxnSpPr/>
                    <p:nvPr/>
                  </p:nvCxnSpPr>
                  <p:spPr bwMode="auto">
                    <a:xfrm>
                      <a:off x="3203849" y="3429000"/>
                      <a:ext cx="2520280" cy="57606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89" name="Straight Connector 95"/>
                    <p:cNvCxnSpPr/>
                    <p:nvPr/>
                  </p:nvCxnSpPr>
                  <p:spPr bwMode="auto">
                    <a:xfrm>
                      <a:off x="3203849" y="1988840"/>
                      <a:ext cx="2507358" cy="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0" name="Straight Connector 95"/>
                    <p:cNvCxnSpPr/>
                    <p:nvPr/>
                  </p:nvCxnSpPr>
                  <p:spPr bwMode="auto">
                    <a:xfrm flipV="1">
                      <a:off x="3203849" y="2420888"/>
                      <a:ext cx="2520280" cy="57606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1" name="Straight Connector 95"/>
                    <p:cNvCxnSpPr/>
                    <p:nvPr/>
                  </p:nvCxnSpPr>
                  <p:spPr bwMode="auto">
                    <a:xfrm>
                      <a:off x="3203849" y="1988840"/>
                      <a:ext cx="2520280" cy="4320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3" name="Straight Connector 95"/>
                    <p:cNvCxnSpPr/>
                    <p:nvPr/>
                  </p:nvCxnSpPr>
                  <p:spPr bwMode="auto">
                    <a:xfrm>
                      <a:off x="3203849" y="1988840"/>
                      <a:ext cx="2520280" cy="151216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4" name="Straight Connector 95"/>
                    <p:cNvCxnSpPr/>
                    <p:nvPr/>
                  </p:nvCxnSpPr>
                  <p:spPr bwMode="auto">
                    <a:xfrm>
                      <a:off x="3203849" y="1988840"/>
                      <a:ext cx="2520280" cy="201622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5" name="Straight Connector 95"/>
                    <p:cNvCxnSpPr/>
                    <p:nvPr/>
                  </p:nvCxnSpPr>
                  <p:spPr bwMode="auto">
                    <a:xfrm>
                      <a:off x="3203849" y="1988840"/>
                      <a:ext cx="2520280" cy="252028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6" name="Straight Connector 95"/>
                    <p:cNvCxnSpPr/>
                    <p:nvPr/>
                  </p:nvCxnSpPr>
                  <p:spPr bwMode="auto">
                    <a:xfrm>
                      <a:off x="3203849" y="1988840"/>
                      <a:ext cx="2520280" cy="295232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7" name="Straight Connector 95"/>
                    <p:cNvCxnSpPr/>
                    <p:nvPr/>
                  </p:nvCxnSpPr>
                  <p:spPr bwMode="auto">
                    <a:xfrm>
                      <a:off x="3203849" y="1988840"/>
                      <a:ext cx="2520280" cy="338437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8" name="Straight Connector 95"/>
                    <p:cNvCxnSpPr/>
                    <p:nvPr/>
                  </p:nvCxnSpPr>
                  <p:spPr bwMode="auto">
                    <a:xfrm rot="5400000" flipV="1">
                      <a:off x="2489284" y="2703405"/>
                      <a:ext cx="3964656" cy="253552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99" name="Straight Connector 95"/>
                    <p:cNvCxnSpPr/>
                    <p:nvPr/>
                  </p:nvCxnSpPr>
                  <p:spPr bwMode="auto">
                    <a:xfrm flipV="1">
                      <a:off x="3203849" y="1988840"/>
                      <a:ext cx="2448272" cy="4320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0" name="Straight Connector 95"/>
                    <p:cNvCxnSpPr/>
                    <p:nvPr/>
                  </p:nvCxnSpPr>
                  <p:spPr bwMode="auto">
                    <a:xfrm>
                      <a:off x="3203849" y="2420888"/>
                      <a:ext cx="2520280" cy="57606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1" name="Straight Connector 400"/>
                    <p:cNvCxnSpPr/>
                    <p:nvPr/>
                  </p:nvCxnSpPr>
                  <p:spPr bwMode="auto">
                    <a:xfrm>
                      <a:off x="3203849" y="2420888"/>
                      <a:ext cx="2520280" cy="108012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2" name="Straight Connector 95"/>
                    <p:cNvCxnSpPr/>
                    <p:nvPr/>
                  </p:nvCxnSpPr>
                  <p:spPr bwMode="auto">
                    <a:xfrm>
                      <a:off x="3203849" y="2420888"/>
                      <a:ext cx="2520280" cy="158417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3" name="Straight Connector 95"/>
                    <p:cNvCxnSpPr/>
                    <p:nvPr/>
                  </p:nvCxnSpPr>
                  <p:spPr bwMode="auto">
                    <a:xfrm>
                      <a:off x="3203849" y="2996952"/>
                      <a:ext cx="2520280" cy="100811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4" name="Straight Connector 95"/>
                    <p:cNvCxnSpPr/>
                    <p:nvPr/>
                  </p:nvCxnSpPr>
                  <p:spPr bwMode="auto">
                    <a:xfrm>
                      <a:off x="3275857" y="4509120"/>
                      <a:ext cx="2448272" cy="86409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5" name="Straight Connector 95"/>
                    <p:cNvCxnSpPr/>
                    <p:nvPr/>
                  </p:nvCxnSpPr>
                  <p:spPr bwMode="auto">
                    <a:xfrm flipV="1">
                      <a:off x="3275857" y="4005064"/>
                      <a:ext cx="2448272" cy="100811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6" name="Straight Connector 95"/>
                    <p:cNvCxnSpPr/>
                    <p:nvPr/>
                  </p:nvCxnSpPr>
                  <p:spPr bwMode="auto">
                    <a:xfrm flipV="1">
                      <a:off x="3275857" y="2996952"/>
                      <a:ext cx="2448272" cy="201622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7" name="Straight Connector 95"/>
                    <p:cNvCxnSpPr/>
                    <p:nvPr/>
                  </p:nvCxnSpPr>
                  <p:spPr bwMode="auto">
                    <a:xfrm flipV="1">
                      <a:off x="3275857" y="2060848"/>
                      <a:ext cx="2376264" cy="295232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8" name="Straight Connector 95"/>
                    <p:cNvCxnSpPr/>
                    <p:nvPr/>
                  </p:nvCxnSpPr>
                  <p:spPr bwMode="auto">
                    <a:xfrm flipV="1">
                      <a:off x="3275857" y="4005064"/>
                      <a:ext cx="2448272" cy="144016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9" name="Straight Connector 95"/>
                    <p:cNvCxnSpPr/>
                    <p:nvPr/>
                  </p:nvCxnSpPr>
                  <p:spPr bwMode="auto">
                    <a:xfrm flipV="1">
                      <a:off x="3275857" y="3501008"/>
                      <a:ext cx="2448272" cy="194421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10" name="Straight Connector 95"/>
                    <p:cNvCxnSpPr/>
                    <p:nvPr/>
                  </p:nvCxnSpPr>
                  <p:spPr bwMode="auto">
                    <a:xfrm flipV="1">
                      <a:off x="3275857" y="2420888"/>
                      <a:ext cx="2448272" cy="302433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11" name="Straight Connector 95"/>
                    <p:cNvCxnSpPr/>
                    <p:nvPr/>
                  </p:nvCxnSpPr>
                  <p:spPr bwMode="auto">
                    <a:xfrm rot="5400000" flipH="1" flipV="1">
                      <a:off x="4472686" y="4756667"/>
                      <a:ext cx="67792" cy="246145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12" name="Straight Connector 95"/>
                    <p:cNvCxnSpPr/>
                    <p:nvPr/>
                  </p:nvCxnSpPr>
                  <p:spPr bwMode="auto">
                    <a:xfrm flipV="1">
                      <a:off x="3275857" y="5373216"/>
                      <a:ext cx="2448272" cy="64807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13" name="Straight Connector 95"/>
                    <p:cNvCxnSpPr/>
                    <p:nvPr/>
                  </p:nvCxnSpPr>
                  <p:spPr bwMode="auto">
                    <a:xfrm flipV="1">
                      <a:off x="3275857" y="4941168"/>
                      <a:ext cx="2448272" cy="108012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14" name="Straight Connector 95"/>
                    <p:cNvCxnSpPr/>
                    <p:nvPr/>
                  </p:nvCxnSpPr>
                  <p:spPr bwMode="auto">
                    <a:xfrm flipV="1">
                      <a:off x="3275857" y="4509120"/>
                      <a:ext cx="2448272" cy="151216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15" name="Straight Connector 95"/>
                    <p:cNvCxnSpPr/>
                    <p:nvPr/>
                  </p:nvCxnSpPr>
                  <p:spPr bwMode="auto">
                    <a:xfrm flipV="1">
                      <a:off x="3275857" y="3501008"/>
                      <a:ext cx="2448272" cy="252028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16" name="Straight Connector 95"/>
                    <p:cNvCxnSpPr/>
                    <p:nvPr/>
                  </p:nvCxnSpPr>
                  <p:spPr bwMode="auto">
                    <a:xfrm flipV="1">
                      <a:off x="3275857" y="2996952"/>
                      <a:ext cx="2448272" cy="302433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17" name="Straight Connector 95"/>
                    <p:cNvCxnSpPr/>
                    <p:nvPr/>
                  </p:nvCxnSpPr>
                  <p:spPr bwMode="auto">
                    <a:xfrm flipV="1">
                      <a:off x="3275857" y="2420888"/>
                      <a:ext cx="2448272" cy="36004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18" name="Straight Connector 95"/>
                    <p:cNvCxnSpPr/>
                    <p:nvPr/>
                  </p:nvCxnSpPr>
                  <p:spPr bwMode="auto">
                    <a:xfrm flipV="1">
                      <a:off x="3275857" y="1988840"/>
                      <a:ext cx="2448272" cy="40324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19" name="Straight Connector 95"/>
                    <p:cNvCxnSpPr/>
                    <p:nvPr/>
                  </p:nvCxnSpPr>
                  <p:spPr bwMode="auto">
                    <a:xfrm rot="5400000" flipH="1" flipV="1">
                      <a:off x="4219405" y="5009948"/>
                      <a:ext cx="571848" cy="245894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20" name="Straight Connector 95"/>
                    <p:cNvCxnSpPr/>
                    <p:nvPr/>
                  </p:nvCxnSpPr>
                  <p:spPr bwMode="auto">
                    <a:xfrm flipV="1">
                      <a:off x="3275857" y="5373216"/>
                      <a:ext cx="2448272" cy="115212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21" name="Straight Connector 95"/>
                    <p:cNvCxnSpPr/>
                    <p:nvPr/>
                  </p:nvCxnSpPr>
                  <p:spPr bwMode="auto">
                    <a:xfrm flipV="1">
                      <a:off x="3275857" y="4941168"/>
                      <a:ext cx="2448272" cy="158417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22" name="Straight Connector 95"/>
                    <p:cNvCxnSpPr/>
                    <p:nvPr/>
                  </p:nvCxnSpPr>
                  <p:spPr bwMode="auto">
                    <a:xfrm flipV="1">
                      <a:off x="3275857" y="4509120"/>
                      <a:ext cx="2448272" cy="201622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23" name="Straight Connector 95"/>
                    <p:cNvCxnSpPr/>
                    <p:nvPr/>
                  </p:nvCxnSpPr>
                  <p:spPr bwMode="auto">
                    <a:xfrm flipV="1">
                      <a:off x="3275857" y="4005064"/>
                      <a:ext cx="2448272" cy="252028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24" name="Straight Connector 95"/>
                    <p:cNvCxnSpPr/>
                    <p:nvPr/>
                  </p:nvCxnSpPr>
                  <p:spPr bwMode="auto">
                    <a:xfrm flipV="1">
                      <a:off x="3275857" y="2996952"/>
                      <a:ext cx="2448272" cy="352839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25" name="Straight Connector 95"/>
                    <p:cNvCxnSpPr/>
                    <p:nvPr/>
                  </p:nvCxnSpPr>
                  <p:spPr bwMode="auto">
                    <a:xfrm flipV="1">
                      <a:off x="3275857" y="2420888"/>
                      <a:ext cx="2448272" cy="410445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26" name="Straight Connector 95"/>
                    <p:cNvCxnSpPr/>
                    <p:nvPr/>
                  </p:nvCxnSpPr>
                  <p:spPr bwMode="auto">
                    <a:xfrm flipV="1">
                      <a:off x="3275857" y="1988840"/>
                      <a:ext cx="2448272" cy="453650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90" name="Straight Connector 95"/>
                    <p:cNvCxnSpPr/>
                    <p:nvPr/>
                  </p:nvCxnSpPr>
                  <p:spPr bwMode="auto">
                    <a:xfrm flipV="1">
                      <a:off x="3275857" y="2996952"/>
                      <a:ext cx="2448272" cy="151216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91" name="Straight Connector 95"/>
                    <p:cNvCxnSpPr/>
                    <p:nvPr/>
                  </p:nvCxnSpPr>
                  <p:spPr bwMode="auto">
                    <a:xfrm flipV="1">
                      <a:off x="3203849" y="1988840"/>
                      <a:ext cx="2520280" cy="144016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92" name="Straight Connector 95"/>
                    <p:cNvCxnSpPr/>
                    <p:nvPr/>
                  </p:nvCxnSpPr>
                  <p:spPr bwMode="auto">
                    <a:xfrm rot="5400000" flipH="1" flipV="1">
                      <a:off x="3487442" y="1718169"/>
                      <a:ext cx="1966015" cy="250735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93" name="Straight Connector 95"/>
                    <p:cNvCxnSpPr/>
                    <p:nvPr/>
                  </p:nvCxnSpPr>
                  <p:spPr bwMode="auto">
                    <a:xfrm rot="5400000" flipV="1">
                      <a:off x="3977764" y="3194803"/>
                      <a:ext cx="987528" cy="250520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94" name="Straight Connector 95"/>
                    <p:cNvCxnSpPr/>
                    <p:nvPr/>
                  </p:nvCxnSpPr>
                  <p:spPr bwMode="auto">
                    <a:xfrm>
                      <a:off x="3203849" y="3429000"/>
                      <a:ext cx="2520280" cy="151216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95" name="Straight Connector 95"/>
                    <p:cNvCxnSpPr/>
                    <p:nvPr/>
                  </p:nvCxnSpPr>
                  <p:spPr bwMode="auto">
                    <a:xfrm flipV="1">
                      <a:off x="3275857" y="4005064"/>
                      <a:ext cx="2448272" cy="201622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98" name="Straight Connector 95"/>
                    <p:cNvCxnSpPr/>
                    <p:nvPr/>
                  </p:nvCxnSpPr>
                  <p:spPr bwMode="auto">
                    <a:xfrm flipV="1">
                      <a:off x="3275857" y="3501008"/>
                      <a:ext cx="2448272" cy="302433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99" name="Straight Connector 598"/>
                    <p:cNvCxnSpPr/>
                    <p:nvPr/>
                  </p:nvCxnSpPr>
                  <p:spPr bwMode="auto">
                    <a:xfrm rot="5400000" flipV="1">
                      <a:off x="4443791" y="2724727"/>
                      <a:ext cx="49524" cy="251115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00" name="Straight Connector 95"/>
                    <p:cNvCxnSpPr/>
                    <p:nvPr/>
                  </p:nvCxnSpPr>
                  <p:spPr bwMode="auto">
                    <a:xfrm flipV="1">
                      <a:off x="3203849" y="1988840"/>
                      <a:ext cx="2520280" cy="100811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01" name="Straight Connector 600"/>
                    <p:cNvCxnSpPr/>
                    <p:nvPr/>
                  </p:nvCxnSpPr>
                  <p:spPr bwMode="auto">
                    <a:xfrm flipV="1">
                      <a:off x="3203849" y="2420889"/>
                      <a:ext cx="2520280" cy="100811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02" name="Straight Connector 95"/>
                    <p:cNvCxnSpPr/>
                    <p:nvPr/>
                  </p:nvCxnSpPr>
                  <p:spPr bwMode="auto">
                    <a:xfrm>
                      <a:off x="3275857" y="4509120"/>
                      <a:ext cx="2448272" cy="43204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03" name="Straight Connector 602"/>
                    <p:cNvCxnSpPr/>
                    <p:nvPr/>
                  </p:nvCxnSpPr>
                  <p:spPr bwMode="auto">
                    <a:xfrm rot="5400000" flipV="1">
                      <a:off x="3924678" y="2708171"/>
                      <a:ext cx="1073423" cy="251508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04" name="Straight Connector 603"/>
                    <p:cNvCxnSpPr/>
                    <p:nvPr/>
                  </p:nvCxnSpPr>
                  <p:spPr bwMode="auto">
                    <a:xfrm rot="5400000" flipV="1">
                      <a:off x="4188920" y="2978911"/>
                      <a:ext cx="550137" cy="250202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05" name="Straight Connector 604"/>
                    <p:cNvCxnSpPr/>
                    <p:nvPr/>
                  </p:nvCxnSpPr>
                  <p:spPr bwMode="auto">
                    <a:xfrm rot="5400000" flipH="1" flipV="1">
                      <a:off x="4244167" y="3542340"/>
                      <a:ext cx="502525" cy="243914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06" name="Straight Connector 605"/>
                    <p:cNvCxnSpPr/>
                    <p:nvPr/>
                  </p:nvCxnSpPr>
                  <p:spPr bwMode="auto">
                    <a:xfrm rot="5400000" flipV="1">
                      <a:off x="4501820" y="3287530"/>
                      <a:ext cx="1163" cy="243982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07" name="Straight Connector 95"/>
                    <p:cNvCxnSpPr/>
                    <p:nvPr/>
                  </p:nvCxnSpPr>
                  <p:spPr bwMode="auto">
                    <a:xfrm flipV="1">
                      <a:off x="3275856" y="3501008"/>
                      <a:ext cx="2448272" cy="151216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08" name="Straight Connector 607"/>
                    <p:cNvCxnSpPr/>
                    <p:nvPr/>
                  </p:nvCxnSpPr>
                  <p:spPr bwMode="auto">
                    <a:xfrm rot="5400000" flipH="1" flipV="1">
                      <a:off x="3203849" y="2492897"/>
                      <a:ext cx="2592287" cy="244827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09" name="Straight Connector 174"/>
                    <p:cNvCxnSpPr/>
                    <p:nvPr/>
                  </p:nvCxnSpPr>
                  <p:spPr bwMode="auto">
                    <a:xfrm flipV="1">
                      <a:off x="3275856" y="1988840"/>
                      <a:ext cx="2448272" cy="252028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4038734" y="16840365"/>
                    <a:ext cx="4568103" cy="12996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2956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Effect </a:t>
                    </a:r>
                    <a:r>
                      <a:rPr lang="en-US" sz="2956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size:</a:t>
                    </a:r>
                    <a:r>
                      <a:rPr lang="en-US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/>
                    </a:r>
                    <a:br>
                      <a:rPr lang="en-US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r>
                      <a:rPr lang="en-US" sz="2956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GxE</a:t>
                    </a:r>
                    <a:r>
                      <a:rPr lang="en-US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on </a:t>
                    </a:r>
                    <a:r>
                      <a:rPr lang="en-US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depression</a:t>
                    </a:r>
                    <a:endParaRPr lang="en-US" sz="2956" i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31570010" y="16921710"/>
                    <a:ext cx="6173024" cy="129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956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Overall:</a:t>
                    </a:r>
                    <a:r>
                      <a:rPr lang="en-GB" sz="2956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ß </a:t>
                    </a:r>
                    <a:r>
                      <a:rPr lang="en-GB" sz="2956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.</a:t>
                    </a:r>
                    <a:r>
                      <a:rPr lang="en-GB" sz="2956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03, </a:t>
                    </a:r>
                    <a:r>
                      <a:rPr lang="en-GB" sz="2956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.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04</a:t>
                    </a:r>
                    <a:endParaRPr lang="en-GB" sz="2956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95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% CI = [-0.00, 0.05]</a:t>
                    </a:r>
                    <a:endParaRPr lang="en-US" sz="2956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7635057" y="27260278"/>
                    <a:ext cx="10817748" cy="12996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10.29% 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of variation in effect 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sizes comes from</a:t>
                    </a:r>
                    <a:b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clustering 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among the 10 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predictors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of Stress (</a:t>
                    </a:r>
                    <a:r>
                      <a:rPr lang="en-GB" sz="2956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 </a:t>
                    </a:r>
                    <a:endParaRPr lang="en-US" sz="2956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25151084" y="27336268"/>
                    <a:ext cx="11666003" cy="12996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0.55% 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of variation in effect 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sizes comes from</a:t>
                    </a:r>
                    <a:b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clustering 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among the 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8 predictors of Genetic risk (</a:t>
                    </a:r>
                    <a:r>
                      <a:rPr lang="en-GB" sz="2956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  <a:endParaRPr lang="en-US" sz="2956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9775123" y="16836146"/>
                    <a:ext cx="22093417" cy="668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r>
                      <a:rPr lang="en-US" sz="2750" b="1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      </a:t>
                    </a:r>
                    <a:r>
                      <a:rPr lang="en-US" sz="2750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b</a:t>
                    </a:r>
                    <a:r>
                      <a:rPr lang="en-US" sz="2750" b="1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	 b</a:t>
                    </a:r>
                    <a:r>
                      <a:rPr lang="en-US" sz="2750" b="1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	</a:t>
                    </a:r>
                    <a:r>
                      <a:rPr lang="en-US" sz="2750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b</a:t>
                    </a:r>
                    <a:r>
                      <a:rPr lang="en-US" sz="2750" b="1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  	</a:t>
                    </a:r>
                    <a:r>
                      <a:rPr lang="en-US" sz="2750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r>
                      <a:rPr lang="en-US" sz="2750" b="1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     </a:t>
                    </a:r>
                    <a:r>
                      <a:rPr lang="en-US" sz="2750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</a:t>
                    </a:r>
                    <a:r>
                      <a:rPr lang="en-US" sz="2750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b</a:t>
                    </a:r>
                    <a:r>
                      <a:rPr lang="en-US" sz="2750" b="1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 </a:t>
                    </a:r>
                    <a:r>
                      <a:rPr lang="en-US" sz="2750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 b</a:t>
                    </a:r>
                    <a:r>
                      <a:rPr lang="en-US" sz="2750" b="1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7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</a:t>
                    </a:r>
                    <a:r>
                      <a:rPr lang="en-US" sz="2750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r>
                      <a:rPr lang="en-US" sz="2750" b="1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8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	</a:t>
                    </a:r>
                    <a:r>
                      <a:rPr lang="en-US" sz="2750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b</a:t>
                    </a:r>
                    <a:r>
                      <a:rPr lang="en-US" sz="2750" b="1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9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</a:t>
                    </a:r>
                    <a:r>
                      <a:rPr lang="en-US" sz="2750" b="1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(….)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  b</a:t>
                    </a:r>
                    <a:r>
                      <a:rPr lang="en-US" sz="2750" b="1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2160 </a:t>
                    </a:r>
                    <a:r>
                      <a:rPr lang="en-US" sz="275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</a:t>
                    </a:r>
                  </a:p>
                </p:txBody>
              </p:sp>
              <p:sp>
                <p:nvSpPr>
                  <p:cNvPr id="258" name="TextBox 257"/>
                  <p:cNvSpPr txBox="1"/>
                  <p:nvPr/>
                </p:nvSpPr>
                <p:spPr>
                  <a:xfrm>
                    <a:off x="9791689" y="8575488"/>
                    <a:ext cx="21585384" cy="627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</a:t>
                    </a:r>
                    <a:r>
                      <a:rPr lang="en-US" sz="2553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	</a:t>
                    </a:r>
                    <a:r>
                      <a:rPr lang="en-US" sz="2553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D</a:t>
                    </a:r>
                    <a:r>
                      <a:rPr lang="en-US" sz="2553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		  D</a:t>
                    </a:r>
                    <a:r>
                      <a:rPr lang="en-US" sz="2553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 	D</a:t>
                    </a:r>
                    <a:r>
                      <a:rPr lang="en-US" sz="2553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	</a:t>
                    </a:r>
                    <a:r>
                      <a:rPr lang="en-US" sz="2553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D</a:t>
                    </a:r>
                    <a:r>
                      <a:rPr lang="en-US" sz="2553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	 </a:t>
                    </a:r>
                    <a:r>
                      <a:rPr lang="en-US" sz="2553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</a:t>
                    </a:r>
                    <a:r>
                      <a:rPr lang="en-US" sz="2553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</a:t>
                    </a:r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   </a:t>
                    </a:r>
                    <a:r>
                      <a:rPr lang="en-US" sz="2553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</a:t>
                    </a:r>
                    <a:r>
                      <a:rPr lang="en-US" sz="2553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7</a:t>
                    </a:r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</a:t>
                    </a:r>
                    <a:r>
                      <a:rPr lang="en-US" sz="2553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  D</a:t>
                    </a:r>
                    <a:r>
                      <a:rPr lang="en-US" sz="2553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8</a:t>
                    </a:r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			 D</a:t>
                    </a:r>
                    <a:r>
                      <a:rPr lang="en-US" sz="2553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9</a:t>
                    </a:r>
                    <a:r>
                      <a:rPr lang="en-US" sz="2553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	</a:t>
                    </a:r>
                  </a:p>
                </p:txBody>
              </p:sp>
              <p:grpSp>
                <p:nvGrpSpPr>
                  <p:cNvPr id="259" name="Group 258"/>
                  <p:cNvGrpSpPr/>
                  <p:nvPr/>
                </p:nvGrpSpPr>
                <p:grpSpPr>
                  <a:xfrm>
                    <a:off x="3142121" y="17542289"/>
                    <a:ext cx="17847016" cy="7274998"/>
                    <a:chOff x="10915709" y="17411556"/>
                    <a:chExt cx="17847016" cy="7274998"/>
                  </a:xfrm>
                </p:grpSpPr>
                <p:cxnSp>
                  <p:nvCxnSpPr>
                    <p:cNvPr id="320" name="Straight Connector 319"/>
                    <p:cNvCxnSpPr/>
                    <p:nvPr/>
                  </p:nvCxnSpPr>
                  <p:spPr bwMode="auto">
                    <a:xfrm rot="16200000">
                      <a:off x="13703715" y="14683767"/>
                      <a:ext cx="7214780" cy="1279079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21" name="Straight Connector 320"/>
                    <p:cNvCxnSpPr/>
                    <p:nvPr/>
                  </p:nvCxnSpPr>
                  <p:spPr bwMode="auto">
                    <a:xfrm rot="16200000">
                      <a:off x="11772929" y="16554336"/>
                      <a:ext cx="7274997" cy="898943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22" name="Straight Connector 321"/>
                    <p:cNvCxnSpPr/>
                    <p:nvPr/>
                  </p:nvCxnSpPr>
                  <p:spPr bwMode="auto">
                    <a:xfrm flipV="1">
                      <a:off x="13411473" y="17430000"/>
                      <a:ext cx="12806393" cy="725655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23" name="Straight Connector 322"/>
                    <p:cNvCxnSpPr/>
                    <p:nvPr/>
                  </p:nvCxnSpPr>
                  <p:spPr bwMode="auto">
                    <a:xfrm rot="16200000">
                      <a:off x="15887508" y="16867561"/>
                      <a:ext cx="7214780" cy="842320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24" name="Straight Connector 323"/>
                    <p:cNvCxnSpPr/>
                    <p:nvPr/>
                  </p:nvCxnSpPr>
                  <p:spPr bwMode="auto">
                    <a:xfrm rot="16200000" flipV="1">
                      <a:off x="15366636" y="19884198"/>
                      <a:ext cx="7008644" cy="21837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26" name="Straight Connector 325"/>
                    <p:cNvCxnSpPr/>
                    <p:nvPr/>
                  </p:nvCxnSpPr>
                  <p:spPr bwMode="auto">
                    <a:xfrm rot="16200000">
                      <a:off x="14015685" y="16867561"/>
                      <a:ext cx="7214780" cy="842320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27" name="Straight Connector 326"/>
                    <p:cNvCxnSpPr/>
                    <p:nvPr/>
                  </p:nvCxnSpPr>
                  <p:spPr bwMode="auto">
                    <a:xfrm flipV="1">
                      <a:off x="17779061" y="17420084"/>
                      <a:ext cx="8436418" cy="706033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28" name="Straight Connector 327"/>
                    <p:cNvCxnSpPr/>
                    <p:nvPr/>
                  </p:nvCxnSpPr>
                  <p:spPr bwMode="auto">
                    <a:xfrm flipH="1" flipV="1">
                      <a:off x="21836886" y="17513318"/>
                      <a:ext cx="309763" cy="69671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29" name="Straight Connector 328"/>
                    <p:cNvCxnSpPr/>
                    <p:nvPr/>
                  </p:nvCxnSpPr>
                  <p:spPr bwMode="auto">
                    <a:xfrm rot="16200000">
                      <a:off x="19422252" y="20196168"/>
                      <a:ext cx="7008644" cy="155985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0" name="Straight Connector 329"/>
                    <p:cNvCxnSpPr/>
                    <p:nvPr/>
                  </p:nvCxnSpPr>
                  <p:spPr bwMode="auto">
                    <a:xfrm rot="16200000">
                      <a:off x="20652287" y="18905917"/>
                      <a:ext cx="7068860" cy="408013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1" name="Straight Connector 330"/>
                    <p:cNvCxnSpPr/>
                    <p:nvPr/>
                  </p:nvCxnSpPr>
                  <p:spPr bwMode="auto">
                    <a:xfrm rot="16200000">
                      <a:off x="21606046" y="19884198"/>
                      <a:ext cx="7008644" cy="21837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2" name="Straight Connector 331"/>
                    <p:cNvCxnSpPr/>
                    <p:nvPr/>
                  </p:nvCxnSpPr>
                  <p:spPr bwMode="auto">
                    <a:xfrm rot="16200000" flipV="1">
                      <a:off x="19422252" y="19884198"/>
                      <a:ext cx="7008644" cy="21837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3" name="Straight Connector 332"/>
                    <p:cNvCxnSpPr/>
                    <p:nvPr/>
                  </p:nvCxnSpPr>
                  <p:spPr bwMode="auto">
                    <a:xfrm flipH="1" flipV="1">
                      <a:off x="19910917" y="17420086"/>
                      <a:ext cx="4107564" cy="706033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4" name="Straight Connector 333"/>
                    <p:cNvCxnSpPr/>
                    <p:nvPr/>
                  </p:nvCxnSpPr>
                  <p:spPr bwMode="auto">
                    <a:xfrm rot="16200000" flipV="1">
                      <a:off x="20358164" y="20820109"/>
                      <a:ext cx="7008644" cy="31197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5" name="Straight Connector 334"/>
                    <p:cNvCxnSpPr/>
                    <p:nvPr/>
                  </p:nvCxnSpPr>
                  <p:spPr bwMode="auto">
                    <a:xfrm flipV="1">
                      <a:off x="19962855" y="17417129"/>
                      <a:ext cx="6278587" cy="706328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6" name="Straight Connector 335"/>
                    <p:cNvCxnSpPr/>
                    <p:nvPr/>
                  </p:nvCxnSpPr>
                  <p:spPr bwMode="auto">
                    <a:xfrm rot="16200000">
                      <a:off x="12923788" y="19831281"/>
                      <a:ext cx="7214780" cy="249576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7" name="Straight Connector 95"/>
                    <p:cNvCxnSpPr/>
                    <p:nvPr/>
                  </p:nvCxnSpPr>
                  <p:spPr bwMode="auto">
                    <a:xfrm rot="16200000">
                      <a:off x="10739995" y="17647487"/>
                      <a:ext cx="7214780" cy="686335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8" name="Straight Connector 95"/>
                    <p:cNvCxnSpPr/>
                    <p:nvPr/>
                  </p:nvCxnSpPr>
                  <p:spPr bwMode="auto">
                    <a:xfrm rot="16200000">
                      <a:off x="11987877" y="18895369"/>
                      <a:ext cx="7214780" cy="436758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9" name="Straight Connector 95"/>
                    <p:cNvCxnSpPr/>
                    <p:nvPr/>
                  </p:nvCxnSpPr>
                  <p:spPr bwMode="auto">
                    <a:xfrm rot="16200000">
                      <a:off x="18330356" y="19104271"/>
                      <a:ext cx="7008644" cy="374364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41" name="Straight Connector 95"/>
                    <p:cNvCxnSpPr/>
                    <p:nvPr/>
                  </p:nvCxnSpPr>
                  <p:spPr bwMode="auto">
                    <a:xfrm rot="16200000" flipV="1">
                      <a:off x="17394444" y="17856389"/>
                      <a:ext cx="7008644" cy="623941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42" name="Straight Connector 95"/>
                    <p:cNvCxnSpPr/>
                    <p:nvPr/>
                  </p:nvCxnSpPr>
                  <p:spPr bwMode="auto">
                    <a:xfrm flipH="1" flipV="1">
                      <a:off x="26197847" y="17449617"/>
                      <a:ext cx="319057" cy="708241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43" name="Straight Connector 95"/>
                    <p:cNvCxnSpPr/>
                    <p:nvPr/>
                  </p:nvCxnSpPr>
                  <p:spPr bwMode="auto">
                    <a:xfrm flipH="1" flipV="1">
                      <a:off x="23706502" y="17471773"/>
                      <a:ext cx="2807558" cy="704321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44" name="Straight Connector 95"/>
                    <p:cNvCxnSpPr/>
                    <p:nvPr/>
                  </p:nvCxnSpPr>
                  <p:spPr bwMode="auto">
                    <a:xfrm flipH="1" flipV="1">
                      <a:off x="21834679" y="17471773"/>
                      <a:ext cx="4690382" cy="706025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45" name="Straight Connector 95"/>
                    <p:cNvCxnSpPr/>
                    <p:nvPr/>
                  </p:nvCxnSpPr>
                  <p:spPr bwMode="auto">
                    <a:xfrm flipH="1" flipV="1">
                      <a:off x="19909565" y="17427164"/>
                      <a:ext cx="6598129" cy="710486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46" name="Straight Connector 95"/>
                    <p:cNvCxnSpPr/>
                    <p:nvPr/>
                  </p:nvCxnSpPr>
                  <p:spPr bwMode="auto">
                    <a:xfrm flipH="1" flipV="1">
                      <a:off x="26214483" y="17439722"/>
                      <a:ext cx="2543029" cy="710920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47" name="Straight Connector 95"/>
                    <p:cNvCxnSpPr/>
                    <p:nvPr/>
                  </p:nvCxnSpPr>
                  <p:spPr bwMode="auto">
                    <a:xfrm flipH="1" flipV="1">
                      <a:off x="23706503" y="17471773"/>
                      <a:ext cx="5044238" cy="708567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48" name="Straight Connector 95"/>
                    <p:cNvCxnSpPr/>
                    <p:nvPr/>
                  </p:nvCxnSpPr>
                  <p:spPr bwMode="auto">
                    <a:xfrm flipH="1" flipV="1">
                      <a:off x="21834679" y="17471773"/>
                      <a:ext cx="6918933" cy="708547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49" name="Straight Connector 95"/>
                    <p:cNvCxnSpPr/>
                    <p:nvPr/>
                  </p:nvCxnSpPr>
                  <p:spPr bwMode="auto">
                    <a:xfrm flipH="1" flipV="1">
                      <a:off x="19906896" y="17433695"/>
                      <a:ext cx="8855829" cy="712249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50" name="Straight Connector 95"/>
                    <p:cNvCxnSpPr/>
                    <p:nvPr/>
                  </p:nvCxnSpPr>
                  <p:spPr bwMode="auto">
                    <a:xfrm flipH="1" flipV="1">
                      <a:off x="17779062" y="17471772"/>
                      <a:ext cx="10974752" cy="710108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51" name="Straight Connector 95"/>
                    <p:cNvCxnSpPr/>
                    <p:nvPr/>
                  </p:nvCxnSpPr>
                  <p:spPr bwMode="auto">
                    <a:xfrm rot="16200000">
                      <a:off x="17238459" y="18012375"/>
                      <a:ext cx="7008644" cy="592744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52" name="Straight Connector 95"/>
                    <p:cNvCxnSpPr/>
                    <p:nvPr/>
                  </p:nvCxnSpPr>
                  <p:spPr bwMode="auto">
                    <a:xfrm rot="16200000">
                      <a:off x="16291021" y="18948285"/>
                      <a:ext cx="7008645" cy="405561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53" name="Straight Connector 95"/>
                    <p:cNvCxnSpPr/>
                    <p:nvPr/>
                  </p:nvCxnSpPr>
                  <p:spPr bwMode="auto">
                    <a:xfrm rot="16200000">
                      <a:off x="14951597" y="17803472"/>
                      <a:ext cx="7214780" cy="655138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54" name="Straight Connector 95"/>
                    <p:cNvCxnSpPr/>
                    <p:nvPr/>
                  </p:nvCxnSpPr>
                  <p:spPr bwMode="auto">
                    <a:xfrm flipH="1" flipV="1">
                      <a:off x="17779062" y="17471773"/>
                      <a:ext cx="8735173" cy="706025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55" name="Straight Connector 354"/>
                    <p:cNvCxnSpPr/>
                    <p:nvPr/>
                  </p:nvCxnSpPr>
                  <p:spPr bwMode="auto">
                    <a:xfrm rot="16200000">
                      <a:off x="14274739" y="20976095"/>
                      <a:ext cx="7008644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56" name="Straight Connector 95"/>
                    <p:cNvCxnSpPr/>
                    <p:nvPr/>
                  </p:nvCxnSpPr>
                  <p:spPr bwMode="auto">
                    <a:xfrm rot="16200000">
                      <a:off x="17394444" y="20040183"/>
                      <a:ext cx="7008644" cy="187182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57" name="Straight Connector 356"/>
                    <p:cNvCxnSpPr/>
                    <p:nvPr/>
                  </p:nvCxnSpPr>
                  <p:spPr bwMode="auto">
                    <a:xfrm flipV="1">
                      <a:off x="15283297" y="17421327"/>
                      <a:ext cx="4632037" cy="726522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58" name="Straight Connector 357"/>
                    <p:cNvCxnSpPr/>
                    <p:nvPr/>
                  </p:nvCxnSpPr>
                  <p:spPr bwMode="auto">
                    <a:xfrm rot="16200000">
                      <a:off x="15326704" y="19901977"/>
                      <a:ext cx="7030798" cy="212608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59" name="Straight Connector 358"/>
                    <p:cNvCxnSpPr/>
                    <p:nvPr/>
                  </p:nvCxnSpPr>
                  <p:spPr bwMode="auto">
                    <a:xfrm flipH="1" flipV="1">
                      <a:off x="19899289" y="17432645"/>
                      <a:ext cx="2247360" cy="704777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60" name="Straight Connector 359"/>
                    <p:cNvCxnSpPr/>
                    <p:nvPr/>
                  </p:nvCxnSpPr>
                  <p:spPr bwMode="auto">
                    <a:xfrm flipH="1" flipV="1">
                      <a:off x="19905060" y="17454086"/>
                      <a:ext cx="57795" cy="702633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 flipH="1">
                    <a:off x="16244883" y="17564423"/>
                    <a:ext cx="19707522" cy="7344855"/>
                    <a:chOff x="9043883" y="17341700"/>
                    <a:chExt cx="19707522" cy="7344855"/>
                  </a:xfrm>
                </p:grpSpPr>
                <p:cxnSp>
                  <p:nvCxnSpPr>
                    <p:cNvPr id="277" name="Straight Connector 276"/>
                    <p:cNvCxnSpPr/>
                    <p:nvPr/>
                  </p:nvCxnSpPr>
                  <p:spPr bwMode="auto">
                    <a:xfrm rot="16200000">
                      <a:off x="13703715" y="14683767"/>
                      <a:ext cx="7214780" cy="1279079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8" name="Straight Connector 277"/>
                    <p:cNvCxnSpPr/>
                    <p:nvPr/>
                  </p:nvCxnSpPr>
                  <p:spPr bwMode="auto">
                    <a:xfrm flipV="1">
                      <a:off x="10915708" y="17509019"/>
                      <a:ext cx="9026391" cy="717753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9" name="Straight Connector 278"/>
                    <p:cNvCxnSpPr/>
                    <p:nvPr/>
                  </p:nvCxnSpPr>
                  <p:spPr bwMode="auto">
                    <a:xfrm flipV="1">
                      <a:off x="13411470" y="17341700"/>
                      <a:ext cx="13149293" cy="734485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80" name="Straight Connector 279"/>
                    <p:cNvCxnSpPr/>
                    <p:nvPr/>
                  </p:nvCxnSpPr>
                  <p:spPr bwMode="auto">
                    <a:xfrm rot="16200000">
                      <a:off x="15887508" y="16867561"/>
                      <a:ext cx="7214780" cy="842320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81" name="Straight Connector 280"/>
                    <p:cNvCxnSpPr/>
                    <p:nvPr/>
                  </p:nvCxnSpPr>
                  <p:spPr bwMode="auto">
                    <a:xfrm rot="16200000" flipV="1">
                      <a:off x="15366636" y="19884198"/>
                      <a:ext cx="7008644" cy="21837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82" name="Straight Connector 281"/>
                    <p:cNvCxnSpPr/>
                    <p:nvPr/>
                  </p:nvCxnSpPr>
                  <p:spPr bwMode="auto">
                    <a:xfrm flipV="1">
                      <a:off x="13411471" y="17491789"/>
                      <a:ext cx="6549323" cy="719476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83" name="Straight Connector 282"/>
                    <p:cNvCxnSpPr/>
                    <p:nvPr/>
                  </p:nvCxnSpPr>
                  <p:spPr bwMode="auto">
                    <a:xfrm rot="16200000">
                      <a:off x="14015685" y="16867561"/>
                      <a:ext cx="7214780" cy="842320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84" name="Straight Connector 283"/>
                    <p:cNvCxnSpPr/>
                    <p:nvPr/>
                  </p:nvCxnSpPr>
                  <p:spPr bwMode="auto">
                    <a:xfrm flipV="1">
                      <a:off x="17779060" y="17350548"/>
                      <a:ext cx="8767044" cy="712987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85" name="Straight Connector 284"/>
                    <p:cNvCxnSpPr/>
                    <p:nvPr/>
                  </p:nvCxnSpPr>
                  <p:spPr bwMode="auto">
                    <a:xfrm flipH="1" flipV="1">
                      <a:off x="21832469" y="17518076"/>
                      <a:ext cx="314179" cy="696234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86" name="Straight Connector 285"/>
                    <p:cNvCxnSpPr/>
                    <p:nvPr/>
                  </p:nvCxnSpPr>
                  <p:spPr bwMode="auto">
                    <a:xfrm rot="16200000">
                      <a:off x="19422252" y="20196168"/>
                      <a:ext cx="7008644" cy="155985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89" name="Straight Connector 288"/>
                    <p:cNvCxnSpPr/>
                    <p:nvPr/>
                  </p:nvCxnSpPr>
                  <p:spPr bwMode="auto">
                    <a:xfrm rot="16200000" flipV="1">
                      <a:off x="19422252" y="19884198"/>
                      <a:ext cx="7008644" cy="218379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0" name="Straight Connector 289"/>
                    <p:cNvCxnSpPr/>
                    <p:nvPr/>
                  </p:nvCxnSpPr>
                  <p:spPr bwMode="auto">
                    <a:xfrm rot="16200000" flipV="1">
                      <a:off x="18486345" y="18948282"/>
                      <a:ext cx="7008644" cy="405562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 bwMode="auto">
                    <a:xfrm rot="16200000" flipV="1">
                      <a:off x="20358164" y="20820109"/>
                      <a:ext cx="7008644" cy="31197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2" name="Straight Connector 291"/>
                    <p:cNvCxnSpPr/>
                    <p:nvPr/>
                  </p:nvCxnSpPr>
                  <p:spPr bwMode="auto">
                    <a:xfrm flipV="1">
                      <a:off x="19962854" y="17343278"/>
                      <a:ext cx="6602369" cy="713713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3" name="Straight Connector 292"/>
                    <p:cNvCxnSpPr/>
                    <p:nvPr/>
                  </p:nvCxnSpPr>
                  <p:spPr bwMode="auto">
                    <a:xfrm rot="16200000">
                      <a:off x="12923788" y="19831281"/>
                      <a:ext cx="7214780" cy="249576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4" name="Straight Connector 95"/>
                    <p:cNvCxnSpPr/>
                    <p:nvPr/>
                  </p:nvCxnSpPr>
                  <p:spPr bwMode="auto">
                    <a:xfrm rot="16200000">
                      <a:off x="9804083" y="16711576"/>
                      <a:ext cx="7214780" cy="873517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5" name="Straight Connector 95"/>
                    <p:cNvCxnSpPr/>
                    <p:nvPr/>
                  </p:nvCxnSpPr>
                  <p:spPr bwMode="auto">
                    <a:xfrm rot="16200000">
                      <a:off x="10895980" y="15619679"/>
                      <a:ext cx="7214780" cy="1091896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6" name="Straight Connector 95"/>
                    <p:cNvCxnSpPr/>
                    <p:nvPr/>
                  </p:nvCxnSpPr>
                  <p:spPr bwMode="auto">
                    <a:xfrm rot="16200000">
                      <a:off x="11831892" y="14683767"/>
                      <a:ext cx="7214780" cy="1279079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7" name="Straight Connector 95"/>
                    <p:cNvCxnSpPr/>
                    <p:nvPr/>
                  </p:nvCxnSpPr>
                  <p:spPr bwMode="auto">
                    <a:xfrm rot="16200000">
                      <a:off x="12767803" y="13747856"/>
                      <a:ext cx="7214780" cy="1466261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8" name="Straight Connector 95"/>
                    <p:cNvCxnSpPr/>
                    <p:nvPr/>
                  </p:nvCxnSpPr>
                  <p:spPr bwMode="auto">
                    <a:xfrm flipV="1">
                      <a:off x="9043883" y="17341703"/>
                      <a:ext cx="17503666" cy="734485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9" name="Straight Connector 95"/>
                    <p:cNvCxnSpPr/>
                    <p:nvPr/>
                  </p:nvCxnSpPr>
                  <p:spPr bwMode="auto">
                    <a:xfrm rot="16200000">
                      <a:off x="10739995" y="17647487"/>
                      <a:ext cx="7214780" cy="686335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0" name="Straight Connector 95"/>
                    <p:cNvCxnSpPr/>
                    <p:nvPr/>
                  </p:nvCxnSpPr>
                  <p:spPr bwMode="auto">
                    <a:xfrm rot="16200000">
                      <a:off x="11987877" y="18895369"/>
                      <a:ext cx="7214780" cy="436758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1" name="Straight Connector 95"/>
                    <p:cNvCxnSpPr/>
                    <p:nvPr/>
                  </p:nvCxnSpPr>
                  <p:spPr bwMode="auto">
                    <a:xfrm rot="16200000">
                      <a:off x="18330356" y="19104271"/>
                      <a:ext cx="7008644" cy="374364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2" name="Straight Connector 95"/>
                    <p:cNvCxnSpPr/>
                    <p:nvPr/>
                  </p:nvCxnSpPr>
                  <p:spPr bwMode="auto">
                    <a:xfrm rot="16200000" flipV="1">
                      <a:off x="16458532" y="18792301"/>
                      <a:ext cx="7008644" cy="436758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3" name="Straight Connector 95"/>
                    <p:cNvCxnSpPr/>
                    <p:nvPr/>
                  </p:nvCxnSpPr>
                  <p:spPr bwMode="auto">
                    <a:xfrm rot="16200000" flipV="1">
                      <a:off x="17394444" y="17856389"/>
                      <a:ext cx="7008644" cy="623941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4" name="Straight Connector 95"/>
                    <p:cNvCxnSpPr/>
                    <p:nvPr/>
                  </p:nvCxnSpPr>
                  <p:spPr bwMode="auto">
                    <a:xfrm flipH="1" flipV="1">
                      <a:off x="23706502" y="17471774"/>
                      <a:ext cx="2558762" cy="696714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5" name="Straight Connector 95"/>
                    <p:cNvCxnSpPr/>
                    <p:nvPr/>
                  </p:nvCxnSpPr>
                  <p:spPr bwMode="auto">
                    <a:xfrm flipH="1" flipV="1">
                      <a:off x="21834679" y="17471776"/>
                      <a:ext cx="4422906" cy="696693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6" name="Straight Connector 95"/>
                    <p:cNvCxnSpPr/>
                    <p:nvPr/>
                  </p:nvCxnSpPr>
                  <p:spPr bwMode="auto">
                    <a:xfrm flipH="1" flipV="1">
                      <a:off x="19962855" y="17471774"/>
                      <a:ext cx="6299332" cy="696180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7" name="Straight Connector 95"/>
                    <p:cNvCxnSpPr/>
                    <p:nvPr/>
                  </p:nvCxnSpPr>
                  <p:spPr bwMode="auto">
                    <a:xfrm flipH="1" flipV="1">
                      <a:off x="23697445" y="17464997"/>
                      <a:ext cx="5031385" cy="688732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8" name="Straight Connector 95"/>
                    <p:cNvCxnSpPr/>
                    <p:nvPr/>
                  </p:nvCxnSpPr>
                  <p:spPr bwMode="auto">
                    <a:xfrm flipH="1" flipV="1">
                      <a:off x="21834677" y="17471773"/>
                      <a:ext cx="6916728" cy="690230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9" name="Straight Connector 95"/>
                    <p:cNvCxnSpPr/>
                    <p:nvPr/>
                  </p:nvCxnSpPr>
                  <p:spPr bwMode="auto">
                    <a:xfrm flipH="1" flipV="1">
                      <a:off x="19962855" y="17471774"/>
                      <a:ext cx="8787552" cy="69293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10" name="Straight Connector 95"/>
                    <p:cNvCxnSpPr/>
                    <p:nvPr/>
                  </p:nvCxnSpPr>
                  <p:spPr bwMode="auto">
                    <a:xfrm rot="16200000">
                      <a:off x="17238459" y="18012375"/>
                      <a:ext cx="7008644" cy="592744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11" name="Straight Connector 95"/>
                    <p:cNvCxnSpPr/>
                    <p:nvPr/>
                  </p:nvCxnSpPr>
                  <p:spPr bwMode="auto">
                    <a:xfrm rot="16200000">
                      <a:off x="16302547" y="18948286"/>
                      <a:ext cx="7008644" cy="405561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12" name="Straight Connector 95"/>
                    <p:cNvCxnSpPr/>
                    <p:nvPr/>
                  </p:nvCxnSpPr>
                  <p:spPr bwMode="auto">
                    <a:xfrm rot="16200000">
                      <a:off x="14951597" y="17803472"/>
                      <a:ext cx="7214780" cy="655138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13" name="Straight Connector 95"/>
                    <p:cNvCxnSpPr/>
                    <p:nvPr/>
                  </p:nvCxnSpPr>
                  <p:spPr bwMode="auto">
                    <a:xfrm flipH="1" flipV="1">
                      <a:off x="17779061" y="17471773"/>
                      <a:ext cx="8423200" cy="6902309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14" name="Straight Connector 313"/>
                    <p:cNvCxnSpPr/>
                    <p:nvPr/>
                  </p:nvCxnSpPr>
                  <p:spPr bwMode="auto">
                    <a:xfrm rot="16200000">
                      <a:off x="14274739" y="20976095"/>
                      <a:ext cx="7008644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15" name="Straight Connector 95"/>
                    <p:cNvCxnSpPr/>
                    <p:nvPr/>
                  </p:nvCxnSpPr>
                  <p:spPr bwMode="auto">
                    <a:xfrm rot="16200000">
                      <a:off x="17394444" y="20040183"/>
                      <a:ext cx="7008644" cy="187182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16" name="Straight Connector 315"/>
                    <p:cNvCxnSpPr/>
                    <p:nvPr/>
                  </p:nvCxnSpPr>
                  <p:spPr bwMode="auto">
                    <a:xfrm flipV="1">
                      <a:off x="15283296" y="17491789"/>
                      <a:ext cx="4678903" cy="719476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17" name="Straight Connector 316"/>
                    <p:cNvCxnSpPr/>
                    <p:nvPr/>
                  </p:nvCxnSpPr>
                  <p:spPr bwMode="auto">
                    <a:xfrm flipV="1">
                      <a:off x="17779060" y="17480003"/>
                      <a:ext cx="2181732" cy="7000416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18" name="Straight Connector 317"/>
                    <p:cNvCxnSpPr/>
                    <p:nvPr/>
                  </p:nvCxnSpPr>
                  <p:spPr bwMode="auto">
                    <a:xfrm flipH="1" flipV="1">
                      <a:off x="19962201" y="17491787"/>
                      <a:ext cx="2199061" cy="698863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19" name="Straight Connector 318"/>
                    <p:cNvCxnSpPr/>
                    <p:nvPr/>
                  </p:nvCxnSpPr>
                  <p:spPr bwMode="auto">
                    <a:xfrm flipV="1">
                      <a:off x="19962854" y="17491787"/>
                      <a:ext cx="1756" cy="698863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261" name="Group 260"/>
                  <p:cNvGrpSpPr/>
                  <p:nvPr/>
                </p:nvGrpSpPr>
                <p:grpSpPr>
                  <a:xfrm flipH="1">
                    <a:off x="18734098" y="17588161"/>
                    <a:ext cx="17156768" cy="7319585"/>
                    <a:chOff x="11806406" y="17471773"/>
                    <a:chExt cx="17156768" cy="7319585"/>
                  </a:xfrm>
                </p:grpSpPr>
                <p:cxnSp>
                  <p:nvCxnSpPr>
                    <p:cNvPr id="268" name="Straight Connector 267"/>
                    <p:cNvCxnSpPr/>
                    <p:nvPr/>
                  </p:nvCxnSpPr>
                  <p:spPr bwMode="auto">
                    <a:xfrm flipH="1" flipV="1">
                      <a:off x="17779061" y="17471774"/>
                      <a:ext cx="2690959" cy="710691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69" name="Straight Connector 268"/>
                    <p:cNvCxnSpPr/>
                    <p:nvPr/>
                  </p:nvCxnSpPr>
                  <p:spPr bwMode="auto">
                    <a:xfrm flipV="1">
                      <a:off x="16118969" y="17471773"/>
                      <a:ext cx="1660089" cy="731958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0" name="Straight Connector 95"/>
                    <p:cNvCxnSpPr/>
                    <p:nvPr/>
                  </p:nvCxnSpPr>
                  <p:spPr bwMode="auto">
                    <a:xfrm flipV="1">
                      <a:off x="11806406" y="17471774"/>
                      <a:ext cx="5972654" cy="7266724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1" name="Straight Connector 95"/>
                    <p:cNvCxnSpPr/>
                    <p:nvPr/>
                  </p:nvCxnSpPr>
                  <p:spPr bwMode="auto">
                    <a:xfrm flipV="1">
                      <a:off x="13649964" y="17471774"/>
                      <a:ext cx="4129096" cy="7299391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2" name="Straight Connector 95"/>
                    <p:cNvCxnSpPr/>
                    <p:nvPr/>
                  </p:nvCxnSpPr>
                  <p:spPr bwMode="auto">
                    <a:xfrm flipH="1" flipV="1">
                      <a:off x="17779061" y="17471776"/>
                      <a:ext cx="4880318" cy="7096865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3" name="Straight Connector 95"/>
                    <p:cNvCxnSpPr/>
                    <p:nvPr/>
                  </p:nvCxnSpPr>
                  <p:spPr bwMode="auto">
                    <a:xfrm flipH="1" flipV="1">
                      <a:off x="17779061" y="17471774"/>
                      <a:ext cx="7068572" cy="7076918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4" name="Straight Connector 95"/>
                    <p:cNvCxnSpPr/>
                    <p:nvPr/>
                  </p:nvCxnSpPr>
                  <p:spPr bwMode="auto">
                    <a:xfrm flipH="1" flipV="1">
                      <a:off x="17779061" y="17471773"/>
                      <a:ext cx="11184113" cy="7059622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5" name="Straight Connector 95"/>
                    <p:cNvCxnSpPr/>
                    <p:nvPr/>
                  </p:nvCxnSpPr>
                  <p:spPr bwMode="auto">
                    <a:xfrm flipH="1" flipV="1">
                      <a:off x="17779061" y="17471773"/>
                      <a:ext cx="8923705" cy="7108663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76" name="Straight Connector 275"/>
                    <p:cNvCxnSpPr/>
                    <p:nvPr/>
                  </p:nvCxnSpPr>
                  <p:spPr bwMode="auto">
                    <a:xfrm flipH="1" flipV="1">
                      <a:off x="17779061" y="17471774"/>
                      <a:ext cx="200760" cy="731117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262" name="Left Brace 261"/>
                  <p:cNvSpPr/>
                  <p:nvPr/>
                </p:nvSpPr>
                <p:spPr>
                  <a:xfrm rot="16200000">
                    <a:off x="12662893" y="15654954"/>
                    <a:ext cx="748471" cy="21474542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56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Left Brace 262"/>
                  <p:cNvSpPr/>
                  <p:nvPr/>
                </p:nvSpPr>
                <p:spPr>
                  <a:xfrm rot="16200000">
                    <a:off x="30285377" y="20243227"/>
                    <a:ext cx="880365" cy="12323451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56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TextBox 264"/>
                  <p:cNvSpPr txBox="1"/>
                  <p:nvPr/>
                </p:nvSpPr>
                <p:spPr>
                  <a:xfrm>
                    <a:off x="13134401" y="6162852"/>
                    <a:ext cx="11668084" cy="18896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5.05% 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of variation in effect 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sizes 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comes from </a:t>
                    </a:r>
                    <a:b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clustering 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among the 9 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predictors of 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Depression (</a:t>
                    </a:r>
                    <a:r>
                      <a:rPr lang="en-GB" sz="2956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</a:t>
                    </a:r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 </a:t>
                    </a:r>
                    <a:b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endParaRPr lang="en-US" sz="2956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6" name="Left Brace 265"/>
                  <p:cNvSpPr/>
                  <p:nvPr/>
                </p:nvSpPr>
                <p:spPr>
                  <a:xfrm rot="5400000" flipV="1">
                    <a:off x="18438954" y="-1013203"/>
                    <a:ext cx="664280" cy="18374752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956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30929962" y="10168985"/>
                    <a:ext cx="5957323" cy="43468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956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3.11% of variation in effect sizes is explained by 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sex</a:t>
                    </a:r>
                  </a:p>
                  <a:p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/>
                    </a:r>
                    <a:b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r>
                      <a:rPr lang="en-GB" sz="3200" i="1" dirty="0" err="1" smtClean="0">
                        <a:solidFill>
                          <a:srgbClr val="E682A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ß</a:t>
                    </a:r>
                    <a:r>
                      <a:rPr lang="en-GB" sz="2956" baseline="-25000" dirty="0" err="1" smtClean="0">
                        <a:solidFill>
                          <a:srgbClr val="E682A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female</a:t>
                    </a:r>
                    <a:r>
                      <a:rPr lang="en-GB" sz="2956" dirty="0" smtClean="0">
                        <a:solidFill>
                          <a:srgbClr val="E682A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GB" sz="2956" dirty="0">
                        <a:solidFill>
                          <a:srgbClr val="E682A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</a:t>
                    </a:r>
                    <a:r>
                      <a:rPr lang="en-GB" sz="2956" dirty="0" smtClean="0">
                        <a:solidFill>
                          <a:srgbClr val="E682A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reference cat.</a:t>
                    </a:r>
                    <a:endParaRPr lang="en-GB" sz="2956" dirty="0">
                      <a:solidFill>
                        <a:srgbClr val="E682A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GB" sz="2956" i="1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ß</a:t>
                    </a:r>
                    <a:r>
                      <a:rPr lang="en-GB" sz="2956" baseline="-25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mixed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-0.01, </a:t>
                    </a:r>
                    <a:r>
                      <a:rPr lang="en-GB" sz="2956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  <a:r>
                      <a:rPr lang="en-GB" sz="2956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.04</a:t>
                    </a:r>
                  </a:p>
                  <a:p>
                    <a:r>
                      <a:rPr lang="en-GB" sz="3200" i="1" dirty="0" err="1" smtClean="0">
                        <a:solidFill>
                          <a:srgbClr val="5B9BD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ß</a:t>
                    </a:r>
                    <a:r>
                      <a:rPr lang="en-GB" sz="2956" baseline="-25000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male</a:t>
                    </a:r>
                    <a:r>
                      <a:rPr lang="en-GB" sz="2956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GB" sz="2956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</a:t>
                    </a:r>
                    <a:r>
                      <a:rPr lang="en-GB" sz="2956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-0.06, </a:t>
                    </a:r>
                    <a:r>
                      <a:rPr lang="en-GB" sz="2956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 </a:t>
                    </a:r>
                    <a:r>
                      <a:rPr lang="en-GB" sz="2956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&lt;</a:t>
                    </a:r>
                    <a:r>
                      <a:rPr lang="en-GB" sz="2956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GB" sz="2956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.</a:t>
                    </a:r>
                    <a:r>
                      <a:rPr lang="en-GB" sz="2956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01</a:t>
                    </a:r>
                  </a:p>
                  <a:p>
                    <a:r>
                      <a:rPr lang="en-GB" sz="2956" baseline="-25000" dirty="0">
                        <a:solidFill>
                          <a:srgbClr val="E682A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en-US" sz="2956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51" name="Rectangle 250"/>
                <p:cNvSpPr/>
                <p:nvPr/>
              </p:nvSpPr>
              <p:spPr>
                <a:xfrm>
                  <a:off x="5222747" y="25998817"/>
                  <a:ext cx="32176660" cy="5080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S</a:t>
                  </a:r>
                  <a:r>
                    <a:rPr lang="en-US" sz="2553" i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   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sz="2553" i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   	 S</a:t>
                  </a:r>
                  <a:r>
                    <a:rPr lang="en-US" sz="2553" i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	  S</a:t>
                  </a:r>
                  <a:r>
                    <a:rPr lang="en-US" sz="2553" i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 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sz="2553" i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sz="2553" i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   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S</a:t>
                  </a:r>
                  <a:r>
                    <a:rPr lang="en-US" sz="2553" i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     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S</a:t>
                  </a:r>
                  <a:r>
                    <a:rPr lang="en-US" sz="2553" i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en-US" sz="2553" i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   	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S</a:t>
                  </a:r>
                  <a:r>
                    <a:rPr lang="en-US" sz="2553" i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G</a:t>
                  </a:r>
                  <a:r>
                    <a:rPr lang="en-US" sz="2553" i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  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G</a:t>
                  </a:r>
                  <a:r>
                    <a:rPr lang="en-US" sz="2553" i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G</a:t>
                  </a:r>
                  <a:r>
                    <a:rPr lang="en-US" sz="2553" i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 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lang="en-US" sz="2553" i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  </a:t>
                  </a:r>
                  <a:r>
                    <a:rPr lang="en-US" sz="2553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G</a:t>
                  </a:r>
                  <a:r>
                    <a:rPr lang="en-US" sz="2553" i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    G</a:t>
                  </a:r>
                  <a:r>
                    <a:rPr lang="en-US" sz="2553" i="1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  <a:r>
                    <a:rPr lang="en-US" sz="2553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			</a:t>
                  </a:r>
                </a:p>
              </p:txBody>
            </p:sp>
          </p:grpSp>
          <p:cxnSp>
            <p:nvCxnSpPr>
              <p:cNvPr id="237" name="Straight Connector 95"/>
              <p:cNvCxnSpPr/>
              <p:nvPr/>
            </p:nvCxnSpPr>
            <p:spPr bwMode="auto">
              <a:xfrm flipH="1" flipV="1">
                <a:off x="15569073" y="14080966"/>
                <a:ext cx="201408" cy="427236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8" name="Straight Connector 95"/>
              <p:cNvCxnSpPr/>
              <p:nvPr/>
            </p:nvCxnSpPr>
            <p:spPr bwMode="auto">
              <a:xfrm flipV="1">
                <a:off x="12955782" y="14043572"/>
                <a:ext cx="5302025" cy="440926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Straight Connector 95"/>
              <p:cNvCxnSpPr/>
              <p:nvPr/>
            </p:nvCxnSpPr>
            <p:spPr bwMode="auto">
              <a:xfrm flipV="1">
                <a:off x="10425767" y="14078540"/>
                <a:ext cx="9000" cy="438579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Straight Connector 95"/>
              <p:cNvCxnSpPr/>
              <p:nvPr/>
            </p:nvCxnSpPr>
            <p:spPr bwMode="auto">
              <a:xfrm flipH="1" flipV="1">
                <a:off x="12881699" y="19039776"/>
                <a:ext cx="10683071" cy="44813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Straight Connector 95"/>
              <p:cNvCxnSpPr/>
              <p:nvPr/>
            </p:nvCxnSpPr>
            <p:spPr bwMode="auto">
              <a:xfrm flipH="1">
                <a:off x="7728295" y="19065618"/>
                <a:ext cx="3617954" cy="427956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2" name="Straight Connector 145"/>
              <p:cNvCxnSpPr/>
              <p:nvPr/>
            </p:nvCxnSpPr>
            <p:spPr bwMode="auto">
              <a:xfrm flipV="1">
                <a:off x="12955784" y="14086310"/>
                <a:ext cx="3756244" cy="437693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EC1C7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3" name="Straight Connector 145"/>
              <p:cNvCxnSpPr/>
              <p:nvPr/>
            </p:nvCxnSpPr>
            <p:spPr bwMode="auto">
              <a:xfrm flipV="1">
                <a:off x="7758870" y="14073324"/>
                <a:ext cx="2673845" cy="440835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EC1C7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4" name="Straight Connector 145"/>
              <p:cNvCxnSpPr/>
              <p:nvPr/>
            </p:nvCxnSpPr>
            <p:spPr bwMode="auto">
              <a:xfrm flipH="1" flipV="1">
                <a:off x="12882958" y="19037462"/>
                <a:ext cx="2695688" cy="436524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EC1C7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" name="Straight Connector 145"/>
              <p:cNvCxnSpPr/>
              <p:nvPr/>
            </p:nvCxnSpPr>
            <p:spPr bwMode="auto">
              <a:xfrm flipV="1">
                <a:off x="11538833" y="19124422"/>
                <a:ext cx="6707303" cy="422804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EC1C7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" name="Straight Connector 145"/>
              <p:cNvCxnSpPr/>
              <p:nvPr/>
            </p:nvCxnSpPr>
            <p:spPr bwMode="auto">
              <a:xfrm flipH="1" flipV="1">
                <a:off x="7727301" y="19065620"/>
                <a:ext cx="2676138" cy="428476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EC1C7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7" name="Straight Connector 174"/>
              <p:cNvCxnSpPr/>
              <p:nvPr/>
            </p:nvCxnSpPr>
            <p:spPr bwMode="auto">
              <a:xfrm flipH="1" flipV="1">
                <a:off x="15760036" y="19118349"/>
                <a:ext cx="6668381" cy="440419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8" name="Straight Connector 174"/>
              <p:cNvCxnSpPr/>
              <p:nvPr/>
            </p:nvCxnSpPr>
            <p:spPr bwMode="auto">
              <a:xfrm flipV="1">
                <a:off x="11533143" y="19033668"/>
                <a:ext cx="1353619" cy="432182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9" name="Straight Connector 174"/>
              <p:cNvCxnSpPr/>
              <p:nvPr/>
            </p:nvCxnSpPr>
            <p:spPr bwMode="auto">
              <a:xfrm flipV="1">
                <a:off x="5065852" y="19041730"/>
                <a:ext cx="3955174" cy="441840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157154" y="16881826"/>
              <a:ext cx="4669794" cy="2821542"/>
              <a:chOff x="1213589" y="16897522"/>
              <a:chExt cx="4669794" cy="2821542"/>
            </a:xfrm>
          </p:grpSpPr>
          <p:sp>
            <p:nvSpPr>
              <p:cNvPr id="427" name="TextBox 426"/>
              <p:cNvSpPr txBox="1"/>
              <p:nvPr/>
            </p:nvSpPr>
            <p:spPr>
              <a:xfrm>
                <a:off x="1213589" y="16897522"/>
                <a:ext cx="4669794" cy="282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956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</a:t>
                </a:r>
                <a:r>
                  <a:rPr lang="en-GB" sz="2956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956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not</a:t>
                </a:r>
                <a:r>
                  <a:rPr lang="en-GB" sz="2956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significant</a:t>
                </a:r>
              </a:p>
              <a:p>
                <a:pPr algn="r"/>
                <a:endParaRPr lang="en-GB" sz="2956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en-GB" sz="2956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GB" sz="2956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956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significant in:</a:t>
                </a:r>
              </a:p>
              <a:p>
                <a:pPr algn="r"/>
                <a:r>
                  <a:rPr lang="en-GB" sz="2956" dirty="0">
                    <a:latin typeface="Arial" panose="020B0604020202020204" pitchFamily="34" charset="0"/>
                    <a:cs typeface="Arial" panose="020B0604020202020204" pitchFamily="34" charset="0"/>
                  </a:rPr>
                  <a:t>Female sample</a:t>
                </a:r>
              </a:p>
              <a:p>
                <a:pPr algn="r"/>
                <a:r>
                  <a:rPr lang="en-GB" sz="2956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Mixed sample</a:t>
                </a:r>
              </a:p>
              <a:p>
                <a:pPr algn="r"/>
                <a:r>
                  <a:rPr lang="en-GB" sz="2956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Male sample</a:t>
                </a:r>
              </a:p>
            </p:txBody>
          </p:sp>
          <p:cxnSp>
            <p:nvCxnSpPr>
              <p:cNvPr id="428" name="Straight Connector 95"/>
              <p:cNvCxnSpPr/>
              <p:nvPr/>
            </p:nvCxnSpPr>
            <p:spPr bwMode="auto">
              <a:xfrm flipH="1">
                <a:off x="1787340" y="17188552"/>
                <a:ext cx="1080000" cy="277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9" name="Straight Connector 95"/>
              <p:cNvCxnSpPr/>
              <p:nvPr/>
            </p:nvCxnSpPr>
            <p:spPr bwMode="auto">
              <a:xfrm flipH="1">
                <a:off x="1769364" y="1898018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6" name="Rectangle 15"/>
          <p:cNvSpPr/>
          <p:nvPr/>
        </p:nvSpPr>
        <p:spPr>
          <a:xfrm>
            <a:off x="11274141" y="8101838"/>
            <a:ext cx="1346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3" name="Straight Connector 145"/>
          <p:cNvCxnSpPr/>
          <p:nvPr/>
        </p:nvCxnSpPr>
        <p:spPr bwMode="auto">
          <a:xfrm flipV="1">
            <a:off x="712929" y="20086968"/>
            <a:ext cx="1080000" cy="87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EC1C7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" name="Straight Connector 95"/>
          <p:cNvCxnSpPr/>
          <p:nvPr/>
        </p:nvCxnSpPr>
        <p:spPr bwMode="auto">
          <a:xfrm flipV="1">
            <a:off x="712929" y="20930948"/>
            <a:ext cx="1080000" cy="119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80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14848</TotalTime>
  <Words>378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Heininga</dc:creator>
  <cp:lastModifiedBy>Vera Heininga</cp:lastModifiedBy>
  <cp:revision>240</cp:revision>
  <dcterms:created xsi:type="dcterms:W3CDTF">2018-03-22T13:08:51Z</dcterms:created>
  <dcterms:modified xsi:type="dcterms:W3CDTF">2018-10-26T14:28:39Z</dcterms:modified>
</cp:coreProperties>
</file>