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7.jpeg" ContentType="image/jpe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C91B55-C330-401A-8B27-9A12349FD3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275445-7F3B-4E83-BD2E-374E6FDB5F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CA8422-E7B1-426E-B8F0-6A63DEF6FC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12812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15284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10340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12812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15284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2E65B4-308B-414A-B7B1-923C0DE3F9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3BBF3D-FE19-4664-A357-C3B154ECF3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AA9CAE-4AC4-49FE-8A19-22969F5DF7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35BE56-F985-448A-9587-C60CD56CA9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2BB61F-E5D2-455C-A0D8-D6A1EF3124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7B496A-9816-4FC8-A909-C627D9781A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463142-DEA2-4C0C-8488-B8B0A7C4E80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31E5FF-EB69-4F3F-9993-7516BC3B07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8C5B51-537E-415A-8DC1-D539EE9929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A246C4-5BDC-4454-B270-EDEEDAB301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3CDCA5-D5C3-402C-8BB0-05D9DD39F0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F8923D-869C-4484-8EE4-BBE684E766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42D868-4477-48A5-9C7D-CFBBF1FF7B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12812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7152840" y="205308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10340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12812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7152840" y="4244400"/>
            <a:ext cx="2880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87D68D-5528-412B-BAC4-FFD02B1F9C8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C9A0E0-30CA-4A47-8A30-ECAC7291F6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4E7213-4FFF-4584-B2E7-78D1DDED79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B5FDE7-C197-44F8-912B-0C48BFF42B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46200" y="452880"/>
            <a:ext cx="9404280" cy="649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454CE6-2CA9-4A7C-ABB3-726679E741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10B6C6-4D2C-4FB2-9A8D-198204FADE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687640" y="424440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51DD64-9313-4F80-B3A0-95759D6AD1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103400" y="4244400"/>
            <a:ext cx="8946360" cy="200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4AA62A-2FE2-46FB-94A6-6A8588866F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2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5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7200" spc="-1" strike="noStrike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b="0" lang="en-US" sz="7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rPr>
              <a:t> 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28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E4699B4B-B4B8-472E-947B-C7B3E13A1882}" type="slidenum"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2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49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50b9c1">
                  <a:alpha val="7058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52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b="0" lang="en-US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ffffff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1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ffffff">
                    <a:alpha val="60000"/>
                  </a:srgb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280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B84B649C-F8F3-4851-91E2-591C1E095B5C}" type="slidenum"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7200" spc="-1" strike="noStrike">
                <a:solidFill>
                  <a:srgbClr val="ebebeb"/>
                </a:solidFill>
                <a:latin typeface="Century Gothic"/>
              </a:rPr>
              <a:t>D205 Performance Assessment </a:t>
            </a:r>
            <a:endParaRPr b="0" lang="en-US" sz="7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rgbClr val="8ad0d6"/>
                </a:solidFill>
                <a:latin typeface="Century Gothic"/>
              </a:rPr>
              <a:t>By Matthew Heino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42080" y="629280"/>
            <a:ext cx="3307320" cy="164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ebebeb"/>
                </a:solidFill>
                <a:latin typeface="Century Gothic"/>
              </a:rPr>
              <a:t>Research Question</a:t>
            </a:r>
            <a:endParaRPr b="0" lang="en-US" sz="4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97" name="Picture 4" descr="Many question marks on black background"/>
          <p:cNvPicPr/>
          <p:nvPr/>
        </p:nvPicPr>
        <p:blipFill>
          <a:blip r:embed="rId2"/>
          <a:srcRect l="45887" t="0" r="7" b="6"/>
          <a:stretch/>
        </p:blipFill>
        <p:spPr>
          <a:xfrm>
            <a:off x="0" y="0"/>
            <a:ext cx="6094080" cy="685764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742080" y="2438280"/>
            <a:ext cx="3307320" cy="3809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The question that was asked using SQL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What were the average response ratings for the eight-questions grouped by the state?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742080" y="629280"/>
            <a:ext cx="3307320" cy="164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ebebeb"/>
                </a:solidFill>
                <a:latin typeface="Century Gothic"/>
              </a:rPr>
              <a:t>How was the question answered?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00" name="Picture 4" descr="Many question marks on black background"/>
          <p:cNvPicPr/>
          <p:nvPr/>
        </p:nvPicPr>
        <p:blipFill>
          <a:blip r:embed="rId2"/>
          <a:srcRect l="45887" t="0" r="7" b="6"/>
          <a:stretch/>
        </p:blipFill>
        <p:spPr>
          <a:xfrm>
            <a:off x="0" y="0"/>
            <a:ext cx="6094080" cy="685764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742080" y="2438280"/>
            <a:ext cx="3307320" cy="3809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Answered using Postgres and SQL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Software used was PGAdmin4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Required the creation of a table using  the add-on file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Code to accomplish this is shown in the following slides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03" name="Freeform 36"/>
          <p:cNvSpPr/>
          <p:nvPr/>
        </p:nvSpPr>
        <p:spPr>
          <a:xfrm flipH="1">
            <a:off x="4644000" y="0"/>
            <a:ext cx="559080" cy="3709440"/>
          </a:xfrm>
          <a:custGeom>
            <a:avLst/>
            <a:gdLst>
              <a:gd name="textAreaLeft" fmla="*/ -360 w 559080"/>
              <a:gd name="textAreaRight" fmla="*/ 559080 w 559080"/>
              <a:gd name="textAreaTop" fmla="*/ 0 h 3709440"/>
              <a:gd name="textAreaBottom" fmla="*/ 3709800 h 3709440"/>
            </a:gdLst>
            <a:ahLst/>
            <a:rect l="textAreaLeft" t="textAreaTop" r="textAreaRight" b="textAreaBottom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4" name="Freeform: Shape 11"/>
          <p:cNvSpPr/>
          <p:nvPr/>
        </p:nvSpPr>
        <p:spPr>
          <a:xfrm>
            <a:off x="0" y="0"/>
            <a:ext cx="4990680" cy="6857640"/>
          </a:xfrm>
          <a:custGeom>
            <a:avLst/>
            <a:gdLst>
              <a:gd name="textAreaLeft" fmla="*/ 0 w 4990680"/>
              <a:gd name="textAreaRight" fmla="*/ 4991040 w 49906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05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entury Gothic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53040" y="1645920"/>
            <a:ext cx="3522600" cy="447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r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1e5155"/>
                </a:solidFill>
                <a:latin typeface="Century Gothic"/>
              </a:rPr>
              <a:t>Table Creation</a:t>
            </a:r>
            <a:endParaRPr b="0" lang="en-US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520960" y="507960"/>
            <a:ext cx="6269040" cy="528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To create the table the following code was used: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</a:rPr>
              <a:t>DROP TABLE IF EXISTS public.surveys_csv;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</a:rPr>
              <a:t>CREATE TABLE IF NOT EXISTS public.surveys_csv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</a:rPr>
              <a:t>(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</a:rPr>
              <a:t>patient_id text COLLATE pg_catalog."default" NOT NULL,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</a:rPr>
              <a:t>item_1 integer,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</a:rPr>
              <a:t>item_2 integer,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</a:rPr>
              <a:t>item_3 integer,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</a:rPr>
              <a:t>item_4 integer,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</a:rPr>
              <a:t>item_5 integer,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</a:rPr>
              <a:t>item_6 integer,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</a:rPr>
              <a:t>item_7 integer,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</a:rPr>
              <a:t>item_8 integer,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</a:rPr>
              <a:t>CONSTRAINT surveys_csv_pkey PRIMARY KEY (patient_id)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</a:rPr>
              <a:t>)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</a:rPr>
              <a:t>TABLESPACE pg_default;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</a:rPr>
              <a:t>ALTER TABLE IF EXISTS public.surveys_csv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Courier New"/>
              </a:rPr>
              <a:t>OWNER to postgres;</a:t>
            </a:r>
            <a:endParaRPr b="0" lang="en-US" sz="14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29920" y="253080"/>
            <a:ext cx="5019480" cy="164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ebebeb"/>
                </a:solidFill>
                <a:latin typeface="Century Gothic"/>
              </a:rPr>
              <a:t>Loading Data Into Table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09" name="Picture 4" descr="Computer script on a screen"/>
          <p:cNvPicPr/>
          <p:nvPr/>
        </p:nvPicPr>
        <p:blipFill>
          <a:blip r:embed="rId2"/>
          <a:srcRect l="1893" t="0" r="38875" b="-3"/>
          <a:stretch/>
        </p:blipFill>
        <p:spPr>
          <a:xfrm>
            <a:off x="-1613160" y="-49320"/>
            <a:ext cx="6094080" cy="6857640"/>
          </a:xfrm>
          <a:prstGeom prst="rect">
            <a:avLst/>
          </a:prstGeom>
          <a:ln w="0">
            <a:noFill/>
          </a:ln>
        </p:spPr>
      </p:pic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999320" y="1553400"/>
            <a:ext cx="6216480" cy="2888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Code to load the table: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  <a:ea typeface="Century Gothic"/>
              </a:rPr>
              <a:t>copy public.surveys_csv (patient_id, item_1, item_2, item_3, item_4, item_5, item_6, item_7, item_8) FROM 'C:/LabFiles/msurvey.csv' DELIMITER ',' CSV HEADER;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29920" y="253080"/>
            <a:ext cx="6440040" cy="926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ebebeb"/>
                </a:solidFill>
                <a:latin typeface="Century Gothic"/>
              </a:rPr>
              <a:t>Executing The Research Query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2" name="Picture 4" descr="Computer script on a screen"/>
          <p:cNvPicPr/>
          <p:nvPr/>
        </p:nvPicPr>
        <p:blipFill>
          <a:blip r:embed="rId2"/>
          <a:srcRect l="1893" t="0" r="38875" b="-3"/>
          <a:stretch/>
        </p:blipFill>
        <p:spPr>
          <a:xfrm>
            <a:off x="-1613160" y="-49320"/>
            <a:ext cx="6094080" cy="6857640"/>
          </a:xfrm>
          <a:prstGeom prst="rect">
            <a:avLst/>
          </a:prstGeom>
          <a:ln w="0">
            <a:noFill/>
          </a:ln>
        </p:spPr>
      </p:pic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839480" y="800640"/>
            <a:ext cx="6366960" cy="601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Code for research: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Century Gothic"/>
              </a:rPr>
              <a:t>SE</a:t>
            </a:r>
            <a:r>
              <a:rPr b="1" lang="en-US" sz="1200" spc="-1" strike="noStrike">
                <a:solidFill>
                  <a:srgbClr val="ffffff"/>
                </a:solidFill>
                <a:latin typeface="Courier New"/>
                <a:ea typeface="Century Gothic"/>
              </a:rPr>
              <a:t>LECT 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Courier New"/>
                <a:ea typeface="Century Gothic"/>
              </a:rPr>
              <a:t>loc.state,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Courier New"/>
                <a:ea typeface="Century Gothic"/>
              </a:rPr>
              <a:t>ROUND(AVG(surv.item_1), 2) AS ave_item_1,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Courier New"/>
                <a:ea typeface="Century Gothic"/>
              </a:rPr>
              <a:t>ROUND(AVG(surv.item_2), 2) AS ave_item_2,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Courier New"/>
                <a:ea typeface="Century Gothic"/>
              </a:rPr>
              <a:t>ROUND(AVG(surv.item_3),2) AS ave_item_3,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ffffff"/>
                </a:solidFill>
                <a:latin typeface="Courier New"/>
                <a:ea typeface="Century Gothic"/>
              </a:rPr>
              <a:t>ROUND(AVG(surv</a:t>
            </a: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Century Gothic"/>
              </a:rPr>
              <a:t>.item_4),2) AS ave_item_4,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Century Gothic"/>
              </a:rPr>
              <a:t>ROUND(AVG(surv.item_5),2) AS ave_item_5,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Century Gothic"/>
              </a:rPr>
              <a:t>ROUND(AVG(surv.item_6),2) AS ave_item_6,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Century Gothic"/>
              </a:rPr>
              <a:t>ROUND(AVG(surv.item_7),2) AS ave_item_7,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Century Gothic"/>
              </a:rPr>
              <a:t>ROUND(AVG(surv.item_8),2) AS ave_item_8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Century Gothic"/>
              </a:rPr>
              <a:t>FROM 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Century Gothic"/>
              </a:rPr>
              <a:t>patient AS pat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Century Gothic"/>
              </a:rPr>
              <a:t>INNER JOIN location AS loc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Century Gothic"/>
              </a:rPr>
              <a:t>ON loc.location_id = pat.location_id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Century Gothic"/>
              </a:rPr>
              <a:t>INNER JOIN surveys_csv as surv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Century Gothic"/>
              </a:rPr>
              <a:t>ON surv.patient_id = pat.patient_id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Century Gothic"/>
              </a:rPr>
              <a:t>GROUP BY loc.state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ourier New"/>
                <a:ea typeface="Century Gothic"/>
              </a:rPr>
              <a:t>ORDER BY loc.state DESC;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4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769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ebebeb"/>
                </a:solidFill>
                <a:latin typeface="Century Gothic"/>
              </a:rPr>
              <a:t>Results Of The Query</a:t>
            </a:r>
            <a:endParaRPr b="0" lang="en-US" sz="4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15" name="Content Placeholder 4" descr=""/>
          <p:cNvPicPr/>
          <p:nvPr/>
        </p:nvPicPr>
        <p:blipFill>
          <a:blip r:embed="rId1"/>
          <a:stretch/>
        </p:blipFill>
        <p:spPr>
          <a:xfrm>
            <a:off x="646200" y="1555200"/>
            <a:ext cx="4785480" cy="4195440"/>
          </a:xfrm>
          <a:prstGeom prst="rect">
            <a:avLst/>
          </a:prstGeom>
          <a:ln w="0">
            <a:noFill/>
          </a:ln>
        </p:spPr>
      </p:pic>
      <p:pic>
        <p:nvPicPr>
          <p:cNvPr id="116" name="Picture 6" descr=""/>
          <p:cNvPicPr/>
          <p:nvPr/>
        </p:nvPicPr>
        <p:blipFill>
          <a:blip r:embed="rId2"/>
          <a:stretch/>
        </p:blipFill>
        <p:spPr>
          <a:xfrm>
            <a:off x="5867640" y="1555200"/>
            <a:ext cx="4788720" cy="419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14440" y="189360"/>
            <a:ext cx="9404280" cy="71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ebebeb"/>
                </a:solidFill>
                <a:latin typeface="Century Gothic"/>
              </a:rPr>
              <a:t>Copy Results to CSV File</a:t>
            </a:r>
            <a:endParaRPr b="0" lang="en-US" sz="4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14160" y="905040"/>
            <a:ext cx="8569800" cy="6086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355680" indent="-35568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Code to direct the results to a CSV file 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COPY(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Courier New"/>
              </a:rPr>
              <a:t>SELECT </a:t>
            </a:r>
            <a:endParaRPr b="0" lang="en-US" sz="1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Courier New"/>
              </a:rPr>
              <a:t>loc.state,</a:t>
            </a:r>
            <a:endParaRPr b="0" lang="en-US" sz="1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Courier New"/>
              </a:rPr>
              <a:t>ROUND(AVG(surv.item_1), 2) AS ave_item_1,</a:t>
            </a:r>
            <a:endParaRPr b="0" lang="en-US" sz="1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Courier New"/>
              </a:rPr>
              <a:t>ROUND(AVG(surv.item_2), 2) AS ave_item_2,</a:t>
            </a:r>
            <a:endParaRPr b="0" lang="en-US" sz="1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Courier New"/>
              </a:rPr>
              <a:t>ROUND(AVG(surv.item_3),2) AS ave_item_3,</a:t>
            </a:r>
            <a:endParaRPr b="0" lang="en-US" sz="1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Courier New"/>
              </a:rPr>
              <a:t>ROUND(AVG(surv.item_4),2) AS ave_item_4,</a:t>
            </a:r>
            <a:endParaRPr b="0" lang="en-US" sz="1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Courier New"/>
              </a:rPr>
              <a:t>ROUND(AVG(surv.item_5),2) AS ave_item_5,</a:t>
            </a:r>
            <a:endParaRPr b="0" lang="en-US" sz="1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Courier New"/>
              </a:rPr>
              <a:t>ROUND(AVG(surv.item_6),2) AS ave_item_6,</a:t>
            </a:r>
            <a:endParaRPr b="0" lang="en-US" sz="1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Courier New"/>
              </a:rPr>
              <a:t>ROUND(AVG(surv.item_7),2) AS ave_item_7,</a:t>
            </a:r>
            <a:endParaRPr b="0" lang="en-US" sz="1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Courier New"/>
              </a:rPr>
              <a:t>ROUND(AVG(surv.item_8),2) AS ave_item_8</a:t>
            </a:r>
            <a:endParaRPr b="0" lang="en-US" sz="1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Courier New"/>
              </a:rPr>
              <a:t>FROM </a:t>
            </a:r>
            <a:endParaRPr b="0" lang="en-US" sz="1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Courier New"/>
              </a:rPr>
              <a:t>patient AS pat</a:t>
            </a:r>
            <a:endParaRPr b="0" lang="en-US" sz="1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Courier New"/>
              </a:rPr>
              <a:t>INNER JOIN location AS loc</a:t>
            </a:r>
            <a:endParaRPr b="0" lang="en-US" sz="1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Courier New"/>
              </a:rPr>
              <a:t>ON loc.location_id = pat.location_id</a:t>
            </a:r>
            <a:endParaRPr b="0" lang="en-US" sz="1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Courier New"/>
              </a:rPr>
              <a:t>INNER JOIN surveys_csv as surv</a:t>
            </a:r>
            <a:endParaRPr b="0" lang="en-US" sz="1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Courier New"/>
              </a:rPr>
              <a:t>ON surv.patient_id = pat.patient_id</a:t>
            </a:r>
            <a:endParaRPr b="0" lang="en-US" sz="1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Courier New"/>
              </a:rPr>
              <a:t>GROUP BY loc.state</a:t>
            </a:r>
            <a:endParaRPr b="0" lang="en-US" sz="1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Courier New"/>
              </a:rPr>
              <a:t>ORDER BY loc.state DESC</a:t>
            </a:r>
            <a:endParaRPr b="0" lang="en-US" sz="1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Courier New"/>
              </a:rPr>
              <a:t>) </a:t>
            </a:r>
            <a:endParaRPr b="0" lang="en-US" sz="1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Courier New"/>
              </a:rPr>
              <a:t>TO 'C:/LabFiles/results.csv'</a:t>
            </a:r>
            <a:endParaRPr b="0" lang="en-US" sz="10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</a:rPr>
              <a:t>DELIMITER ',' CSV HEADER;</a:t>
            </a:r>
            <a:endParaRPr b="0" lang="en-US" sz="1200" spc="-1" strike="noStrike">
              <a:solidFill>
                <a:srgbClr val="ffffff"/>
              </a:solidFill>
              <a:latin typeface="Century Gothic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LibreOffice/7.5.4.2$Windows_X86_64 LibreOffice_project/36ccfdc35048b057fd9854c757a8b67ec53977b6</Application>
  <AppVersion>15.0000</AppVersion>
  <Words>708</Words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2023-10-16T06:27:35Z</dcterms:created>
  <dc:creator>Matthew Heino</dc:creator>
  <dc:description/>
  <dc:language>en-US</dc:language>
  <cp:lastModifiedBy/>
  <dcterms:modified xsi:type="dcterms:W3CDTF">2023-10-16T21:55:27Z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