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9F1A29-3B50-4E75-AAF8-367F5F4CC337}" v="689" dt="2019-12-02T02:23:56.393"/>
    <p1510:client id="{1CF9E086-600A-BA4A-E787-4744F6BA64DD}" v="4589" dt="2019-12-02T04:46:39.254"/>
    <p1510:client id="{467BE560-863E-9B89-A15A-306735C9BF9E}" v="1331" dt="2019-12-02T02:45:22.1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35199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3441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9738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39127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7048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9307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6895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8414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7389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7388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5577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280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2490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4875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5367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02575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12/1/2019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9524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12/1/2019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68142079"/>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19" r:id="rId5"/>
    <p:sldLayoutId id="2147483720" r:id="rId6"/>
    <p:sldLayoutId id="2147483721" r:id="rId7"/>
    <p:sldLayoutId id="2147483722" r:id="rId8"/>
    <p:sldLayoutId id="2147483723" r:id="rId9"/>
    <p:sldLayoutId id="2147483724" r:id="rId10"/>
    <p:sldLayoutId id="2147483725" r:id="rId11"/>
    <p:sldLayoutId id="2147483731" r:id="rId12"/>
    <p:sldLayoutId id="2147483726" r:id="rId13"/>
    <p:sldLayoutId id="2147483727" r:id="rId14"/>
    <p:sldLayoutId id="2147483728" r:id="rId15"/>
    <p:sldLayoutId id="2147483729" r:id="rId16"/>
    <p:sldLayoutId id="2147483730" r:id="rId17"/>
  </p:sldLayoutIdLst>
  <p:hf sldNum="0" hdr="0" ftr="0" dt="0"/>
  <p:txStyles>
    <p:titleStyle>
      <a:lvl1pPr algn="ctr" defTabSz="457200" rtl="0" eaLnBrk="1" latinLnBrk="0" hangingPunct="1">
        <a:lnSpc>
          <a:spcPct val="90000"/>
        </a:lnSpc>
        <a:spcBef>
          <a:spcPct val="0"/>
        </a:spcBef>
        <a:buNone/>
        <a:defRPr sz="39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biostat.mc.vanderbilt.edu/wiki/Main/DataSe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eheino77/IS-362-Final-Project/blob/master/Titanic%20Final%20Project.ipynb"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87339" y="590968"/>
            <a:ext cx="4044189" cy="3729587"/>
          </a:xfrm>
        </p:spPr>
        <p:txBody>
          <a:bodyPr>
            <a:normAutofit/>
          </a:bodyPr>
          <a:lstStyle/>
          <a:p>
            <a:pPr algn="l"/>
            <a:r>
              <a:rPr lang="en-US" sz="4200" dirty="0">
                <a:ln>
                  <a:solidFill>
                    <a:srgbClr val="000000">
                      <a:lumMod val="75000"/>
                      <a:lumOff val="25000"/>
                      <a:alpha val="10000"/>
                    </a:srgbClr>
                  </a:solidFill>
                </a:ln>
                <a:effectLst>
                  <a:outerShdw blurRad="9525" dist="25400" dir="14640000" algn="tl" rotWithShape="0">
                    <a:srgbClr val="000000">
                      <a:alpha val="30000"/>
                    </a:srgbClr>
                  </a:outerShdw>
                </a:effectLst>
              </a:rPr>
              <a:t>IS 362 Final Project </a:t>
            </a:r>
            <a:br>
              <a:rPr lang="en-US" sz="4200" dirty="0">
                <a:ln>
                  <a:solidFill>
                    <a:srgbClr val="000000">
                      <a:lumMod val="75000"/>
                      <a:lumOff val="25000"/>
                      <a:alpha val="10000"/>
                    </a:srgbClr>
                  </a:solidFill>
                </a:ln>
                <a:effectLst>
                  <a:outerShdw blurRad="9525" dist="25400" dir="14640000" algn="tl" rotWithShape="0">
                    <a:srgbClr val="000000">
                      <a:alpha val="30000"/>
                    </a:srgbClr>
                  </a:outerShdw>
                </a:effectLst>
              </a:rPr>
            </a:br>
            <a:br>
              <a:rPr lang="en-US" sz="3600" dirty="0">
                <a:ln>
                  <a:solidFill>
                    <a:srgbClr val="000000">
                      <a:lumMod val="75000"/>
                      <a:lumOff val="25000"/>
                      <a:alpha val="10000"/>
                    </a:srgbClr>
                  </a:solidFill>
                </a:ln>
                <a:effectLst>
                  <a:outerShdw blurRad="9525" dist="25400" dir="14640000" algn="tl" rotWithShape="0">
                    <a:srgbClr val="000000">
                      <a:alpha val="30000"/>
                    </a:srgbClr>
                  </a:outerShdw>
                </a:effectLst>
              </a:rPr>
            </a:br>
            <a:r>
              <a:rPr lang="en-US" sz="3600" dirty="0">
                <a:ln>
                  <a:solidFill>
                    <a:srgbClr val="000000">
                      <a:lumMod val="75000"/>
                      <a:lumOff val="25000"/>
                      <a:alpha val="10000"/>
                    </a:srgbClr>
                  </a:solidFill>
                </a:ln>
                <a:effectLst>
                  <a:outerShdw blurRad="9525" dist="25400" dir="14640000" algn="tl" rotWithShape="0">
                    <a:srgbClr val="000000">
                      <a:alpha val="30000"/>
                    </a:srgbClr>
                  </a:outerShdw>
                </a:effectLst>
              </a:rPr>
              <a:t>Simple Analysis of the Titanic  Passenger List</a:t>
            </a:r>
          </a:p>
        </p:txBody>
      </p:sp>
      <p:sp>
        <p:nvSpPr>
          <p:cNvPr id="3" name="Subtitle 2"/>
          <p:cNvSpPr>
            <a:spLocks noGrp="1"/>
          </p:cNvSpPr>
          <p:nvPr>
            <p:ph type="subTitle" idx="1"/>
          </p:nvPr>
        </p:nvSpPr>
        <p:spPr>
          <a:xfrm>
            <a:off x="473600" y="4593725"/>
            <a:ext cx="3382831" cy="1674163"/>
          </a:xfrm>
        </p:spPr>
        <p:txBody>
          <a:bodyPr>
            <a:normAutofit fontScale="92500" lnSpcReduction="20000"/>
          </a:bodyPr>
          <a:lstStyle/>
          <a:p>
            <a:pPr algn="l"/>
            <a:r>
              <a:rPr lang="en-US" dirty="0">
                <a:ln>
                  <a:solidFill>
                    <a:srgbClr val="000000">
                      <a:lumMod val="75000"/>
                      <a:lumOff val="25000"/>
                      <a:alpha val="10000"/>
                    </a:srgbClr>
                  </a:solidFill>
                </a:ln>
                <a:solidFill>
                  <a:srgbClr val="F39701"/>
                </a:solidFill>
                <a:effectLst>
                  <a:outerShdw blurRad="9525" dist="25400" dir="14640000" algn="tl" rotWithShape="0">
                    <a:srgbClr val="000000">
                      <a:alpha val="30000"/>
                    </a:srgbClr>
                  </a:outerShdw>
                </a:effectLst>
                <a:cs typeface="Dubai"/>
              </a:rPr>
              <a:t>By Matthew Heino</a:t>
            </a:r>
            <a:endParaRPr lang="en-US" dirty="0">
              <a:ln>
                <a:solidFill>
                  <a:srgbClr val="000000">
                    <a:lumMod val="75000"/>
                    <a:lumOff val="25000"/>
                    <a:alpha val="10000"/>
                  </a:srgbClr>
                </a:solidFill>
              </a:ln>
              <a:solidFill>
                <a:srgbClr val="FFFFFF"/>
              </a:solidFill>
              <a:effectLst>
                <a:outerShdw blurRad="9525" dist="25400" dir="14640000" algn="tl" rotWithShape="0">
                  <a:srgbClr val="000000">
                    <a:alpha val="30000"/>
                  </a:srgbClr>
                </a:outerShdw>
              </a:effectLst>
              <a:cs typeface="Dubai"/>
            </a:endParaRPr>
          </a:p>
          <a:p>
            <a:pPr algn="l"/>
            <a:r>
              <a:rPr lang="en-US" dirty="0">
                <a:ln>
                  <a:solidFill>
                    <a:srgbClr val="000000">
                      <a:lumMod val="75000"/>
                      <a:lumOff val="25000"/>
                      <a:alpha val="10000"/>
                    </a:srgbClr>
                  </a:solidFill>
                </a:ln>
                <a:solidFill>
                  <a:srgbClr val="F39701"/>
                </a:solidFill>
                <a:effectLst>
                  <a:outerShdw blurRad="9525" dist="25400" dir="14640000" algn="tl" rotWithShape="0">
                    <a:srgbClr val="000000">
                      <a:alpha val="30000"/>
                    </a:srgbClr>
                  </a:outerShdw>
                </a:effectLst>
                <a:cs typeface="Dubai"/>
              </a:rPr>
              <a:t>CUNY – SPS </a:t>
            </a:r>
          </a:p>
          <a:p>
            <a:pPr algn="l"/>
            <a:r>
              <a:rPr lang="en-US" dirty="0">
                <a:ln>
                  <a:solidFill>
                    <a:srgbClr val="000000">
                      <a:lumMod val="75000"/>
                      <a:lumOff val="25000"/>
                      <a:alpha val="10000"/>
                    </a:srgbClr>
                  </a:solidFill>
                </a:ln>
                <a:solidFill>
                  <a:srgbClr val="F39701"/>
                </a:solidFill>
                <a:effectLst>
                  <a:outerShdw blurRad="9525" dist="25400" dir="14640000" algn="tl" rotWithShape="0">
                    <a:srgbClr val="000000">
                      <a:alpha val="30000"/>
                    </a:srgbClr>
                  </a:outerShdw>
                </a:effectLst>
                <a:cs typeface="Dubai"/>
              </a:rPr>
              <a:t>IS 362 Fall 2019</a:t>
            </a:r>
          </a:p>
          <a:p>
            <a:pPr algn="l"/>
            <a:r>
              <a:rPr lang="en-US" dirty="0">
                <a:ln>
                  <a:solidFill>
                    <a:srgbClr val="000000">
                      <a:lumMod val="75000"/>
                      <a:lumOff val="25000"/>
                      <a:alpha val="10000"/>
                    </a:srgbClr>
                  </a:solidFill>
                </a:ln>
                <a:solidFill>
                  <a:srgbClr val="F39701"/>
                </a:solidFill>
                <a:effectLst>
                  <a:outerShdw blurRad="9525" dist="25400" dir="14640000" algn="tl" rotWithShape="0">
                    <a:srgbClr val="000000">
                      <a:alpha val="30000"/>
                    </a:srgbClr>
                  </a:outerShdw>
                </a:effectLst>
                <a:cs typeface="Dubai"/>
              </a:rPr>
              <a:t>December 13, 2019</a:t>
            </a:r>
          </a:p>
          <a:p>
            <a:pPr algn="l"/>
            <a:endParaRPr lang="en-US" dirty="0">
              <a:ln>
                <a:solidFill>
                  <a:srgbClr val="000000">
                    <a:lumMod val="75000"/>
                    <a:lumOff val="25000"/>
                    <a:alpha val="10000"/>
                  </a:srgbClr>
                </a:solidFill>
              </a:ln>
              <a:solidFill>
                <a:srgbClr val="F39701"/>
              </a:solidFill>
              <a:effectLst>
                <a:outerShdw blurRad="9525" dist="25400" dir="14640000" algn="tl" rotWithShape="0">
                  <a:srgbClr val="000000">
                    <a:alpha val="30000"/>
                  </a:srgbClr>
                </a:outerShdw>
              </a:effectLst>
              <a:cs typeface="Dubai"/>
            </a:endParaRPr>
          </a:p>
        </p:txBody>
      </p:sp>
      <p:pic>
        <p:nvPicPr>
          <p:cNvPr id="4" name="Picture 3">
            <a:extLst>
              <a:ext uri="{FF2B5EF4-FFF2-40B4-BE49-F238E27FC236}">
                <a16:creationId xmlns:a16="http://schemas.microsoft.com/office/drawing/2014/main" id="{3AF9F2FD-244F-4A43-AF70-4F9179E71D22}"/>
              </a:ext>
            </a:extLst>
          </p:cNvPr>
          <p:cNvPicPr>
            <a:picLocks noChangeAspect="1"/>
          </p:cNvPicPr>
          <p:nvPr/>
        </p:nvPicPr>
        <p:blipFill rotWithShape="1">
          <a:blip r:embed="rId3"/>
          <a:srcRect l="11451" r="15290" b="-3"/>
          <a:stretch/>
        </p:blipFill>
        <p:spPr>
          <a:xfrm>
            <a:off x="4654297" y="10"/>
            <a:ext cx="7537704" cy="6857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0242-2643-412A-81E9-A4B0155A6620}"/>
              </a:ext>
            </a:extLst>
          </p:cNvPr>
          <p:cNvSpPr>
            <a:spLocks noGrp="1"/>
          </p:cNvSpPr>
          <p:nvPr>
            <p:ph type="title"/>
          </p:nvPr>
        </p:nvSpPr>
        <p:spPr>
          <a:xfrm>
            <a:off x="913795" y="609600"/>
            <a:ext cx="10353762" cy="610319"/>
          </a:xfrm>
        </p:spPr>
        <p:txBody>
          <a:bodyPr>
            <a:normAutofit fontScale="90000"/>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How many passengers actually survived? (cont.)</a:t>
            </a:r>
            <a:endParaRPr lang="en-US" dirty="0"/>
          </a:p>
        </p:txBody>
      </p:sp>
      <p:sp>
        <p:nvSpPr>
          <p:cNvPr id="3" name="Content Placeholder 2">
            <a:extLst>
              <a:ext uri="{FF2B5EF4-FFF2-40B4-BE49-F238E27FC236}">
                <a16:creationId xmlns:a16="http://schemas.microsoft.com/office/drawing/2014/main" id="{1FC263AF-DC01-4646-A63E-0DED53AD3AAD}"/>
              </a:ext>
            </a:extLst>
          </p:cNvPr>
          <p:cNvSpPr>
            <a:spLocks noGrp="1"/>
          </p:cNvSpPr>
          <p:nvPr>
            <p:ph idx="1"/>
          </p:nvPr>
        </p:nvSpPr>
        <p:spPr>
          <a:xfrm>
            <a:off x="913795" y="1228186"/>
            <a:ext cx="10353762" cy="3714749"/>
          </a:xfrm>
        </p:spPr>
        <p:txBody>
          <a:bodyPr/>
          <a:lstStyle/>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We can look at the average age of the survivors of the Titanic based on class.  When we do that we get the following information.</a:t>
            </a:r>
          </a:p>
        </p:txBody>
      </p:sp>
      <p:graphicFrame>
        <p:nvGraphicFramePr>
          <p:cNvPr id="4" name="Table 4">
            <a:extLst>
              <a:ext uri="{FF2B5EF4-FFF2-40B4-BE49-F238E27FC236}">
                <a16:creationId xmlns:a16="http://schemas.microsoft.com/office/drawing/2014/main" id="{C1652006-47A6-4EFF-8C43-AEE0BA2EB9C7}"/>
              </a:ext>
            </a:extLst>
          </p:cNvPr>
          <p:cNvGraphicFramePr>
            <a:graphicFrameLocks noGrp="1"/>
          </p:cNvGraphicFramePr>
          <p:nvPr>
            <p:extLst>
              <p:ext uri="{D42A27DB-BD31-4B8C-83A1-F6EECF244321}">
                <p14:modId xmlns:p14="http://schemas.microsoft.com/office/powerpoint/2010/main" val="3225091807"/>
              </p:ext>
            </p:extLst>
          </p:nvPr>
        </p:nvGraphicFramePr>
        <p:xfrm>
          <a:off x="1610264" y="1984075"/>
          <a:ext cx="7747444" cy="4754880"/>
        </p:xfrm>
        <a:graphic>
          <a:graphicData uri="http://schemas.openxmlformats.org/drawingml/2006/table">
            <a:tbl>
              <a:tblPr firstRow="1" bandRow="1">
                <a:tableStyleId>{5C22544A-7EE6-4342-B048-85BDC9FD1C3A}</a:tableStyleId>
              </a:tblPr>
              <a:tblGrid>
                <a:gridCol w="1936861">
                  <a:extLst>
                    <a:ext uri="{9D8B030D-6E8A-4147-A177-3AD203B41FA5}">
                      <a16:colId xmlns:a16="http://schemas.microsoft.com/office/drawing/2014/main" val="4074878066"/>
                    </a:ext>
                  </a:extLst>
                </a:gridCol>
                <a:gridCol w="1936861">
                  <a:extLst>
                    <a:ext uri="{9D8B030D-6E8A-4147-A177-3AD203B41FA5}">
                      <a16:colId xmlns:a16="http://schemas.microsoft.com/office/drawing/2014/main" val="2111050050"/>
                    </a:ext>
                  </a:extLst>
                </a:gridCol>
                <a:gridCol w="1936861">
                  <a:extLst>
                    <a:ext uri="{9D8B030D-6E8A-4147-A177-3AD203B41FA5}">
                      <a16:colId xmlns:a16="http://schemas.microsoft.com/office/drawing/2014/main" val="1098493339"/>
                    </a:ext>
                  </a:extLst>
                </a:gridCol>
                <a:gridCol w="1936861">
                  <a:extLst>
                    <a:ext uri="{9D8B030D-6E8A-4147-A177-3AD203B41FA5}">
                      <a16:colId xmlns:a16="http://schemas.microsoft.com/office/drawing/2014/main" val="4285453966"/>
                    </a:ext>
                  </a:extLst>
                </a:gridCol>
              </a:tblGrid>
              <a:tr h="331635">
                <a:tc>
                  <a:txBody>
                    <a:bodyPr/>
                    <a:lstStyle/>
                    <a:p>
                      <a:pPr lvl="0">
                        <a:buNone/>
                      </a:pPr>
                      <a:r>
                        <a:rPr lang="en-US" dirty="0"/>
                        <a:t>Sex</a:t>
                      </a:r>
                    </a:p>
                  </a:txBody>
                  <a:tcPr/>
                </a:tc>
                <a:tc>
                  <a:txBody>
                    <a:bodyPr/>
                    <a:lstStyle/>
                    <a:p>
                      <a:pPr lvl="0">
                        <a:buNone/>
                      </a:pPr>
                      <a:r>
                        <a:rPr lang="en-US" dirty="0"/>
                        <a:t>Class</a:t>
                      </a:r>
                    </a:p>
                  </a:txBody>
                  <a:tcPr/>
                </a:tc>
                <a:tc>
                  <a:txBody>
                    <a:bodyPr/>
                    <a:lstStyle/>
                    <a:p>
                      <a:pPr algn="ctr"/>
                      <a:r>
                        <a:rPr lang="en-US" dirty="0"/>
                        <a:t>Survived</a:t>
                      </a:r>
                    </a:p>
                  </a:txBody>
                  <a:tcPr/>
                </a:tc>
                <a:tc>
                  <a:txBody>
                    <a:bodyPr/>
                    <a:lstStyle/>
                    <a:p>
                      <a:pPr lvl="0" algn="ctr">
                        <a:buNone/>
                      </a:pPr>
                      <a:r>
                        <a:rPr lang="en-US" dirty="0"/>
                        <a:t>Age</a:t>
                      </a:r>
                    </a:p>
                  </a:txBody>
                  <a:tcPr/>
                </a:tc>
                <a:extLst>
                  <a:ext uri="{0D108BD9-81ED-4DB2-BD59-A6C34878D82A}">
                    <a16:rowId xmlns:a16="http://schemas.microsoft.com/office/drawing/2014/main" val="2227834453"/>
                  </a:ext>
                </a:extLst>
              </a:tr>
              <a:tr h="331635">
                <a:tc>
                  <a:txBody>
                    <a:bodyPr/>
                    <a:lstStyle/>
                    <a:p>
                      <a:pPr lvl="0">
                        <a:buNone/>
                      </a:pPr>
                      <a:r>
                        <a:rPr lang="en-US" dirty="0" err="1"/>
                        <a:t>Femal</a:t>
                      </a:r>
                    </a:p>
                  </a:txBody>
                  <a:tcPr/>
                </a:tc>
                <a:tc>
                  <a:txBody>
                    <a:bodyPr/>
                    <a:lstStyle/>
                    <a:p>
                      <a:r>
                        <a:rPr lang="en-US" dirty="0"/>
                        <a:t>First</a:t>
                      </a:r>
                    </a:p>
                  </a:txBody>
                  <a:tcPr/>
                </a:tc>
                <a:tc>
                  <a:txBody>
                    <a:bodyPr/>
                    <a:lstStyle/>
                    <a:p>
                      <a:pPr algn="ctr"/>
                      <a:r>
                        <a:rPr lang="en-US" dirty="0"/>
                        <a:t>No</a:t>
                      </a:r>
                    </a:p>
                  </a:txBody>
                  <a:tcPr/>
                </a:tc>
                <a:tc>
                  <a:txBody>
                    <a:bodyPr/>
                    <a:lstStyle/>
                    <a:p>
                      <a:pPr lvl="0" algn="ctr">
                        <a:buNone/>
                      </a:pPr>
                      <a:r>
                        <a:rPr lang="en-US" sz="1800" b="0" i="0" u="none" strike="noStrike" noProof="0" dirty="0">
                          <a:latin typeface="Dubai"/>
                        </a:rPr>
                        <a:t>35.200000</a:t>
                      </a:r>
                      <a:endParaRPr lang="en-US" dirty="0"/>
                    </a:p>
                  </a:txBody>
                  <a:tcPr/>
                </a:tc>
                <a:extLst>
                  <a:ext uri="{0D108BD9-81ED-4DB2-BD59-A6C34878D82A}">
                    <a16:rowId xmlns:a16="http://schemas.microsoft.com/office/drawing/2014/main" val="114940207"/>
                  </a:ext>
                </a:extLst>
              </a:tr>
              <a:tr h="331635">
                <a:tc>
                  <a:txBody>
                    <a:bodyPr/>
                    <a:lstStyle/>
                    <a:p>
                      <a:pPr lvl="0">
                        <a:buNone/>
                      </a:pPr>
                      <a:endParaRPr lang="en-US" dirty="0"/>
                    </a:p>
                  </a:txBody>
                  <a:tcPr/>
                </a:tc>
                <a:tc>
                  <a:txBody>
                    <a:bodyPr/>
                    <a:lstStyle/>
                    <a:p>
                      <a:pPr lvl="0">
                        <a:buNone/>
                      </a:pPr>
                      <a:endParaRPr lang="en-US" dirty="0"/>
                    </a:p>
                  </a:txBody>
                  <a:tcPr/>
                </a:tc>
                <a:tc>
                  <a:txBody>
                    <a:bodyPr/>
                    <a:lstStyle/>
                    <a:p>
                      <a:pPr lvl="0" algn="ctr">
                        <a:buNone/>
                      </a:pPr>
                      <a:r>
                        <a:rPr lang="en-US" dirty="0"/>
                        <a:t>Yes</a:t>
                      </a:r>
                    </a:p>
                  </a:txBody>
                  <a:tcPr/>
                </a:tc>
                <a:tc>
                  <a:txBody>
                    <a:bodyPr/>
                    <a:lstStyle/>
                    <a:p>
                      <a:pPr lvl="0" algn="ctr">
                        <a:buNone/>
                      </a:pPr>
                      <a:r>
                        <a:rPr lang="en-US" sz="1800" b="0" i="0" u="none" strike="noStrike" noProof="0" dirty="0">
                          <a:latin typeface="Dubai"/>
                        </a:rPr>
                        <a:t>37.109375</a:t>
                      </a:r>
                      <a:endParaRPr lang="en-US" dirty="0"/>
                    </a:p>
                  </a:txBody>
                  <a:tcPr/>
                </a:tc>
                <a:extLst>
                  <a:ext uri="{0D108BD9-81ED-4DB2-BD59-A6C34878D82A}">
                    <a16:rowId xmlns:a16="http://schemas.microsoft.com/office/drawing/2014/main" val="3944622797"/>
                  </a:ext>
                </a:extLst>
              </a:tr>
              <a:tr h="331635">
                <a:tc>
                  <a:txBody>
                    <a:bodyPr/>
                    <a:lstStyle/>
                    <a:p>
                      <a:endParaRPr lang="en-US"/>
                    </a:p>
                  </a:txBody>
                  <a:tcPr/>
                </a:tc>
                <a:tc>
                  <a:txBody>
                    <a:bodyPr/>
                    <a:lstStyle/>
                    <a:p>
                      <a:pPr lvl="0">
                        <a:buNone/>
                      </a:pPr>
                      <a:r>
                        <a:rPr lang="en-US" dirty="0"/>
                        <a:t>Second</a:t>
                      </a:r>
                    </a:p>
                  </a:txBody>
                  <a:tcPr/>
                </a:tc>
                <a:tc>
                  <a:txBody>
                    <a:bodyPr/>
                    <a:lstStyle/>
                    <a:p>
                      <a:pPr algn="ctr"/>
                      <a:r>
                        <a:rPr lang="en-US" dirty="0"/>
                        <a:t>No</a:t>
                      </a:r>
                    </a:p>
                  </a:txBody>
                  <a:tcPr/>
                </a:tc>
                <a:tc>
                  <a:txBody>
                    <a:bodyPr/>
                    <a:lstStyle/>
                    <a:p>
                      <a:pPr lvl="0" algn="ctr">
                        <a:buNone/>
                      </a:pPr>
                      <a:r>
                        <a:rPr lang="en-US" sz="1800" b="0" i="0" u="none" strike="noStrike" noProof="0" dirty="0">
                          <a:latin typeface="Dubai"/>
                        </a:rPr>
                        <a:t>34.090909</a:t>
                      </a:r>
                      <a:endParaRPr lang="en-US" dirty="0"/>
                    </a:p>
                  </a:txBody>
                  <a:tcPr/>
                </a:tc>
                <a:extLst>
                  <a:ext uri="{0D108BD9-81ED-4DB2-BD59-A6C34878D82A}">
                    <a16:rowId xmlns:a16="http://schemas.microsoft.com/office/drawing/2014/main" val="2148661917"/>
                  </a:ext>
                </a:extLst>
              </a:tr>
              <a:tr h="331635">
                <a:tc>
                  <a:txBody>
                    <a:bodyPr/>
                    <a:lstStyle/>
                    <a:p>
                      <a:pPr lvl="0">
                        <a:buNone/>
                      </a:pPr>
                      <a:endParaRPr lang="en-US" dirty="0"/>
                    </a:p>
                  </a:txBody>
                  <a:tcPr/>
                </a:tc>
                <a:tc>
                  <a:txBody>
                    <a:bodyPr/>
                    <a:lstStyle/>
                    <a:p>
                      <a:pPr lvl="0">
                        <a:buNone/>
                      </a:pPr>
                      <a:endParaRPr lang="en-US" dirty="0"/>
                    </a:p>
                  </a:txBody>
                  <a:tcPr/>
                </a:tc>
                <a:tc>
                  <a:txBody>
                    <a:bodyPr/>
                    <a:lstStyle/>
                    <a:p>
                      <a:pPr lvl="0" algn="ctr">
                        <a:buNone/>
                      </a:pPr>
                      <a:r>
                        <a:rPr lang="en-US" dirty="0"/>
                        <a:t>Yes</a:t>
                      </a:r>
                    </a:p>
                  </a:txBody>
                  <a:tcPr/>
                </a:tc>
                <a:tc>
                  <a:txBody>
                    <a:bodyPr/>
                    <a:lstStyle/>
                    <a:p>
                      <a:pPr lvl="0" algn="ctr">
                        <a:buNone/>
                      </a:pPr>
                      <a:r>
                        <a:rPr lang="en-US" sz="1800" b="0" i="0" u="none" strike="noStrike" noProof="0" dirty="0">
                          <a:latin typeface="Dubai"/>
                        </a:rPr>
                        <a:t>26.711087</a:t>
                      </a:r>
                      <a:endParaRPr lang="en-US" dirty="0"/>
                    </a:p>
                  </a:txBody>
                  <a:tcPr/>
                </a:tc>
                <a:extLst>
                  <a:ext uri="{0D108BD9-81ED-4DB2-BD59-A6C34878D82A}">
                    <a16:rowId xmlns:a16="http://schemas.microsoft.com/office/drawing/2014/main" val="167849000"/>
                  </a:ext>
                </a:extLst>
              </a:tr>
              <a:tr h="331635">
                <a:tc>
                  <a:txBody>
                    <a:bodyPr/>
                    <a:lstStyle/>
                    <a:p>
                      <a:endParaRPr lang="en-US"/>
                    </a:p>
                  </a:txBody>
                  <a:tcPr/>
                </a:tc>
                <a:tc>
                  <a:txBody>
                    <a:bodyPr/>
                    <a:lstStyle/>
                    <a:p>
                      <a:r>
                        <a:rPr lang="en-US" dirty="0"/>
                        <a:t>Third</a:t>
                      </a:r>
                    </a:p>
                  </a:txBody>
                  <a:tcPr/>
                </a:tc>
                <a:tc>
                  <a:txBody>
                    <a:bodyPr/>
                    <a:lstStyle/>
                    <a:p>
                      <a:pPr algn="ctr"/>
                      <a:r>
                        <a:rPr lang="en-US" dirty="0"/>
                        <a:t>No</a:t>
                      </a:r>
                    </a:p>
                  </a:txBody>
                  <a:tcPr/>
                </a:tc>
                <a:tc>
                  <a:txBody>
                    <a:bodyPr/>
                    <a:lstStyle/>
                    <a:p>
                      <a:pPr lvl="0" algn="ctr">
                        <a:buNone/>
                      </a:pPr>
                      <a:r>
                        <a:rPr lang="en-US" sz="1800" b="0" i="0" u="none" strike="noStrike" noProof="0" dirty="0">
                          <a:latin typeface="Dubai"/>
                        </a:rPr>
                        <a:t>23.418750</a:t>
                      </a:r>
                      <a:endParaRPr lang="en-US" dirty="0"/>
                    </a:p>
                  </a:txBody>
                  <a:tcPr/>
                </a:tc>
                <a:extLst>
                  <a:ext uri="{0D108BD9-81ED-4DB2-BD59-A6C34878D82A}">
                    <a16:rowId xmlns:a16="http://schemas.microsoft.com/office/drawing/2014/main" val="814642224"/>
                  </a:ext>
                </a:extLst>
              </a:tr>
              <a:tr h="331635">
                <a:tc>
                  <a:txBody>
                    <a:bodyPr/>
                    <a:lstStyle/>
                    <a:p>
                      <a:pPr lvl="0">
                        <a:buNone/>
                      </a:pPr>
                      <a:endParaRPr lang="en-US" dirty="0"/>
                    </a:p>
                  </a:txBody>
                  <a:tcPr/>
                </a:tc>
                <a:tc>
                  <a:txBody>
                    <a:bodyPr/>
                    <a:lstStyle/>
                    <a:p>
                      <a:pPr lvl="0">
                        <a:buNone/>
                      </a:pPr>
                      <a:endParaRPr lang="en-US" dirty="0"/>
                    </a:p>
                  </a:txBody>
                  <a:tcPr/>
                </a:tc>
                <a:tc>
                  <a:txBody>
                    <a:bodyPr/>
                    <a:lstStyle/>
                    <a:p>
                      <a:pPr lvl="0" algn="ctr">
                        <a:buNone/>
                      </a:pPr>
                      <a:r>
                        <a:rPr lang="en-US" dirty="0"/>
                        <a:t>Yes</a:t>
                      </a:r>
                    </a:p>
                  </a:txBody>
                  <a:tcPr/>
                </a:tc>
                <a:tc>
                  <a:txBody>
                    <a:bodyPr/>
                    <a:lstStyle/>
                    <a:p>
                      <a:pPr lvl="0" algn="ctr">
                        <a:buNone/>
                      </a:pPr>
                      <a:r>
                        <a:rPr lang="en-US" sz="1800" b="0" i="0" u="none" strike="noStrike" noProof="0" dirty="0">
                          <a:latin typeface="Dubai"/>
                        </a:rPr>
                        <a:t>20.814861</a:t>
                      </a:r>
                      <a:endParaRPr lang="en-US" dirty="0"/>
                    </a:p>
                  </a:txBody>
                  <a:tcPr/>
                </a:tc>
                <a:extLst>
                  <a:ext uri="{0D108BD9-81ED-4DB2-BD59-A6C34878D82A}">
                    <a16:rowId xmlns:a16="http://schemas.microsoft.com/office/drawing/2014/main" val="3619463928"/>
                  </a:ext>
                </a:extLst>
              </a:tr>
              <a:tr h="331635">
                <a:tc>
                  <a:txBody>
                    <a:bodyPr/>
                    <a:lstStyle/>
                    <a:p>
                      <a:r>
                        <a:rPr lang="en-US" dirty="0"/>
                        <a:t>Male</a:t>
                      </a:r>
                    </a:p>
                  </a:txBody>
                  <a:tcPr/>
                </a:tc>
                <a:tc>
                  <a:txBody>
                    <a:bodyPr/>
                    <a:lstStyle/>
                    <a:p>
                      <a:r>
                        <a:rPr lang="en-US" dirty="0"/>
                        <a:t>First</a:t>
                      </a:r>
                    </a:p>
                  </a:txBody>
                  <a:tcPr/>
                </a:tc>
                <a:tc>
                  <a:txBody>
                    <a:bodyPr/>
                    <a:lstStyle/>
                    <a:p>
                      <a:pPr algn="ctr"/>
                      <a:r>
                        <a:rPr lang="en-US" dirty="0"/>
                        <a:t>No</a:t>
                      </a:r>
                    </a:p>
                  </a:txBody>
                  <a:tcPr/>
                </a:tc>
                <a:tc>
                  <a:txBody>
                    <a:bodyPr/>
                    <a:lstStyle/>
                    <a:p>
                      <a:pPr lvl="0" algn="ctr">
                        <a:lnSpc>
                          <a:spcPct val="100000"/>
                        </a:lnSpc>
                        <a:spcBef>
                          <a:spcPts val="0"/>
                        </a:spcBef>
                        <a:spcAft>
                          <a:spcPts val="0"/>
                        </a:spcAft>
                        <a:buNone/>
                      </a:pPr>
                      <a:r>
                        <a:rPr lang="en-US" sz="1800" b="0" i="0" u="none" strike="noStrike" noProof="0" dirty="0">
                          <a:latin typeface="Dubai"/>
                        </a:rPr>
                        <a:t>43.658163</a:t>
                      </a:r>
                    </a:p>
                  </a:txBody>
                  <a:tcPr/>
                </a:tc>
                <a:extLst>
                  <a:ext uri="{0D108BD9-81ED-4DB2-BD59-A6C34878D82A}">
                    <a16:rowId xmlns:a16="http://schemas.microsoft.com/office/drawing/2014/main" val="174173914"/>
                  </a:ext>
                </a:extLst>
              </a:tr>
              <a:tr h="331635">
                <a:tc>
                  <a:txBody>
                    <a:bodyPr/>
                    <a:lstStyle/>
                    <a:p>
                      <a:pPr lvl="0">
                        <a:buNone/>
                      </a:pPr>
                      <a:endParaRPr lang="en-US" dirty="0"/>
                    </a:p>
                  </a:txBody>
                  <a:tcPr/>
                </a:tc>
                <a:tc>
                  <a:txBody>
                    <a:bodyPr/>
                    <a:lstStyle/>
                    <a:p>
                      <a:pPr lvl="0">
                        <a:buNone/>
                      </a:pPr>
                      <a:endParaRPr lang="en-US" dirty="0"/>
                    </a:p>
                  </a:txBody>
                  <a:tcPr/>
                </a:tc>
                <a:tc>
                  <a:txBody>
                    <a:bodyPr/>
                    <a:lstStyle/>
                    <a:p>
                      <a:pPr lvl="0" algn="ctr">
                        <a:buNone/>
                      </a:pPr>
                      <a:r>
                        <a:rPr lang="en-US" dirty="0"/>
                        <a:t>Yes</a:t>
                      </a:r>
                    </a:p>
                  </a:txBody>
                  <a:tcPr/>
                </a:tc>
                <a:tc>
                  <a:txBody>
                    <a:bodyPr/>
                    <a:lstStyle/>
                    <a:p>
                      <a:pPr lvl="0" algn="ctr">
                        <a:buNone/>
                      </a:pPr>
                      <a:r>
                        <a:rPr lang="en-US" sz="1800" b="0" i="0" u="none" strike="noStrike" noProof="0" dirty="0">
                          <a:latin typeface="Dubai"/>
                        </a:rPr>
                        <a:t>36.168302</a:t>
                      </a:r>
                      <a:endParaRPr lang="en-US" dirty="0"/>
                    </a:p>
                  </a:txBody>
                  <a:tcPr/>
                </a:tc>
                <a:extLst>
                  <a:ext uri="{0D108BD9-81ED-4DB2-BD59-A6C34878D82A}">
                    <a16:rowId xmlns:a16="http://schemas.microsoft.com/office/drawing/2014/main" val="252176957"/>
                  </a:ext>
                </a:extLst>
              </a:tr>
              <a:tr h="331635">
                <a:tc>
                  <a:txBody>
                    <a:bodyPr/>
                    <a:lstStyle/>
                    <a:p>
                      <a:endParaRPr lang="en-US"/>
                    </a:p>
                  </a:txBody>
                  <a:tcPr/>
                </a:tc>
                <a:tc>
                  <a:txBody>
                    <a:bodyPr/>
                    <a:lstStyle/>
                    <a:p>
                      <a:r>
                        <a:rPr lang="en-US" dirty="0"/>
                        <a:t>Second</a:t>
                      </a:r>
                    </a:p>
                  </a:txBody>
                  <a:tcPr/>
                </a:tc>
                <a:tc>
                  <a:txBody>
                    <a:bodyPr/>
                    <a:lstStyle/>
                    <a:p>
                      <a:pPr algn="ctr"/>
                      <a:r>
                        <a:rPr lang="en-US" dirty="0"/>
                        <a:t>No</a:t>
                      </a:r>
                    </a:p>
                  </a:txBody>
                  <a:tcPr/>
                </a:tc>
                <a:tc>
                  <a:txBody>
                    <a:bodyPr/>
                    <a:lstStyle/>
                    <a:p>
                      <a:pPr lvl="0" algn="ctr">
                        <a:buNone/>
                      </a:pPr>
                      <a:r>
                        <a:rPr lang="en-US" sz="1800" b="0" i="0" u="none" strike="noStrike" noProof="0" dirty="0">
                          <a:latin typeface="Dubai"/>
                        </a:rPr>
                        <a:t>33.092593</a:t>
                      </a:r>
                      <a:endParaRPr lang="en-US" dirty="0"/>
                    </a:p>
                  </a:txBody>
                  <a:tcPr/>
                </a:tc>
                <a:extLst>
                  <a:ext uri="{0D108BD9-81ED-4DB2-BD59-A6C34878D82A}">
                    <a16:rowId xmlns:a16="http://schemas.microsoft.com/office/drawing/2014/main" val="1719896608"/>
                  </a:ext>
                </a:extLst>
              </a:tr>
              <a:tr h="331635">
                <a:tc>
                  <a:txBody>
                    <a:bodyPr/>
                    <a:lstStyle/>
                    <a:p>
                      <a:pPr lvl="0">
                        <a:buNone/>
                      </a:pPr>
                      <a:endParaRPr lang="en-US" dirty="0"/>
                    </a:p>
                  </a:txBody>
                  <a:tcPr/>
                </a:tc>
                <a:tc>
                  <a:txBody>
                    <a:bodyPr/>
                    <a:lstStyle/>
                    <a:p>
                      <a:pPr lvl="0">
                        <a:buNone/>
                      </a:pPr>
                      <a:endParaRPr lang="en-US" dirty="0"/>
                    </a:p>
                  </a:txBody>
                  <a:tcPr/>
                </a:tc>
                <a:tc>
                  <a:txBody>
                    <a:bodyPr/>
                    <a:lstStyle/>
                    <a:p>
                      <a:pPr lvl="0" algn="ctr">
                        <a:buNone/>
                      </a:pPr>
                      <a:r>
                        <a:rPr lang="en-US" dirty="0"/>
                        <a:t>Yes</a:t>
                      </a:r>
                    </a:p>
                  </a:txBody>
                  <a:tcPr/>
                </a:tc>
                <a:tc>
                  <a:txBody>
                    <a:bodyPr/>
                    <a:lstStyle/>
                    <a:p>
                      <a:pPr lvl="0" algn="ctr">
                        <a:buNone/>
                      </a:pPr>
                      <a:r>
                        <a:rPr lang="en-US" sz="1800" b="0" i="0" u="none" strike="noStrike" noProof="0" dirty="0">
                          <a:latin typeface="Dubai"/>
                        </a:rPr>
                        <a:t>17.449130</a:t>
                      </a:r>
                      <a:endParaRPr lang="en-US" dirty="0"/>
                    </a:p>
                  </a:txBody>
                  <a:tcPr/>
                </a:tc>
                <a:extLst>
                  <a:ext uri="{0D108BD9-81ED-4DB2-BD59-A6C34878D82A}">
                    <a16:rowId xmlns:a16="http://schemas.microsoft.com/office/drawing/2014/main" val="888512784"/>
                  </a:ext>
                </a:extLst>
              </a:tr>
              <a:tr h="331635">
                <a:tc>
                  <a:txBody>
                    <a:bodyPr/>
                    <a:lstStyle/>
                    <a:p>
                      <a:endParaRPr lang="en-US"/>
                    </a:p>
                  </a:txBody>
                  <a:tcPr/>
                </a:tc>
                <a:tc>
                  <a:txBody>
                    <a:bodyPr/>
                    <a:lstStyle/>
                    <a:p>
                      <a:r>
                        <a:rPr lang="en-US" dirty="0"/>
                        <a:t>Third</a:t>
                      </a:r>
                    </a:p>
                  </a:txBody>
                  <a:tcPr/>
                </a:tc>
                <a:tc>
                  <a:txBody>
                    <a:bodyPr/>
                    <a:lstStyle/>
                    <a:p>
                      <a:pPr algn="ctr"/>
                      <a:r>
                        <a:rPr lang="en-US" dirty="0"/>
                        <a:t>No</a:t>
                      </a:r>
                    </a:p>
                  </a:txBody>
                  <a:tcPr/>
                </a:tc>
                <a:tc>
                  <a:txBody>
                    <a:bodyPr/>
                    <a:lstStyle/>
                    <a:p>
                      <a:pPr lvl="0" algn="ctr">
                        <a:buNone/>
                      </a:pPr>
                      <a:r>
                        <a:rPr lang="en-US" sz="1800" b="0" i="0" u="none" strike="noStrike" noProof="0" dirty="0">
                          <a:latin typeface="Dubai"/>
                        </a:rPr>
                        <a:t>26.679586</a:t>
                      </a:r>
                      <a:endParaRPr lang="en-US" dirty="0"/>
                    </a:p>
                  </a:txBody>
                  <a:tcPr/>
                </a:tc>
                <a:extLst>
                  <a:ext uri="{0D108BD9-81ED-4DB2-BD59-A6C34878D82A}">
                    <a16:rowId xmlns:a16="http://schemas.microsoft.com/office/drawing/2014/main" val="460624328"/>
                  </a:ext>
                </a:extLst>
              </a:tr>
              <a:tr h="331635">
                <a:tc>
                  <a:txBody>
                    <a:bodyPr/>
                    <a:lstStyle/>
                    <a:p>
                      <a:endParaRPr lang="en-US"/>
                    </a:p>
                  </a:txBody>
                  <a:tcPr/>
                </a:tc>
                <a:tc>
                  <a:txBody>
                    <a:bodyPr/>
                    <a:lstStyle/>
                    <a:p>
                      <a:endParaRPr lang="en-US"/>
                    </a:p>
                  </a:txBody>
                  <a:tcPr/>
                </a:tc>
                <a:tc>
                  <a:txBody>
                    <a:bodyPr/>
                    <a:lstStyle/>
                    <a:p>
                      <a:pPr lvl="0" algn="ctr">
                        <a:buNone/>
                      </a:pPr>
                      <a:r>
                        <a:rPr lang="en-US" dirty="0"/>
                        <a:t>Yes</a:t>
                      </a:r>
                    </a:p>
                  </a:txBody>
                  <a:tcPr/>
                </a:tc>
                <a:tc>
                  <a:txBody>
                    <a:bodyPr/>
                    <a:lstStyle/>
                    <a:p>
                      <a:pPr lvl="0" algn="ctr">
                        <a:buNone/>
                      </a:pPr>
                      <a:r>
                        <a:rPr lang="en-US" sz="1800" b="0" i="0" u="none" strike="noStrike" noProof="0" dirty="0">
                          <a:latin typeface="Dubai"/>
                        </a:rPr>
                        <a:t>22.436441</a:t>
                      </a:r>
                      <a:endParaRPr lang="en-US" dirty="0"/>
                    </a:p>
                  </a:txBody>
                  <a:tcPr/>
                </a:tc>
                <a:extLst>
                  <a:ext uri="{0D108BD9-81ED-4DB2-BD59-A6C34878D82A}">
                    <a16:rowId xmlns:a16="http://schemas.microsoft.com/office/drawing/2014/main" val="2826764163"/>
                  </a:ext>
                </a:extLst>
              </a:tr>
            </a:tbl>
          </a:graphicData>
        </a:graphic>
      </p:graphicFrame>
    </p:spTree>
    <p:extLst>
      <p:ext uri="{BB962C8B-B14F-4D97-AF65-F5344CB8AC3E}">
        <p14:creationId xmlns:p14="http://schemas.microsoft.com/office/powerpoint/2010/main" val="3784188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CD12BD3D-75BE-4440-B625-A23BCB0F6FA8}"/>
              </a:ext>
            </a:extLst>
          </p:cNvPr>
          <p:cNvSpPr>
            <a:spLocks noGrp="1"/>
          </p:cNvSpPr>
          <p:nvPr>
            <p:ph idx="1"/>
          </p:nvPr>
        </p:nvSpPr>
        <p:spPr>
          <a:xfrm>
            <a:off x="798777" y="1183228"/>
            <a:ext cx="3818159" cy="3544046"/>
          </a:xfrm>
        </p:spPr>
        <p:txBody>
          <a:bodyPr>
            <a:normAutofit/>
          </a:bodyPr>
          <a:lstStyle/>
          <a:p>
            <a:pPr indent="-305435"/>
            <a:r>
              <a:rPr lang="en-US" sz="1800">
                <a:ln>
                  <a:solidFill>
                    <a:srgbClr val="000000">
                      <a:lumMod val="75000"/>
                      <a:lumOff val="25000"/>
                      <a:alpha val="10000"/>
                    </a:srgbClr>
                  </a:solidFill>
                </a:ln>
                <a:effectLst>
                  <a:outerShdw blurRad="9525" dist="25400" dir="14640000" algn="tl" rotWithShape="0">
                    <a:srgbClr val="000000">
                      <a:alpha val="30000"/>
                    </a:srgbClr>
                  </a:outerShdw>
                </a:effectLst>
                <a:cs typeface="Dubai"/>
              </a:rPr>
              <a:t>This is the visual represnations of the mean ages as broken down by passenger class.   (The labels were cutoff, but the full graph can be found in the associated notebook.)</a:t>
            </a:r>
          </a:p>
        </p:txBody>
      </p:sp>
      <p:pic>
        <p:nvPicPr>
          <p:cNvPr id="4" name="Picture 4" descr="A screenshot of a cell phone&#10;&#10;Description generated with high confidence">
            <a:extLst>
              <a:ext uri="{FF2B5EF4-FFF2-40B4-BE49-F238E27FC236}">
                <a16:creationId xmlns:a16="http://schemas.microsoft.com/office/drawing/2014/main" id="{2D12EB81-4312-4EB8-A5F8-83D929FF7DD5}"/>
              </a:ext>
            </a:extLst>
          </p:cNvPr>
          <p:cNvPicPr>
            <a:picLocks noChangeAspect="1"/>
          </p:cNvPicPr>
          <p:nvPr/>
        </p:nvPicPr>
        <p:blipFill>
          <a:blip r:embed="rId3"/>
          <a:stretch>
            <a:fillRect/>
          </a:stretch>
        </p:blipFill>
        <p:spPr>
          <a:xfrm>
            <a:off x="4915348" y="1006271"/>
            <a:ext cx="6633184" cy="4422122"/>
          </a:xfrm>
          <a:prstGeom prst="rect">
            <a:avLst/>
          </a:prstGeom>
        </p:spPr>
      </p:pic>
    </p:spTree>
    <p:extLst>
      <p:ext uri="{BB962C8B-B14F-4D97-AF65-F5344CB8AC3E}">
        <p14:creationId xmlns:p14="http://schemas.microsoft.com/office/powerpoint/2010/main" val="150080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BF3E-301D-45B8-ACEF-A1049C10622B}"/>
              </a:ext>
            </a:extLst>
          </p:cNvPr>
          <p:cNvSpPr>
            <a:spLocks noGrp="1"/>
          </p:cNvSpPr>
          <p:nvPr>
            <p:ph type="title"/>
          </p:nvPr>
        </p:nvSpPr>
        <p:spPr>
          <a:xfrm>
            <a:off x="913795" y="451449"/>
            <a:ext cx="10353762" cy="1257300"/>
          </a:xfrm>
        </p:spPr>
        <p:txBody>
          <a:bodyPr/>
          <a:lstStyle/>
          <a:p>
            <a:r>
              <a:rPr lang="en-US">
                <a:ln>
                  <a:solidFill>
                    <a:srgbClr val="000000">
                      <a:lumMod val="75000"/>
                      <a:lumOff val="25000"/>
                      <a:alpha val="10000"/>
                    </a:srgbClr>
                  </a:solidFill>
                </a:ln>
                <a:effectLst>
                  <a:outerShdw blurRad="9525" dist="25400" dir="14640000" algn="tl" rotWithShape="0">
                    <a:srgbClr val="000000">
                      <a:alpha val="30000"/>
                    </a:srgbClr>
                  </a:outerShdw>
                </a:effectLst>
              </a:rPr>
              <a:t>Making Some Predictions</a:t>
            </a:r>
            <a:endParaRPr lang="en-US"/>
          </a:p>
        </p:txBody>
      </p:sp>
      <p:sp>
        <p:nvSpPr>
          <p:cNvPr id="3" name="Content Placeholder 2">
            <a:extLst>
              <a:ext uri="{FF2B5EF4-FFF2-40B4-BE49-F238E27FC236}">
                <a16:creationId xmlns:a16="http://schemas.microsoft.com/office/drawing/2014/main" id="{89154F12-D138-4D48-B169-898E7A2FFD8D}"/>
              </a:ext>
            </a:extLst>
          </p:cNvPr>
          <p:cNvSpPr>
            <a:spLocks noGrp="1"/>
          </p:cNvSpPr>
          <p:nvPr>
            <p:ph idx="1"/>
          </p:nvPr>
        </p:nvSpPr>
        <p:spPr>
          <a:xfrm>
            <a:off x="913795" y="1645130"/>
            <a:ext cx="10353762" cy="4620521"/>
          </a:xfrm>
        </p:spPr>
        <p:txBody>
          <a:bodyPr vert="horz" lIns="91440" tIns="45720" rIns="91440" bIns="45720" rtlCol="0" anchor="t">
            <a:noAutofit/>
          </a:bodyPr>
          <a:lstStyle/>
          <a:p>
            <a:pPr indent="-305435"/>
            <a:r>
              <a:rPr lang="en-US" sz="2400">
                <a:ln>
                  <a:solidFill>
                    <a:srgbClr val="000000">
                      <a:lumMod val="75000"/>
                      <a:lumOff val="25000"/>
                      <a:alpha val="10000"/>
                    </a:srgbClr>
                  </a:solidFill>
                </a:ln>
                <a:effectLst>
                  <a:outerShdw blurRad="9525" dist="25400" dir="14640000" algn="tl" rotWithShape="0">
                    <a:srgbClr val="000000">
                      <a:alpha val="30000"/>
                    </a:srgbClr>
                  </a:outerShdw>
                </a:effectLst>
                <a:cs typeface="Dubai"/>
              </a:rPr>
              <a:t>I was able to make some predictions as to what feature of the data set will make a good indicator of who would survive.  The first was using class as a predictor of the whether one would survive.  The results were:</a:t>
            </a:r>
          </a:p>
          <a:p>
            <a:pPr marL="719455" lvl="1" indent="-269875"/>
            <a:r>
              <a:rPr lang="en-US" sz="2400"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cs typeface="Dubai"/>
              </a:rPr>
              <a:t>Using Kneighbors:0.6967150496562261
</a:t>
            </a:r>
            <a:r>
              <a:rPr lang="en-US" sz="2400">
                <a:ln>
                  <a:solidFill>
                    <a:srgbClr val="000000">
                      <a:lumMod val="75000"/>
                      <a:lumOff val="25000"/>
                      <a:alpha val="10000"/>
                    </a:srgbClr>
                  </a:solidFill>
                </a:ln>
                <a:effectLst>
                  <a:outerShdw blurRad="9525" dist="25400" dir="14640000" algn="tl" rotWithShape="0">
                    <a:srgbClr val="000000">
                      <a:alpha val="30000"/>
                    </a:srgbClr>
                  </a:outerShdw>
                </a:effectLst>
                <a:latin typeface="Consolas"/>
                <a:cs typeface="Dubai"/>
              </a:rPr>
              <a:t>Using Kneighbors:0.6600458365164248</a:t>
            </a:r>
            <a:r>
              <a:rPr lang="en-US" sz="2400"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cs typeface="Dubai"/>
              </a:rPr>
              <a:t>
</a:t>
            </a:r>
            <a:r>
              <a:rPr lang="en-US" sz="2400">
                <a:ln>
                  <a:solidFill>
                    <a:srgbClr val="000000">
                      <a:lumMod val="75000"/>
                      <a:lumOff val="25000"/>
                      <a:alpha val="10000"/>
                    </a:srgbClr>
                  </a:solidFill>
                </a:ln>
                <a:effectLst>
                  <a:outerShdw blurRad="9525" dist="25400" dir="14640000" algn="tl" rotWithShape="0">
                    <a:srgbClr val="000000">
                      <a:alpha val="30000"/>
                    </a:srgbClr>
                  </a:outerShdw>
                </a:effectLst>
                <a:latin typeface="Consolas"/>
                <a:cs typeface="Dubai"/>
              </a:rPr>
              <a:t>Using Logistic regression: 0.5637891520244461</a:t>
            </a:r>
            <a:endParaRPr lang="en-US" sz="2400"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cs typeface="Dubai"/>
            </a:endParaRPr>
          </a:p>
          <a:p>
            <a:pPr indent="-305435"/>
            <a:r>
              <a:rPr lang="en-US" sz="2400">
                <a:ln>
                  <a:solidFill>
                    <a:srgbClr val="000000">
                      <a:lumMod val="75000"/>
                      <a:lumOff val="25000"/>
                      <a:alpha val="10000"/>
                    </a:srgbClr>
                  </a:solidFill>
                </a:ln>
                <a:effectLst>
                  <a:outerShdw blurRad="9525" dist="25400" dir="14640000" algn="tl" rotWithShape="0">
                    <a:srgbClr val="000000">
                      <a:alpha val="30000"/>
                    </a:srgbClr>
                  </a:outerShdw>
                </a:effectLst>
                <a:latin typeface="Consolas"/>
                <a:cs typeface="Dubai"/>
              </a:rPr>
              <a:t>Using sex as a predictor the results were:</a:t>
            </a:r>
            <a:endParaRPr lang="en-US" sz="2400"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cs typeface="Dubai"/>
            </a:endParaRPr>
          </a:p>
          <a:p>
            <a:pPr marL="719455" lvl="1" indent="-269875"/>
            <a:r>
              <a:rPr lang="en-US" sz="2400"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cs typeface="Dubai"/>
              </a:rPr>
              <a:t>Using Kneighbors:0.8074866310160428
</a:t>
            </a:r>
            <a:r>
              <a:rPr lang="en-US" sz="2400">
                <a:ln>
                  <a:solidFill>
                    <a:srgbClr val="000000">
                      <a:lumMod val="75000"/>
                      <a:lumOff val="25000"/>
                      <a:alpha val="10000"/>
                    </a:srgbClr>
                  </a:solidFill>
                </a:ln>
                <a:effectLst>
                  <a:outerShdw blurRad="9525" dist="25400" dir="14640000" algn="tl" rotWithShape="0">
                    <a:srgbClr val="000000">
                      <a:alpha val="30000"/>
                    </a:srgbClr>
                  </a:outerShdw>
                </a:effectLst>
                <a:latin typeface="Consolas"/>
                <a:cs typeface="Dubai"/>
              </a:rPr>
              <a:t>Using Kneighbors:0.7708174178762414</a:t>
            </a:r>
            <a:r>
              <a:rPr lang="en-US" sz="2400"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cs typeface="Dubai"/>
              </a:rPr>
              <a:t>
</a:t>
            </a:r>
            <a:r>
              <a:rPr lang="en-US" sz="2400">
                <a:ln>
                  <a:solidFill>
                    <a:srgbClr val="000000">
                      <a:lumMod val="75000"/>
                      <a:lumOff val="25000"/>
                      <a:alpha val="10000"/>
                    </a:srgbClr>
                  </a:solidFill>
                </a:ln>
                <a:effectLst>
                  <a:outerShdw blurRad="9525" dist="25400" dir="14640000" algn="tl" rotWithShape="0">
                    <a:srgbClr val="000000">
                      <a:alpha val="30000"/>
                    </a:srgbClr>
                  </a:outerShdw>
                </a:effectLst>
                <a:latin typeface="Consolas"/>
                <a:cs typeface="Dubai"/>
              </a:rPr>
              <a:t>Using Logistic regression: 0.7799847211611918</a:t>
            </a:r>
            <a:endParaRPr lang="en-US" sz="2400"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cs typeface="Dubai"/>
            </a:endParaRPr>
          </a:p>
        </p:txBody>
      </p:sp>
    </p:spTree>
    <p:extLst>
      <p:ext uri="{BB962C8B-B14F-4D97-AF65-F5344CB8AC3E}">
        <p14:creationId xmlns:p14="http://schemas.microsoft.com/office/powerpoint/2010/main" val="6738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1ED3-31A5-4747-87DF-01BBFABE983F}"/>
              </a:ext>
            </a:extLst>
          </p:cNvPr>
          <p:cNvSpPr>
            <a:spLocks noGrp="1"/>
          </p:cNvSpPr>
          <p:nvPr>
            <p:ph type="title"/>
          </p:nvPr>
        </p:nvSpPr>
        <p:spPr/>
        <p:txBody>
          <a:bodyPr/>
          <a:lstStyle/>
          <a:p>
            <a:r>
              <a:rPr lang="en-US">
                <a:ln>
                  <a:solidFill>
                    <a:srgbClr val="000000">
                      <a:lumMod val="75000"/>
                      <a:lumOff val="25000"/>
                      <a:alpha val="10000"/>
                    </a:srgbClr>
                  </a:solidFill>
                </a:ln>
                <a:effectLst>
                  <a:outerShdw blurRad="9525" dist="25400" dir="14640000" algn="tl" rotWithShape="0">
                    <a:srgbClr val="000000">
                      <a:alpha val="30000"/>
                    </a:srgbClr>
                  </a:outerShdw>
                </a:effectLst>
              </a:rPr>
              <a:t>Conclusion</a:t>
            </a:r>
            <a:endParaRPr lang="en-US"/>
          </a:p>
        </p:txBody>
      </p:sp>
      <p:sp>
        <p:nvSpPr>
          <p:cNvPr id="3" name="Content Placeholder 2">
            <a:extLst>
              <a:ext uri="{FF2B5EF4-FFF2-40B4-BE49-F238E27FC236}">
                <a16:creationId xmlns:a16="http://schemas.microsoft.com/office/drawing/2014/main" id="{D49BF5E4-2EEF-4EA7-86A7-AFBAE3FEF709}"/>
              </a:ext>
            </a:extLst>
          </p:cNvPr>
          <p:cNvSpPr>
            <a:spLocks noGrp="1"/>
          </p:cNvSpPr>
          <p:nvPr>
            <p:ph idx="1"/>
          </p:nvPr>
        </p:nvSpPr>
        <p:spPr/>
        <p:txBody>
          <a:bodyPr/>
          <a:lstStyle/>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cs typeface="Dubai"/>
              </a:rPr>
              <a:t>Using sex as a predictor was the better course when trying to determine whether a passenger was to survive.  With a little insight and knowledge of the how lifeboats were loaded this outcome was not surprising.  Using class did only slighty better than 50/50 show to predict whether a passenger was to survive the sinking.</a:t>
            </a: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cs typeface="Dubai"/>
              </a:rPr>
              <a:t>Summary:   The project showed some interresting stats. It is amazing that there was such a a breadth of ages on the Titanic. The youngest not even a year old and the oldest was 80.  Overall the ages of the passengers were relatively young.  The mean seems to be centered around 30 or so.  Most of the passengers should have had most of their lives to look forward to.  </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endParaRPr>
          </a:p>
        </p:txBody>
      </p:sp>
    </p:spTree>
    <p:extLst>
      <p:ext uri="{BB962C8B-B14F-4D97-AF65-F5344CB8AC3E}">
        <p14:creationId xmlns:p14="http://schemas.microsoft.com/office/powerpoint/2010/main" val="3811466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093C-FD43-458F-B31C-1C6AC8B2A5BA}"/>
              </a:ext>
            </a:extLst>
          </p:cNvPr>
          <p:cNvSpPr>
            <a:spLocks noGrp="1"/>
          </p:cNvSpPr>
          <p:nvPr>
            <p:ph type="title"/>
          </p:nvPr>
        </p:nvSpPr>
        <p:spPr>
          <a:xfrm>
            <a:off x="913795" y="408317"/>
            <a:ext cx="10353762" cy="1257300"/>
          </a:xfrm>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Introduction</a:t>
            </a:r>
            <a:endParaRPr lang="en-US" dirty="0"/>
          </a:p>
        </p:txBody>
      </p:sp>
      <p:sp>
        <p:nvSpPr>
          <p:cNvPr id="3" name="Content Placeholder 2">
            <a:extLst>
              <a:ext uri="{FF2B5EF4-FFF2-40B4-BE49-F238E27FC236}">
                <a16:creationId xmlns:a16="http://schemas.microsoft.com/office/drawing/2014/main" id="{D67F6CB4-09E6-4B77-B05C-E4B708F536A6}"/>
              </a:ext>
            </a:extLst>
          </p:cNvPr>
          <p:cNvSpPr>
            <a:spLocks noGrp="1"/>
          </p:cNvSpPr>
          <p:nvPr>
            <p:ph idx="1"/>
          </p:nvPr>
        </p:nvSpPr>
        <p:spPr>
          <a:xfrm>
            <a:off x="913795" y="1717017"/>
            <a:ext cx="10353762" cy="4332974"/>
          </a:xfrm>
        </p:spPr>
        <p:txBody>
          <a:bodyPr vert="horz" lIns="91440" tIns="45720" rIns="91440" bIns="45720" rtlCol="0" anchor="t">
            <a:noAutofit/>
          </a:bodyPr>
          <a:lstStyle/>
          <a:p>
            <a:pPr marL="37465" indent="0">
              <a:buNone/>
            </a:pPr>
            <a:r>
              <a:rPr lang="en-US" sz="2400" dirty="0">
                <a:ln>
                  <a:solidFill>
                    <a:srgbClr val="000000">
                      <a:lumMod val="75000"/>
                      <a:lumOff val="25000"/>
                      <a:alpha val="10000"/>
                    </a:srgbClr>
                  </a:solidFill>
                </a:ln>
                <a:effectLst>
                  <a:outerShdw blurRad="9525" dist="25400" dir="14640000" algn="tl" rotWithShape="0">
                    <a:srgbClr val="000000">
                      <a:alpha val="30000"/>
                    </a:srgbClr>
                  </a:outerShdw>
                </a:effectLst>
                <a:cs typeface="Dubai" panose="02040603050505030304"/>
              </a:rPr>
              <a:t>This presentation seeks to use the Titanic data set that was downloaded from Vanderbilt University's Department of Biostatistics.  The link to the data set is the following:</a:t>
            </a:r>
          </a:p>
          <a:p>
            <a:pPr marL="37465" indent="0">
              <a:buNone/>
            </a:pPr>
            <a:r>
              <a:rPr lang="en-US" sz="2400" dirty="0">
                <a:ln>
                  <a:solidFill>
                    <a:srgbClr val="000000">
                      <a:lumMod val="75000"/>
                      <a:lumOff val="25000"/>
                      <a:alpha val="10000"/>
                    </a:srgbClr>
                  </a:solidFill>
                </a:ln>
                <a:effectLst>
                  <a:outerShdw blurRad="9525" dist="25400" dir="14640000" algn="tl" rotWithShape="0">
                    <a:srgbClr val="000000">
                      <a:alpha val="30000"/>
                    </a:srgbClr>
                  </a:outerShdw>
                </a:effectLst>
                <a:cs typeface="Dubai" panose="02040603050505030304"/>
                <a:hlinkClick r:id="rId2"/>
              </a:rPr>
              <a:t>Titanic Data Set</a:t>
            </a:r>
            <a:endParaRPr lang="en-US" sz="2400" dirty="0">
              <a:ln>
                <a:solidFill>
                  <a:srgbClr val="000000">
                    <a:lumMod val="75000"/>
                    <a:lumOff val="25000"/>
                    <a:alpha val="10000"/>
                  </a:srgbClr>
                </a:solidFill>
              </a:ln>
              <a:effectLst>
                <a:outerShdw blurRad="9525" dist="25400" dir="14640000" algn="tl" rotWithShape="0">
                  <a:srgbClr val="000000">
                    <a:alpha val="30000"/>
                  </a:srgbClr>
                </a:outerShdw>
              </a:effectLst>
              <a:cs typeface="Dubai" panose="02040603050505030304"/>
            </a:endParaRPr>
          </a:p>
          <a:p>
            <a:pPr marL="37465" indent="0">
              <a:buNone/>
            </a:pPr>
            <a:r>
              <a:rPr lang="en-US" sz="2400" dirty="0">
                <a:ln>
                  <a:solidFill>
                    <a:srgbClr val="000000">
                      <a:lumMod val="75000"/>
                      <a:lumOff val="25000"/>
                      <a:alpha val="10000"/>
                    </a:srgbClr>
                  </a:solidFill>
                </a:ln>
                <a:effectLst>
                  <a:outerShdw blurRad="9525" dist="25400" dir="14640000" algn="tl" rotWithShape="0">
                    <a:srgbClr val="000000">
                      <a:alpha val="30000"/>
                    </a:srgbClr>
                  </a:outerShdw>
                </a:effectLst>
                <a:cs typeface="Dubai" panose="02040603050505030304"/>
              </a:rPr>
              <a:t>This data set has information about the </a:t>
            </a:r>
            <a:r>
              <a:rPr lang="en-US" sz="2400" dirty="0" err="1">
                <a:ln>
                  <a:solidFill>
                    <a:srgbClr val="000000">
                      <a:lumMod val="75000"/>
                      <a:lumOff val="25000"/>
                      <a:alpha val="10000"/>
                    </a:srgbClr>
                  </a:solidFill>
                </a:ln>
                <a:effectLst>
                  <a:outerShdw blurRad="9525" dist="25400" dir="14640000" algn="tl" rotWithShape="0">
                    <a:srgbClr val="000000">
                      <a:alpha val="30000"/>
                    </a:srgbClr>
                  </a:outerShdw>
                </a:effectLst>
                <a:cs typeface="Dubai" panose="02040603050505030304"/>
              </a:rPr>
              <a:t>passenegers</a:t>
            </a:r>
            <a:r>
              <a:rPr lang="en-US" sz="2400" dirty="0">
                <a:ln>
                  <a:solidFill>
                    <a:srgbClr val="000000">
                      <a:lumMod val="75000"/>
                      <a:lumOff val="25000"/>
                      <a:alpha val="10000"/>
                    </a:srgbClr>
                  </a:solidFill>
                </a:ln>
                <a:effectLst>
                  <a:outerShdw blurRad="9525" dist="25400" dir="14640000" algn="tl" rotWithShape="0">
                    <a:srgbClr val="000000">
                      <a:alpha val="30000"/>
                    </a:srgbClr>
                  </a:outerShdw>
                </a:effectLst>
                <a:cs typeface="Dubai" panose="02040603050505030304"/>
              </a:rPr>
              <a:t> of the Titanic.  For example,  the dataset has information about the passengers including the name, age and sex.  Other information about passengers is also available.  To view this information please visit the link above.  You will need to look at the data description file that is available on the website.</a:t>
            </a:r>
          </a:p>
        </p:txBody>
      </p:sp>
    </p:spTree>
    <p:extLst>
      <p:ext uri="{BB962C8B-B14F-4D97-AF65-F5344CB8AC3E}">
        <p14:creationId xmlns:p14="http://schemas.microsoft.com/office/powerpoint/2010/main" val="202421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47FF-9F9B-47E6-BADE-34B739DC068B}"/>
              </a:ext>
            </a:extLst>
          </p:cNvPr>
          <p:cNvSpPr>
            <a:spLocks noGrp="1"/>
          </p:cNvSpPr>
          <p:nvPr>
            <p:ph type="title"/>
          </p:nvPr>
        </p:nvSpPr>
        <p:spPr>
          <a:xfrm>
            <a:off x="913795" y="408317"/>
            <a:ext cx="10353762" cy="1257300"/>
          </a:xfrm>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Goals of the Project</a:t>
            </a:r>
            <a:endParaRPr lang="en-US" dirty="0"/>
          </a:p>
        </p:txBody>
      </p:sp>
      <p:sp>
        <p:nvSpPr>
          <p:cNvPr id="3" name="Content Placeholder 2">
            <a:extLst>
              <a:ext uri="{FF2B5EF4-FFF2-40B4-BE49-F238E27FC236}">
                <a16:creationId xmlns:a16="http://schemas.microsoft.com/office/drawing/2014/main" id="{747844F1-FA66-4B8C-A395-14F05E30A759}"/>
              </a:ext>
            </a:extLst>
          </p:cNvPr>
          <p:cNvSpPr>
            <a:spLocks noGrp="1"/>
          </p:cNvSpPr>
          <p:nvPr>
            <p:ph idx="1"/>
          </p:nvPr>
        </p:nvSpPr>
        <p:spPr>
          <a:xfrm>
            <a:off x="913795" y="1530111"/>
            <a:ext cx="10353762" cy="4764295"/>
          </a:xfrm>
        </p:spPr>
        <p:txBody>
          <a:bodyPr>
            <a:normAutofit/>
          </a:bodyPr>
          <a:lstStyle/>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The overall goals of this project is to use as many concepts and tools that were developed during the course.  I will make use of the following components from the course:</a:t>
            </a:r>
          </a:p>
          <a:p>
            <a:pPr marL="494665" indent="-457200">
              <a:buAutoNum type="arabicPeriod"/>
            </a:pP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cs typeface="Dubai"/>
              </a:rPr>
              <a:t>Dataframes</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 to store the data.</a:t>
            </a:r>
          </a:p>
          <a:p>
            <a:pPr marL="494665" indent="-457200">
              <a:buAutoNum type="arabicPeriod"/>
            </a:pPr>
            <a:r>
              <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Reading of data from a CSV.</a:t>
            </a:r>
          </a:p>
          <a:p>
            <a:pPr marL="494665" indent="-457200">
              <a:buAutoNum type="arabicPeriod"/>
            </a:pPr>
            <a:r>
              <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Using a Web API to try to retrieve some articles about some of  the passengers of the Titanic.</a:t>
            </a:r>
          </a:p>
          <a:p>
            <a:pPr marL="494665" indent="-457200">
              <a:buAutoNum type="arabicPeriod"/>
            </a:pPr>
            <a:r>
              <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The machine learning aspect of  </a:t>
            </a: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cs typeface="Dubai"/>
              </a:rPr>
              <a:t>skearn</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a:t>
            </a:r>
          </a:p>
          <a:p>
            <a:pPr marL="494665" indent="-457200">
              <a:buAutoNum type="arabicPeriod"/>
            </a:pPr>
            <a:r>
              <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Transformations of the data to better enable processing.</a:t>
            </a:r>
          </a:p>
          <a:p>
            <a:pPr marL="37465" indent="0">
              <a:buNone/>
            </a:pPr>
            <a:r>
              <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While this is not an exhaustive list these are the key elements that will be use in the project.</a:t>
            </a:r>
          </a:p>
        </p:txBody>
      </p:sp>
    </p:spTree>
    <p:extLst>
      <p:ext uri="{BB962C8B-B14F-4D97-AF65-F5344CB8AC3E}">
        <p14:creationId xmlns:p14="http://schemas.microsoft.com/office/powerpoint/2010/main" val="3314173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F5B7A-3AF8-43D9-BCBF-81D5147C013A}"/>
              </a:ext>
            </a:extLst>
          </p:cNvPr>
          <p:cNvSpPr>
            <a:spLocks noGrp="1"/>
          </p:cNvSpPr>
          <p:nvPr>
            <p:ph type="title"/>
          </p:nvPr>
        </p:nvSpPr>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Some Information on the Titanic Passenger List</a:t>
            </a:r>
            <a:endParaRPr lang="en-US" dirty="0"/>
          </a:p>
        </p:txBody>
      </p:sp>
      <p:sp>
        <p:nvSpPr>
          <p:cNvPr id="3" name="Content Placeholder 2">
            <a:extLst>
              <a:ext uri="{FF2B5EF4-FFF2-40B4-BE49-F238E27FC236}">
                <a16:creationId xmlns:a16="http://schemas.microsoft.com/office/drawing/2014/main" id="{1A909857-9171-42EF-B410-7F5E86109E43}"/>
              </a:ext>
            </a:extLst>
          </p:cNvPr>
          <p:cNvSpPr>
            <a:spLocks noGrp="1"/>
          </p:cNvSpPr>
          <p:nvPr>
            <p:ph idx="1"/>
          </p:nvPr>
        </p:nvSpPr>
        <p:spPr/>
        <p:txBody>
          <a:bodyPr>
            <a:normAutofit lnSpcReduction="10000"/>
          </a:bodyPr>
          <a:lstStyle/>
          <a:p>
            <a:pPr indent="-305435"/>
            <a:r>
              <a:rPr lang="en-US" sz="2800"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This list contains the names and other information about the </a:t>
            </a:r>
            <a:r>
              <a:rPr lang="en-US" sz="2800">
                <a:ln>
                  <a:solidFill>
                    <a:srgbClr val="000000">
                      <a:lumMod val="75000"/>
                      <a:lumOff val="25000"/>
                      <a:alpha val="10000"/>
                    </a:srgbClr>
                  </a:solidFill>
                </a:ln>
                <a:effectLst>
                  <a:outerShdw blurRad="9525" dist="25400" dir="14640000" algn="tl" rotWithShape="0">
                    <a:srgbClr val="000000">
                      <a:alpha val="30000"/>
                    </a:srgbClr>
                  </a:outerShdw>
                </a:effectLst>
                <a:cs typeface="Dubai"/>
              </a:rPr>
              <a:t>passengers.  It also contains vital statistics like sex and age.  It also </a:t>
            </a:r>
            <a:r>
              <a:rPr lang="en-US" sz="2800"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has information that we will need to help do a prediction.  We will make use of '</a:t>
            </a:r>
            <a:r>
              <a:rPr lang="en-US" sz="2800" err="1">
                <a:ln>
                  <a:solidFill>
                    <a:srgbClr val="000000">
                      <a:lumMod val="75000"/>
                      <a:lumOff val="25000"/>
                      <a:alpha val="10000"/>
                    </a:srgbClr>
                  </a:solidFill>
                </a:ln>
                <a:effectLst>
                  <a:outerShdw blurRad="9525" dist="25400" dir="14640000" algn="tl" rotWithShape="0">
                    <a:srgbClr val="000000">
                      <a:alpha val="30000"/>
                    </a:srgbClr>
                  </a:outerShdw>
                </a:effectLst>
                <a:cs typeface="Dubai"/>
              </a:rPr>
              <a:t>pclass</a:t>
            </a:r>
            <a:r>
              <a:rPr lang="en-US" sz="2800"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 throughout the course of this presentation.  I will use it to develop some statistics about the passengers.  I will group them by this variable exclusively.  It seems the most logical way to group to get the desired result for the calculations that will made during the course of the project.</a:t>
            </a:r>
          </a:p>
        </p:txBody>
      </p:sp>
    </p:spTree>
    <p:extLst>
      <p:ext uri="{BB962C8B-B14F-4D97-AF65-F5344CB8AC3E}">
        <p14:creationId xmlns:p14="http://schemas.microsoft.com/office/powerpoint/2010/main" val="3765297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8B74A7-B881-4418-A0B7-20076ED11D01}"/>
              </a:ext>
            </a:extLst>
          </p:cNvPr>
          <p:cNvSpPr>
            <a:spLocks noGrp="1"/>
          </p:cNvSpPr>
          <p:nvPr>
            <p:ph type="title"/>
          </p:nvPr>
        </p:nvSpPr>
        <p:spPr>
          <a:xfrm>
            <a:off x="913796" y="643465"/>
            <a:ext cx="3382638" cy="1370605"/>
          </a:xfrm>
        </p:spPr>
        <p:txBody>
          <a:bodyPr>
            <a:normAutofit/>
          </a:bodyPr>
          <a:lstStyle/>
          <a:p>
            <a:pPr algn="l"/>
            <a:r>
              <a:rPr lang="en-US" sz="3000">
                <a:ln>
                  <a:solidFill>
                    <a:srgbClr val="000000">
                      <a:lumMod val="75000"/>
                      <a:lumOff val="25000"/>
                      <a:alpha val="10000"/>
                    </a:srgbClr>
                  </a:solidFill>
                </a:ln>
                <a:effectLst>
                  <a:outerShdw blurRad="9525" dist="25400" dir="14640000" algn="tl" rotWithShape="0">
                    <a:srgbClr val="000000">
                      <a:alpha val="30000"/>
                    </a:srgbClr>
                  </a:outerShdw>
                </a:effectLst>
              </a:rPr>
              <a:t>Some Simple Statistics </a:t>
            </a:r>
            <a:endParaRPr lang="en-US" sz="3000"/>
          </a:p>
        </p:txBody>
      </p:sp>
      <p:sp>
        <p:nvSpPr>
          <p:cNvPr id="3" name="Content Placeholder 2">
            <a:extLst>
              <a:ext uri="{FF2B5EF4-FFF2-40B4-BE49-F238E27FC236}">
                <a16:creationId xmlns:a16="http://schemas.microsoft.com/office/drawing/2014/main" id="{342049FE-E57C-4F2B-9CB8-975CDDDBCD99}"/>
              </a:ext>
            </a:extLst>
          </p:cNvPr>
          <p:cNvSpPr>
            <a:spLocks noGrp="1"/>
          </p:cNvSpPr>
          <p:nvPr>
            <p:ph idx="1"/>
          </p:nvPr>
        </p:nvSpPr>
        <p:spPr>
          <a:xfrm>
            <a:off x="913796" y="2247153"/>
            <a:ext cx="3358084" cy="3544046"/>
          </a:xfrm>
        </p:spPr>
        <p:txBody>
          <a:bodyPr>
            <a:normAutofit lnSpcReduction="10000"/>
          </a:bodyPr>
          <a:lstStyle/>
          <a:p>
            <a:pPr marL="37465" indent="0">
              <a:buNone/>
            </a:pPr>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Using a simple code we can determine the total number of entries in the list was 1309.  Which is the total number of passengers on the Titanic list.  We can see the breakup of the passengers  in the graph.  </a:t>
            </a:r>
            <a:endParaRPr lang="en-US"/>
          </a:p>
          <a:p>
            <a:pPr marL="37465" indent="0">
              <a:buNone/>
            </a:pPr>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All code for this and future coding segments can be found in the </a:t>
            </a:r>
            <a:r>
              <a:rPr lang="en-US" sz="1800" dirty="0" err="1">
                <a:ln>
                  <a:solidFill>
                    <a:srgbClr val="000000">
                      <a:lumMod val="75000"/>
                      <a:lumOff val="25000"/>
                      <a:alpha val="10000"/>
                    </a:srgbClr>
                  </a:solidFill>
                </a:ln>
                <a:effectLst>
                  <a:outerShdw blurRad="9525" dist="25400" dir="14640000" algn="tl" rotWithShape="0">
                    <a:srgbClr val="000000">
                      <a:alpha val="30000"/>
                    </a:srgbClr>
                  </a:outerShdw>
                </a:effectLst>
                <a:cs typeface="Dubai"/>
              </a:rPr>
              <a:t>Jupyter</a:t>
            </a:r>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 Notebook.  It  is found here: </a:t>
            </a:r>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cs typeface="Dubai"/>
                <a:hlinkClick r:id="rId3"/>
              </a:rPr>
              <a:t>Titanic Jupyter Notebook</a:t>
            </a:r>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 </a:t>
            </a:r>
          </a:p>
        </p:txBody>
      </p:sp>
      <p:pic>
        <p:nvPicPr>
          <p:cNvPr id="4" name="Picture 4" descr="A picture containing bird&#10;&#10;Description generated with very high confidence">
            <a:extLst>
              <a:ext uri="{FF2B5EF4-FFF2-40B4-BE49-F238E27FC236}">
                <a16:creationId xmlns:a16="http://schemas.microsoft.com/office/drawing/2014/main" id="{A42E4F5F-77E9-4A5D-AA1D-BB3BD91AE6EF}"/>
              </a:ext>
            </a:extLst>
          </p:cNvPr>
          <p:cNvPicPr>
            <a:picLocks noChangeAspect="1"/>
          </p:cNvPicPr>
          <p:nvPr/>
        </p:nvPicPr>
        <p:blipFill>
          <a:blip r:embed="rId4"/>
          <a:stretch>
            <a:fillRect/>
          </a:stretch>
        </p:blipFill>
        <p:spPr>
          <a:xfrm>
            <a:off x="4915348" y="1003507"/>
            <a:ext cx="6633184" cy="4801461"/>
          </a:xfrm>
          <a:prstGeom prst="rect">
            <a:avLst/>
          </a:prstGeom>
        </p:spPr>
      </p:pic>
    </p:spTree>
    <p:extLst>
      <p:ext uri="{BB962C8B-B14F-4D97-AF65-F5344CB8AC3E}">
        <p14:creationId xmlns:p14="http://schemas.microsoft.com/office/powerpoint/2010/main" val="273060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F458-E8AC-47E0-A80C-940742CD86BE}"/>
              </a:ext>
            </a:extLst>
          </p:cNvPr>
          <p:cNvSpPr>
            <a:spLocks noGrp="1"/>
          </p:cNvSpPr>
          <p:nvPr>
            <p:ph type="title"/>
          </p:nvPr>
        </p:nvSpPr>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How Many men and women were in each of the passenger classes?</a:t>
            </a:r>
            <a:endParaRPr lang="en-US" dirty="0"/>
          </a:p>
        </p:txBody>
      </p:sp>
      <p:graphicFrame>
        <p:nvGraphicFramePr>
          <p:cNvPr id="4" name="Table 4">
            <a:extLst>
              <a:ext uri="{FF2B5EF4-FFF2-40B4-BE49-F238E27FC236}">
                <a16:creationId xmlns:a16="http://schemas.microsoft.com/office/drawing/2014/main" id="{267CED4B-BFFA-4FF5-BFEA-50C4443104AB}"/>
              </a:ext>
            </a:extLst>
          </p:cNvPr>
          <p:cNvGraphicFramePr>
            <a:graphicFrameLocks noGrp="1"/>
          </p:cNvGraphicFramePr>
          <p:nvPr>
            <p:ph idx="1"/>
            <p:extLst>
              <p:ext uri="{D42A27DB-BD31-4B8C-83A1-F6EECF244321}">
                <p14:modId xmlns:p14="http://schemas.microsoft.com/office/powerpoint/2010/main" val="850183481"/>
              </p:ext>
            </p:extLst>
          </p:nvPr>
        </p:nvGraphicFramePr>
        <p:xfrm>
          <a:off x="914400" y="2076450"/>
          <a:ext cx="4202086" cy="3313596"/>
        </p:xfrm>
        <a:graphic>
          <a:graphicData uri="http://schemas.openxmlformats.org/drawingml/2006/table">
            <a:tbl>
              <a:tblPr firstRow="1" bandRow="1">
                <a:tableStyleId>{5C22544A-7EE6-4342-B048-85BDC9FD1C3A}</a:tableStyleId>
              </a:tblPr>
              <a:tblGrid>
                <a:gridCol w="1781175">
                  <a:extLst>
                    <a:ext uri="{9D8B030D-6E8A-4147-A177-3AD203B41FA5}">
                      <a16:colId xmlns:a16="http://schemas.microsoft.com/office/drawing/2014/main" val="3826364936"/>
                    </a:ext>
                  </a:extLst>
                </a:gridCol>
                <a:gridCol w="1086162">
                  <a:extLst>
                    <a:ext uri="{9D8B030D-6E8A-4147-A177-3AD203B41FA5}">
                      <a16:colId xmlns:a16="http://schemas.microsoft.com/office/drawing/2014/main" val="2358749130"/>
                    </a:ext>
                  </a:extLst>
                </a:gridCol>
                <a:gridCol w="1334749">
                  <a:extLst>
                    <a:ext uri="{9D8B030D-6E8A-4147-A177-3AD203B41FA5}">
                      <a16:colId xmlns:a16="http://schemas.microsoft.com/office/drawing/2014/main" val="3465549956"/>
                    </a:ext>
                  </a:extLst>
                </a:gridCol>
              </a:tblGrid>
              <a:tr h="399866">
                <a:tc>
                  <a:txBody>
                    <a:bodyPr/>
                    <a:lstStyle/>
                    <a:p>
                      <a:pPr lvl="0" algn="ctr">
                        <a:buNone/>
                      </a:pPr>
                      <a:r>
                        <a:rPr lang="en-US" dirty="0" err="1"/>
                        <a:t>Plcass</a:t>
                      </a:r>
                      <a:r>
                        <a:rPr lang="en-US" dirty="0"/>
                        <a:t> ( Passenger Class)</a:t>
                      </a:r>
                    </a:p>
                  </a:txBody>
                  <a:tcPr/>
                </a:tc>
                <a:tc>
                  <a:txBody>
                    <a:bodyPr/>
                    <a:lstStyle/>
                    <a:p>
                      <a:r>
                        <a:rPr lang="en-US" dirty="0"/>
                        <a:t>Sex</a:t>
                      </a:r>
                    </a:p>
                  </a:txBody>
                  <a:tcPr/>
                </a:tc>
                <a:tc>
                  <a:txBody>
                    <a:bodyPr/>
                    <a:lstStyle/>
                    <a:p>
                      <a:pPr lvl="0">
                        <a:buNone/>
                      </a:pPr>
                      <a:r>
                        <a:rPr lang="en-US" dirty="0"/>
                        <a:t>Count</a:t>
                      </a:r>
                    </a:p>
                  </a:txBody>
                  <a:tcPr/>
                </a:tc>
                <a:extLst>
                  <a:ext uri="{0D108BD9-81ED-4DB2-BD59-A6C34878D82A}">
                    <a16:rowId xmlns:a16="http://schemas.microsoft.com/office/drawing/2014/main" val="442674740"/>
                  </a:ext>
                </a:extLst>
              </a:tr>
              <a:tr h="399866">
                <a:tc>
                  <a:txBody>
                    <a:bodyPr/>
                    <a:lstStyle/>
                    <a:p>
                      <a:r>
                        <a:rPr lang="en-US" dirty="0"/>
                        <a:t>1</a:t>
                      </a:r>
                    </a:p>
                  </a:txBody>
                  <a:tcPr/>
                </a:tc>
                <a:tc>
                  <a:txBody>
                    <a:bodyPr/>
                    <a:lstStyle/>
                    <a:p>
                      <a:r>
                        <a:rPr lang="en-US" dirty="0"/>
                        <a:t>female</a:t>
                      </a:r>
                    </a:p>
                  </a:txBody>
                  <a:tcPr/>
                </a:tc>
                <a:tc>
                  <a:txBody>
                    <a:bodyPr/>
                    <a:lstStyle/>
                    <a:p>
                      <a:pPr lvl="0">
                        <a:buNone/>
                      </a:pPr>
                      <a:r>
                        <a:rPr lang="en-US" dirty="0"/>
                        <a:t>144</a:t>
                      </a:r>
                    </a:p>
                  </a:txBody>
                  <a:tcPr/>
                </a:tc>
                <a:extLst>
                  <a:ext uri="{0D108BD9-81ED-4DB2-BD59-A6C34878D82A}">
                    <a16:rowId xmlns:a16="http://schemas.microsoft.com/office/drawing/2014/main" val="846328835"/>
                  </a:ext>
                </a:extLst>
              </a:tr>
              <a:tr h="399866">
                <a:tc>
                  <a:txBody>
                    <a:bodyPr/>
                    <a:lstStyle/>
                    <a:p>
                      <a:endParaRPr lang="en-US"/>
                    </a:p>
                  </a:txBody>
                  <a:tcPr/>
                </a:tc>
                <a:tc>
                  <a:txBody>
                    <a:bodyPr/>
                    <a:lstStyle/>
                    <a:p>
                      <a:r>
                        <a:rPr lang="en-US" dirty="0"/>
                        <a:t>male</a:t>
                      </a:r>
                    </a:p>
                  </a:txBody>
                  <a:tcPr/>
                </a:tc>
                <a:tc>
                  <a:txBody>
                    <a:bodyPr/>
                    <a:lstStyle/>
                    <a:p>
                      <a:r>
                        <a:rPr lang="en-US" dirty="0"/>
                        <a:t>179</a:t>
                      </a:r>
                    </a:p>
                  </a:txBody>
                  <a:tcPr/>
                </a:tc>
                <a:extLst>
                  <a:ext uri="{0D108BD9-81ED-4DB2-BD59-A6C34878D82A}">
                    <a16:rowId xmlns:a16="http://schemas.microsoft.com/office/drawing/2014/main" val="1156975904"/>
                  </a:ext>
                </a:extLst>
              </a:tr>
              <a:tr h="399866">
                <a:tc>
                  <a:txBody>
                    <a:bodyPr/>
                    <a:lstStyle/>
                    <a:p>
                      <a:r>
                        <a:rPr lang="en-US" dirty="0"/>
                        <a:t>2</a:t>
                      </a:r>
                    </a:p>
                  </a:txBody>
                  <a:tcPr/>
                </a:tc>
                <a:tc>
                  <a:txBody>
                    <a:bodyPr/>
                    <a:lstStyle/>
                    <a:p>
                      <a:r>
                        <a:rPr lang="en-US" dirty="0"/>
                        <a:t>female</a:t>
                      </a:r>
                    </a:p>
                  </a:txBody>
                  <a:tcPr/>
                </a:tc>
                <a:tc>
                  <a:txBody>
                    <a:bodyPr/>
                    <a:lstStyle/>
                    <a:p>
                      <a:r>
                        <a:rPr lang="en-US" dirty="0"/>
                        <a:t>106</a:t>
                      </a:r>
                    </a:p>
                  </a:txBody>
                  <a:tcPr/>
                </a:tc>
                <a:extLst>
                  <a:ext uri="{0D108BD9-81ED-4DB2-BD59-A6C34878D82A}">
                    <a16:rowId xmlns:a16="http://schemas.microsoft.com/office/drawing/2014/main" val="1119745896"/>
                  </a:ext>
                </a:extLst>
              </a:tr>
              <a:tr h="399866">
                <a:tc>
                  <a:txBody>
                    <a:bodyPr/>
                    <a:lstStyle/>
                    <a:p>
                      <a:endParaRPr lang="en-US"/>
                    </a:p>
                  </a:txBody>
                  <a:tcPr/>
                </a:tc>
                <a:tc>
                  <a:txBody>
                    <a:bodyPr/>
                    <a:lstStyle/>
                    <a:p>
                      <a:r>
                        <a:rPr lang="en-US" dirty="0"/>
                        <a:t>male</a:t>
                      </a:r>
                    </a:p>
                  </a:txBody>
                  <a:tcPr/>
                </a:tc>
                <a:tc>
                  <a:txBody>
                    <a:bodyPr/>
                    <a:lstStyle/>
                    <a:p>
                      <a:pPr lvl="0">
                        <a:buNone/>
                      </a:pPr>
                      <a:r>
                        <a:rPr lang="en-US" dirty="0"/>
                        <a:t>171</a:t>
                      </a:r>
                    </a:p>
                  </a:txBody>
                  <a:tcPr/>
                </a:tc>
                <a:extLst>
                  <a:ext uri="{0D108BD9-81ED-4DB2-BD59-A6C34878D82A}">
                    <a16:rowId xmlns:a16="http://schemas.microsoft.com/office/drawing/2014/main" val="351074208"/>
                  </a:ext>
                </a:extLst>
              </a:tr>
              <a:tr h="399866">
                <a:tc>
                  <a:txBody>
                    <a:bodyPr/>
                    <a:lstStyle/>
                    <a:p>
                      <a:r>
                        <a:rPr lang="en-US" dirty="0"/>
                        <a:t>3</a:t>
                      </a:r>
                    </a:p>
                  </a:txBody>
                  <a:tcPr/>
                </a:tc>
                <a:tc>
                  <a:txBody>
                    <a:bodyPr/>
                    <a:lstStyle/>
                    <a:p>
                      <a:r>
                        <a:rPr lang="en-US" dirty="0"/>
                        <a:t>female</a:t>
                      </a:r>
                    </a:p>
                  </a:txBody>
                  <a:tcPr/>
                </a:tc>
                <a:tc>
                  <a:txBody>
                    <a:bodyPr/>
                    <a:lstStyle/>
                    <a:p>
                      <a:pPr lvl="0">
                        <a:buNone/>
                      </a:pPr>
                      <a:r>
                        <a:rPr lang="en-US" dirty="0"/>
                        <a:t>216</a:t>
                      </a:r>
                    </a:p>
                  </a:txBody>
                  <a:tcPr/>
                </a:tc>
                <a:extLst>
                  <a:ext uri="{0D108BD9-81ED-4DB2-BD59-A6C34878D82A}">
                    <a16:rowId xmlns:a16="http://schemas.microsoft.com/office/drawing/2014/main" val="4160829292"/>
                  </a:ext>
                </a:extLst>
              </a:tr>
              <a:tr h="399866">
                <a:tc>
                  <a:txBody>
                    <a:bodyPr/>
                    <a:lstStyle/>
                    <a:p>
                      <a:pPr lvl="0">
                        <a:buNone/>
                      </a:pPr>
                      <a:endParaRPr lang="en-US" dirty="0"/>
                    </a:p>
                  </a:txBody>
                  <a:tcPr/>
                </a:tc>
                <a:tc>
                  <a:txBody>
                    <a:bodyPr/>
                    <a:lstStyle/>
                    <a:p>
                      <a:pPr lvl="0">
                        <a:buNone/>
                      </a:pPr>
                      <a:r>
                        <a:rPr lang="en-US" dirty="0"/>
                        <a:t>male</a:t>
                      </a:r>
                    </a:p>
                  </a:txBody>
                  <a:tcPr/>
                </a:tc>
                <a:tc>
                  <a:txBody>
                    <a:bodyPr/>
                    <a:lstStyle/>
                    <a:p>
                      <a:pPr lvl="0">
                        <a:buNone/>
                      </a:pPr>
                      <a:r>
                        <a:rPr lang="en-US" dirty="0"/>
                        <a:t>493</a:t>
                      </a:r>
                    </a:p>
                  </a:txBody>
                  <a:tcPr/>
                </a:tc>
                <a:extLst>
                  <a:ext uri="{0D108BD9-81ED-4DB2-BD59-A6C34878D82A}">
                    <a16:rowId xmlns:a16="http://schemas.microsoft.com/office/drawing/2014/main" val="597351657"/>
                  </a:ext>
                </a:extLst>
              </a:tr>
            </a:tbl>
          </a:graphicData>
        </a:graphic>
      </p:graphicFrame>
      <p:pic>
        <p:nvPicPr>
          <p:cNvPr id="6" name="Picture 6" descr="A screenshot of a cell phone&#10;&#10;Description generated with very high confidence">
            <a:extLst>
              <a:ext uri="{FF2B5EF4-FFF2-40B4-BE49-F238E27FC236}">
                <a16:creationId xmlns:a16="http://schemas.microsoft.com/office/drawing/2014/main" id="{CE5A8F7E-0C78-49D9-BD6C-384BB108B92F}"/>
              </a:ext>
            </a:extLst>
          </p:cNvPr>
          <p:cNvPicPr>
            <a:picLocks noChangeAspect="1"/>
          </p:cNvPicPr>
          <p:nvPr/>
        </p:nvPicPr>
        <p:blipFill>
          <a:blip r:embed="rId2"/>
          <a:stretch>
            <a:fillRect/>
          </a:stretch>
        </p:blipFill>
        <p:spPr>
          <a:xfrm>
            <a:off x="5802702" y="2068902"/>
            <a:ext cx="4856671" cy="3295289"/>
          </a:xfrm>
          <a:prstGeom prst="rect">
            <a:avLst/>
          </a:prstGeom>
        </p:spPr>
      </p:pic>
    </p:spTree>
    <p:extLst>
      <p:ext uri="{BB962C8B-B14F-4D97-AF65-F5344CB8AC3E}">
        <p14:creationId xmlns:p14="http://schemas.microsoft.com/office/powerpoint/2010/main" val="345980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F5CF-D556-4635-92AE-44093A114CB8}"/>
              </a:ext>
            </a:extLst>
          </p:cNvPr>
          <p:cNvSpPr>
            <a:spLocks noGrp="1"/>
          </p:cNvSpPr>
          <p:nvPr>
            <p:ph type="title"/>
          </p:nvPr>
        </p:nvSpPr>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What were the average ages of the passengers?</a:t>
            </a:r>
            <a:endParaRPr lang="en-US" dirty="0"/>
          </a:p>
        </p:txBody>
      </p:sp>
      <p:sp>
        <p:nvSpPr>
          <p:cNvPr id="3" name="Content Placeholder 2">
            <a:extLst>
              <a:ext uri="{FF2B5EF4-FFF2-40B4-BE49-F238E27FC236}">
                <a16:creationId xmlns:a16="http://schemas.microsoft.com/office/drawing/2014/main" id="{2FC49844-51B7-4D12-BB77-CD3A9076EFD8}"/>
              </a:ext>
            </a:extLst>
          </p:cNvPr>
          <p:cNvSpPr>
            <a:spLocks noGrp="1"/>
          </p:cNvSpPr>
          <p:nvPr>
            <p:ph idx="1"/>
          </p:nvPr>
        </p:nvSpPr>
        <p:spPr/>
        <p:txBody>
          <a:bodyPr/>
          <a:lstStyle/>
          <a:p>
            <a:pPr marL="37465" indent="0">
              <a:buNone/>
            </a:pPr>
            <a:r>
              <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The first group we will look at is the average age of males and females on the Titanic.  The chart below is given below on the left gives the average age as grouped by sex.  The chart on the right gives the average age based on class.  There is additional information about how these </a:t>
            </a: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cs typeface="Dubai"/>
              </a:rPr>
              <a:t>calcuations</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 were accomplished in the Notebook.</a:t>
            </a:r>
          </a:p>
          <a:p>
            <a:pPr marL="37465" indent="0">
              <a:buNone/>
            </a:pP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endParaRPr>
          </a:p>
          <a:p>
            <a:pPr marL="37465" indent="0">
              <a:buNone/>
            </a:pP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endParaRPr>
          </a:p>
        </p:txBody>
      </p:sp>
      <p:graphicFrame>
        <p:nvGraphicFramePr>
          <p:cNvPr id="4" name="Table 4">
            <a:extLst>
              <a:ext uri="{FF2B5EF4-FFF2-40B4-BE49-F238E27FC236}">
                <a16:creationId xmlns:a16="http://schemas.microsoft.com/office/drawing/2014/main" id="{A954D6B3-B412-40F6-94CB-2CD2581A22B1}"/>
              </a:ext>
            </a:extLst>
          </p:cNvPr>
          <p:cNvGraphicFramePr>
            <a:graphicFrameLocks noGrp="1"/>
          </p:cNvGraphicFramePr>
          <p:nvPr>
            <p:extLst>
              <p:ext uri="{D42A27DB-BD31-4B8C-83A1-F6EECF244321}">
                <p14:modId xmlns:p14="http://schemas.microsoft.com/office/powerpoint/2010/main" val="1494205075"/>
              </p:ext>
            </p:extLst>
          </p:nvPr>
        </p:nvGraphicFramePr>
        <p:xfrm>
          <a:off x="1049546" y="3766867"/>
          <a:ext cx="4853550" cy="1307668"/>
        </p:xfrm>
        <a:graphic>
          <a:graphicData uri="http://schemas.openxmlformats.org/drawingml/2006/table">
            <a:tbl>
              <a:tblPr firstRow="1" bandRow="1">
                <a:tableStyleId>{5C22544A-7EE6-4342-B048-85BDC9FD1C3A}</a:tableStyleId>
              </a:tblPr>
              <a:tblGrid>
                <a:gridCol w="2100819">
                  <a:extLst>
                    <a:ext uri="{9D8B030D-6E8A-4147-A177-3AD203B41FA5}">
                      <a16:colId xmlns:a16="http://schemas.microsoft.com/office/drawing/2014/main" val="3701791667"/>
                    </a:ext>
                  </a:extLst>
                </a:gridCol>
                <a:gridCol w="2752731">
                  <a:extLst>
                    <a:ext uri="{9D8B030D-6E8A-4147-A177-3AD203B41FA5}">
                      <a16:colId xmlns:a16="http://schemas.microsoft.com/office/drawing/2014/main" val="2422217885"/>
                    </a:ext>
                  </a:extLst>
                </a:gridCol>
              </a:tblGrid>
              <a:tr h="379762">
                <a:tc>
                  <a:txBody>
                    <a:bodyPr/>
                    <a:lstStyle/>
                    <a:p>
                      <a:pPr lvl="0" algn="ctr">
                        <a:buNone/>
                      </a:pPr>
                      <a:r>
                        <a:rPr lang="en-US" sz="2000" dirty="0"/>
                        <a:t>Sex </a:t>
                      </a:r>
                    </a:p>
                  </a:txBody>
                  <a:tcPr/>
                </a:tc>
                <a:tc>
                  <a:txBody>
                    <a:bodyPr/>
                    <a:lstStyle/>
                    <a:p>
                      <a:pPr algn="ctr"/>
                      <a:r>
                        <a:rPr lang="en-US" dirty="0"/>
                        <a:t>Age</a:t>
                      </a:r>
                    </a:p>
                  </a:txBody>
                  <a:tcPr/>
                </a:tc>
                <a:extLst>
                  <a:ext uri="{0D108BD9-81ED-4DB2-BD59-A6C34878D82A}">
                    <a16:rowId xmlns:a16="http://schemas.microsoft.com/office/drawing/2014/main" val="4030501496"/>
                  </a:ext>
                </a:extLst>
              </a:tr>
              <a:tr h="379762">
                <a:tc>
                  <a:txBody>
                    <a:bodyPr/>
                    <a:lstStyle/>
                    <a:p>
                      <a:pPr lvl="0">
                        <a:buNone/>
                      </a:pPr>
                      <a:r>
                        <a:rPr lang="en-US" dirty="0"/>
                        <a:t>Female</a:t>
                      </a:r>
                    </a:p>
                  </a:txBody>
                  <a:tcPr/>
                </a:tc>
                <a:tc>
                  <a:txBody>
                    <a:bodyPr/>
                    <a:lstStyle/>
                    <a:p>
                      <a:pPr lvl="0" algn="ctr">
                        <a:buNone/>
                      </a:pPr>
                      <a:r>
                        <a:rPr lang="en-US" sz="1800" b="0" i="0" u="none" strike="noStrike" noProof="0" dirty="0">
                          <a:latin typeface="Dubai"/>
                        </a:rPr>
                        <a:t>28.687088</a:t>
                      </a:r>
                      <a:endParaRPr lang="en-US" dirty="0"/>
                    </a:p>
                  </a:txBody>
                  <a:tcPr/>
                </a:tc>
                <a:extLst>
                  <a:ext uri="{0D108BD9-81ED-4DB2-BD59-A6C34878D82A}">
                    <a16:rowId xmlns:a16="http://schemas.microsoft.com/office/drawing/2014/main" val="1515505122"/>
                  </a:ext>
                </a:extLst>
              </a:tr>
              <a:tr h="531666">
                <a:tc>
                  <a:txBody>
                    <a:bodyPr/>
                    <a:lstStyle/>
                    <a:p>
                      <a:r>
                        <a:rPr lang="en-US" dirty="0"/>
                        <a:t>Male</a:t>
                      </a:r>
                    </a:p>
                  </a:txBody>
                  <a:tcPr/>
                </a:tc>
                <a:tc>
                  <a:txBody>
                    <a:bodyPr/>
                    <a:lstStyle/>
                    <a:p>
                      <a:pPr lvl="0" algn="ctr">
                        <a:buNone/>
                      </a:pPr>
                      <a:r>
                        <a:rPr lang="en-US" sz="1800" b="0" i="0" u="none" strike="noStrike" noProof="0" dirty="0">
                          <a:latin typeface="Dubai"/>
                        </a:rPr>
                        <a:t>30.585228</a:t>
                      </a:r>
                      <a:endParaRPr lang="en-US" dirty="0"/>
                    </a:p>
                  </a:txBody>
                  <a:tcPr/>
                </a:tc>
                <a:extLst>
                  <a:ext uri="{0D108BD9-81ED-4DB2-BD59-A6C34878D82A}">
                    <a16:rowId xmlns:a16="http://schemas.microsoft.com/office/drawing/2014/main" val="1230720528"/>
                  </a:ext>
                </a:extLst>
              </a:tr>
            </a:tbl>
          </a:graphicData>
        </a:graphic>
      </p:graphicFrame>
      <p:graphicFrame>
        <p:nvGraphicFramePr>
          <p:cNvPr id="6" name="Table 6">
            <a:extLst>
              <a:ext uri="{FF2B5EF4-FFF2-40B4-BE49-F238E27FC236}">
                <a16:creationId xmlns:a16="http://schemas.microsoft.com/office/drawing/2014/main" id="{8ECDC4F7-4042-47F9-89D8-ED0BF214F8DE}"/>
              </a:ext>
            </a:extLst>
          </p:cNvPr>
          <p:cNvGraphicFramePr>
            <a:graphicFrameLocks noGrp="1"/>
          </p:cNvGraphicFramePr>
          <p:nvPr>
            <p:extLst>
              <p:ext uri="{D42A27DB-BD31-4B8C-83A1-F6EECF244321}">
                <p14:modId xmlns:p14="http://schemas.microsoft.com/office/powerpoint/2010/main" val="1976515143"/>
              </p:ext>
            </p:extLst>
          </p:nvPr>
        </p:nvGraphicFramePr>
        <p:xfrm>
          <a:off x="6239773" y="3766868"/>
          <a:ext cx="5095780" cy="1519236"/>
        </p:xfrm>
        <a:graphic>
          <a:graphicData uri="http://schemas.openxmlformats.org/drawingml/2006/table">
            <a:tbl>
              <a:tblPr firstRow="1" bandRow="1">
                <a:tableStyleId>{5C22544A-7EE6-4342-B048-85BDC9FD1C3A}</a:tableStyleId>
              </a:tblPr>
              <a:tblGrid>
                <a:gridCol w="2532062">
                  <a:extLst>
                    <a:ext uri="{9D8B030D-6E8A-4147-A177-3AD203B41FA5}">
                      <a16:colId xmlns:a16="http://schemas.microsoft.com/office/drawing/2014/main" val="3272466389"/>
                    </a:ext>
                  </a:extLst>
                </a:gridCol>
                <a:gridCol w="2563718">
                  <a:extLst>
                    <a:ext uri="{9D8B030D-6E8A-4147-A177-3AD203B41FA5}">
                      <a16:colId xmlns:a16="http://schemas.microsoft.com/office/drawing/2014/main" val="902860185"/>
                    </a:ext>
                  </a:extLst>
                </a:gridCol>
              </a:tblGrid>
              <a:tr h="366712">
                <a:tc>
                  <a:txBody>
                    <a:bodyPr/>
                    <a:lstStyle/>
                    <a:p>
                      <a:pPr lvl="0" algn="ctr">
                        <a:buNone/>
                      </a:pPr>
                      <a:r>
                        <a:rPr lang="en-US" dirty="0"/>
                        <a:t>Passenger Class</a:t>
                      </a:r>
                    </a:p>
                  </a:txBody>
                  <a:tcPr/>
                </a:tc>
                <a:tc>
                  <a:txBody>
                    <a:bodyPr/>
                    <a:lstStyle/>
                    <a:p>
                      <a:pPr lvl="0" algn="ctr">
                        <a:buNone/>
                      </a:pPr>
                      <a:r>
                        <a:rPr lang="en-US" dirty="0"/>
                        <a:t>Age</a:t>
                      </a:r>
                    </a:p>
                  </a:txBody>
                  <a:tcPr/>
                </a:tc>
                <a:extLst>
                  <a:ext uri="{0D108BD9-81ED-4DB2-BD59-A6C34878D82A}">
                    <a16:rowId xmlns:a16="http://schemas.microsoft.com/office/drawing/2014/main" val="971567460"/>
                  </a:ext>
                </a:extLst>
              </a:tr>
              <a:tr h="366712">
                <a:tc>
                  <a:txBody>
                    <a:bodyPr/>
                    <a:lstStyle/>
                    <a:p>
                      <a:pPr lvl="0" algn="ctr">
                        <a:buNone/>
                      </a:pPr>
                      <a:r>
                        <a:rPr lang="en-US" dirty="0"/>
                        <a:t>1</a:t>
                      </a:r>
                    </a:p>
                  </a:txBody>
                  <a:tcPr/>
                </a:tc>
                <a:tc>
                  <a:txBody>
                    <a:bodyPr/>
                    <a:lstStyle/>
                    <a:p>
                      <a:pPr lvl="0" algn="ctr">
                        <a:buNone/>
                      </a:pPr>
                      <a:r>
                        <a:rPr lang="en-US" sz="1800" b="0" i="0" u="none" strike="noStrike" noProof="0" dirty="0">
                          <a:latin typeface="Dubai"/>
                        </a:rPr>
                        <a:t>39.159930</a:t>
                      </a:r>
                      <a:endParaRPr lang="en-US" dirty="0"/>
                    </a:p>
                  </a:txBody>
                  <a:tcPr/>
                </a:tc>
                <a:extLst>
                  <a:ext uri="{0D108BD9-81ED-4DB2-BD59-A6C34878D82A}">
                    <a16:rowId xmlns:a16="http://schemas.microsoft.com/office/drawing/2014/main" val="4128919178"/>
                  </a:ext>
                </a:extLst>
              </a:tr>
              <a:tr h="419100">
                <a:tc>
                  <a:txBody>
                    <a:bodyPr/>
                    <a:lstStyle/>
                    <a:p>
                      <a:pPr algn="ctr"/>
                      <a:r>
                        <a:rPr lang="en-US" dirty="0"/>
                        <a:t>2</a:t>
                      </a:r>
                    </a:p>
                  </a:txBody>
                  <a:tcPr/>
                </a:tc>
                <a:tc>
                  <a:txBody>
                    <a:bodyPr/>
                    <a:lstStyle/>
                    <a:p>
                      <a:pPr lvl="0" algn="ctr">
                        <a:buNone/>
                      </a:pPr>
                      <a:r>
                        <a:rPr lang="en-US" sz="1800" b="0" i="0" u="none" strike="noStrike" noProof="0" dirty="0">
                          <a:latin typeface="Dubai"/>
                        </a:rPr>
                        <a:t>29.506705</a:t>
                      </a:r>
                      <a:endParaRPr lang="en-US" dirty="0"/>
                    </a:p>
                  </a:txBody>
                  <a:tcPr/>
                </a:tc>
                <a:extLst>
                  <a:ext uri="{0D108BD9-81ED-4DB2-BD59-A6C34878D82A}">
                    <a16:rowId xmlns:a16="http://schemas.microsoft.com/office/drawing/2014/main" val="2410927724"/>
                  </a:ext>
                </a:extLst>
              </a:tr>
              <a:tr h="366712">
                <a:tc>
                  <a:txBody>
                    <a:bodyPr/>
                    <a:lstStyle/>
                    <a:p>
                      <a:pPr algn="ctr"/>
                      <a:r>
                        <a:rPr lang="en-US" dirty="0"/>
                        <a:t>3</a:t>
                      </a:r>
                    </a:p>
                  </a:txBody>
                  <a:tcPr/>
                </a:tc>
                <a:tc>
                  <a:txBody>
                    <a:bodyPr/>
                    <a:lstStyle/>
                    <a:p>
                      <a:pPr lvl="0" algn="ctr">
                        <a:buNone/>
                      </a:pPr>
                      <a:r>
                        <a:rPr lang="en-US" sz="1800" b="0" i="0" u="none" strike="noStrike" noProof="0" dirty="0">
                          <a:latin typeface="Dubai"/>
                        </a:rPr>
                        <a:t>24.816367</a:t>
                      </a:r>
                      <a:endParaRPr lang="en-US" dirty="0"/>
                    </a:p>
                  </a:txBody>
                  <a:tcPr/>
                </a:tc>
                <a:extLst>
                  <a:ext uri="{0D108BD9-81ED-4DB2-BD59-A6C34878D82A}">
                    <a16:rowId xmlns:a16="http://schemas.microsoft.com/office/drawing/2014/main" val="2317541303"/>
                  </a:ext>
                </a:extLst>
              </a:tr>
            </a:tbl>
          </a:graphicData>
        </a:graphic>
      </p:graphicFrame>
    </p:spTree>
    <p:extLst>
      <p:ext uri="{BB962C8B-B14F-4D97-AF65-F5344CB8AC3E}">
        <p14:creationId xmlns:p14="http://schemas.microsoft.com/office/powerpoint/2010/main" val="643973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33DF-A161-4AD0-8304-DA48EFDB86CA}"/>
              </a:ext>
            </a:extLst>
          </p:cNvPr>
          <p:cNvSpPr>
            <a:spLocks noGrp="1"/>
          </p:cNvSpPr>
          <p:nvPr>
            <p:ph type="title"/>
          </p:nvPr>
        </p:nvSpPr>
        <p:spPr/>
        <p:txBody>
          <a:bodyPr>
            <a:normAutofit fontScale="90000"/>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How were the youngest and the oldest passengers on the Titanic?</a:t>
            </a:r>
            <a:b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br>
            <a:endParaRPr lang="en-US"/>
          </a:p>
        </p:txBody>
      </p:sp>
      <p:sp>
        <p:nvSpPr>
          <p:cNvPr id="3" name="Content Placeholder 2">
            <a:extLst>
              <a:ext uri="{FF2B5EF4-FFF2-40B4-BE49-F238E27FC236}">
                <a16:creationId xmlns:a16="http://schemas.microsoft.com/office/drawing/2014/main" id="{53CBB916-B2B9-403B-873D-9CC2F5DB0C4B}"/>
              </a:ext>
            </a:extLst>
          </p:cNvPr>
          <p:cNvSpPr>
            <a:spLocks noGrp="1"/>
          </p:cNvSpPr>
          <p:nvPr>
            <p:ph idx="1"/>
          </p:nvPr>
        </p:nvSpPr>
        <p:spPr/>
        <p:txBody>
          <a:bodyPr/>
          <a:lstStyle/>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This part of the project looked to find the personal information of the oldest and the youngest passenger on  the Titanic.  The code to accomplish this is the Notebook, which is linked </a:t>
            </a:r>
            <a:r>
              <a:rPr lang="en-US">
                <a:ln>
                  <a:solidFill>
                    <a:srgbClr val="000000">
                      <a:lumMod val="75000"/>
                      <a:lumOff val="25000"/>
                      <a:alpha val="10000"/>
                    </a:srgbClr>
                  </a:solidFill>
                </a:ln>
                <a:effectLst>
                  <a:outerShdw blurRad="9525" dist="25400" dir="14640000" algn="tl" rotWithShape="0">
                    <a:srgbClr val="000000">
                      <a:alpha val="30000"/>
                    </a:srgbClr>
                  </a:outerShdw>
                </a:effectLst>
                <a:cs typeface="Dubai"/>
              </a:rPr>
              <a:t>at</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 the beginning of this presentation.  The results were the following:</a:t>
            </a:r>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Youngest passenger:         </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Miss. Elizabeth Gladys "</a:t>
            </a: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Millvina</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Dean (.17 Years)</a:t>
            </a:r>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Oldest passenger:     </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Mr. Algernon Henry Wilson </a:t>
            </a: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Barkworth</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(age 80 years)</a:t>
            </a:r>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I also tried to find some articles using the Web API for the New York Times but was unable to find anything related to these passengers to get a little more information about them.  I did run a test query using John Jacob Astor to see if I could retrieve information.  I was able to get a few articles about him. So , the query string does work as constructed.</a:t>
            </a:r>
          </a:p>
        </p:txBody>
      </p:sp>
    </p:spTree>
    <p:extLst>
      <p:ext uri="{BB962C8B-B14F-4D97-AF65-F5344CB8AC3E}">
        <p14:creationId xmlns:p14="http://schemas.microsoft.com/office/powerpoint/2010/main" val="1310782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B0C0-FE51-4E28-95F3-A28F6061A7BA}"/>
              </a:ext>
            </a:extLst>
          </p:cNvPr>
          <p:cNvSpPr>
            <a:spLocks noGrp="1"/>
          </p:cNvSpPr>
          <p:nvPr>
            <p:ph type="title"/>
          </p:nvPr>
        </p:nvSpPr>
        <p:spPr>
          <a:xfrm>
            <a:off x="913796" y="643465"/>
            <a:ext cx="3382638" cy="1370605"/>
          </a:xfrm>
        </p:spPr>
        <p:txBody>
          <a:bodyPr>
            <a:normAutofit/>
          </a:bodyPr>
          <a:lstStyle/>
          <a:p>
            <a:pPr algn="l"/>
            <a:r>
              <a:rPr lang="en-US" sz="3000">
                <a:ln>
                  <a:solidFill>
                    <a:srgbClr val="000000">
                      <a:lumMod val="75000"/>
                      <a:lumOff val="25000"/>
                      <a:alpha val="10000"/>
                    </a:srgbClr>
                  </a:solidFill>
                </a:ln>
                <a:effectLst>
                  <a:outerShdw blurRad="9525" dist="25400" dir="14640000" algn="tl" rotWithShape="0">
                    <a:srgbClr val="000000">
                      <a:alpha val="30000"/>
                    </a:srgbClr>
                  </a:outerShdw>
                </a:effectLst>
              </a:rPr>
              <a:t>How many passengers actually survived?</a:t>
            </a:r>
            <a:endParaRPr lang="en-US" sz="3000"/>
          </a:p>
        </p:txBody>
      </p:sp>
      <p:sp>
        <p:nvSpPr>
          <p:cNvPr id="3" name="Content Placeholder 2">
            <a:extLst>
              <a:ext uri="{FF2B5EF4-FFF2-40B4-BE49-F238E27FC236}">
                <a16:creationId xmlns:a16="http://schemas.microsoft.com/office/drawing/2014/main" id="{359010D5-3823-46FA-88EC-2E12A5AEA42C}"/>
              </a:ext>
            </a:extLst>
          </p:cNvPr>
          <p:cNvSpPr>
            <a:spLocks noGrp="1"/>
          </p:cNvSpPr>
          <p:nvPr>
            <p:ph idx="1"/>
          </p:nvPr>
        </p:nvSpPr>
        <p:spPr>
          <a:xfrm>
            <a:off x="913796" y="2247153"/>
            <a:ext cx="3358084" cy="3544046"/>
          </a:xfrm>
        </p:spPr>
        <p:txBody>
          <a:bodyPr>
            <a:normAutofit/>
          </a:bodyPr>
          <a:lstStyle/>
          <a:p>
            <a:pPr indent="-305435"/>
            <a:r>
              <a:rPr lang="en-US" sz="1800">
                <a:ln>
                  <a:solidFill>
                    <a:srgbClr val="000000">
                      <a:lumMod val="75000"/>
                      <a:lumOff val="25000"/>
                      <a:alpha val="10000"/>
                    </a:srgbClr>
                  </a:solidFill>
                </a:ln>
                <a:effectLst>
                  <a:outerShdw blurRad="9525" dist="25400" dir="14640000" algn="tl" rotWithShape="0">
                    <a:srgbClr val="000000">
                      <a:alpha val="30000"/>
                    </a:srgbClr>
                  </a:outerShdw>
                </a:effectLst>
                <a:cs typeface="Dubai"/>
              </a:rPr>
              <a:t>We might like to know how many of the passengers actually survived the disaster.  When we do the calculations we get the following numbers:</a:t>
            </a:r>
            <a:endParaRPr lang="en-US" sz="1800"/>
          </a:p>
          <a:p>
            <a:pPr indent="-305435"/>
            <a:r>
              <a:rPr lang="en-US" sz="1800">
                <a:ln>
                  <a:solidFill>
                    <a:srgbClr val="000000">
                      <a:lumMod val="75000"/>
                      <a:lumOff val="25000"/>
                      <a:alpha val="10000"/>
                    </a:srgbClr>
                  </a:solidFill>
                </a:ln>
                <a:effectLst>
                  <a:outerShdw blurRad="9525" dist="25400" dir="14640000" algn="tl" rotWithShape="0">
                    <a:srgbClr val="000000">
                      <a:alpha val="30000"/>
                    </a:srgbClr>
                  </a:outerShdw>
                </a:effectLst>
                <a:cs typeface="Dubai"/>
              </a:rPr>
              <a:t>Survived: 509</a:t>
            </a:r>
          </a:p>
          <a:p>
            <a:pPr indent="-305435"/>
            <a:r>
              <a:rPr lang="en-US" sz="1800">
                <a:ln>
                  <a:solidFill>
                    <a:srgbClr val="000000">
                      <a:lumMod val="75000"/>
                      <a:lumOff val="25000"/>
                      <a:alpha val="10000"/>
                    </a:srgbClr>
                  </a:solidFill>
                </a:ln>
                <a:effectLst>
                  <a:outerShdw blurRad="9525" dist="25400" dir="14640000" algn="tl" rotWithShape="0">
                    <a:srgbClr val="000000">
                      <a:alpha val="30000"/>
                    </a:srgbClr>
                  </a:outerShdw>
                </a:effectLst>
                <a:cs typeface="Dubai"/>
              </a:rPr>
              <a:t>Died: 800</a:t>
            </a:r>
          </a:p>
          <a:p>
            <a:pPr indent="-305435"/>
            <a:r>
              <a:rPr lang="en-US" sz="1800">
                <a:ln>
                  <a:solidFill>
                    <a:srgbClr val="000000">
                      <a:lumMod val="75000"/>
                      <a:lumOff val="25000"/>
                      <a:alpha val="10000"/>
                    </a:srgbClr>
                  </a:solidFill>
                </a:ln>
                <a:effectLst>
                  <a:outerShdw blurRad="9525" dist="25400" dir="14640000" algn="tl" rotWithShape="0">
                    <a:srgbClr val="000000">
                      <a:alpha val="30000"/>
                    </a:srgbClr>
                  </a:outerShdw>
                </a:effectLst>
                <a:cs typeface="Dubai"/>
              </a:rPr>
              <a:t>A graph of the this result is shown below.</a:t>
            </a:r>
          </a:p>
        </p:txBody>
      </p:sp>
      <p:pic>
        <p:nvPicPr>
          <p:cNvPr id="4" name="Picture 4" descr="A screenshot of a cell phone&#10;&#10;Description generated with very high confidence">
            <a:extLst>
              <a:ext uri="{FF2B5EF4-FFF2-40B4-BE49-F238E27FC236}">
                <a16:creationId xmlns:a16="http://schemas.microsoft.com/office/drawing/2014/main" id="{93863A0D-1D82-42DA-B582-CD48ACB4B8B1}"/>
              </a:ext>
            </a:extLst>
          </p:cNvPr>
          <p:cNvPicPr>
            <a:picLocks noChangeAspect="1"/>
          </p:cNvPicPr>
          <p:nvPr/>
        </p:nvPicPr>
        <p:blipFill>
          <a:blip r:embed="rId3"/>
          <a:stretch>
            <a:fillRect/>
          </a:stretch>
        </p:blipFill>
        <p:spPr>
          <a:xfrm>
            <a:off x="4915348" y="1003507"/>
            <a:ext cx="6633184" cy="4427650"/>
          </a:xfrm>
          <a:prstGeom prst="rect">
            <a:avLst/>
          </a:prstGeom>
        </p:spPr>
      </p:pic>
    </p:spTree>
    <p:extLst>
      <p:ext uri="{BB962C8B-B14F-4D97-AF65-F5344CB8AC3E}">
        <p14:creationId xmlns:p14="http://schemas.microsoft.com/office/powerpoint/2010/main" val="4284950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RightStep">
      <a:dk1>
        <a:srgbClr val="000000"/>
      </a:dk1>
      <a:lt1>
        <a:srgbClr val="FFFFFF"/>
      </a:lt1>
      <a:dk2>
        <a:srgbClr val="242E41"/>
      </a:dk2>
      <a:lt2>
        <a:srgbClr val="E8E2E8"/>
      </a:lt2>
      <a:accent1>
        <a:srgbClr val="21B92A"/>
      </a:accent1>
      <a:accent2>
        <a:srgbClr val="14B762"/>
      </a:accent2>
      <a:accent3>
        <a:srgbClr val="20B4A4"/>
      </a:accent3>
      <a:accent4>
        <a:srgbClr val="179AD5"/>
      </a:accent4>
      <a:accent5>
        <a:srgbClr val="295DE7"/>
      </a:accent5>
      <a:accent6>
        <a:srgbClr val="553EDC"/>
      </a:accent6>
      <a:hlink>
        <a:srgbClr val="A87638"/>
      </a:hlink>
      <a:folHlink>
        <a:srgbClr val="7F7F7F"/>
      </a:folHlink>
    </a:clrScheme>
    <a:fontScheme name="Slate">
      <a:majorFont>
        <a:latin typeface="Georgia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Dubai"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SlateVTI</vt:lpstr>
      <vt:lpstr>IS 362 Final Project   Simple Analysis of the Titanic  Passenger List</vt:lpstr>
      <vt:lpstr>Introduction</vt:lpstr>
      <vt:lpstr>Goals of the Project</vt:lpstr>
      <vt:lpstr>Some Information on the Titanic Passenger List</vt:lpstr>
      <vt:lpstr>Some Simple Statistics </vt:lpstr>
      <vt:lpstr>How Many men and women were in each of the passenger classes?</vt:lpstr>
      <vt:lpstr>What were the average ages of the passengers?</vt:lpstr>
      <vt:lpstr>How were the youngest and the oldest passengers on the Titanic? </vt:lpstr>
      <vt:lpstr>How many passengers actually survived?</vt:lpstr>
      <vt:lpstr>How many passengers actually survived? (cont.)</vt:lpstr>
      <vt:lpstr>PowerPoint Presentation</vt:lpstr>
      <vt:lpstr>Making Some Predictions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704</cp:revision>
  <dcterms:created xsi:type="dcterms:W3CDTF">2019-12-02T02:13:29Z</dcterms:created>
  <dcterms:modified xsi:type="dcterms:W3CDTF">2019-12-02T04:47:15Z</dcterms:modified>
</cp:coreProperties>
</file>