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35992-5358-4FA6-905C-2A77B9957B7F}" type="datetimeFigureOut">
              <a:rPr lang="en-US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5C95D-42C9-43C4-B71F-D8C89E79E74F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888" y="2078182"/>
            <a:ext cx="8170224" cy="2220686"/>
          </a:xfrm>
        </p:spPr>
        <p:txBody>
          <a:bodyPr>
            <a:noAutofit/>
          </a:bodyPr>
          <a:lstStyle/>
          <a:p>
            <a:r>
              <a:rPr lang="es-MX" sz="4800" b="1" dirty="0" err="1" smtClean="0"/>
              <a:t>NoSQL</a:t>
            </a:r>
            <a:endParaRPr lang="es-MX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Fundamentos de las </a:t>
            </a:r>
            <a:r>
              <a:rPr lang="es-MX" dirty="0" smtClean="0"/>
              <a:t>Bases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¿Qué son las bases </a:t>
            </a:r>
            <a:r>
              <a:rPr lang="es-MX" dirty="0" err="1" smtClean="0"/>
              <a:t>NoSQL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 un tipo de base que privilegian:</a:t>
            </a:r>
          </a:p>
          <a:p>
            <a:pPr lvl="1"/>
            <a:r>
              <a:rPr lang="es-MX" dirty="0" smtClean="0"/>
              <a:t>Grandes volúmenes de datos,</a:t>
            </a:r>
          </a:p>
          <a:p>
            <a:pPr lvl="1"/>
            <a:r>
              <a:rPr lang="es-MX" dirty="0" smtClean="0"/>
              <a:t>Baja latencia,</a:t>
            </a:r>
          </a:p>
          <a:p>
            <a:pPr lvl="1"/>
            <a:r>
              <a:rPr lang="es-MX" dirty="0" smtClean="0"/>
              <a:t>Modelos flexibles</a:t>
            </a:r>
          </a:p>
          <a:p>
            <a:pPr lvl="1"/>
            <a:r>
              <a:rPr lang="es-MX" dirty="0" smtClean="0"/>
              <a:t>Datos semiestructurados.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Su intención es no usar SQL como lenguaje base, para utilizar alternativas que puedan ser más rápidas y, sobre todo, flexibles.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344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ofrecen?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Flexibilidad</a:t>
            </a:r>
          </a:p>
          <a:p>
            <a:pPr lvl="1"/>
            <a:r>
              <a:rPr lang="es-MX" dirty="0" smtClean="0"/>
              <a:t>Al poder almacenar datos semiestructurados o no estructurados. (Pueden </a:t>
            </a:r>
            <a:r>
              <a:rPr lang="es-MX" dirty="0"/>
              <a:t>hacer concesiones en </a:t>
            </a:r>
            <a:r>
              <a:rPr lang="es-MX" dirty="0" smtClean="0"/>
              <a:t>la atomicidad</a:t>
            </a:r>
            <a:r>
              <a:rPr lang="es-MX" dirty="0"/>
              <a:t>, coherencia, aislamiento y </a:t>
            </a:r>
            <a:r>
              <a:rPr lang="es-MX" dirty="0" smtClean="0"/>
              <a:t>durabilidad – ACID)</a:t>
            </a:r>
          </a:p>
          <a:p>
            <a:pPr lvl="1"/>
            <a:endParaRPr lang="es-MX" dirty="0"/>
          </a:p>
          <a:p>
            <a:r>
              <a:rPr lang="es-MX" dirty="0" smtClean="0"/>
              <a:t>Escalabilidad</a:t>
            </a:r>
          </a:p>
          <a:p>
            <a:pPr lvl="1"/>
            <a:r>
              <a:rPr lang="es-MX" dirty="0" smtClean="0"/>
              <a:t>Los manejadores están diseñados para ser instalados en clústeres para admitir la carga variable.</a:t>
            </a:r>
          </a:p>
          <a:p>
            <a:pPr lvl="1"/>
            <a:endParaRPr lang="es-MX" dirty="0"/>
          </a:p>
          <a:p>
            <a:r>
              <a:rPr lang="es-MX" dirty="0" smtClean="0"/>
              <a:t>Rendimiento</a:t>
            </a:r>
          </a:p>
          <a:p>
            <a:pPr lvl="1"/>
            <a:r>
              <a:rPr lang="es-MX" dirty="0" smtClean="0"/>
              <a:t>Están diseñadas para ser muy rápidas y eficientes al manejar los datos flexibles.</a:t>
            </a:r>
          </a:p>
          <a:p>
            <a:pPr lvl="1"/>
            <a:endParaRPr lang="es-MX" dirty="0"/>
          </a:p>
          <a:p>
            <a:r>
              <a:rPr lang="es-MX" dirty="0" smtClean="0"/>
              <a:t>Conectividad</a:t>
            </a:r>
          </a:p>
          <a:p>
            <a:pPr lvl="1"/>
            <a:r>
              <a:rPr lang="es-MX" dirty="0" smtClean="0"/>
              <a:t>Cuentas con </a:t>
            </a:r>
            <a:r>
              <a:rPr lang="es-MX" dirty="0" err="1" smtClean="0"/>
              <a:t>APIs</a:t>
            </a:r>
            <a:r>
              <a:rPr lang="es-MX" dirty="0" smtClean="0"/>
              <a:t> para los principales lenguajes existentes.</a:t>
            </a:r>
          </a:p>
        </p:txBody>
      </p:sp>
    </p:spTree>
    <p:extLst>
      <p:ext uri="{BB962C8B-B14F-4D97-AF65-F5344CB8AC3E}">
        <p14:creationId xmlns:p14="http://schemas.microsoft.com/office/powerpoint/2010/main" val="407027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bases </a:t>
            </a:r>
            <a:r>
              <a:rPr lang="es-MX" dirty="0" err="1" smtClean="0"/>
              <a:t>NoSQL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De diccionario</a:t>
            </a:r>
          </a:p>
          <a:p>
            <a:pPr lvl="1"/>
            <a:r>
              <a:rPr lang="es-MX" dirty="0" smtClean="0"/>
              <a:t>Los datos se almacenan en parejas del tipo llave/valor, que son muy usados en juegos, publicidad y en </a:t>
            </a:r>
            <a:r>
              <a:rPr lang="es-MX" dirty="0" err="1" smtClean="0"/>
              <a:t>IoT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  <a:p>
            <a:r>
              <a:rPr lang="es-MX" dirty="0" smtClean="0"/>
              <a:t>Documentos</a:t>
            </a:r>
          </a:p>
          <a:p>
            <a:pPr lvl="1"/>
            <a:r>
              <a:rPr lang="es-MX" dirty="0" smtClean="0"/>
              <a:t>Se almacenan los datos en </a:t>
            </a:r>
            <a:r>
              <a:rPr lang="es-MX" dirty="0" err="1" smtClean="0"/>
              <a:t>json</a:t>
            </a:r>
            <a:r>
              <a:rPr lang="es-MX" dirty="0" smtClean="0"/>
              <a:t>. Se usan en muchos tipos de soluciones.</a:t>
            </a:r>
          </a:p>
          <a:p>
            <a:pPr lvl="1"/>
            <a:endParaRPr lang="es-MX" dirty="0"/>
          </a:p>
          <a:p>
            <a:r>
              <a:rPr lang="es-MX" dirty="0" smtClean="0"/>
              <a:t>Grafos</a:t>
            </a:r>
          </a:p>
          <a:p>
            <a:pPr lvl="1"/>
            <a:r>
              <a:rPr lang="es-MX" dirty="0" smtClean="0"/>
              <a:t>Son para datos altamente conectados, orientados a nodos, como en redes sociales, </a:t>
            </a:r>
            <a:r>
              <a:rPr lang="es-MX" dirty="0" err="1" smtClean="0"/>
              <a:t>recomendadores</a:t>
            </a:r>
            <a:r>
              <a:rPr lang="es-MX" dirty="0" smtClean="0"/>
              <a:t>, detección de fraude, entre otros.</a:t>
            </a:r>
          </a:p>
          <a:p>
            <a:pPr lvl="1"/>
            <a:endParaRPr lang="es-MX" dirty="0"/>
          </a:p>
          <a:p>
            <a:r>
              <a:rPr lang="es-MX" dirty="0" smtClean="0"/>
              <a:t>Columna</a:t>
            </a:r>
          </a:p>
          <a:p>
            <a:pPr lvl="1"/>
            <a:r>
              <a:rPr lang="es-MX" dirty="0" smtClean="0"/>
              <a:t>Los datos se almacenan permitiendo consultas directas sobre las columnas, sin recuperar el registro completo.</a:t>
            </a:r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487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Desventjas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No existe un estándar entre los diversos tipos de almacenamiento, existen marcas no lenguajes.</a:t>
            </a:r>
          </a:p>
          <a:p>
            <a:endParaRPr lang="es-MX" dirty="0"/>
          </a:p>
          <a:p>
            <a:r>
              <a:rPr lang="es-MX" dirty="0" smtClean="0"/>
              <a:t>Puede haber problemas de integridad, al ser muy flexibles.</a:t>
            </a:r>
          </a:p>
          <a:p>
            <a:endParaRPr lang="es-MX" dirty="0"/>
          </a:p>
          <a:p>
            <a:r>
              <a:rPr lang="es-MX" dirty="0" smtClean="0"/>
              <a:t>El modelo de datos lo determina el desarrollador, no un administrador de datos.</a:t>
            </a:r>
          </a:p>
          <a:p>
            <a:endParaRPr lang="es-MX" dirty="0"/>
          </a:p>
          <a:p>
            <a:r>
              <a:rPr lang="es-MX" dirty="0" smtClean="0"/>
              <a:t>La coherencia de datos podría no existir, por lo que no se debería usar para transacciones delicadas (bancos).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98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bases </a:t>
            </a:r>
            <a:r>
              <a:rPr lang="es-MX" dirty="0" err="1" smtClean="0"/>
              <a:t>NoSQL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es-MX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/>
              <a:t>Almacena en BSON(</a:t>
            </a:r>
            <a:r>
              <a:rPr lang="es-MX" dirty="0" err="1" smtClean="0"/>
              <a:t>Binary</a:t>
            </a:r>
            <a:r>
              <a:rPr lang="es-MX" dirty="0" smtClean="0"/>
              <a:t> JSON), hecho en C++.</a:t>
            </a:r>
          </a:p>
          <a:p>
            <a:endParaRPr lang="es-MX" dirty="0"/>
          </a:p>
          <a:p>
            <a:r>
              <a:rPr lang="es-MX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DynamoDB</a:t>
            </a:r>
            <a:endParaRPr lang="es-MX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/>
              <a:t>De tipo diccionario, orientada a facturar rendimiento más que almacenamiento.</a:t>
            </a:r>
          </a:p>
          <a:p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</a:t>
            </a:r>
            <a:r>
              <a:rPr lang="es-MX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Cassandra</a:t>
            </a:r>
            <a:endParaRPr lang="es-MX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/>
              <a:t>De tipo diccionario, orientado a un ambiente distribuido.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26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bases </a:t>
            </a:r>
            <a:r>
              <a:rPr lang="es-MX" dirty="0" err="1" smtClean="0"/>
              <a:t>NoSQL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  <a:endParaRPr lang="es-MX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/>
              <a:t>También almacena en JSON.</a:t>
            </a:r>
          </a:p>
          <a:p>
            <a:pPr lvl="1"/>
            <a:endParaRPr lang="es-MX" dirty="0"/>
          </a:p>
          <a:p>
            <a:r>
              <a:rPr lang="es-MX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endParaRPr lang="es-MX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 smtClean="0"/>
              <a:t>De diccionario, muy utilizada para caché.</a:t>
            </a:r>
          </a:p>
          <a:p>
            <a:pPr lvl="1"/>
            <a:endParaRPr lang="es-MX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Neo4j</a:t>
            </a:r>
          </a:p>
          <a:p>
            <a:pPr lvl="1"/>
            <a:r>
              <a:rPr lang="es-MX" dirty="0" smtClean="0"/>
              <a:t>Es de grafos, desarrollada en Java.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278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MX" sz="1600" dirty="0" smtClean="0"/>
              <a:t>https</a:t>
            </a:r>
            <a:r>
              <a:rPr lang="es-MX" sz="1600" dirty="0"/>
              <a:t>://aws.amazon.com/es/nosql/</a:t>
            </a:r>
          </a:p>
          <a:p>
            <a:r>
              <a:rPr lang="es-MX" sz="1600" dirty="0" smtClean="0"/>
              <a:t>https</a:t>
            </a:r>
            <a:r>
              <a:rPr lang="es-MX" sz="1600" dirty="0"/>
              <a:t>://azure.microsoft.com/es-mx/overview/nosql-database/</a:t>
            </a:r>
          </a:p>
          <a:p>
            <a:r>
              <a:rPr lang="es-MX" sz="1600" dirty="0" smtClean="0"/>
              <a:t>https</a:t>
            </a:r>
            <a:r>
              <a:rPr lang="es-MX" sz="1600" dirty="0"/>
              <a:t>://www.computerweekly.com/es/definicion/NoSQL-o-base-de-datos-No-Solo-SQL</a:t>
            </a:r>
          </a:p>
          <a:p>
            <a:r>
              <a:rPr lang="es-MX" sz="1600" dirty="0" smtClean="0"/>
              <a:t>https</a:t>
            </a:r>
            <a:r>
              <a:rPr lang="es-MX" sz="1600" dirty="0"/>
              <a:t>://www.grapheverywhere.com/bases-de-datos-nosql-marcas-tipos-ventajas/</a:t>
            </a:r>
          </a:p>
        </p:txBody>
      </p:sp>
    </p:spTree>
    <p:extLst>
      <p:ext uri="{BB962C8B-B14F-4D97-AF65-F5344CB8AC3E}">
        <p14:creationId xmlns:p14="http://schemas.microsoft.com/office/powerpoint/2010/main" val="92896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509</TotalTime>
  <Words>365</Words>
  <Application>Microsoft Office PowerPoint</Application>
  <PresentationFormat>Presentación en pantalla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Wingdings</vt:lpstr>
      <vt:lpstr>Wingdings 2</vt:lpstr>
      <vt:lpstr>Intermedio</vt:lpstr>
      <vt:lpstr>NoSQL</vt:lpstr>
      <vt:lpstr>¿Qué son las bases NoSQL?</vt:lpstr>
      <vt:lpstr>¿Qué ofrecen?</vt:lpstr>
      <vt:lpstr>Tipos de bases NoSQL</vt:lpstr>
      <vt:lpstr>Desventjas</vt:lpstr>
      <vt:lpstr>Ejemplos de bases NoSQL</vt:lpstr>
      <vt:lpstr>Ejemplos de bases NoSQL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Gerardo Bárcena Ruíz</dc:creator>
  <cp:lastModifiedBy>Gerardo Bárcena Ruíz</cp:lastModifiedBy>
  <cp:revision>73</cp:revision>
  <dcterms:created xsi:type="dcterms:W3CDTF">2014-09-12T02:18:09Z</dcterms:created>
  <dcterms:modified xsi:type="dcterms:W3CDTF">2022-06-08T18:20:14Z</dcterms:modified>
</cp:coreProperties>
</file>