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_rels/slideLayout5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jpeg" ContentType="image/jpeg"/>
  <Override PartName="/ppt/media/image3.jpeg" ContentType="image/jpeg"/>
  <Override PartName="/ppt/media/image6.png" ContentType="image/png"/>
  <Override PartName="/ppt/media/image4.jpeg" ContentType="image/jpeg"/>
  <Override PartName="/ppt/media/image5.jpeg" ContentType="image/jpe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</p:sldIdLst>
  <p:sldSz cx="10077450" cy="56689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3F9993-F96B-45D7-929D-A3FD1736956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776DC8-98EB-454A-A98E-C10AE96EA9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2DE085-0D99-4B6B-9AE9-05122F63012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1C4FCA-448C-4672-8673-C5B96AC85DE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7D33ED-6124-42F7-8AB0-4A5D6AB70D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AD917B-BA56-4E18-8EC5-8357843FF6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820CB4-6EF6-4AD3-9EAA-433C3A35CF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AB27B5-544E-44AC-B0FD-26178EC2A2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CB5A10B-8A90-47D3-BF12-F6F530DD31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91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3BA4B4-9D61-42AF-B823-4DD7848E15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DBDC7A-543D-4186-B283-04EF6E7D9D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D0C720-2A25-4A20-89E6-8C0C4BC3A4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44EF972-719D-4162-9710-75B86CAF62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3962E6-8DBC-4C47-A61E-4E8EBB1CD9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F881C0-6067-45EE-8C9F-7ED612B4D3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BD6AAA-DDA2-4FF8-A6D9-37297DBDD08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BDDF67-D81F-444B-A0E6-C44DC9B6718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4757649-FB51-4F54-9287-94B874D765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597D9C5-9AA8-4B76-B5AE-32A6E76962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D6302A7-2F62-41AA-B43F-0763D06F16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14E33D2-76AE-4971-ABBC-7C501F8F2E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A29E0F6-5584-4F6A-BAF9-ADBD0551A0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290FB3-9F42-4060-BB1F-3D7CFB6786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91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D005111-91C6-4C1E-B80F-04C6996488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41DAFB0-CCCD-4D25-A632-AB1262E654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BD06129-1D5D-4BBE-9B48-B4663E7EE0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B941127-EC31-4CD1-A17D-453F76C238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6CA324D-34A4-464B-86B2-7DCDDB15D5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BBA5F17-D431-48C4-B217-37A6614D80A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8683E3E-2626-4801-A761-4594E18EAC7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704D829-5DA5-4708-9BCC-5458ECB703E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509F940-D223-40C8-B411-24DB747BB4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CB8455C-ED02-440F-9D1E-47323B9B57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8B3AD9-64C6-4D73-8CDD-3736A6DFD5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7FF1E63-C55D-49D8-B7F4-8BFF64E5271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8EFB4F1-F0E2-48E6-8223-E90DE6DCB89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91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52AC159-8E14-48A5-9A63-B0FB60CAEF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6AAB3AB-AB1C-44B4-80DC-C3A57AC634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66C74EE-B78D-4E19-AEA7-0A799AF3C2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C17B1D7-9CB0-4025-9CC4-A43A2896A9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5539A06-033B-40BF-837D-911FD91779F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850DA52-0A80-4E4A-8312-817DCACEC81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9D5DACF-B1ED-4BB7-B29A-61CAF7F310C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9093124-3CA8-4884-86B1-419A15137F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FF0C27-D8D8-48C3-8819-30DEAA699B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B3B0D75-1DD4-46E3-B0AB-1CE039F332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0C9A836-B36D-413C-AC3B-C8EFD476E0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E1E3508-BC00-47E4-BB15-BCC0D1A06D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EA06FFF-0DC7-45DF-85C0-3F7268F784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91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8F2AC20-0BA3-4ACA-B2C7-BC283E2767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346B972-DF97-4314-8FEB-2E9B1D1E5A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778E971-8D88-42AC-A433-E38EC240D0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BEE5ED8-02BA-4E0E-8670-1F0AF96C8A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09CE6FF-8D2E-403D-B926-0BF4E112AE7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FCE4BDA-06AE-49D6-AD0B-B2714ECFB11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91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6BC3B8-D137-49B8-A485-2A1DD4C721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187AE97-EF0B-4947-8E95-736DC6BE1CC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8620916-759E-4017-8463-42CBB48E79D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5FC4D4A-59C6-44F8-8816-80A3BB5847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FD84AB4-EEEC-4795-91DA-FF7FC48CE7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B9A475E-F04C-4EDD-A711-E5AFD3D400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184711C-A8DC-4715-A9B6-F954F1EED19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91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BB0E183-21D6-4001-9F75-A16D5FA128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5F6651F-999A-4BB6-AFDE-0B8BC7A107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A94AE14-1B77-4D14-9DFF-400135BCE8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993D65F-F0B6-402F-8446-F4B8E01CC5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3862D7-7C4C-4A09-856E-FC6653C080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C867AE3-F879-48AD-940A-7C3EE1F02F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19BF0E4-3DCF-42D3-9752-917C2C0AFA2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9E4E1E6-1683-4855-87CD-26B95264269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EC351ACA-8882-4F9E-A24D-27121F3F14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5AA275E-FA97-4BBD-8840-624D5CE1DE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578F683-5AF4-4153-9E61-B5A02FA5F3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113D3E2-39A8-4026-BEDD-B916C645F9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C17D6FA-7F06-462D-AFC5-F9835703FE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91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7ED9DB2-1FD8-4FCE-9DB7-D448E22A22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E69FAC6F-7E49-42D8-8A4B-22934D60A2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2F21F0-7610-4767-BAFF-5BA7E5F985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F246AEE-8BD2-4677-9AB8-89AF4CDADA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A8779DD-D3A5-4BAE-A708-CE6BD0BA35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87C597B-5A77-4929-B979-FC6D62402A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2730BAF-A8F9-4723-9DFE-990D81B2313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FD25816-34B9-44AB-BFE6-B9B8CBC1A85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544553C1-24AD-424C-BCF5-E82072A0984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354F3298-2D2C-4E76-B059-352A02D7E6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66F4DDE0-561E-4CE0-87F4-D5C76F90CB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50FCEEBA-DEBC-42D9-A9DE-19D65149F9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C795D666-E772-419A-A21B-156BA43DF8B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38D73F-613F-449F-BC90-A6F5E215BE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91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798EBDDE-2A76-4182-A9EF-C7EFCF9E2C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A29CCB0F-532C-4B9A-A050-E555B038F7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98DBAA58-BF40-42EB-94B7-1DFBB9B689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2D800D42-5EE3-4DFD-8716-EA9A900354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E1450374-3279-48C3-8949-70DD6DA7F3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5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4B92BF15-BCF3-4A9C-80B7-EE18768319B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2A67A289-C8EB-4265-B8C1-3263BED0342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876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12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12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1"/>
          </p:nvPr>
        </p:nvSpPr>
        <p:spPr>
          <a:xfrm>
            <a:off x="3446280" y="5164200"/>
            <a:ext cx="3193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&lt;нижний колонтитул&gt;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2"/>
          </p:nvPr>
        </p:nvSpPr>
        <p:spPr>
          <a:xfrm>
            <a:off x="7225200" y="5164200"/>
            <a:ext cx="234648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8C80437-2FB4-4382-BAF7-7D160F5D8C11}" type="slidenum"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 idx="3"/>
          </p:nvPr>
        </p:nvSpPr>
        <p:spPr>
          <a:xfrm>
            <a:off x="503640" y="5164200"/>
            <a:ext cx="234648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ftr" idx="4"/>
          </p:nvPr>
        </p:nvSpPr>
        <p:spPr>
          <a:xfrm>
            <a:off x="3446280" y="5164200"/>
            <a:ext cx="3193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&lt;нижний колонтитул&gt;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5"/>
          </p:nvPr>
        </p:nvSpPr>
        <p:spPr>
          <a:xfrm>
            <a:off x="7225200" y="5164200"/>
            <a:ext cx="234648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C5191F5-F74C-4366-BE63-26641E1912CF}" type="slidenum"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6"/>
          </p:nvPr>
        </p:nvSpPr>
        <p:spPr>
          <a:xfrm>
            <a:off x="503640" y="5164200"/>
            <a:ext cx="234648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876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ftr" idx="7"/>
          </p:nvPr>
        </p:nvSpPr>
        <p:spPr>
          <a:xfrm>
            <a:off x="3446280" y="5164200"/>
            <a:ext cx="3193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&lt;нижний колонтитул&gt;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sldNum" idx="8"/>
          </p:nvPr>
        </p:nvSpPr>
        <p:spPr>
          <a:xfrm>
            <a:off x="7225200" y="5164200"/>
            <a:ext cx="234648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52AA1DE-DC20-4612-9F2A-AA8A83F529A5}" type="slidenum"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dt" idx="9"/>
          </p:nvPr>
        </p:nvSpPr>
        <p:spPr>
          <a:xfrm>
            <a:off x="503640" y="5164200"/>
            <a:ext cx="234648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876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ftr" idx="10"/>
          </p:nvPr>
        </p:nvSpPr>
        <p:spPr>
          <a:xfrm>
            <a:off x="3446280" y="5164200"/>
            <a:ext cx="3193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&lt;нижний колонтитул&gt;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sldNum" idx="11"/>
          </p:nvPr>
        </p:nvSpPr>
        <p:spPr>
          <a:xfrm>
            <a:off x="7225200" y="5164200"/>
            <a:ext cx="234648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7B17294-0226-45BF-9415-75BCD29296F7}" type="slidenum"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dt" idx="12"/>
          </p:nvPr>
        </p:nvSpPr>
        <p:spPr>
          <a:xfrm>
            <a:off x="503640" y="5164200"/>
            <a:ext cx="234648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876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12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12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ftr" idx="13"/>
          </p:nvPr>
        </p:nvSpPr>
        <p:spPr>
          <a:xfrm>
            <a:off x="3446280" y="5164200"/>
            <a:ext cx="3193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&lt;нижний колонтитул&gt;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sldNum" idx="14"/>
          </p:nvPr>
        </p:nvSpPr>
        <p:spPr>
          <a:xfrm>
            <a:off x="7225200" y="5164200"/>
            <a:ext cx="234648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FB1CE07-B8A4-4206-B7C5-8FC1BB72809C}" type="slidenum"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dt" idx="15"/>
          </p:nvPr>
        </p:nvSpPr>
        <p:spPr>
          <a:xfrm>
            <a:off x="503640" y="5164200"/>
            <a:ext cx="234648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3640" y="74160"/>
            <a:ext cx="906876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503640" y="3043440"/>
            <a:ext cx="906876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ftr" idx="16"/>
          </p:nvPr>
        </p:nvSpPr>
        <p:spPr>
          <a:xfrm>
            <a:off x="3446280" y="5164200"/>
            <a:ext cx="3193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&lt;нижний колонтитул&gt;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sldNum" idx="17"/>
          </p:nvPr>
        </p:nvSpPr>
        <p:spPr>
          <a:xfrm>
            <a:off x="7225200" y="5164200"/>
            <a:ext cx="234648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F120CD5-839F-432C-B929-BC285A44354B}" type="slidenum"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dt" idx="18"/>
          </p:nvPr>
        </p:nvSpPr>
        <p:spPr>
          <a:xfrm>
            <a:off x="503640" y="5164200"/>
            <a:ext cx="234648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ftr" idx="19"/>
          </p:nvPr>
        </p:nvSpPr>
        <p:spPr>
          <a:xfrm>
            <a:off x="3446280" y="5164200"/>
            <a:ext cx="3193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&lt;нижний колонтитул&gt;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ldNum" idx="20"/>
          </p:nvPr>
        </p:nvSpPr>
        <p:spPr>
          <a:xfrm>
            <a:off x="7225200" y="5164200"/>
            <a:ext cx="234648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8D415B5-2437-47CF-87CE-A16DD34EF52A}" type="slidenum"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dt" idx="21"/>
          </p:nvPr>
        </p:nvSpPr>
        <p:spPr>
          <a:xfrm>
            <a:off x="503640" y="5164200"/>
            <a:ext cx="234648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ftr" idx="22"/>
          </p:nvPr>
        </p:nvSpPr>
        <p:spPr>
          <a:xfrm>
            <a:off x="3446280" y="5164200"/>
            <a:ext cx="3193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&lt;нижний колонтитул&gt;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sldNum" idx="23"/>
          </p:nvPr>
        </p:nvSpPr>
        <p:spPr>
          <a:xfrm>
            <a:off x="7225200" y="5164200"/>
            <a:ext cx="234648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A49B331-F1A2-43DF-BCC9-D7D4A17E6779}" type="slidenum"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dt" idx="24"/>
          </p:nvPr>
        </p:nvSpPr>
        <p:spPr>
          <a:xfrm>
            <a:off x="503640" y="5164200"/>
            <a:ext cx="234648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5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7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Рисунок 2" descr=""/>
          <p:cNvPicPr/>
          <p:nvPr/>
        </p:nvPicPr>
        <p:blipFill>
          <a:blip r:embed="rId1"/>
          <a:stretch/>
        </p:blipFill>
        <p:spPr>
          <a:xfrm>
            <a:off x="0" y="1080"/>
            <a:ext cx="10057680" cy="5666040"/>
          </a:xfrm>
          <a:prstGeom prst="rect">
            <a:avLst/>
          </a:prstGeom>
          <a:ln w="0">
            <a:noFill/>
          </a:ln>
        </p:spPr>
      </p:pic>
      <p:sp>
        <p:nvSpPr>
          <p:cNvPr id="332" name="Прямоугольник 8"/>
          <p:cNvSpPr/>
          <p:nvPr/>
        </p:nvSpPr>
        <p:spPr>
          <a:xfrm>
            <a:off x="243720" y="1490040"/>
            <a:ext cx="5078160" cy="2681280"/>
          </a:xfrm>
          <a:prstGeom prst="rect">
            <a:avLst/>
          </a:prstGeom>
          <a:solidFill>
            <a:srgbClr val="02ff30"/>
          </a:solidFill>
          <a:ln>
            <a:solidFill>
              <a:srgbClr val="02ff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333" name="TextBox 7"/>
          <p:cNvSpPr/>
          <p:nvPr/>
        </p:nvSpPr>
        <p:spPr>
          <a:xfrm>
            <a:off x="228600" y="2897280"/>
            <a:ext cx="4802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  <a:ea typeface="DejaVu Sans"/>
              </a:rPr>
              <a:t>Команда </a:t>
            </a:r>
            <a:r>
              <a:rPr b="1" lang="ru-RU" sz="1800" spc="-1" strike="noStrike">
                <a:solidFill>
                  <a:schemeClr val="dk1"/>
                </a:solidFill>
                <a:latin typeface="Noto Sans"/>
                <a:ea typeface="DejaVu Sans"/>
              </a:rPr>
              <a:t>∑E(HW)...E(N)=∞⇒P(1st place)→1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TextBox 9"/>
          <p:cNvSpPr/>
          <p:nvPr/>
        </p:nvSpPr>
        <p:spPr>
          <a:xfrm>
            <a:off x="1006200" y="2057400"/>
            <a:ext cx="3107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  <a:ea typeface="DejaVu Sans"/>
              </a:rPr>
              <a:t>ПРЕЗЕНТАЦИЯ РЕШЕНИЯ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"/>
          <p:cNvSpPr/>
          <p:nvPr/>
        </p:nvSpPr>
        <p:spPr>
          <a:xfrm>
            <a:off x="5715000" y="1371600"/>
            <a:ext cx="4114080" cy="205668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transition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155520" y="626760"/>
            <a:ext cx="9066960" cy="165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8000" spc="-1" strike="noStrike">
                <a:solidFill>
                  <a:schemeClr val="dk1"/>
                </a:solidFill>
                <a:latin typeface="Noto Sans"/>
                <a:ea typeface="DejaVu Sans"/>
              </a:rPr>
              <a:t>Спасибо!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Прямоугольник 473"/>
          <p:cNvSpPr/>
          <p:nvPr/>
        </p:nvSpPr>
        <p:spPr>
          <a:xfrm>
            <a:off x="5760" y="4800600"/>
            <a:ext cx="6165720" cy="133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ru-RU" sz="2100" spc="-1" strike="noStrike">
                <a:solidFill>
                  <a:srgbClr val="000000"/>
                </a:solidFill>
                <a:latin typeface="Noto Sans"/>
                <a:ea typeface="DejaVu Sans"/>
              </a:rPr>
              <a:t>Команда </a:t>
            </a:r>
            <a:r>
              <a:rPr b="1" lang="ru-RU" sz="2100" spc="-1" strike="noStrike">
                <a:solidFill>
                  <a:schemeClr val="dk1"/>
                </a:solidFill>
                <a:latin typeface="Noto Sans"/>
                <a:ea typeface="DejaVu Sans"/>
              </a:rPr>
              <a:t>∑E(HW)...E(N)=∞⇒P(1st place)→1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title"/>
          </p:nvPr>
        </p:nvSpPr>
        <p:spPr>
          <a:xfrm>
            <a:off x="285120" y="2345040"/>
            <a:ext cx="9066960" cy="165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4800" spc="-1" strike="noStrike">
                <a:solidFill>
                  <a:schemeClr val="dk1"/>
                </a:solidFill>
                <a:latin typeface="Noto Sans"/>
                <a:ea typeface="DejaVu Sans"/>
              </a:rPr>
              <a:t>Теперь мы готовы ответить на ваши вопросы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/>
          </p:nvPr>
        </p:nvSpPr>
        <p:spPr>
          <a:xfrm>
            <a:off x="1600200" y="3204360"/>
            <a:ext cx="2531160" cy="13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defTabSz="91440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362413"/>
                </a:solidFill>
                <a:latin typeface="Noto Sans"/>
                <a:ea typeface="DejaVu Sans"/>
              </a:rPr>
              <a:t>Ксения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362413"/>
                </a:solidFill>
                <a:latin typeface="Noto Sans"/>
                <a:ea typeface="DejaVu Sans"/>
              </a:rPr>
              <a:t>Локтева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355269"/>
                </a:solidFill>
                <a:latin typeface="Noto Sans"/>
                <a:ea typeface="DejaVu Sans"/>
              </a:rPr>
              <a:t>Разработчик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6188400" y="3223440"/>
            <a:ext cx="2588040" cy="137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362413"/>
                </a:solidFill>
                <a:latin typeface="Noto Sans"/>
                <a:ea typeface="DejaVu Sans"/>
              </a:rPr>
              <a:t>Вирт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362413"/>
                </a:solidFill>
                <a:latin typeface="Noto Sans"/>
                <a:ea typeface="DejaVu Sans"/>
              </a:rPr>
              <a:t>Дмитрий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355269"/>
                </a:solidFill>
                <a:latin typeface="Noto Sans"/>
                <a:ea typeface="DejaVu Sans"/>
              </a:rPr>
              <a:t>Data Scientist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3780000" y="3233520"/>
            <a:ext cx="2407320" cy="15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362413"/>
                </a:solidFill>
                <a:latin typeface="Noto Sans"/>
                <a:ea typeface="DejaVu Sans"/>
              </a:rPr>
              <a:t>Константин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362413"/>
                </a:solidFill>
                <a:latin typeface="Noto Sans"/>
                <a:ea typeface="DejaVu Sans"/>
              </a:rPr>
              <a:t>Дьячков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355269"/>
                </a:solidFill>
                <a:latin typeface="Noto Sans"/>
                <a:ea typeface="DejaVu Sans"/>
              </a:rPr>
              <a:t>Data Scientist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 type="title"/>
          </p:nvPr>
        </p:nvSpPr>
        <p:spPr>
          <a:xfrm>
            <a:off x="0" y="-293040"/>
            <a:ext cx="10057680" cy="20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4000" spc="-1" strike="noStrike">
                <a:solidFill>
                  <a:srgbClr val="333333"/>
                </a:solidFill>
                <a:latin typeface="Noto Sans"/>
                <a:ea typeface="DejaVu Sans"/>
              </a:rPr>
              <a:t>Наша команда</a:t>
            </a:r>
            <a:br>
              <a:rPr sz="4000"/>
            </a:br>
            <a:r>
              <a:rPr b="1" lang="ru-RU" sz="4000" spc="-1" strike="noStrike">
                <a:solidFill>
                  <a:srgbClr val="333333"/>
                </a:solidFill>
                <a:latin typeface="Noto Sans"/>
                <a:ea typeface="DejaVu Sans"/>
              </a:rPr>
              <a:t>∑E(HW)...E(N)=∞⇒P(1st place)→1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Прямоугольник 386"/>
          <p:cNvSpPr/>
          <p:nvPr/>
        </p:nvSpPr>
        <p:spPr>
          <a:xfrm>
            <a:off x="331560" y="1159920"/>
            <a:ext cx="5769720" cy="92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03640" y="75600"/>
            <a:ext cx="9068400" cy="124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4800" spc="-1" strike="noStrike">
                <a:solidFill>
                  <a:srgbClr val="333333"/>
                </a:solidFill>
                <a:latin typeface="Noto Sans"/>
                <a:ea typeface="DejaVu Sans"/>
              </a:rPr>
              <a:t>Проблематика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Прямоугольник 390"/>
          <p:cNvSpPr/>
          <p:nvPr/>
        </p:nvSpPr>
        <p:spPr>
          <a:xfrm>
            <a:off x="331560" y="1578240"/>
            <a:ext cx="449100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3" name="Прямоугольник 391"/>
          <p:cNvSpPr/>
          <p:nvPr/>
        </p:nvSpPr>
        <p:spPr>
          <a:xfrm>
            <a:off x="6432840" y="4799160"/>
            <a:ext cx="3375360" cy="81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1" lang="ru-RU" sz="2100" spc="-1" strike="noStrike">
                <a:solidFill>
                  <a:srgbClr val="ffffff"/>
                </a:solidFill>
                <a:latin typeface="Noto Sans"/>
                <a:ea typeface="DejaVu Sans"/>
              </a:rPr>
              <a:t>Пример исходных данных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subTitle"/>
          </p:nvPr>
        </p:nvSpPr>
        <p:spPr>
          <a:xfrm>
            <a:off x="503640" y="1857960"/>
            <a:ext cx="9068400" cy="332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Безопасность на железных дорогах: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Основной приоритет ОАО «РЖД» и других железнодорожных операторов.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Статистика 2022 года: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Зафиксировано 1911 случаев нарушения безопасности движения.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Проезды запрещающего показания светофора: 21 случай.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Сходы подвижного состава: 82 случая.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Корневая причина: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Отвлечение локомотивных бригад от управления подвижным составом на мобильные телефоны, личные электронные устройства и другие гаджеты.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800" spc="-1" strike="noStrike">
                <a:solidFill>
                  <a:schemeClr val="dk1"/>
                </a:solidFill>
                <a:latin typeface="Noto Sans"/>
              </a:rPr>
              <a:t>Постановка задачи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subTitle"/>
          </p:nvPr>
        </p:nvSpPr>
        <p:spPr>
          <a:xfrm>
            <a:off x="503640" y="1518480"/>
            <a:ext cx="9068400" cy="383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Цель: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Разработка системы контроля бдительности локомотивной бригады при управлении подвижным составом.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Ключевые аспекты решения: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Использование нейросетевой аналитики для мониторинга и анализа поведения бригады.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Автоматическая фиксация моментов отвлечения от управления: мобильные телефоны, личные электронные устройства и другие факторы отвлечения.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Адресное вмешательство и профилактическая работа с работниками на основе данных аналитики.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Ожидаемый результат: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Значительное снижение случаев отвлечения и, как следствие, уменьшение числа нарушений безопасности движения.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800" spc="-1" strike="noStrike">
                <a:solidFill>
                  <a:schemeClr val="dk1"/>
                </a:solidFill>
                <a:latin typeface="Noto Sans"/>
              </a:rPr>
              <a:t>Наше решение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503640" y="1600200"/>
            <a:ext cx="442476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Оффлайн веб интерфейс аналитики.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476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Нейронная сеть с оценкой позы человека и с детекцией местоположения смартфона для задачи детекции отвлеченности.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0" name="" descr=""/>
          <p:cNvPicPr/>
          <p:nvPr/>
        </p:nvPicPr>
        <p:blipFill>
          <a:blip r:embed="rId1"/>
          <a:stretch/>
        </p:blipFill>
        <p:spPr>
          <a:xfrm>
            <a:off x="477000" y="2514600"/>
            <a:ext cx="4451400" cy="2513880"/>
          </a:xfrm>
          <a:prstGeom prst="rect">
            <a:avLst/>
          </a:prstGeom>
          <a:ln w="0">
            <a:noFill/>
          </a:ln>
        </p:spPr>
      </p:pic>
      <p:pic>
        <p:nvPicPr>
          <p:cNvPr id="351" name="" descr=""/>
          <p:cNvPicPr/>
          <p:nvPr/>
        </p:nvPicPr>
        <p:blipFill>
          <a:blip r:embed="rId2"/>
          <a:stretch/>
        </p:blipFill>
        <p:spPr>
          <a:xfrm>
            <a:off x="5257800" y="2514600"/>
            <a:ext cx="4469760" cy="251388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800" spc="-1" strike="noStrike">
                <a:solidFill>
                  <a:schemeClr val="dk1"/>
                </a:solidFill>
                <a:latin typeface="Noto Sans"/>
              </a:rPr>
              <a:t>Подробнее о решении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400" cy="347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2100" spc="-1" strike="noStrike">
                <a:solidFill>
                  <a:schemeClr val="dk1"/>
                </a:solidFill>
                <a:latin typeface="Arial"/>
              </a:rPr>
              <a:t>По части ML были использованы следующие принципы: учет поворота головы, ключевые точки тела, расположение телефона. С помощью OCR извлекалась дата съемки для последующей передачи в веб интерфейс. Всего используется 25 параметров для понимания отвлечен сотрудник на видео или нет.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2100" spc="-1" strike="noStrike">
                <a:solidFill>
                  <a:schemeClr val="dk1"/>
                </a:solidFill>
                <a:latin typeface="Arial"/>
              </a:rPr>
              <a:t>Когда несколько моделей извлекли все признаки, то с помощью алгоритмов их классифицируют кому именно принадлежат — машинисту или помощнику. Далее эта информация передается в несколько полносвяхных слоев, где на выходе мы получаем оценку действия. 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228600" y="-48240"/>
            <a:ext cx="9829080" cy="149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4800" spc="-1" strike="noStrike">
                <a:solidFill>
                  <a:schemeClr val="dk1"/>
                </a:solidFill>
                <a:latin typeface="Noto Sans"/>
              </a:rPr>
              <a:t>Используемые библиотеки и архитектуры: 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subTitle"/>
          </p:nvPr>
        </p:nvSpPr>
        <p:spPr>
          <a:xfrm>
            <a:off x="503640" y="1326600"/>
            <a:ext cx="90684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WHENet — поворот головы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EasyOCR — распознавание даты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YOLO v8 — ключевые точки человека. Дообучена на нашем ракурсе.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PyTorch — фреймворк с помощью которого реализованы полносвязные слои для предсказания.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0" y="-56520"/>
            <a:ext cx="10057680" cy="15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800" spc="-1" strike="noStrike">
                <a:solidFill>
                  <a:schemeClr val="dk1"/>
                </a:solidFill>
                <a:latin typeface="Noto Sans"/>
              </a:rPr>
              <a:t>Преимущества</a:t>
            </a:r>
            <a:r>
              <a:rPr b="0" lang="ru-RU" sz="4800" spc="-1" strike="noStrike">
                <a:solidFill>
                  <a:schemeClr val="dk1"/>
                </a:solidFill>
                <a:latin typeface="Arial"/>
              </a:rPr>
              <a:t> нашего решения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509040" y="1371600"/>
            <a:ext cx="2919240" cy="182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 lnSpcReduction="1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Полностью рабочее решение.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Веб ресурс функционирует оффлайн и выдает детальную аналитику.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Модель детектирует и выдает результат. Ничего лишнего.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/>
          </p:nvPr>
        </p:nvSpPr>
        <p:spPr>
          <a:xfrm>
            <a:off x="3570120" y="1371600"/>
            <a:ext cx="2919240" cy="20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chemeClr val="dk1"/>
                </a:solidFill>
                <a:latin typeface="Arial"/>
              </a:rPr>
              <a:t>Высокие результаты на валидации и тесте. На валидации результаты превосходят 85% точности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chemeClr val="dk1"/>
                </a:solidFill>
                <a:latin typeface="Arial"/>
              </a:rPr>
              <a:t>Скорость работы более 45 fps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/>
          </p:nvPr>
        </p:nvSpPr>
        <p:spPr>
          <a:xfrm>
            <a:off x="6629400" y="1371600"/>
            <a:ext cx="2919240" cy="20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chemeClr val="dk1"/>
                </a:solidFill>
                <a:latin typeface="Arial"/>
              </a:rPr>
              <a:t>Наше решение  отлично поддается масштабируемости. Веб интерфейс возможно запускать с любого компьютера, а модель не требует Tesla A100.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0" name="" descr=""/>
          <p:cNvPicPr/>
          <p:nvPr/>
        </p:nvPicPr>
        <p:blipFill>
          <a:blip r:embed="rId1"/>
          <a:stretch/>
        </p:blipFill>
        <p:spPr>
          <a:xfrm>
            <a:off x="191160" y="3429000"/>
            <a:ext cx="3237120" cy="1828080"/>
          </a:xfrm>
          <a:prstGeom prst="rect">
            <a:avLst/>
          </a:prstGeom>
          <a:ln w="0">
            <a:noFill/>
          </a:ln>
        </p:spPr>
      </p:pic>
      <p:pic>
        <p:nvPicPr>
          <p:cNvPr id="361" name="" descr=""/>
          <p:cNvPicPr/>
          <p:nvPr/>
        </p:nvPicPr>
        <p:blipFill>
          <a:blip r:embed="rId2"/>
          <a:stretch/>
        </p:blipFill>
        <p:spPr>
          <a:xfrm>
            <a:off x="6490080" y="3396600"/>
            <a:ext cx="3428280" cy="1928160"/>
          </a:xfrm>
          <a:prstGeom prst="rect">
            <a:avLst/>
          </a:prstGeom>
          <a:ln w="0">
            <a:noFill/>
          </a:ln>
        </p:spPr>
      </p:pic>
      <p:sp>
        <p:nvSpPr>
          <p:cNvPr id="362" name=""/>
          <p:cNvSpPr/>
          <p:nvPr/>
        </p:nvSpPr>
        <p:spPr>
          <a:xfrm flipH="1">
            <a:off x="6172200" y="4343400"/>
            <a:ext cx="22860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3" name=""/>
          <p:cNvSpPr/>
          <p:nvPr/>
        </p:nvSpPr>
        <p:spPr>
          <a:xfrm flipH="1">
            <a:off x="3657600" y="4343400"/>
            <a:ext cx="22860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64" name="" descr=""/>
          <p:cNvPicPr/>
          <p:nvPr/>
        </p:nvPicPr>
        <p:blipFill>
          <a:blip r:embed="rId3"/>
          <a:stretch/>
        </p:blipFill>
        <p:spPr>
          <a:xfrm>
            <a:off x="4110120" y="3819600"/>
            <a:ext cx="1832760" cy="120888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800" spc="-1" strike="noStrike">
                <a:solidFill>
                  <a:schemeClr val="dk1"/>
                </a:solidFill>
                <a:latin typeface="Arial"/>
              </a:rPr>
              <a:t>Что можно улучшить?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/>
          </p:nvPr>
        </p:nvSpPr>
        <p:spPr>
          <a:xfrm>
            <a:off x="604440" y="1285200"/>
            <a:ext cx="442476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100" spc="-1" strike="noStrike">
                <a:solidFill>
                  <a:schemeClr val="dk1"/>
                </a:solidFill>
                <a:latin typeface="Arial"/>
              </a:rPr>
              <a:t>Больше данных для обучения.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2100" spc="-1" strike="noStrike">
                <a:solidFill>
                  <a:schemeClr val="dk1"/>
                </a:solidFill>
                <a:latin typeface="Arial"/>
              </a:rPr>
              <a:t>Полноценная интеграция решения в докер. Бесшовное взаимодействие от загрузки до результата.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2100" spc="-1" strike="noStrike">
                <a:solidFill>
                  <a:schemeClr val="dk1"/>
                </a:solidFill>
                <a:latin typeface="Arial"/>
              </a:rPr>
              <a:t>Более сложная логика. Обучить нашу модель не просто на одиночных данных, а которые отражали бы взаимодействие между друг другом, что бы при предсказании учитывать больше факторов.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4760" cy="156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100" spc="-1" strike="noStrike">
                <a:solidFill>
                  <a:schemeClr val="dk1"/>
                </a:solidFill>
                <a:latin typeface="Arial"/>
              </a:rPr>
              <a:t>Оптимизация кода для ускорения работы. Настройка многопоточности.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4760" cy="156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100" spc="-1" strike="noStrike">
                <a:solidFill>
                  <a:schemeClr val="dk1"/>
                </a:solidFill>
                <a:latin typeface="Arial"/>
              </a:rPr>
              <a:t>Обновленный фронт-энд для сайта с выводом диаграмм и информации о каждом сотруднике за неделю, месяц.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1759</TotalTime>
  <Application>LibreOffice/7.6.1.2$Windows_X86_64 LibreOffice_project/f5defcebd022c5bc36bbb79be232cb6926d8f674</Application>
  <AppVersion>15.0000</AppVersion>
  <Words>434</Words>
  <Paragraphs>97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2023-09-07T22:56:28Z</dcterms:created>
  <dc:creator>Evgeny</dc:creator>
  <dc:description/>
  <dc:language>ru-RU</dc:language>
  <cp:lastModifiedBy/>
  <dcterms:modified xsi:type="dcterms:W3CDTF">2023-09-24T08:17:30Z</dcterms:modified>
  <cp:revision>60</cp:revision>
  <dc:subject/>
  <dc:title>Freshes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Произвольный</vt:lpwstr>
  </property>
  <property fmtid="{D5CDD505-2E9C-101B-9397-08002B2CF9AE}" pid="4" name="Slides">
    <vt:i4>11</vt:i4>
  </property>
</Properties>
</file>