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BC4FC-4ED6-4F93-9A4B-2B55DB90F03D}" v="90" dt="2019-07-09T20:27:56.947"/>
    <p1510:client id="{DBC5BAA6-B9D7-4857-BBE1-6BC36BC33960}" v="44" dt="2019-07-09T16:11:14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B48DB-79B6-4B10-BB51-FCF5C85A4C4D}" type="datetimeFigureOut">
              <a:rPr lang="en-ZA"/>
              <a:t>2019/07/09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09AB7-184E-4448-BFCA-BEC536AC76F0}" type="slidenum">
              <a:rPr lang="en-ZA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147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290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501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09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86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989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45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0"/>
          <p:cNvSpPr txBox="1">
            <a:spLocks noGrp="1"/>
          </p:cNvSpPr>
          <p:nvPr>
            <p:ph type="sldNum" idx="12"/>
          </p:nvPr>
        </p:nvSpPr>
        <p:spPr>
          <a:xfrm>
            <a:off x="5973402" y="6540500"/>
            <a:ext cx="23884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79007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Image">
  <p:cSld name="Title-Imag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7" descr="Image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76657" y="131000"/>
            <a:ext cx="11838686" cy="65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/>
          <p:nvPr/>
        </p:nvSpPr>
        <p:spPr>
          <a:xfrm rot="5400000">
            <a:off x="2663826" y="-2667000"/>
            <a:ext cx="6858000" cy="12192001"/>
          </a:xfrm>
          <a:prstGeom prst="rect">
            <a:avLst/>
          </a:prstGeom>
          <a:gradFill>
            <a:gsLst>
              <a:gs pos="0">
                <a:srgbClr val="307FE2">
                  <a:alpha val="74901"/>
                </a:srgb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3000"/>
              <a:buFont typeface="Arial"/>
              <a:buNone/>
            </a:pPr>
            <a:endParaRPr sz="15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7"/>
          <p:cNvSpPr txBox="1">
            <a:spLocks noGrp="1"/>
          </p:cNvSpPr>
          <p:nvPr>
            <p:ph type="body" idx="1"/>
          </p:nvPr>
        </p:nvSpPr>
        <p:spPr>
          <a:xfrm>
            <a:off x="543983" y="4989099"/>
            <a:ext cx="4762501" cy="5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b" anchorCtr="0">
            <a:spAutoFit/>
          </a:bodyPr>
          <a:lstStyle>
            <a:lvl1pPr marL="228600" lvl="0" indent="-1143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sz="27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body" idx="2"/>
          </p:nvPr>
        </p:nvSpPr>
        <p:spPr>
          <a:xfrm>
            <a:off x="543983" y="5553456"/>
            <a:ext cx="4762501" cy="2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228600" lvl="0" indent="-11430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125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pic>
        <p:nvPicPr>
          <p:cNvPr id="14" name="Google Shape;14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730" y="991156"/>
            <a:ext cx="2584981" cy="23769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7"/>
          <p:cNvSpPr txBox="1">
            <a:spLocks noGrp="1"/>
          </p:cNvSpPr>
          <p:nvPr>
            <p:ph type="sldNum" idx="12"/>
          </p:nvPr>
        </p:nvSpPr>
        <p:spPr>
          <a:xfrm>
            <a:off x="5973402" y="6540500"/>
            <a:ext cx="23884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body" idx="3"/>
          </p:nvPr>
        </p:nvSpPr>
        <p:spPr>
          <a:xfrm>
            <a:off x="543983" y="2351865"/>
            <a:ext cx="5564273" cy="1967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228600" lvl="0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marL="457200" lvl="1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/>
            </a:lvl2pPr>
            <a:lvl3pPr marL="685800" lvl="2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/>
            </a:lvl3pPr>
            <a:lvl4pPr marL="914400" lvl="3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/>
            </a:lvl4pPr>
            <a:lvl5pPr marL="1143000" lvl="4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537218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de Agenda copy">
  <p:cSld name="Side Agenda cop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0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Helvetica Neue"/>
              <a:buNone/>
            </a:pPr>
            <a:endParaRPr sz="15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1"/>
          </p:nvPr>
        </p:nvSpPr>
        <p:spPr>
          <a:xfrm>
            <a:off x="828446" y="3023501"/>
            <a:ext cx="2407109" cy="856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ctr" anchorCtr="0">
            <a:spAutoFit/>
          </a:bodyPr>
          <a:lstStyle>
            <a:lvl1pPr marL="228600" lvl="0" indent="-1143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body" idx="2"/>
          </p:nvPr>
        </p:nvSpPr>
        <p:spPr>
          <a:xfrm>
            <a:off x="6534683" y="1152842"/>
            <a:ext cx="4285231" cy="43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marL="228600" lvl="0" indent="-114300" algn="l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body" idx="3"/>
          </p:nvPr>
        </p:nvSpPr>
        <p:spPr>
          <a:xfrm>
            <a:off x="6534683" y="1606926"/>
            <a:ext cx="4285231" cy="4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>
            <a:lvl1pPr marL="228600" lvl="0" indent="-1143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body" idx="4"/>
          </p:nvPr>
        </p:nvSpPr>
        <p:spPr>
          <a:xfrm>
            <a:off x="6534683" y="3034455"/>
            <a:ext cx="4285231" cy="43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marL="228600" lvl="0" indent="-114300" algn="l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body" idx="5"/>
          </p:nvPr>
        </p:nvSpPr>
        <p:spPr>
          <a:xfrm>
            <a:off x="6534683" y="3488539"/>
            <a:ext cx="4285231" cy="4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>
            <a:lvl1pPr marL="228600" lvl="0" indent="-1143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6"/>
          </p:nvPr>
        </p:nvSpPr>
        <p:spPr>
          <a:xfrm>
            <a:off x="6534683" y="4916069"/>
            <a:ext cx="4285231" cy="43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marL="228600" lvl="0" indent="-114300" algn="l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7"/>
          </p:nvPr>
        </p:nvSpPr>
        <p:spPr>
          <a:xfrm>
            <a:off x="6534683" y="5370152"/>
            <a:ext cx="4285231" cy="40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>
            <a:spAutoFit/>
          </a:bodyPr>
          <a:lstStyle>
            <a:lvl1pPr marL="228600" lvl="0" indent="-1143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7376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394D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6738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Gradient Top">
  <p:cSld name="Bullets Gradient Top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4"/>
          <p:cNvSpPr/>
          <p:nvPr/>
        </p:nvSpPr>
        <p:spPr>
          <a:xfrm>
            <a:off x="0" y="6667500"/>
            <a:ext cx="12192001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545"/>
              </a:buClr>
              <a:buSzPts val="3000"/>
              <a:buFont typeface="Arial"/>
              <a:buNone/>
            </a:pPr>
            <a:endParaRPr sz="15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4"/>
          <p:cNvSpPr txBox="1">
            <a:spLocks noGrp="1"/>
          </p:cNvSpPr>
          <p:nvPr>
            <p:ph type="sldNum" idx="12"/>
          </p:nvPr>
        </p:nvSpPr>
        <p:spPr>
          <a:xfrm>
            <a:off x="5973402" y="6431538"/>
            <a:ext cx="23884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body" idx="1"/>
          </p:nvPr>
        </p:nvSpPr>
        <p:spPr>
          <a:xfrm>
            <a:off x="579719" y="602462"/>
            <a:ext cx="11032563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228600" lvl="0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000"/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54"/>
          <p:cNvSpPr txBox="1">
            <a:spLocks noGrp="1"/>
          </p:cNvSpPr>
          <p:nvPr>
            <p:ph type="body" idx="2"/>
          </p:nvPr>
        </p:nvSpPr>
        <p:spPr>
          <a:xfrm>
            <a:off x="579719" y="1266667"/>
            <a:ext cx="11032563" cy="63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228600" lvl="0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1" i="0"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4"/>
          <p:cNvSpPr txBox="1">
            <a:spLocks noGrp="1"/>
          </p:cNvSpPr>
          <p:nvPr>
            <p:ph type="body" idx="3"/>
          </p:nvPr>
        </p:nvSpPr>
        <p:spPr>
          <a:xfrm>
            <a:off x="579719" y="2310884"/>
            <a:ext cx="11036019" cy="313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/>
          <a:lstStyle>
            <a:lvl1pPr marL="228600" marR="0" lvl="0" indent="-20955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500"/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03073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ank copy">
  <p:cSld name="Dark Blank copy">
    <p:bg>
      <p:bgPr>
        <a:solidFill>
          <a:schemeClr val="accen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2"/>
          <p:cNvSpPr txBox="1">
            <a:spLocks noGrp="1"/>
          </p:cNvSpPr>
          <p:nvPr>
            <p:ph type="sldNum" idx="12"/>
          </p:nvPr>
        </p:nvSpPr>
        <p:spPr>
          <a:xfrm>
            <a:off x="5973402" y="6540500"/>
            <a:ext cx="23884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Arial"/>
              <a:buNone/>
              <a:defRPr sz="12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3264332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Image Content">
  <p:cSld name="Half Image Content">
    <p:bg>
      <p:bgPr>
        <a:solidFill>
          <a:schemeClr val="accen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8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6000"/>
              <a:buFont typeface="Helvetica Neue"/>
              <a:buChar char="•"/>
              <a:defRPr sz="2400" b="0" i="0" u="none" strike="noStrike" cap="none">
                <a:solidFill>
                  <a:srgbClr val="394D5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6000"/>
              <a:buFont typeface="Helvetica Neue"/>
              <a:buChar char="•"/>
              <a:defRPr sz="2400" b="0" i="0" u="none" strike="noStrike" cap="none">
                <a:solidFill>
                  <a:srgbClr val="394D5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6000"/>
              <a:buFont typeface="Helvetica Neue"/>
              <a:buChar char="•"/>
              <a:defRPr sz="2400" b="0" i="0" u="none" strike="noStrike" cap="none">
                <a:solidFill>
                  <a:srgbClr val="394D5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6000"/>
              <a:buFont typeface="Helvetica Neue"/>
              <a:buChar char="•"/>
              <a:defRPr sz="2400" b="0" i="0" u="none" strike="noStrike" cap="none">
                <a:solidFill>
                  <a:srgbClr val="394D5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body" idx="1"/>
          </p:nvPr>
        </p:nvSpPr>
        <p:spPr>
          <a:xfrm>
            <a:off x="603250" y="2322113"/>
            <a:ext cx="4762500" cy="79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228600" lvl="0" indent="-1143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sldNum" idx="12"/>
          </p:nvPr>
        </p:nvSpPr>
        <p:spPr>
          <a:xfrm>
            <a:off x="5967907" y="6505277"/>
            <a:ext cx="247257" cy="698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2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rgbClr val="394D51"/>
              </a:solidFill>
            </a:endParaRPr>
          </a:p>
        </p:txBody>
      </p:sp>
      <p:sp>
        <p:nvSpPr>
          <p:cNvPr id="102" name="Google Shape;102;p48"/>
          <p:cNvSpPr txBox="1">
            <a:spLocks noGrp="1"/>
          </p:cNvSpPr>
          <p:nvPr>
            <p:ph type="body" idx="3"/>
          </p:nvPr>
        </p:nvSpPr>
        <p:spPr>
          <a:xfrm>
            <a:off x="603250" y="3257550"/>
            <a:ext cx="4762500" cy="198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11430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500">
                <a:solidFill>
                  <a:schemeClr val="lt1"/>
                </a:solidFill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3116748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Headline">
  <p:cSld name="Bold Headline">
    <p:bg>
      <p:bgPr>
        <a:solidFill>
          <a:schemeClr val="accen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3" descr="Image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76657" y="131000"/>
            <a:ext cx="11838686" cy="65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3"/>
          <p:cNvSpPr/>
          <p:nvPr/>
        </p:nvSpPr>
        <p:spPr>
          <a:xfrm>
            <a:off x="-1" y="0"/>
            <a:ext cx="12192001" cy="6858001"/>
          </a:xfrm>
          <a:prstGeom prst="rect">
            <a:avLst/>
          </a:prstGeom>
          <a:gradFill>
            <a:gsLst>
              <a:gs pos="0">
                <a:srgbClr val="307FE2">
                  <a:alpha val="64705"/>
                </a:srgb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D51"/>
              </a:buClr>
              <a:buSzPts val="3000"/>
              <a:buFont typeface="Arial"/>
              <a:buNone/>
            </a:pPr>
            <a:endParaRPr sz="15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3"/>
          <p:cNvSpPr txBox="1">
            <a:spLocks noGrp="1"/>
          </p:cNvSpPr>
          <p:nvPr>
            <p:ph type="body" idx="1"/>
          </p:nvPr>
        </p:nvSpPr>
        <p:spPr>
          <a:xfrm>
            <a:off x="609600" y="2510346"/>
            <a:ext cx="7031619" cy="1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228600" lvl="0" indent="-1143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Arial"/>
              <a:buNone/>
              <a:defRPr sz="5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body" idx="2"/>
          </p:nvPr>
        </p:nvSpPr>
        <p:spPr>
          <a:xfrm>
            <a:off x="603250" y="4671982"/>
            <a:ext cx="5573403" cy="114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60950" rIns="60950" bIns="60950" anchor="t" anchorCtr="0"/>
          <a:lstStyle>
            <a:lvl1pPr marL="228600" lvl="0" indent="-1143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lvl="1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2pPr>
            <a:lvl3pPr marL="685800" lvl="2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3pPr>
            <a:lvl4pPr marL="914400" lvl="3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4pPr>
            <a:lvl5pPr marL="1143000" lvl="4" indent="-148590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/>
            </a:lvl5pPr>
            <a:lvl6pPr marL="1371600" lvl="5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6pPr>
            <a:lvl7pPr marL="1600200" lvl="6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7pPr>
            <a:lvl8pPr marL="1828800" lvl="7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8pPr>
            <a:lvl9pPr marL="2057400" lvl="8" indent="-185738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394D5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sldNum" idx="12"/>
          </p:nvPr>
        </p:nvSpPr>
        <p:spPr>
          <a:xfrm>
            <a:off x="5973402" y="6540500"/>
            <a:ext cx="238848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29116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b-devc-graphqltodoapp.azurewebsites.net/ui/playgroun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body" idx="4294967295"/>
          </p:nvPr>
        </p:nvSpPr>
        <p:spPr>
          <a:xfrm>
            <a:off x="531375" y="2354950"/>
            <a:ext cx="10349531" cy="173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lt1"/>
              </a:buClr>
              <a:buSzPts val="10200"/>
              <a:buNone/>
            </a:pPr>
            <a:r>
              <a:rPr lang="en-US" sz="5100" dirty="0">
                <a:solidFill>
                  <a:schemeClr val="lt1"/>
                </a:solidFill>
              </a:rPr>
              <a:t>An intro into </a:t>
            </a:r>
            <a:r>
              <a:rPr lang="en-US" sz="5100" b="1" dirty="0" err="1">
                <a:solidFill>
                  <a:schemeClr val="bg1"/>
                </a:solidFill>
              </a:rPr>
              <a:t>GraphQL</a:t>
            </a:r>
            <a:r>
              <a:rPr lang="en-US" sz="5100" b="1" dirty="0">
                <a:solidFill>
                  <a:schemeClr val="bg1"/>
                </a:solidFill>
              </a:rPr>
              <a:t> </a:t>
            </a:r>
            <a:r>
              <a:rPr lang="en-US" sz="5100" dirty="0">
                <a:solidFill>
                  <a:schemeClr val="lt1"/>
                </a:solidFill>
              </a:rPr>
              <a:t>and its implementation</a:t>
            </a:r>
            <a:endParaRPr lang="en-US" dirty="0">
              <a:solidFill>
                <a:schemeClr val="lt1"/>
              </a:solidFill>
            </a:endParaRPr>
          </a:p>
          <a:p>
            <a:pPr marL="0" indent="0">
              <a:buClr>
                <a:schemeClr val="lt1"/>
              </a:buClr>
              <a:buSzPts val="10200"/>
              <a:buNone/>
            </a:pPr>
            <a:endParaRPr lang="en-US" sz="5100" dirty="0">
              <a:solidFill>
                <a:schemeClr val="lt1"/>
              </a:solidFill>
            </a:endParaRPr>
          </a:p>
          <a:p>
            <a:pPr marL="0" indent="0" algn="r">
              <a:buClr>
                <a:schemeClr val="lt1"/>
              </a:buClr>
              <a:buSzPts val="10200"/>
              <a:buNone/>
            </a:pPr>
            <a:r>
              <a:rPr lang="en-US" sz="1800" dirty="0">
                <a:solidFill>
                  <a:schemeClr val="lt1"/>
                </a:solidFill>
              </a:rPr>
              <a:t>By Heinrich Venter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8A6B18-5D5E-4497-9A7E-5B38EC5F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" y="5200780"/>
            <a:ext cx="1343247" cy="134324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AF7B84C-CE00-4887-8435-7DF211A44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376" y="5818574"/>
            <a:ext cx="723015" cy="430809"/>
          </a:xfrm>
          <a:prstGeom prst="rect">
            <a:avLst/>
          </a:prstGeom>
        </p:spPr>
      </p:pic>
      <p:pic>
        <p:nvPicPr>
          <p:cNvPr id="7" name="Picture 7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D152DF8-A4FB-4798-BAFB-0264BCBCE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799" y="4789082"/>
            <a:ext cx="646816" cy="62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60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body" idx="1"/>
          </p:nvPr>
        </p:nvSpPr>
        <p:spPr>
          <a:xfrm>
            <a:off x="600740" y="2510346"/>
            <a:ext cx="11373246" cy="1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lt1"/>
              </a:buClr>
            </a:pPr>
            <a:r>
              <a:rPr lang="en-US" sz="5500">
                <a:solidFill>
                  <a:schemeClr val="lt1"/>
                </a:solidFill>
              </a:rPr>
              <a:t>Testing our GraphQL service with </a:t>
            </a:r>
            <a:r>
              <a:rPr lang="en-US" sz="5500" dirty="0">
                <a:solidFill>
                  <a:schemeClr val="lt1"/>
                </a:solidFill>
              </a:rPr>
              <a:t>the Playground UI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7BB5-420A-48E5-ABD0-000A6EB965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3250" y="4671982"/>
            <a:ext cx="6875891" cy="449874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https://fb-devc-graphqltodoapp.azurewebsites.net/ui/playground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08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body" idx="1"/>
          </p:nvPr>
        </p:nvSpPr>
        <p:spPr>
          <a:xfrm>
            <a:off x="600740" y="2510346"/>
            <a:ext cx="11373246" cy="1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lt1"/>
              </a:buClr>
            </a:pPr>
            <a:r>
              <a:rPr lang="en-US" sz="5500">
                <a:solidFill>
                  <a:schemeClr val="lt1"/>
                </a:solidFill>
              </a:rPr>
              <a:t>Questions?</a:t>
            </a:r>
            <a:endParaRPr lang="en-US" sz="55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12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body" idx="1"/>
          </p:nvPr>
        </p:nvSpPr>
        <p:spPr>
          <a:xfrm>
            <a:off x="2496879" y="2563509"/>
            <a:ext cx="7589828" cy="153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lt1"/>
              </a:buClr>
            </a:pPr>
            <a:r>
              <a:rPr lang="en-US" sz="5500">
                <a:solidFill>
                  <a:schemeClr val="lt1"/>
                </a:solidFill>
              </a:rPr>
              <a:t>Thank You For Your Time!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0751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body" idx="1"/>
          </p:nvPr>
        </p:nvSpPr>
        <p:spPr>
          <a:xfrm>
            <a:off x="579719" y="602463"/>
            <a:ext cx="11032563" cy="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US" sz="4000" dirty="0"/>
              <a:t>What is </a:t>
            </a:r>
            <a:r>
              <a:rPr lang="en-US" sz="4000" dirty="0" err="1"/>
              <a:t>GraphQL</a:t>
            </a:r>
            <a:r>
              <a:rPr lang="en-US" sz="4000" dirty="0"/>
              <a:t>?</a:t>
            </a:r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3"/>
          </p:nvPr>
        </p:nvSpPr>
        <p:spPr>
          <a:xfrm>
            <a:off x="579719" y="1637488"/>
            <a:ext cx="11036019" cy="402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0" indent="-22225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An open source specification created by Facebook in 2015, used to access data API's.</a:t>
            </a:r>
            <a:endParaRPr lang="en-US"/>
          </a:p>
          <a:p>
            <a:pPr marL="317500" indent="-22225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Consists of two parts</a:t>
            </a:r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Consumer Client</a:t>
            </a:r>
          </a:p>
          <a:p>
            <a:pPr marL="1231900" lvl="4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Send queries to the service (Based on </a:t>
            </a:r>
            <a:r>
              <a:rPr lang="en-US" sz="2000" dirty="0" err="1"/>
              <a:t>GraphQL</a:t>
            </a:r>
            <a:r>
              <a:rPr lang="en-US" sz="2000" dirty="0"/>
              <a:t> query specifications)</a:t>
            </a:r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Runtime on API service</a:t>
            </a:r>
          </a:p>
          <a:p>
            <a:pPr marL="1231900" lvl="4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Process queries sent to the service from clients</a:t>
            </a:r>
          </a:p>
          <a:p>
            <a:pPr marL="317500" indent="-222250">
              <a:lnSpc>
                <a:spcPct val="150000"/>
              </a:lnSpc>
              <a:buClr>
                <a:schemeClr val="dk1"/>
              </a:buClr>
            </a:pPr>
            <a:r>
              <a:rPr lang="en-US" sz="2000" dirty="0" err="1"/>
              <a:t>GraphQL</a:t>
            </a:r>
            <a:r>
              <a:rPr lang="en-US" sz="2000" dirty="0"/>
              <a:t> has schema's and no models or controllers</a:t>
            </a:r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Schema declares what consumers can access on the service</a:t>
            </a:r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endParaRPr lang="en-US" sz="1800" dirty="0"/>
          </a:p>
          <a:p>
            <a:pPr marL="95250" indent="0">
              <a:buClr>
                <a:schemeClr val="dk1"/>
              </a:buClr>
              <a:buNone/>
            </a:pPr>
            <a:endParaRPr lang="en-US" sz="1100" dirty="0"/>
          </a:p>
        </p:txBody>
      </p:sp>
      <p:sp>
        <p:nvSpPr>
          <p:cNvPr id="4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3279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body" idx="1"/>
          </p:nvPr>
        </p:nvSpPr>
        <p:spPr>
          <a:xfrm>
            <a:off x="579719" y="602463"/>
            <a:ext cx="11032563" cy="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US" sz="4000" dirty="0"/>
              <a:t>What makes GraphQL so powerful?</a:t>
            </a:r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3"/>
          </p:nvPr>
        </p:nvSpPr>
        <p:spPr>
          <a:xfrm>
            <a:off x="579719" y="2337465"/>
            <a:ext cx="11036019" cy="256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2450" indent="-45720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Gives the client the power to specify the exact fields they need and its structure.</a:t>
            </a:r>
            <a:endParaRPr lang="en-US"/>
          </a:p>
          <a:p>
            <a:pPr marL="552450" indent="-45720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The playground UI helps with documenting your API service.</a:t>
            </a:r>
          </a:p>
          <a:p>
            <a:pPr marL="552450" indent="-45720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The playground UI has an intuitive IntelliSense to assist in implementation &amp; testing phases.</a:t>
            </a:r>
          </a:p>
          <a:p>
            <a:pPr marL="552450" indent="-45720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Combine multiple data sources into its related schema's</a:t>
            </a:r>
          </a:p>
          <a:p>
            <a:pPr marL="552450" indent="-457200">
              <a:lnSpc>
                <a:spcPct val="150000"/>
              </a:lnSpc>
              <a:buClr>
                <a:schemeClr val="dk1"/>
              </a:buClr>
            </a:pPr>
            <a:r>
              <a:rPr lang="en-US" sz="2000" dirty="0"/>
              <a:t>Assists the consumer to focus on the data and its format and not where its coming from.</a:t>
            </a:r>
          </a:p>
          <a:p>
            <a:pPr marL="552450" indent="-457200">
              <a:lnSpc>
                <a:spcPct val="150000"/>
              </a:lnSpc>
            </a:pPr>
            <a:endParaRPr lang="en-US" sz="2000" dirty="0"/>
          </a:p>
          <a:p>
            <a:pPr marL="552450" indent="-457200">
              <a:lnSpc>
                <a:spcPct val="150000"/>
              </a:lnSpc>
            </a:pPr>
            <a:endParaRPr lang="en-US" sz="2000" dirty="0"/>
          </a:p>
          <a:p>
            <a:pPr marL="552450" indent="-457200"/>
            <a:endParaRPr lang="en-US" sz="2000" dirty="0"/>
          </a:p>
          <a:p>
            <a:pPr marL="774700" lvl="2">
              <a:buClr>
                <a:schemeClr val="dk1"/>
              </a:buClr>
            </a:pPr>
            <a:endParaRPr lang="en-US" sz="1800" dirty="0"/>
          </a:p>
          <a:p>
            <a:pPr marL="95250" indent="0">
              <a:buClr>
                <a:schemeClr val="dk1"/>
              </a:buClr>
              <a:buNone/>
            </a:pP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2E59C-A325-45FB-A510-F086EE728189}"/>
              </a:ext>
            </a:extLst>
          </p:cNvPr>
          <p:cNvSpPr txBox="1"/>
          <p:nvPr/>
        </p:nvSpPr>
        <p:spPr>
          <a:xfrm>
            <a:off x="-3766" y="5267283"/>
            <a:ext cx="1219731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ea typeface="+mn-lt"/>
                <a:cs typeface="+mn-lt"/>
              </a:rPr>
              <a:t>So where am I going with this..?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8598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"/>
          <p:cNvSpPr txBox="1"/>
          <p:nvPr/>
        </p:nvSpPr>
        <p:spPr>
          <a:xfrm>
            <a:off x="573714" y="1883185"/>
            <a:ext cx="6084563" cy="59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lt1"/>
              </a:buClr>
              <a:buSzPts val="10000"/>
            </a:pPr>
            <a:r>
              <a:rPr lang="en-US" sz="3200">
                <a:solidFill>
                  <a:schemeClr val="lt1"/>
                </a:solidFill>
              </a:rPr>
              <a:t>One GraphQL</a:t>
            </a:r>
            <a:r>
              <a:rPr lang="en-US" sz="3200" dirty="0">
                <a:solidFill>
                  <a:schemeClr val="lt1"/>
                </a:solidFill>
              </a:rPr>
              <a:t> API Gateway</a:t>
            </a:r>
          </a:p>
        </p:txBody>
      </p:sp>
      <p:pic>
        <p:nvPicPr>
          <p:cNvPr id="485" name="Google Shape;4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562" y="2524019"/>
            <a:ext cx="7872532" cy="41201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6D1CB2-CC7E-429E-9232-75568AB3B7A0}"/>
              </a:ext>
            </a:extLst>
          </p:cNvPr>
          <p:cNvSpPr/>
          <p:nvPr/>
        </p:nvSpPr>
        <p:spPr>
          <a:xfrm>
            <a:off x="4036163" y="2760256"/>
            <a:ext cx="7752906" cy="3827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6DCBB1A-63BD-4457-86BB-55D4B4164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470" y="3065439"/>
            <a:ext cx="4701362" cy="1063818"/>
          </a:xfrm>
          <a:prstGeom prst="rect">
            <a:avLst/>
          </a:prstGeom>
        </p:spPr>
      </p:pic>
      <p:pic>
        <p:nvPicPr>
          <p:cNvPr id="7" name="Picture 7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E9757128-795A-43D6-B312-41AE704AB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842" y="4130045"/>
            <a:ext cx="2743200" cy="9370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502BCDB-D4DF-4819-9AF1-8A04AFE5D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819" y="5069429"/>
            <a:ext cx="5135525" cy="1087350"/>
          </a:xfrm>
          <a:prstGeom prst="rect">
            <a:avLst/>
          </a:prstGeom>
        </p:spPr>
      </p:pic>
      <p:sp>
        <p:nvSpPr>
          <p:cNvPr id="15" name="Google Shape;483;p16">
            <a:extLst>
              <a:ext uri="{FF2B5EF4-FFF2-40B4-BE49-F238E27FC236}">
                <a16:creationId xmlns:a16="http://schemas.microsoft.com/office/drawing/2014/main" id="{EBA94CAF-7456-4684-BD1F-EE2DEFDCA46D}"/>
              </a:ext>
            </a:extLst>
          </p:cNvPr>
          <p:cNvSpPr txBox="1"/>
          <p:nvPr/>
        </p:nvSpPr>
        <p:spPr>
          <a:xfrm>
            <a:off x="566626" y="1291306"/>
            <a:ext cx="6084563" cy="59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lt1"/>
              </a:buClr>
              <a:buSzPts val="10000"/>
            </a:pPr>
            <a:r>
              <a:rPr lang="en-US" sz="3200" dirty="0">
                <a:solidFill>
                  <a:schemeClr val="lt1"/>
                </a:solidFill>
              </a:rPr>
              <a:t>Multiple Sources</a:t>
            </a:r>
            <a:endParaRPr lang="en-US"/>
          </a:p>
        </p:txBody>
      </p:sp>
      <p:sp>
        <p:nvSpPr>
          <p:cNvPr id="16" name="Google Shape;483;p16">
            <a:extLst>
              <a:ext uri="{FF2B5EF4-FFF2-40B4-BE49-F238E27FC236}">
                <a16:creationId xmlns:a16="http://schemas.microsoft.com/office/drawing/2014/main" id="{02DAC4B9-6F0F-42FE-8394-8F45781CD0C5}"/>
              </a:ext>
            </a:extLst>
          </p:cNvPr>
          <p:cNvSpPr txBox="1"/>
          <p:nvPr/>
        </p:nvSpPr>
        <p:spPr>
          <a:xfrm>
            <a:off x="568398" y="699427"/>
            <a:ext cx="6084563" cy="59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lt1"/>
              </a:buClr>
              <a:buSzPts val="10000"/>
            </a:pPr>
            <a:r>
              <a:rPr lang="en-US" sz="3200">
                <a:solidFill>
                  <a:schemeClr val="lt1"/>
                </a:solidFill>
              </a:rPr>
              <a:t>Multiple Schema Requirements 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oogle Shape;483;p16">
            <a:extLst>
              <a:ext uri="{FF2B5EF4-FFF2-40B4-BE49-F238E27FC236}">
                <a16:creationId xmlns:a16="http://schemas.microsoft.com/office/drawing/2014/main" id="{8DDDE740-C820-4FE0-A0AF-0D19D5E80A1C}"/>
              </a:ext>
            </a:extLst>
          </p:cNvPr>
          <p:cNvSpPr txBox="1"/>
          <p:nvPr/>
        </p:nvSpPr>
        <p:spPr>
          <a:xfrm>
            <a:off x="570171" y="107548"/>
            <a:ext cx="6084563" cy="59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buClr>
                <a:schemeClr val="lt1"/>
              </a:buClr>
              <a:buSzPts val="10000"/>
            </a:pPr>
            <a:r>
              <a:rPr lang="en-US" sz="3200">
                <a:solidFill>
                  <a:schemeClr val="lt1"/>
                </a:solidFill>
              </a:rPr>
              <a:t>Multiple Clients</a:t>
            </a:r>
            <a:endParaRPr lang="en-US"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69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0" build="p"/>
      <p:bldP spid="15" grpId="0" build="p"/>
      <p:bldP spid="16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2"/>
          <p:cNvSpPr txBox="1">
            <a:spLocks noGrp="1"/>
          </p:cNvSpPr>
          <p:nvPr>
            <p:ph type="body" idx="1"/>
          </p:nvPr>
        </p:nvSpPr>
        <p:spPr>
          <a:xfrm>
            <a:off x="603250" y="2296145"/>
            <a:ext cx="5200650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lt1"/>
              </a:buClr>
            </a:pPr>
            <a:r>
              <a:rPr lang="en-US" sz="5000" dirty="0">
                <a:solidFill>
                  <a:schemeClr val="lt1"/>
                </a:solidFill>
              </a:rPr>
              <a:t>Let's Build the API</a:t>
            </a:r>
          </a:p>
        </p:txBody>
      </p:sp>
      <p:sp>
        <p:nvSpPr>
          <p:cNvPr id="448" name="Google Shape;448;p12"/>
          <p:cNvSpPr txBox="1">
            <a:spLocks noGrp="1"/>
          </p:cNvSpPr>
          <p:nvPr>
            <p:ph type="body" idx="3"/>
          </p:nvPr>
        </p:nvSpPr>
        <p:spPr>
          <a:xfrm>
            <a:off x="603250" y="3257550"/>
            <a:ext cx="5200650" cy="198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lt1"/>
              </a:buClr>
            </a:pPr>
            <a:r>
              <a:rPr lang="en-US" sz="3200" dirty="0">
                <a:solidFill>
                  <a:schemeClr val="bg1"/>
                </a:solidFill>
              </a:rPr>
              <a:t>Using the implementation for .NET Core as an example.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A3A1755-C1DB-40E4-8E05-88250A05396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t="1217" r="84" b="3013"/>
          <a:stretch/>
        </p:blipFill>
        <p:spPr>
          <a:xfrm>
            <a:off x="7796212" y="1428750"/>
            <a:ext cx="2967042" cy="40751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47;p30">
            <a:extLst>
              <a:ext uri="{FF2B5EF4-FFF2-40B4-BE49-F238E27FC236}">
                <a16:creationId xmlns:a16="http://schemas.microsoft.com/office/drawing/2014/main" id="{65481E78-33DA-4267-955B-0D20477B6C53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47;p30">
            <a:extLst>
              <a:ext uri="{FF2B5EF4-FFF2-40B4-BE49-F238E27FC236}">
                <a16:creationId xmlns:a16="http://schemas.microsoft.com/office/drawing/2014/main" id="{65481E78-33DA-4267-955B-0D20477B6C53}"/>
              </a:ext>
            </a:extLst>
          </p:cNvPr>
          <p:cNvSpPr/>
          <p:nvPr/>
        </p:nvSpPr>
        <p:spPr>
          <a:xfrm>
            <a:off x="11219402" y="10312602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47;p30">
            <a:extLst>
              <a:ext uri="{FF2B5EF4-FFF2-40B4-BE49-F238E27FC236}">
                <a16:creationId xmlns:a16="http://schemas.microsoft.com/office/drawing/2014/main" id="{7BB59AE7-C236-4215-B38A-EEB1F952C92F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47;p30">
            <a:extLst>
              <a:ext uri="{FF2B5EF4-FFF2-40B4-BE49-F238E27FC236}">
                <a16:creationId xmlns:a16="http://schemas.microsoft.com/office/drawing/2014/main" id="{7BB59AE7-C236-4215-B38A-EEB1F952C92F}"/>
              </a:ext>
            </a:extLst>
          </p:cNvPr>
          <p:cNvSpPr/>
          <p:nvPr/>
        </p:nvSpPr>
        <p:spPr>
          <a:xfrm>
            <a:off x="11219402" y="10312602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219402" y="10312602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362277" y="1045547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47;p30">
            <a:extLst>
              <a:ext uri="{FF2B5EF4-FFF2-40B4-BE49-F238E27FC236}">
                <a16:creationId xmlns:a16="http://schemas.microsoft.com/office/drawing/2014/main" id="{AEADEEB1-474B-4D0A-96AC-9CA2DC267305}"/>
              </a:ext>
            </a:extLst>
          </p:cNvPr>
          <p:cNvSpPr/>
          <p:nvPr/>
        </p:nvSpPr>
        <p:spPr>
          <a:xfrm>
            <a:off x="2871264" y="1629282"/>
            <a:ext cx="668972" cy="668988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19050" tIns="19050" rIns="19050" bIns="190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15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156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body" idx="1"/>
          </p:nvPr>
        </p:nvSpPr>
        <p:spPr>
          <a:xfrm>
            <a:off x="579719" y="602463"/>
            <a:ext cx="11032563" cy="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US" sz="4000"/>
              <a:t>Lets add some references</a:t>
            </a:r>
          </a:p>
        </p:txBody>
      </p:sp>
      <p:sp>
        <p:nvSpPr>
          <p:cNvPr id="4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5A64426-5A52-4450-9742-FE4486DC3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44" y="2785938"/>
            <a:ext cx="5357036" cy="37404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36CF70-882C-46B3-A6D7-D10A3AC96A05}"/>
              </a:ext>
            </a:extLst>
          </p:cNvPr>
          <p:cNvSpPr txBox="1"/>
          <p:nvPr/>
        </p:nvSpPr>
        <p:spPr>
          <a:xfrm>
            <a:off x="577702" y="1268819"/>
            <a:ext cx="1007080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To get GraphQL up and running we are going to install the next four references with the .NET CLI: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35D48-D3CC-4281-8840-A9C3868F982B}"/>
              </a:ext>
            </a:extLst>
          </p:cNvPr>
          <p:cNvSpPr txBox="1"/>
          <p:nvPr/>
        </p:nvSpPr>
        <p:spPr>
          <a:xfrm>
            <a:off x="249865" y="1765005"/>
            <a:ext cx="662408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GraphQL for .NET 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dotnet add package GraphQL 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GraphQL Server Core 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dotnet add package GraphQL.Server.Core 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HTTP Middleware for GraphQL 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dotnet add package GraphQL.Server.Transports.AspNetCore 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GraphQL Playground Extension </a:t>
            </a:r>
            <a:endParaRPr lang="en-US">
              <a:cs typeface="Calibri" panose="020F050202020403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dotnet add package GraphQL.Server.Ui.Playground 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9843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body" idx="1"/>
          </p:nvPr>
        </p:nvSpPr>
        <p:spPr>
          <a:xfrm>
            <a:off x="579719" y="602463"/>
            <a:ext cx="11032563" cy="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US" sz="4000"/>
              <a:t>Configure </a:t>
            </a:r>
            <a:r>
              <a:rPr lang="en-US" sz="4000" err="1"/>
              <a:t>GraphQL</a:t>
            </a:r>
            <a:r>
              <a:rPr lang="en-US" sz="4000" dirty="0"/>
              <a:t> Services in the Startup</a:t>
            </a:r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3"/>
          </p:nvPr>
        </p:nvSpPr>
        <p:spPr>
          <a:xfrm>
            <a:off x="579719" y="1637488"/>
            <a:ext cx="11036019" cy="402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400" dirty="0"/>
              <a:t>At this stage we need to configure </a:t>
            </a:r>
            <a:r>
              <a:rPr lang="en-US" sz="1400"/>
              <a:t>GraphQL</a:t>
            </a:r>
          </a:p>
          <a:p>
            <a:pPr marL="381000" indent="-285750">
              <a:lnSpc>
                <a:spcPct val="150000"/>
              </a:lnSpc>
              <a:buClr>
                <a:schemeClr val="dk1"/>
              </a:buClr>
            </a:pPr>
            <a:r>
              <a:rPr lang="en-US" sz="1400" dirty="0"/>
              <a:t>Add the </a:t>
            </a:r>
            <a:r>
              <a:rPr lang="en-US" sz="1400" dirty="0" err="1"/>
              <a:t>GraphQL.IDependencyResolver</a:t>
            </a:r>
            <a:r>
              <a:rPr lang="en-US" sz="1400" dirty="0"/>
              <a:t> interface as a scoped service.</a:t>
            </a:r>
          </a:p>
          <a:p>
            <a:pPr marL="381000" indent="-285750">
              <a:lnSpc>
                <a:spcPct val="150000"/>
              </a:lnSpc>
              <a:buClr>
                <a:schemeClr val="dk1"/>
              </a:buClr>
            </a:pPr>
            <a:r>
              <a:rPr lang="en-US" sz="1400" dirty="0"/>
              <a:t>We will cover schema's a bit later but register your </a:t>
            </a:r>
            <a:r>
              <a:rPr lang="en-US" sz="1400" dirty="0" err="1"/>
              <a:t>TodoItemSchema</a:t>
            </a:r>
            <a:r>
              <a:rPr lang="en-US" sz="1400" dirty="0"/>
              <a:t> as a scoped service for now. </a:t>
            </a:r>
          </a:p>
          <a:p>
            <a:pPr marL="381000" indent="-285750">
              <a:lnSpc>
                <a:spcPct val="150000"/>
              </a:lnSpc>
              <a:buClr>
                <a:schemeClr val="dk1"/>
              </a:buClr>
            </a:pPr>
            <a:r>
              <a:rPr lang="en-US" sz="1400" dirty="0"/>
              <a:t>Use the </a:t>
            </a:r>
            <a:r>
              <a:rPr lang="en-US" sz="1400" dirty="0" err="1"/>
              <a:t>AddGraphQL</a:t>
            </a:r>
            <a:r>
              <a:rPr lang="en-US" sz="1400" dirty="0"/>
              <a:t> extension method to add the required </a:t>
            </a:r>
            <a:r>
              <a:rPr lang="en-US" sz="1400" dirty="0" err="1"/>
              <a:t>GraphQL</a:t>
            </a:r>
            <a:r>
              <a:rPr lang="en-US" sz="1400" dirty="0"/>
              <a:t> services and afterwards the </a:t>
            </a:r>
            <a:r>
              <a:rPr lang="en-US" sz="1400" dirty="0" err="1"/>
              <a:t>AddGraphTypes</a:t>
            </a:r>
            <a:r>
              <a:rPr lang="en-US" sz="1400" dirty="0"/>
              <a:t> extension to register all of </a:t>
            </a:r>
            <a:r>
              <a:rPr lang="en-US" sz="1400" dirty="0" err="1"/>
              <a:t>GraphQL's</a:t>
            </a:r>
            <a:r>
              <a:rPr lang="en-US" sz="1400" dirty="0"/>
              <a:t> types.</a:t>
            </a:r>
          </a:p>
          <a:p>
            <a:pPr marL="95250" indent="0">
              <a:lnSpc>
                <a:spcPct val="150000"/>
              </a:lnSpc>
              <a:buClr>
                <a:schemeClr val="dk1"/>
              </a:buClr>
              <a:buNone/>
            </a:pPr>
            <a:endParaRPr lang="en-US" sz="1400" dirty="0"/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endParaRPr lang="en-US" sz="1800" dirty="0"/>
          </a:p>
          <a:p>
            <a:pPr marL="95250" indent="0">
              <a:buClr>
                <a:schemeClr val="dk1"/>
              </a:buClr>
              <a:buNone/>
            </a:pPr>
            <a:endParaRPr lang="en-US" sz="1100" dirty="0"/>
          </a:p>
        </p:txBody>
      </p:sp>
      <p:sp>
        <p:nvSpPr>
          <p:cNvPr id="4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C42A63F-FBB7-4EB1-9BF6-AEE5CA05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28" y="2934015"/>
            <a:ext cx="5365899" cy="369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0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body" idx="1"/>
          </p:nvPr>
        </p:nvSpPr>
        <p:spPr>
          <a:xfrm>
            <a:off x="579719" y="602463"/>
            <a:ext cx="11298376" cy="56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</a:pPr>
            <a:r>
              <a:rPr lang="en-US" sz="4000"/>
              <a:t>Add the </a:t>
            </a:r>
            <a:r>
              <a:rPr lang="en-US" sz="4000" err="1"/>
              <a:t>GraphQL</a:t>
            </a:r>
            <a:r>
              <a:rPr lang="en-US" sz="4000" dirty="0"/>
              <a:t> Middleware &amp; Playground UI</a:t>
            </a:r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3"/>
          </p:nvPr>
        </p:nvSpPr>
        <p:spPr>
          <a:xfrm>
            <a:off x="579719" y="1637488"/>
            <a:ext cx="11036019" cy="4025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400" dirty="0" err="1"/>
              <a:t>Lets</a:t>
            </a:r>
            <a:r>
              <a:rPr lang="en-US" sz="1400" dirty="0"/>
              <a:t> add </a:t>
            </a:r>
            <a:r>
              <a:rPr lang="en-US" sz="1400" dirty="0" err="1"/>
              <a:t>GraphQL</a:t>
            </a:r>
            <a:r>
              <a:rPr lang="en-US" sz="1400" dirty="0"/>
              <a:t> to our pipeline</a:t>
            </a:r>
            <a:endParaRPr lang="en-US" sz="1400" dirty="0" err="1"/>
          </a:p>
          <a:p>
            <a:pPr marL="381000" indent="-285750">
              <a:lnSpc>
                <a:spcPct val="150000"/>
              </a:lnSpc>
              <a:buClr>
                <a:schemeClr val="dk1"/>
              </a:buClr>
            </a:pPr>
            <a:r>
              <a:rPr lang="en-US" sz="1400" dirty="0"/>
              <a:t>Tell our </a:t>
            </a:r>
            <a:r>
              <a:rPr lang="en-US" sz="1400" dirty="0" err="1"/>
              <a:t>.Net</a:t>
            </a:r>
            <a:r>
              <a:rPr lang="en-US" sz="1400" dirty="0"/>
              <a:t> Core API to use the </a:t>
            </a:r>
            <a:r>
              <a:rPr lang="en-US" sz="1400" dirty="0" err="1"/>
              <a:t>TodoItemSchema</a:t>
            </a:r>
            <a:r>
              <a:rPr lang="en-US" sz="1400" dirty="0"/>
              <a:t> with </a:t>
            </a:r>
            <a:r>
              <a:rPr lang="en-US" sz="1400" dirty="0" err="1"/>
              <a:t>GraphQL</a:t>
            </a:r>
          </a:p>
          <a:p>
            <a:pPr marL="381000" indent="-285750">
              <a:lnSpc>
                <a:spcPct val="150000"/>
              </a:lnSpc>
              <a:buClr>
                <a:schemeClr val="dk1"/>
              </a:buClr>
            </a:pPr>
            <a:r>
              <a:rPr lang="en-US" sz="1400" dirty="0"/>
              <a:t>Call </a:t>
            </a:r>
            <a:r>
              <a:rPr lang="en-US" sz="1400" dirty="0" err="1"/>
              <a:t>UseGraphQLPlayground</a:t>
            </a:r>
            <a:r>
              <a:rPr lang="en-US" sz="1400" dirty="0"/>
              <a:t> to tell our </a:t>
            </a:r>
            <a:r>
              <a:rPr lang="en-US" sz="1400" dirty="0" err="1"/>
              <a:t>.Net</a:t>
            </a:r>
            <a:r>
              <a:rPr lang="en-US" sz="1400" dirty="0"/>
              <a:t> Core API to add the Playground UI</a:t>
            </a:r>
          </a:p>
          <a:p>
            <a:pPr marL="774700" lvl="2">
              <a:lnSpc>
                <a:spcPct val="150000"/>
              </a:lnSpc>
              <a:buClr>
                <a:schemeClr val="dk1"/>
              </a:buClr>
            </a:pPr>
            <a:endParaRPr lang="en-US" sz="1800" dirty="0"/>
          </a:p>
          <a:p>
            <a:pPr marL="95250" indent="0">
              <a:buClr>
                <a:schemeClr val="dk1"/>
              </a:buClr>
              <a:buNone/>
            </a:pPr>
            <a:endParaRPr lang="en-US" sz="1100" dirty="0"/>
          </a:p>
        </p:txBody>
      </p:sp>
      <p:sp>
        <p:nvSpPr>
          <p:cNvPr id="4" name="Google Shape;647;p30">
            <a:extLst>
              <a:ext uri="{FF2B5EF4-FFF2-40B4-BE49-F238E27FC236}">
                <a16:creationId xmlns:a16="http://schemas.microsoft.com/office/drawing/2014/main" id="{DA674B9E-BABA-4A9E-8FF9-DD46B31BDA49}"/>
              </a:ext>
            </a:extLst>
          </p:cNvPr>
          <p:cNvSpPr/>
          <p:nvPr/>
        </p:nvSpPr>
        <p:spPr>
          <a:xfrm>
            <a:off x="11076527" y="10169727"/>
            <a:ext cx="1337944" cy="1337976"/>
          </a:xfrm>
          <a:custGeom>
            <a:avLst/>
            <a:gdLst/>
            <a:ahLst/>
            <a:cxnLst/>
            <a:rect l="l" t="t" r="r" b="b"/>
            <a:pathLst>
              <a:path w="21463" h="20872" extrusionOk="0">
                <a:moveTo>
                  <a:pt x="20845" y="7439"/>
                </a:moveTo>
                <a:lnTo>
                  <a:pt x="18717" y="9537"/>
                </a:lnTo>
                <a:cubicBezTo>
                  <a:pt x="18717" y="9536"/>
                  <a:pt x="18717" y="9536"/>
                  <a:pt x="18717" y="9536"/>
                </a:cubicBezTo>
                <a:lnTo>
                  <a:pt x="18288" y="9116"/>
                </a:lnTo>
                <a:cubicBezTo>
                  <a:pt x="18567" y="8670"/>
                  <a:pt x="18519" y="8120"/>
                  <a:pt x="18170" y="7777"/>
                </a:cubicBezTo>
                <a:cubicBezTo>
                  <a:pt x="17976" y="7589"/>
                  <a:pt x="17713" y="7485"/>
                  <a:pt x="17429" y="7485"/>
                </a:cubicBezTo>
                <a:cubicBezTo>
                  <a:pt x="17428" y="7485"/>
                  <a:pt x="17427" y="7485"/>
                  <a:pt x="17426" y="7485"/>
                </a:cubicBezTo>
                <a:cubicBezTo>
                  <a:pt x="17211" y="7485"/>
                  <a:pt x="16996" y="7547"/>
                  <a:pt x="16807" y="7658"/>
                </a:cubicBezTo>
                <a:lnTo>
                  <a:pt x="14091" y="4992"/>
                </a:lnTo>
                <a:cubicBezTo>
                  <a:pt x="14089" y="4990"/>
                  <a:pt x="14087" y="4987"/>
                  <a:pt x="14085" y="4985"/>
                </a:cubicBezTo>
                <a:cubicBezTo>
                  <a:pt x="14083" y="4983"/>
                  <a:pt x="14080" y="4982"/>
                  <a:pt x="14078" y="4980"/>
                </a:cubicBezTo>
                <a:lnTo>
                  <a:pt x="13294" y="4210"/>
                </a:lnTo>
                <a:cubicBezTo>
                  <a:pt x="13786" y="3516"/>
                  <a:pt x="13711" y="2553"/>
                  <a:pt x="13077" y="1941"/>
                </a:cubicBezTo>
                <a:cubicBezTo>
                  <a:pt x="12509" y="1394"/>
                  <a:pt x="11627" y="1278"/>
                  <a:pt x="10932" y="1660"/>
                </a:cubicBezTo>
                <a:cubicBezTo>
                  <a:pt x="10845" y="1708"/>
                  <a:pt x="10739" y="1694"/>
                  <a:pt x="10665" y="1622"/>
                </a:cubicBezTo>
                <a:lnTo>
                  <a:pt x="10616" y="1576"/>
                </a:lnTo>
                <a:cubicBezTo>
                  <a:pt x="10528" y="1489"/>
                  <a:pt x="10528" y="1348"/>
                  <a:pt x="10616" y="1262"/>
                </a:cubicBezTo>
                <a:cubicBezTo>
                  <a:pt x="10630" y="1248"/>
                  <a:pt x="10646" y="1237"/>
                  <a:pt x="10664" y="1226"/>
                </a:cubicBezTo>
                <a:cubicBezTo>
                  <a:pt x="11578" y="704"/>
                  <a:pt x="13336" y="50"/>
                  <a:pt x="14845" y="1535"/>
                </a:cubicBezTo>
                <a:lnTo>
                  <a:pt x="16215" y="2883"/>
                </a:lnTo>
                <a:cubicBezTo>
                  <a:pt x="16216" y="2883"/>
                  <a:pt x="16216" y="2883"/>
                  <a:pt x="16216" y="2884"/>
                </a:cubicBezTo>
                <a:cubicBezTo>
                  <a:pt x="16216" y="2884"/>
                  <a:pt x="16216" y="2884"/>
                  <a:pt x="16216" y="2884"/>
                </a:cubicBezTo>
                <a:lnTo>
                  <a:pt x="18205" y="4840"/>
                </a:lnTo>
                <a:cubicBezTo>
                  <a:pt x="18209" y="4845"/>
                  <a:pt x="18212" y="4850"/>
                  <a:pt x="18217" y="4855"/>
                </a:cubicBezTo>
                <a:cubicBezTo>
                  <a:pt x="18221" y="4858"/>
                  <a:pt x="18225" y="4861"/>
                  <a:pt x="18229" y="4864"/>
                </a:cubicBezTo>
                <a:lnTo>
                  <a:pt x="18939" y="5562"/>
                </a:lnTo>
                <a:cubicBezTo>
                  <a:pt x="18669" y="5998"/>
                  <a:pt x="18703" y="6551"/>
                  <a:pt x="19057" y="6899"/>
                </a:cubicBezTo>
                <a:cubicBezTo>
                  <a:pt x="19406" y="7242"/>
                  <a:pt x="19969" y="7290"/>
                  <a:pt x="20421" y="7019"/>
                </a:cubicBezTo>
                <a:lnTo>
                  <a:pt x="20847" y="7437"/>
                </a:lnTo>
                <a:cubicBezTo>
                  <a:pt x="20846" y="7438"/>
                  <a:pt x="20846" y="7438"/>
                  <a:pt x="20845" y="7439"/>
                </a:cubicBezTo>
                <a:close/>
                <a:moveTo>
                  <a:pt x="11910" y="10638"/>
                </a:moveTo>
                <a:cubicBezTo>
                  <a:pt x="11910" y="10638"/>
                  <a:pt x="11909" y="10638"/>
                  <a:pt x="11909" y="10638"/>
                </a:cubicBezTo>
                <a:cubicBezTo>
                  <a:pt x="11909" y="10639"/>
                  <a:pt x="11908" y="10639"/>
                  <a:pt x="11908" y="10640"/>
                </a:cubicBezTo>
                <a:lnTo>
                  <a:pt x="10962" y="11570"/>
                </a:lnTo>
                <a:cubicBezTo>
                  <a:pt x="10962" y="11570"/>
                  <a:pt x="10962" y="11570"/>
                  <a:pt x="10962" y="11570"/>
                </a:cubicBezTo>
                <a:cubicBezTo>
                  <a:pt x="10962" y="11570"/>
                  <a:pt x="10961" y="11571"/>
                  <a:pt x="10961" y="11571"/>
                </a:cubicBezTo>
                <a:lnTo>
                  <a:pt x="2283" y="20107"/>
                </a:lnTo>
                <a:cubicBezTo>
                  <a:pt x="2229" y="20160"/>
                  <a:pt x="2157" y="20190"/>
                  <a:pt x="2081" y="20190"/>
                </a:cubicBezTo>
                <a:cubicBezTo>
                  <a:pt x="2000" y="20187"/>
                  <a:pt x="1933" y="20161"/>
                  <a:pt x="1878" y="20108"/>
                </a:cubicBezTo>
                <a:cubicBezTo>
                  <a:pt x="1877" y="20107"/>
                  <a:pt x="1876" y="20107"/>
                  <a:pt x="1876" y="20106"/>
                </a:cubicBezTo>
                <a:lnTo>
                  <a:pt x="716" y="18966"/>
                </a:lnTo>
                <a:cubicBezTo>
                  <a:pt x="602" y="18855"/>
                  <a:pt x="601" y="18675"/>
                  <a:pt x="712" y="18562"/>
                </a:cubicBezTo>
                <a:cubicBezTo>
                  <a:pt x="714" y="18561"/>
                  <a:pt x="715" y="18560"/>
                  <a:pt x="716" y="18558"/>
                </a:cubicBezTo>
                <a:lnTo>
                  <a:pt x="10338" y="9097"/>
                </a:lnTo>
                <a:cubicBezTo>
                  <a:pt x="10338" y="9096"/>
                  <a:pt x="10338" y="9096"/>
                  <a:pt x="10338" y="9096"/>
                </a:cubicBezTo>
                <a:cubicBezTo>
                  <a:pt x="10339" y="9096"/>
                  <a:pt x="10339" y="9096"/>
                  <a:pt x="10339" y="9095"/>
                </a:cubicBezTo>
                <a:lnTo>
                  <a:pt x="13867" y="5626"/>
                </a:lnTo>
                <a:lnTo>
                  <a:pt x="15438" y="7168"/>
                </a:lnTo>
                <a:cubicBezTo>
                  <a:pt x="15438" y="7168"/>
                  <a:pt x="11910" y="10638"/>
                  <a:pt x="11910" y="10638"/>
                </a:cubicBezTo>
                <a:close/>
                <a:moveTo>
                  <a:pt x="12127" y="11279"/>
                </a:moveTo>
                <a:lnTo>
                  <a:pt x="15189" y="14286"/>
                </a:lnTo>
                <a:lnTo>
                  <a:pt x="14676" y="14790"/>
                </a:lnTo>
                <a:lnTo>
                  <a:pt x="11614" y="11783"/>
                </a:lnTo>
                <a:cubicBezTo>
                  <a:pt x="11614" y="11783"/>
                  <a:pt x="12127" y="11279"/>
                  <a:pt x="12127" y="11279"/>
                </a:cubicBezTo>
                <a:close/>
                <a:moveTo>
                  <a:pt x="16480" y="13977"/>
                </a:moveTo>
                <a:cubicBezTo>
                  <a:pt x="16519" y="14014"/>
                  <a:pt x="16567" y="14041"/>
                  <a:pt x="16619" y="14055"/>
                </a:cubicBezTo>
                <a:lnTo>
                  <a:pt x="19792" y="14888"/>
                </a:lnTo>
                <a:lnTo>
                  <a:pt x="20637" y="17994"/>
                </a:lnTo>
                <a:lnTo>
                  <a:pt x="20428" y="18198"/>
                </a:lnTo>
                <a:cubicBezTo>
                  <a:pt x="20395" y="18231"/>
                  <a:pt x="20352" y="18249"/>
                  <a:pt x="20306" y="18249"/>
                </a:cubicBezTo>
                <a:cubicBezTo>
                  <a:pt x="20306" y="18249"/>
                  <a:pt x="20305" y="18249"/>
                  <a:pt x="20305" y="18249"/>
                </a:cubicBezTo>
                <a:cubicBezTo>
                  <a:pt x="20259" y="18249"/>
                  <a:pt x="20216" y="18231"/>
                  <a:pt x="20182" y="18198"/>
                </a:cubicBezTo>
                <a:lnTo>
                  <a:pt x="18751" y="16793"/>
                </a:lnTo>
                <a:cubicBezTo>
                  <a:pt x="18539" y="16586"/>
                  <a:pt x="18258" y="16472"/>
                  <a:pt x="17958" y="16472"/>
                </a:cubicBezTo>
                <a:cubicBezTo>
                  <a:pt x="17659" y="16472"/>
                  <a:pt x="17378" y="16586"/>
                  <a:pt x="17166" y="16793"/>
                </a:cubicBezTo>
                <a:lnTo>
                  <a:pt x="17099" y="16860"/>
                </a:lnTo>
                <a:cubicBezTo>
                  <a:pt x="16665" y="17286"/>
                  <a:pt x="16665" y="17980"/>
                  <a:pt x="17099" y="18407"/>
                </a:cubicBezTo>
                <a:lnTo>
                  <a:pt x="18533" y="19814"/>
                </a:lnTo>
                <a:cubicBezTo>
                  <a:pt x="18604" y="19883"/>
                  <a:pt x="18604" y="19996"/>
                  <a:pt x="18533" y="20066"/>
                </a:cubicBezTo>
                <a:lnTo>
                  <a:pt x="18327" y="20268"/>
                </a:lnTo>
                <a:lnTo>
                  <a:pt x="15170" y="19439"/>
                </a:lnTo>
                <a:lnTo>
                  <a:pt x="14321" y="16323"/>
                </a:lnTo>
                <a:cubicBezTo>
                  <a:pt x="14307" y="16272"/>
                  <a:pt x="14280" y="16226"/>
                  <a:pt x="14242" y="16189"/>
                </a:cubicBezTo>
                <a:lnTo>
                  <a:pt x="10685" y="12696"/>
                </a:lnTo>
                <a:lnTo>
                  <a:pt x="11179" y="12211"/>
                </a:lnTo>
                <a:lnTo>
                  <a:pt x="14346" y="15319"/>
                </a:lnTo>
                <a:cubicBezTo>
                  <a:pt x="14346" y="15320"/>
                  <a:pt x="14347" y="15320"/>
                  <a:pt x="14347" y="15321"/>
                </a:cubicBezTo>
                <a:cubicBezTo>
                  <a:pt x="14347" y="15321"/>
                  <a:pt x="14348" y="15321"/>
                  <a:pt x="14348" y="15321"/>
                </a:cubicBezTo>
                <a:cubicBezTo>
                  <a:pt x="14436" y="15406"/>
                  <a:pt x="14552" y="15453"/>
                  <a:pt x="14676" y="15453"/>
                </a:cubicBezTo>
                <a:cubicBezTo>
                  <a:pt x="14677" y="15453"/>
                  <a:pt x="14677" y="15453"/>
                  <a:pt x="14678" y="15453"/>
                </a:cubicBezTo>
                <a:cubicBezTo>
                  <a:pt x="14803" y="15453"/>
                  <a:pt x="14919" y="15405"/>
                  <a:pt x="15006" y="15319"/>
                </a:cubicBezTo>
                <a:lnTo>
                  <a:pt x="15735" y="14604"/>
                </a:lnTo>
                <a:cubicBezTo>
                  <a:pt x="15913" y="14427"/>
                  <a:pt x="15912" y="14140"/>
                  <a:pt x="15733" y="13966"/>
                </a:cubicBezTo>
                <a:lnTo>
                  <a:pt x="12561" y="10852"/>
                </a:lnTo>
                <a:lnTo>
                  <a:pt x="12929" y="10490"/>
                </a:lnTo>
                <a:cubicBezTo>
                  <a:pt x="12929" y="10490"/>
                  <a:pt x="16480" y="13977"/>
                  <a:pt x="16480" y="13977"/>
                </a:cubicBezTo>
                <a:close/>
                <a:moveTo>
                  <a:pt x="9174" y="9387"/>
                </a:moveTo>
                <a:lnTo>
                  <a:pt x="6620" y="6881"/>
                </a:lnTo>
                <a:lnTo>
                  <a:pt x="7134" y="6377"/>
                </a:lnTo>
                <a:lnTo>
                  <a:pt x="9686" y="8883"/>
                </a:lnTo>
                <a:cubicBezTo>
                  <a:pt x="9686" y="8883"/>
                  <a:pt x="9174" y="9387"/>
                  <a:pt x="9174" y="9387"/>
                </a:cubicBezTo>
                <a:close/>
                <a:moveTo>
                  <a:pt x="4777" y="6896"/>
                </a:moveTo>
                <a:cubicBezTo>
                  <a:pt x="4739" y="6859"/>
                  <a:pt x="4691" y="6832"/>
                  <a:pt x="4638" y="6818"/>
                </a:cubicBezTo>
                <a:lnTo>
                  <a:pt x="1467" y="5985"/>
                </a:lnTo>
                <a:lnTo>
                  <a:pt x="620" y="2874"/>
                </a:lnTo>
                <a:lnTo>
                  <a:pt x="828" y="2670"/>
                </a:lnTo>
                <a:cubicBezTo>
                  <a:pt x="861" y="2637"/>
                  <a:pt x="905" y="2619"/>
                  <a:pt x="951" y="2619"/>
                </a:cubicBezTo>
                <a:cubicBezTo>
                  <a:pt x="952" y="2619"/>
                  <a:pt x="952" y="2619"/>
                  <a:pt x="952" y="2619"/>
                </a:cubicBezTo>
                <a:cubicBezTo>
                  <a:pt x="998" y="2619"/>
                  <a:pt x="1042" y="2637"/>
                  <a:pt x="1075" y="2669"/>
                </a:cubicBezTo>
                <a:cubicBezTo>
                  <a:pt x="1076" y="2671"/>
                  <a:pt x="1077" y="2672"/>
                  <a:pt x="1079" y="2673"/>
                </a:cubicBezTo>
                <a:lnTo>
                  <a:pt x="2510" y="4080"/>
                </a:lnTo>
                <a:cubicBezTo>
                  <a:pt x="2722" y="4288"/>
                  <a:pt x="3003" y="4402"/>
                  <a:pt x="3302" y="4402"/>
                </a:cubicBezTo>
                <a:cubicBezTo>
                  <a:pt x="3601" y="4402"/>
                  <a:pt x="3882" y="4288"/>
                  <a:pt x="4094" y="4080"/>
                </a:cubicBezTo>
                <a:lnTo>
                  <a:pt x="4161" y="4014"/>
                </a:lnTo>
                <a:cubicBezTo>
                  <a:pt x="4595" y="3588"/>
                  <a:pt x="4595" y="2894"/>
                  <a:pt x="4161" y="2467"/>
                </a:cubicBezTo>
                <a:lnTo>
                  <a:pt x="2725" y="1060"/>
                </a:lnTo>
                <a:cubicBezTo>
                  <a:pt x="2655" y="990"/>
                  <a:pt x="2655" y="877"/>
                  <a:pt x="2726" y="807"/>
                </a:cubicBezTo>
                <a:lnTo>
                  <a:pt x="2931" y="604"/>
                </a:lnTo>
                <a:lnTo>
                  <a:pt x="6089" y="1433"/>
                </a:lnTo>
                <a:lnTo>
                  <a:pt x="6937" y="4549"/>
                </a:lnTo>
                <a:cubicBezTo>
                  <a:pt x="6951" y="4600"/>
                  <a:pt x="6978" y="4646"/>
                  <a:pt x="7016" y="4683"/>
                </a:cubicBezTo>
                <a:lnTo>
                  <a:pt x="10489" y="8093"/>
                </a:lnTo>
                <a:lnTo>
                  <a:pt x="10121" y="8456"/>
                </a:lnTo>
                <a:lnTo>
                  <a:pt x="7464" y="5848"/>
                </a:lnTo>
                <a:cubicBezTo>
                  <a:pt x="7463" y="5847"/>
                  <a:pt x="7463" y="5847"/>
                  <a:pt x="7463" y="5847"/>
                </a:cubicBezTo>
                <a:cubicBezTo>
                  <a:pt x="7462" y="5846"/>
                  <a:pt x="7462" y="5846"/>
                  <a:pt x="7461" y="5845"/>
                </a:cubicBezTo>
                <a:cubicBezTo>
                  <a:pt x="7374" y="5760"/>
                  <a:pt x="7257" y="5713"/>
                  <a:pt x="7134" y="5713"/>
                </a:cubicBezTo>
                <a:cubicBezTo>
                  <a:pt x="7133" y="5713"/>
                  <a:pt x="7132" y="5713"/>
                  <a:pt x="7131" y="5713"/>
                </a:cubicBezTo>
                <a:cubicBezTo>
                  <a:pt x="7007" y="5714"/>
                  <a:pt x="6890" y="5762"/>
                  <a:pt x="6803" y="5848"/>
                </a:cubicBezTo>
                <a:lnTo>
                  <a:pt x="6077" y="6560"/>
                </a:lnTo>
                <a:cubicBezTo>
                  <a:pt x="6076" y="6561"/>
                  <a:pt x="6076" y="6562"/>
                  <a:pt x="6075" y="6563"/>
                </a:cubicBezTo>
                <a:cubicBezTo>
                  <a:pt x="5896" y="6740"/>
                  <a:pt x="5897" y="7027"/>
                  <a:pt x="6077" y="7201"/>
                </a:cubicBezTo>
                <a:lnTo>
                  <a:pt x="8739" y="9814"/>
                </a:lnTo>
                <a:lnTo>
                  <a:pt x="8244" y="10301"/>
                </a:lnTo>
                <a:cubicBezTo>
                  <a:pt x="8244" y="10301"/>
                  <a:pt x="4777" y="6896"/>
                  <a:pt x="4777" y="6896"/>
                </a:cubicBezTo>
                <a:close/>
                <a:moveTo>
                  <a:pt x="17236" y="2309"/>
                </a:moveTo>
                <a:lnTo>
                  <a:pt x="18804" y="3850"/>
                </a:lnTo>
                <a:lnTo>
                  <a:pt x="18436" y="4213"/>
                </a:lnTo>
                <a:lnTo>
                  <a:pt x="16868" y="2671"/>
                </a:lnTo>
                <a:cubicBezTo>
                  <a:pt x="16868" y="2671"/>
                  <a:pt x="17236" y="2309"/>
                  <a:pt x="17236" y="2309"/>
                </a:cubicBezTo>
                <a:close/>
                <a:moveTo>
                  <a:pt x="21283" y="7007"/>
                </a:moveTo>
                <a:lnTo>
                  <a:pt x="20859" y="6596"/>
                </a:lnTo>
                <a:cubicBezTo>
                  <a:pt x="20659" y="6398"/>
                  <a:pt x="20348" y="6360"/>
                  <a:pt x="20101" y="6505"/>
                </a:cubicBezTo>
                <a:cubicBezTo>
                  <a:pt x="19887" y="6634"/>
                  <a:pt x="19644" y="6622"/>
                  <a:pt x="19496" y="6477"/>
                </a:cubicBezTo>
                <a:cubicBezTo>
                  <a:pt x="19315" y="6298"/>
                  <a:pt x="19347" y="5964"/>
                  <a:pt x="19567" y="5748"/>
                </a:cubicBezTo>
                <a:cubicBezTo>
                  <a:pt x="19686" y="5631"/>
                  <a:pt x="19686" y="5443"/>
                  <a:pt x="19567" y="5326"/>
                </a:cubicBezTo>
                <a:lnTo>
                  <a:pt x="18870" y="4640"/>
                </a:lnTo>
                <a:lnTo>
                  <a:pt x="19283" y="4234"/>
                </a:lnTo>
                <a:cubicBezTo>
                  <a:pt x="19285" y="4232"/>
                  <a:pt x="19287" y="4230"/>
                  <a:pt x="19289" y="4228"/>
                </a:cubicBezTo>
                <a:cubicBezTo>
                  <a:pt x="19501" y="4017"/>
                  <a:pt x="19498" y="3676"/>
                  <a:pt x="19285" y="3469"/>
                </a:cubicBezTo>
                <a:lnTo>
                  <a:pt x="17623" y="1835"/>
                </a:lnTo>
                <a:cubicBezTo>
                  <a:pt x="17406" y="1629"/>
                  <a:pt x="17067" y="1629"/>
                  <a:pt x="16847" y="1838"/>
                </a:cubicBezTo>
                <a:lnTo>
                  <a:pt x="16434" y="2243"/>
                </a:lnTo>
                <a:lnTo>
                  <a:pt x="15284" y="1113"/>
                </a:lnTo>
                <a:cubicBezTo>
                  <a:pt x="13414" y="-728"/>
                  <a:pt x="11212" y="217"/>
                  <a:pt x="10353" y="707"/>
                </a:cubicBezTo>
                <a:cubicBezTo>
                  <a:pt x="10290" y="743"/>
                  <a:pt x="10231" y="787"/>
                  <a:pt x="10178" y="838"/>
                </a:cubicBezTo>
                <a:cubicBezTo>
                  <a:pt x="9852" y="1158"/>
                  <a:pt x="9851" y="1678"/>
                  <a:pt x="10180" y="2002"/>
                </a:cubicBezTo>
                <a:lnTo>
                  <a:pt x="10231" y="2050"/>
                </a:lnTo>
                <a:cubicBezTo>
                  <a:pt x="10497" y="2308"/>
                  <a:pt x="10911" y="2362"/>
                  <a:pt x="11236" y="2183"/>
                </a:cubicBezTo>
                <a:cubicBezTo>
                  <a:pt x="11692" y="1933"/>
                  <a:pt x="12270" y="2009"/>
                  <a:pt x="12642" y="2368"/>
                </a:cubicBezTo>
                <a:cubicBezTo>
                  <a:pt x="13110" y="2819"/>
                  <a:pt x="13117" y="3560"/>
                  <a:pt x="12658" y="4020"/>
                </a:cubicBezTo>
                <a:cubicBezTo>
                  <a:pt x="12541" y="4138"/>
                  <a:pt x="12541" y="4324"/>
                  <a:pt x="12660" y="4441"/>
                </a:cubicBezTo>
                <a:lnTo>
                  <a:pt x="13432" y="5199"/>
                </a:lnTo>
                <a:lnTo>
                  <a:pt x="10923" y="7666"/>
                </a:lnTo>
                <a:lnTo>
                  <a:pt x="7513" y="4318"/>
                </a:lnTo>
                <a:lnTo>
                  <a:pt x="6682" y="1266"/>
                </a:lnTo>
                <a:cubicBezTo>
                  <a:pt x="6628" y="1067"/>
                  <a:pt x="6467" y="910"/>
                  <a:pt x="6263" y="856"/>
                </a:cubicBezTo>
                <a:lnTo>
                  <a:pt x="3078" y="20"/>
                </a:lnTo>
                <a:cubicBezTo>
                  <a:pt x="2873" y="-34"/>
                  <a:pt x="2653" y="24"/>
                  <a:pt x="2502" y="171"/>
                </a:cubicBezTo>
                <a:lnTo>
                  <a:pt x="2286" y="386"/>
                </a:lnTo>
                <a:cubicBezTo>
                  <a:pt x="1979" y="688"/>
                  <a:pt x="1979" y="1180"/>
                  <a:pt x="2286" y="1482"/>
                </a:cubicBezTo>
                <a:lnTo>
                  <a:pt x="3722" y="2890"/>
                </a:lnTo>
                <a:cubicBezTo>
                  <a:pt x="3919" y="3083"/>
                  <a:pt x="3919" y="3398"/>
                  <a:pt x="3722" y="3592"/>
                </a:cubicBezTo>
                <a:lnTo>
                  <a:pt x="3655" y="3658"/>
                </a:lnTo>
                <a:cubicBezTo>
                  <a:pt x="3466" y="3843"/>
                  <a:pt x="3137" y="3843"/>
                  <a:pt x="2949" y="3658"/>
                </a:cubicBezTo>
                <a:lnTo>
                  <a:pt x="1515" y="2247"/>
                </a:lnTo>
                <a:cubicBezTo>
                  <a:pt x="1513" y="2246"/>
                  <a:pt x="1511" y="2244"/>
                  <a:pt x="1509" y="2242"/>
                </a:cubicBezTo>
                <a:cubicBezTo>
                  <a:pt x="1360" y="2098"/>
                  <a:pt x="1162" y="2018"/>
                  <a:pt x="952" y="2018"/>
                </a:cubicBezTo>
                <a:cubicBezTo>
                  <a:pt x="951" y="2018"/>
                  <a:pt x="951" y="2018"/>
                  <a:pt x="950" y="2018"/>
                </a:cubicBezTo>
                <a:cubicBezTo>
                  <a:pt x="738" y="2019"/>
                  <a:pt x="538" y="2100"/>
                  <a:pt x="389" y="2247"/>
                </a:cubicBezTo>
                <a:lnTo>
                  <a:pt x="172" y="2460"/>
                </a:lnTo>
                <a:cubicBezTo>
                  <a:pt x="24" y="2606"/>
                  <a:pt x="-34" y="2820"/>
                  <a:pt x="20" y="3018"/>
                </a:cubicBezTo>
                <a:lnTo>
                  <a:pt x="871" y="6141"/>
                </a:lnTo>
                <a:cubicBezTo>
                  <a:pt x="922" y="6345"/>
                  <a:pt x="1083" y="6506"/>
                  <a:pt x="1291" y="6561"/>
                </a:cubicBezTo>
                <a:lnTo>
                  <a:pt x="4397" y="7377"/>
                </a:lnTo>
                <a:lnTo>
                  <a:pt x="7810" y="10728"/>
                </a:lnTo>
                <a:lnTo>
                  <a:pt x="280" y="18134"/>
                </a:lnTo>
                <a:cubicBezTo>
                  <a:pt x="278" y="18136"/>
                  <a:pt x="276" y="18137"/>
                  <a:pt x="274" y="18139"/>
                </a:cubicBezTo>
                <a:cubicBezTo>
                  <a:pt x="-76" y="18485"/>
                  <a:pt x="-74" y="19046"/>
                  <a:pt x="277" y="19389"/>
                </a:cubicBezTo>
                <a:lnTo>
                  <a:pt x="1431" y="20523"/>
                </a:lnTo>
                <a:cubicBezTo>
                  <a:pt x="1434" y="20525"/>
                  <a:pt x="1437" y="20529"/>
                  <a:pt x="1441" y="20533"/>
                </a:cubicBezTo>
                <a:cubicBezTo>
                  <a:pt x="1612" y="20699"/>
                  <a:pt x="1839" y="20791"/>
                  <a:pt x="2079" y="20791"/>
                </a:cubicBezTo>
                <a:cubicBezTo>
                  <a:pt x="2081" y="20791"/>
                  <a:pt x="2082" y="20791"/>
                  <a:pt x="2083" y="20791"/>
                </a:cubicBezTo>
                <a:cubicBezTo>
                  <a:pt x="2326" y="20790"/>
                  <a:pt x="2553" y="20696"/>
                  <a:pt x="2723" y="20528"/>
                </a:cubicBezTo>
                <a:lnTo>
                  <a:pt x="10251" y="13124"/>
                </a:lnTo>
                <a:lnTo>
                  <a:pt x="13745" y="16554"/>
                </a:lnTo>
                <a:lnTo>
                  <a:pt x="14576" y="19606"/>
                </a:lnTo>
                <a:cubicBezTo>
                  <a:pt x="14631" y="19805"/>
                  <a:pt x="14791" y="19962"/>
                  <a:pt x="14995" y="20016"/>
                </a:cubicBezTo>
                <a:lnTo>
                  <a:pt x="18181" y="20852"/>
                </a:lnTo>
                <a:cubicBezTo>
                  <a:pt x="18231" y="20866"/>
                  <a:pt x="18283" y="20872"/>
                  <a:pt x="18334" y="20872"/>
                </a:cubicBezTo>
                <a:cubicBezTo>
                  <a:pt x="18490" y="20872"/>
                  <a:pt x="18642" y="20812"/>
                  <a:pt x="18755" y="20702"/>
                </a:cubicBezTo>
                <a:lnTo>
                  <a:pt x="18973" y="20488"/>
                </a:lnTo>
                <a:cubicBezTo>
                  <a:pt x="19279" y="20186"/>
                  <a:pt x="19279" y="19694"/>
                  <a:pt x="18972" y="19391"/>
                </a:cubicBezTo>
                <a:lnTo>
                  <a:pt x="17538" y="17984"/>
                </a:lnTo>
                <a:cubicBezTo>
                  <a:pt x="17341" y="17790"/>
                  <a:pt x="17341" y="17476"/>
                  <a:pt x="17538" y="17282"/>
                </a:cubicBezTo>
                <a:lnTo>
                  <a:pt x="17605" y="17216"/>
                </a:lnTo>
                <a:cubicBezTo>
                  <a:pt x="17794" y="17031"/>
                  <a:pt x="18123" y="17031"/>
                  <a:pt x="18312" y="17216"/>
                </a:cubicBezTo>
                <a:lnTo>
                  <a:pt x="19745" y="18622"/>
                </a:lnTo>
                <a:cubicBezTo>
                  <a:pt x="19895" y="18769"/>
                  <a:pt x="20099" y="18849"/>
                  <a:pt x="20307" y="18849"/>
                </a:cubicBezTo>
                <a:cubicBezTo>
                  <a:pt x="20519" y="18849"/>
                  <a:pt x="20719" y="18768"/>
                  <a:pt x="20867" y="18621"/>
                </a:cubicBezTo>
                <a:lnTo>
                  <a:pt x="21085" y="18408"/>
                </a:lnTo>
                <a:cubicBezTo>
                  <a:pt x="21233" y="18262"/>
                  <a:pt x="21292" y="18048"/>
                  <a:pt x="21237" y="17851"/>
                </a:cubicBezTo>
                <a:lnTo>
                  <a:pt x="20386" y="14723"/>
                </a:lnTo>
                <a:cubicBezTo>
                  <a:pt x="20332" y="14522"/>
                  <a:pt x="20171" y="14364"/>
                  <a:pt x="19966" y="14312"/>
                </a:cubicBezTo>
                <a:lnTo>
                  <a:pt x="16861" y="13496"/>
                </a:lnTo>
                <a:lnTo>
                  <a:pt x="13363" y="10063"/>
                </a:lnTo>
                <a:lnTo>
                  <a:pt x="15872" y="7595"/>
                </a:lnTo>
                <a:lnTo>
                  <a:pt x="16560" y="8270"/>
                </a:lnTo>
                <a:cubicBezTo>
                  <a:pt x="16618" y="8327"/>
                  <a:pt x="16697" y="8359"/>
                  <a:pt x="16780" y="8359"/>
                </a:cubicBezTo>
                <a:cubicBezTo>
                  <a:pt x="16780" y="8359"/>
                  <a:pt x="16780" y="8359"/>
                  <a:pt x="16780" y="8359"/>
                </a:cubicBezTo>
                <a:cubicBezTo>
                  <a:pt x="16863" y="8359"/>
                  <a:pt x="16942" y="8327"/>
                  <a:pt x="17000" y="8270"/>
                </a:cubicBezTo>
                <a:cubicBezTo>
                  <a:pt x="17118" y="8153"/>
                  <a:pt x="17274" y="8086"/>
                  <a:pt x="17428" y="8086"/>
                </a:cubicBezTo>
                <a:cubicBezTo>
                  <a:pt x="17428" y="8086"/>
                  <a:pt x="17429" y="8086"/>
                  <a:pt x="17429" y="8086"/>
                </a:cubicBezTo>
                <a:cubicBezTo>
                  <a:pt x="17514" y="8086"/>
                  <a:pt x="17634" y="8106"/>
                  <a:pt x="17732" y="8201"/>
                </a:cubicBezTo>
                <a:cubicBezTo>
                  <a:pt x="17880" y="8346"/>
                  <a:pt x="17892" y="8594"/>
                  <a:pt x="17759" y="8807"/>
                </a:cubicBezTo>
                <a:cubicBezTo>
                  <a:pt x="17614" y="9044"/>
                  <a:pt x="17653" y="9346"/>
                  <a:pt x="17852" y="9541"/>
                </a:cubicBezTo>
                <a:lnTo>
                  <a:pt x="18274" y="9955"/>
                </a:lnTo>
                <a:cubicBezTo>
                  <a:pt x="18276" y="9957"/>
                  <a:pt x="18278" y="9959"/>
                  <a:pt x="18280" y="9961"/>
                </a:cubicBezTo>
                <a:cubicBezTo>
                  <a:pt x="18397" y="10075"/>
                  <a:pt x="18551" y="10137"/>
                  <a:pt x="18716" y="10137"/>
                </a:cubicBezTo>
                <a:cubicBezTo>
                  <a:pt x="18716" y="10137"/>
                  <a:pt x="18717" y="10137"/>
                  <a:pt x="18717" y="10137"/>
                </a:cubicBezTo>
                <a:cubicBezTo>
                  <a:pt x="18883" y="10137"/>
                  <a:pt x="19038" y="10074"/>
                  <a:pt x="19155" y="9959"/>
                </a:cubicBezTo>
                <a:lnTo>
                  <a:pt x="21281" y="7864"/>
                </a:lnTo>
                <a:cubicBezTo>
                  <a:pt x="21282" y="7863"/>
                  <a:pt x="21284" y="7862"/>
                  <a:pt x="21285" y="7860"/>
                </a:cubicBezTo>
                <a:cubicBezTo>
                  <a:pt x="21524" y="7625"/>
                  <a:pt x="21523" y="7243"/>
                  <a:pt x="21283" y="70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FFF5"/>
              </a:buClr>
              <a:buSzPts val="3000"/>
              <a:buFont typeface="Gill Sans"/>
              <a:buNone/>
            </a:pPr>
            <a:endParaRPr sz="3000" b="0" i="0" u="none" strike="noStrike" cap="none">
              <a:solidFill>
                <a:srgbClr val="394D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BC0719-7536-43E7-B38F-8A7703FF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23" y="2721928"/>
            <a:ext cx="5950688" cy="36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6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8"/>
          <p:cNvSpPr txBox="1">
            <a:spLocks noGrp="1"/>
          </p:cNvSpPr>
          <p:nvPr>
            <p:ph type="body" idx="1"/>
          </p:nvPr>
        </p:nvSpPr>
        <p:spPr>
          <a:xfrm>
            <a:off x="-1772" y="1553416"/>
            <a:ext cx="12197269" cy="19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lt1"/>
              </a:buClr>
            </a:pPr>
            <a:r>
              <a:rPr lang="en-US" sz="5500">
                <a:solidFill>
                  <a:schemeClr val="lt1"/>
                </a:solidFill>
              </a:rPr>
              <a:t>Implementing our GraphQL</a:t>
            </a:r>
            <a:endParaRPr lang="en-US">
              <a:solidFill>
                <a:schemeClr val="lt1"/>
              </a:solidFill>
            </a:endParaRPr>
          </a:p>
          <a:p>
            <a:pPr marL="0" indent="0" algn="ctr">
              <a:buClr>
                <a:schemeClr val="lt1"/>
              </a:buClr>
            </a:pPr>
            <a:r>
              <a:rPr lang="en-US" sz="5500">
                <a:solidFill>
                  <a:schemeClr val="lt1"/>
                </a:solidFill>
              </a:rPr>
              <a:t>Schema's </a:t>
            </a:r>
            <a:r>
              <a:rPr lang="en-US" sz="5500" dirty="0">
                <a:solidFill>
                  <a:schemeClr val="lt1"/>
                </a:solidFill>
              </a:rPr>
              <a:t>&amp; CustomGraphTypes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42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741</cp:revision>
  <dcterms:created xsi:type="dcterms:W3CDTF">2013-07-15T20:26:40Z</dcterms:created>
  <dcterms:modified xsi:type="dcterms:W3CDTF">2019-07-09T20:59:19Z</dcterms:modified>
</cp:coreProperties>
</file>