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7D50-9031-4161-AEF4-3A7F35C2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BB104-0A2D-47EB-8BAE-92284757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CE680-B8A1-4DF4-8477-C2DFEA9F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ABDA9-86BC-42D9-8424-C41AFDCB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6C5EA-726B-4D88-92C0-46DB8954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148B-3CC4-4CF5-A2CD-C4232E48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7B35E7-3B3F-4B4D-BCDF-EDEAD786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0C740-582F-4532-A0C3-EEB03091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15FA9-A1C7-4072-93E7-E8F5CA1B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FB70-1CA1-45A2-9603-EE01CD00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3869DF-3C4D-4F6F-A13A-5561A39D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0AD86-8F73-41AE-B0A2-3845B2C2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FF188-D10E-430D-88D7-42FBB76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63612-0FAA-42FA-81A3-C7426942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0676-3D74-4492-A568-D70E3023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84FC-BFF9-4960-B302-D1F93630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2E1AB-F3DA-46F2-A2EF-A955426D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70716-B298-47EC-8669-C5684A1D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7A72-A6DE-4A87-A7EA-92492048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A760-360E-43F6-8CD2-B20AF58C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37E60-FB62-4261-8E05-769D92F4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36B3A-C960-419E-B843-537D0782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6E9D1-FE88-4092-A7C1-29C10FF2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40295-FA63-481D-AEB0-3645ABCE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23E9-3925-4486-9B78-67AD9B2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8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045D-4475-4318-98E2-803805D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61976-55C8-4B6A-9A48-D12465284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46534-D4BD-44BC-BE37-54148740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BA534-FF5C-4CC5-9D22-94A3BB3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E0C6B-F1DD-4A94-99C9-4F73F48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390DA-E04C-41F1-9312-47517FA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6744-2AD9-4F9E-A7CA-B0A31FE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76E8-36D9-4FBD-8EB2-396C5E05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2D44B-07C9-40D7-9AA0-B571D0C9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F62D8-2234-4EBB-A501-B0A4EA640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1FB661-E6DC-4FC5-AD75-F440E6199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3DD5CD-1DDC-403B-B235-606A409B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43EE0C-AC23-4DC8-A034-9A06726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71798D-7FC2-44FD-AAAB-0761AB5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796-91C5-4B2D-B78A-BE4B191C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28E79-5261-4B9C-9160-EE18B2E4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5FC49-F252-4F5B-BEA6-0298B654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7A0B0-BD2F-4B4B-BAFC-FCD4E2AC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EFC83D-F6CE-4FD4-8FB4-D19DDE5F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D28AA-6E5A-456F-BADE-75DC5C5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6B3C5-BE5F-43DD-9C30-11D1740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CA134-2C88-452A-91ED-A93CB480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0DB58-42F7-4EA1-AB58-21C91439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EF88D-3FBB-43F5-A504-201F953A1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48FF0-67B0-4FC8-B20D-ED1A9A8E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5853F-330F-45A5-8E3C-F0CD05D1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E4D5C-2A56-4657-BBAC-6496271F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6D0EE-D9B5-4E86-B469-4F3F9B32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0B06E-2AA4-4159-B03F-7DDD6570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B55E6-AAF4-4F3C-A45E-D59F0086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24ED9-71ED-4ECF-8648-95C3A5A1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02D28-7527-49D4-B9DC-F8F1ABC1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BF8B9-EED3-4D30-B91E-444A4BE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23F07-C100-4B63-A8C3-3D7F13F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19259-E6AA-4CC2-B385-46224BA9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F7AD6-A844-4191-8853-36D4033B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3CE9-08D8-4A66-AFA2-7E41A8648C33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AF9E5-765E-408D-A612-0C46769F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26C1-6B2A-48D5-B13F-DF10A8CE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CE96-D185-4ECF-B850-C571EA892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3220D1-D86A-4342-BEAB-950FB713B592}"/>
              </a:ext>
            </a:extLst>
          </p:cNvPr>
          <p:cNvSpPr/>
          <p:nvPr/>
        </p:nvSpPr>
        <p:spPr>
          <a:xfrm>
            <a:off x="1095374" y="2674630"/>
            <a:ext cx="10001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依安装位置分为，宽棱中点，竖棱中点以及顶角。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使用的拟合模型，按照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LOS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NLOS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的情况分为两类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C3505E-7152-4B6B-9FA9-6AE9B1669EAB}"/>
              </a:ext>
            </a:extLst>
          </p:cNvPr>
          <p:cNvSpPr/>
          <p:nvPr/>
        </p:nvSpPr>
        <p:spPr>
          <a:xfrm>
            <a:off x="3394471" y="1151999"/>
            <a:ext cx="5403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实验数据记录表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路径损失模型拟合参数表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4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8F498B5-300E-4ABA-944D-2C27AAD589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327626"/>
                  </p:ext>
                </p:extLst>
              </p:nvPr>
            </p:nvGraphicFramePr>
            <p:xfrm>
              <a:off x="924876" y="1181100"/>
              <a:ext cx="11099484" cy="507810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14372">
                      <a:extLst>
                        <a:ext uri="{9D8B030D-6E8A-4147-A177-3AD203B41FA5}">
                          <a16:colId xmlns:a16="http://schemas.microsoft.com/office/drawing/2014/main" val="1505685866"/>
                        </a:ext>
                      </a:extLst>
                    </a:gridCol>
                    <a:gridCol w="558826">
                      <a:extLst>
                        <a:ext uri="{9D8B030D-6E8A-4147-A177-3AD203B41FA5}">
                          <a16:colId xmlns:a16="http://schemas.microsoft.com/office/drawing/2014/main" val="598735699"/>
                        </a:ext>
                      </a:extLst>
                    </a:gridCol>
                    <a:gridCol w="324332">
                      <a:extLst>
                        <a:ext uri="{9D8B030D-6E8A-4147-A177-3AD203B41FA5}">
                          <a16:colId xmlns:a16="http://schemas.microsoft.com/office/drawing/2014/main" val="739751933"/>
                        </a:ext>
                      </a:extLst>
                    </a:gridCol>
                    <a:gridCol w="341081">
                      <a:extLst>
                        <a:ext uri="{9D8B030D-6E8A-4147-A177-3AD203B41FA5}">
                          <a16:colId xmlns:a16="http://schemas.microsoft.com/office/drawing/2014/main" val="562024084"/>
                        </a:ext>
                      </a:extLst>
                    </a:gridCol>
                    <a:gridCol w="341081">
                      <a:extLst>
                        <a:ext uri="{9D8B030D-6E8A-4147-A177-3AD203B41FA5}">
                          <a16:colId xmlns:a16="http://schemas.microsoft.com/office/drawing/2014/main" val="4183391689"/>
                        </a:ext>
                      </a:extLst>
                    </a:gridCol>
                    <a:gridCol w="914372">
                      <a:extLst>
                        <a:ext uri="{9D8B030D-6E8A-4147-A177-3AD203B41FA5}">
                          <a16:colId xmlns:a16="http://schemas.microsoft.com/office/drawing/2014/main" val="2828566974"/>
                        </a:ext>
                      </a:extLst>
                    </a:gridCol>
                    <a:gridCol w="914372">
                      <a:extLst>
                        <a:ext uri="{9D8B030D-6E8A-4147-A177-3AD203B41FA5}">
                          <a16:colId xmlns:a16="http://schemas.microsoft.com/office/drawing/2014/main" val="119946160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3574099395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81366649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1054662145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4227349731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124911080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629765259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074312732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891238232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60860101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105591396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320824791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Variables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Propagation Properties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Parameters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Performance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37678"/>
                      </a:ext>
                    </a:extLst>
                  </a:tr>
                  <a:tr h="2571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Path Type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d1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d2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Upper/Lower 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Working Frequency</a:t>
                          </a: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（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f/MHz</a:t>
                          </a: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sz="1000" b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R^2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RMSE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73839046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1.374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41.21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0.6934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3.918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71921066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42.99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0.7176 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4.065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96078205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0.6173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0.6212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2.066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80871943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0.8165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27.41 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0.8498 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1.471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99460371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-96.37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-0.01736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-0.01755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4.245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0.05887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-0.1623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3.862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-7.612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-11.93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0.5016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4.481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74703174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99.98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0.02117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-0.0279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2.88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-0.2251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-0.6983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0.5481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-3.101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-183.7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0.7012 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3.787 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8866678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-0.125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-11.17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-0.1559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1.327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6.775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-0.7119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-1.416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21.5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16.2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0.7586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1.26 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142704801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-0.1813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-9.387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0.1008 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3.637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9.314 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1.059 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1.285 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17.85 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3.143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0.9067 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1.307 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76556006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Front End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1.148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-4.502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-2.973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-100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0.4678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-1.904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32.98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0.335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4.568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052780643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0.555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14.22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3.439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-2.077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0.4548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0.8904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-7.81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22.22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0.1348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4.067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63347315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0.063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10.14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-0.4479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5.613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-20.32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-52.67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-91.37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-5.965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19.54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0.5626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0.8217 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149887440"/>
                      </a:ext>
                    </a:extLst>
                  </a:tr>
                  <a:tr h="25381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7.819 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-1.105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-0.3809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5.715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-1.424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3.661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70.05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-100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66.89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0.3524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1.233 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5511925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Door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1.647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43.74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0.7358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4.328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51164351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1.738 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48.29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0.6345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5.785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6593732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0.8192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33.22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0.8537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1.487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055104621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0.7599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0.8071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1.629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57371661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Bottom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0.7008 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6.005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0.6968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1.676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-2.782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-15.86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-12.36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-0.5744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0.1554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5.338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490343314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-0.5211 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2.432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-3.209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0.9091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-0.5055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0.3749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0.4276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50.11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0.1398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4.601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816156255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0.3797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8.395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-4.501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5.115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-5.402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1.657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-3.914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1.553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0.5624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053186468"/>
                      </a:ext>
                    </a:extLst>
                  </a:tr>
                  <a:tr h="214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-1.349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-3.306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-1.019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4.244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-0.7612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0.6216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0.5339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2.056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-1.124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0.7286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1.296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843740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8F498B5-300E-4ABA-944D-2C27AAD589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327626"/>
                  </p:ext>
                </p:extLst>
              </p:nvPr>
            </p:nvGraphicFramePr>
            <p:xfrm>
              <a:off x="924876" y="1181100"/>
              <a:ext cx="11099484" cy="507810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14372">
                      <a:extLst>
                        <a:ext uri="{9D8B030D-6E8A-4147-A177-3AD203B41FA5}">
                          <a16:colId xmlns:a16="http://schemas.microsoft.com/office/drawing/2014/main" val="1505685866"/>
                        </a:ext>
                      </a:extLst>
                    </a:gridCol>
                    <a:gridCol w="558826">
                      <a:extLst>
                        <a:ext uri="{9D8B030D-6E8A-4147-A177-3AD203B41FA5}">
                          <a16:colId xmlns:a16="http://schemas.microsoft.com/office/drawing/2014/main" val="598735699"/>
                        </a:ext>
                      </a:extLst>
                    </a:gridCol>
                    <a:gridCol w="324332">
                      <a:extLst>
                        <a:ext uri="{9D8B030D-6E8A-4147-A177-3AD203B41FA5}">
                          <a16:colId xmlns:a16="http://schemas.microsoft.com/office/drawing/2014/main" val="739751933"/>
                        </a:ext>
                      </a:extLst>
                    </a:gridCol>
                    <a:gridCol w="341081">
                      <a:extLst>
                        <a:ext uri="{9D8B030D-6E8A-4147-A177-3AD203B41FA5}">
                          <a16:colId xmlns:a16="http://schemas.microsoft.com/office/drawing/2014/main" val="562024084"/>
                        </a:ext>
                      </a:extLst>
                    </a:gridCol>
                    <a:gridCol w="341081">
                      <a:extLst>
                        <a:ext uri="{9D8B030D-6E8A-4147-A177-3AD203B41FA5}">
                          <a16:colId xmlns:a16="http://schemas.microsoft.com/office/drawing/2014/main" val="4183391689"/>
                        </a:ext>
                      </a:extLst>
                    </a:gridCol>
                    <a:gridCol w="914372">
                      <a:extLst>
                        <a:ext uri="{9D8B030D-6E8A-4147-A177-3AD203B41FA5}">
                          <a16:colId xmlns:a16="http://schemas.microsoft.com/office/drawing/2014/main" val="2828566974"/>
                        </a:ext>
                      </a:extLst>
                    </a:gridCol>
                    <a:gridCol w="914372">
                      <a:extLst>
                        <a:ext uri="{9D8B030D-6E8A-4147-A177-3AD203B41FA5}">
                          <a16:colId xmlns:a16="http://schemas.microsoft.com/office/drawing/2014/main" val="119946160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3574099395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81366649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1054662145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4227349731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124911080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629765259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074312732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891238232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608601014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105591396"/>
                        </a:ext>
                      </a:extLst>
                    </a:gridCol>
                    <a:gridCol w="617368">
                      <a:extLst>
                        <a:ext uri="{9D8B030D-6E8A-4147-A177-3AD203B41FA5}">
                          <a16:colId xmlns:a16="http://schemas.microsoft.com/office/drawing/2014/main" val="232082479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Variables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Propagation Properties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Parameters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Performance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376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Path Type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d1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d2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Upper/Lower 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Working Frequency</a:t>
                          </a: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（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f/MHz</a:t>
                          </a: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694118" t="-74667" r="-995098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801980" t="-74667" r="-90495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901980" t="-74667" r="-80495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992157" t="-74667" r="-697059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1102970" t="-74667" r="-60396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1202970" t="-74667" r="-50396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1290196" t="-74667" r="-39902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1403960" t="-74667" r="-30297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1503960" t="-74667" r="-202970" b="-9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R^2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RMSE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73839046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1.374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41.21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0.6934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3.918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71921066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42.99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0.7176 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4.065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96078205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0.6173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0.6212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2.066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80871943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0.8165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27.41 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0.8498 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1.471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99460371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-96.37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-0.01736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-0.01755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4.245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0.05887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-0.1623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3.862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-7.612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-11.93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0.5016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4.481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74703174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99.98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0.02117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-0.0279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2.88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-0.2251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-0.6983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0.5481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-3.101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-183.7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0.7012 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3.787 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8866678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-0.125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-11.17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-0.1559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1.327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6.775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-0.7119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-1.416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21.5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16.2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0.7586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1.26 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142704801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-0.1813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-9.387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0.1008 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3.637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9.314 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1.059 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1.285 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17.85 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3.143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0.9067 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1.307 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476556006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Front End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1.148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-4.502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-2.973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-100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0.4678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-1.904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32.98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0.335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4.568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052780643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0.555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27.73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14.22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3.439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-2.077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0.4548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0.8904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-7.81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22.22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0.1348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4.067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63347315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0.063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10.14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-0.4479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5.613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-20.32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-52.67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-91.37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-5.965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19.54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0.5626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0.8217 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149887440"/>
                      </a:ext>
                    </a:extLst>
                  </a:tr>
                  <a:tr h="25381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7.819 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-1.105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-0.3809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5.715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-1.424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3.661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70.05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-100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66.89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0.3524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1.233 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5511925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Door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LOS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1.647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43.74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0.7358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4.328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511643519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1.738 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48.29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0.6345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5.785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16593732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0.8192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33.22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0.8537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1.487</a:t>
                          </a: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055104621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0.7599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r>
                            <a:rPr lang="zh-CN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—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0.8071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1.629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657371661"/>
                      </a:ext>
                    </a:extLst>
                  </a:tr>
                  <a:tr h="213752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Bottom Panel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NLOS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0.7008 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6.005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0.6968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1.676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-2.782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-15.86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-12.36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-0.5744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0.1554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5.338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490343314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-0.5211 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2.432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-3.209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0.9091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-0.5055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0.3749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0.4276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50.11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0.1398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4.601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816156255"/>
                      </a:ext>
                    </a:extLst>
                  </a:tr>
                  <a:tr h="213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dirty="0" err="1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lowerbound</a:t>
                          </a:r>
                          <a:endParaRPr lang="zh-CN" alt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433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0.3797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8.395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-4.501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5.115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-5.402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1.067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1.657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-3.914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1.553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0.5624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1.501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053186468"/>
                      </a:ext>
                    </a:extLst>
                  </a:tr>
                  <a:tr h="21475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868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 -1.349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-3.306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-1.019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4.244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-0.7612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0.6216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0.5339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2.056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-1.124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0.7286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dirty="0"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1.296</a:t>
                          </a: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843740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79077FC-52E4-4597-A246-E645B2B9B314}"/>
              </a:ext>
            </a:extLst>
          </p:cNvPr>
          <p:cNvSpPr txBox="1"/>
          <p:nvPr/>
        </p:nvSpPr>
        <p:spPr>
          <a:xfrm>
            <a:off x="657225" y="60007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kern="100" dirty="0">
                <a:latin typeface="等线" panose="02010600030101010101" pitchFamily="2" charset="-122"/>
              </a:rPr>
              <a:t>宽棱中点</a:t>
            </a:r>
          </a:p>
        </p:txBody>
      </p:sp>
    </p:spTree>
    <p:extLst>
      <p:ext uri="{BB962C8B-B14F-4D97-AF65-F5344CB8AC3E}">
        <p14:creationId xmlns:p14="http://schemas.microsoft.com/office/powerpoint/2010/main" val="3881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48D1561-43BF-4FC6-8C9C-78ACB768B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53764"/>
                  </p:ext>
                </p:extLst>
              </p:nvPr>
            </p:nvGraphicFramePr>
            <p:xfrm>
              <a:off x="3261359" y="1475105"/>
              <a:ext cx="6751321" cy="4126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80772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2571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0.6934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3.918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0.7176 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4.065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0.6212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2.066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0.8498 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1.471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0.5016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4.481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0.7012 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3.787 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0.7586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1.26 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0.9067 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1.307 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0.335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4.568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0.1348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4.067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0.5626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0.8217 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0.3524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1.233 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0.7358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4.328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0.6345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5.785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</a:t>
                          </a: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0.8537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1.487</a:t>
                          </a: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0.8071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1.629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Bottom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0.1554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5.338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505078089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0.1398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4.601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388869480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0.5624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1.501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181384867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0.7286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1.296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806987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48D1561-43BF-4FC6-8C9C-78ACB768B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53764"/>
                  </p:ext>
                </p:extLst>
              </p:nvPr>
            </p:nvGraphicFramePr>
            <p:xfrm>
              <a:off x="3261359" y="1475105"/>
              <a:ext cx="6751321" cy="4126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80772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2571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573793" t="-95238" r="-93103" b="-14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0.6934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3.918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0.7176 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4.065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0.6212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2.066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0.8498 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1.471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0.5016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4.481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0.7012 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3.787 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0.7586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1.26 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0.9067 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1.307 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0.335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4.568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0.1348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4.067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0.5626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0.8217 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0.3524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1.233 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0.7358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4.328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0.6345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5.785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</a:t>
                          </a: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0.8537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1.487</a:t>
                          </a: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 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0.8071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1.629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  <a:tr h="181583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Bottom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0.1554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5.338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505078089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0.1398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4.601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3388869480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0.5624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1.501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1181384867"/>
                      </a:ext>
                    </a:extLst>
                  </a:tr>
                  <a:tr h="18158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0.7286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</a:rPr>
                            <a:t>1.296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806987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675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39215A-23EA-46F8-A09C-5FA7EEB8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42142"/>
              </p:ext>
            </p:extLst>
          </p:nvPr>
        </p:nvGraphicFramePr>
        <p:xfrm>
          <a:off x="1033465" y="927726"/>
          <a:ext cx="10125069" cy="585465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855208">
                  <a:extLst>
                    <a:ext uri="{9D8B030D-6E8A-4147-A177-3AD203B41FA5}">
                      <a16:colId xmlns:a16="http://schemas.microsoft.com/office/drawing/2014/main" val="1505685866"/>
                    </a:ext>
                  </a:extLst>
                </a:gridCol>
                <a:gridCol w="522667">
                  <a:extLst>
                    <a:ext uri="{9D8B030D-6E8A-4147-A177-3AD203B41FA5}">
                      <a16:colId xmlns:a16="http://schemas.microsoft.com/office/drawing/2014/main" val="598735699"/>
                    </a:ext>
                  </a:extLst>
                </a:gridCol>
                <a:gridCol w="303346">
                  <a:extLst>
                    <a:ext uri="{9D8B030D-6E8A-4147-A177-3AD203B41FA5}">
                      <a16:colId xmlns:a16="http://schemas.microsoft.com/office/drawing/2014/main" val="739751933"/>
                    </a:ext>
                  </a:extLst>
                </a:gridCol>
                <a:gridCol w="319012">
                  <a:extLst>
                    <a:ext uri="{9D8B030D-6E8A-4147-A177-3AD203B41FA5}">
                      <a16:colId xmlns:a16="http://schemas.microsoft.com/office/drawing/2014/main" val="562024084"/>
                    </a:ext>
                  </a:extLst>
                </a:gridCol>
                <a:gridCol w="319012">
                  <a:extLst>
                    <a:ext uri="{9D8B030D-6E8A-4147-A177-3AD203B41FA5}">
                      <a16:colId xmlns:a16="http://schemas.microsoft.com/office/drawing/2014/main" val="4183391689"/>
                    </a:ext>
                  </a:extLst>
                </a:gridCol>
                <a:gridCol w="855208">
                  <a:extLst>
                    <a:ext uri="{9D8B030D-6E8A-4147-A177-3AD203B41FA5}">
                      <a16:colId xmlns:a16="http://schemas.microsoft.com/office/drawing/2014/main" val="2828566974"/>
                    </a:ext>
                  </a:extLst>
                </a:gridCol>
                <a:gridCol w="855208">
                  <a:extLst>
                    <a:ext uri="{9D8B030D-6E8A-4147-A177-3AD203B41FA5}">
                      <a16:colId xmlns:a16="http://schemas.microsoft.com/office/drawing/2014/main" val="119946160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3574099395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81366649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1054662145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4227349731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124911080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629765259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074312732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891238232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60860101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105591396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320824791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表面属性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因变量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目标曲线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定量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参数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拟合性能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678"/>
                  </a:ext>
                </a:extLst>
              </a:tr>
              <a:tr h="455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目标表面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路径特点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d1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d2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zh-CN" sz="800" kern="100" dirty="0">
                          <a:effectLst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工作频率（</a:t>
                      </a:r>
                      <a:r>
                        <a:rPr lang="en-US" sz="800" kern="100" dirty="0">
                          <a:effectLst/>
                        </a:rPr>
                        <a:t>f/MHz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b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R^2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RMSE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273839046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顶面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√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1.68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32.31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</a:rPr>
                        <a:t>0.7886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</a:rPr>
                        <a:t>3.657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71921066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1.807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33.59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0.8349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</a:rPr>
                        <a:t>3.379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96078205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0.8167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19.38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0.7905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1.768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80871943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0.8951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21.24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</a:rPr>
                        <a:t> 0.9446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0.9111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599460371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左侧面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NLOS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√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√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1.234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9.07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0.5496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0.1436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4.639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0.2458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0.3931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-4.311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6.492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0.5445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3.553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574703174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1.286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9.182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0.6328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0.4113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4.324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0.327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0.06242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-4.332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0.2717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0.6558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3.609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8866678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-1.092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-4.806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0.006676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-6.095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-0.03005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-0.06018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8.17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0.8749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1.182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142704801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6.654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.0..00808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-0.06992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0.8456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-0.7751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-0.05944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3.855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-7.098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-17.78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0.8208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1.361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76556006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前端面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NLOS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6.782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1.365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-0.1848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1.785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4.761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-0.2458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1.778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-0.7279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223.7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0.2881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3.598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052780643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9.261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-28.49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-0.007491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-1.195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-55.4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0.01162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-0.02242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-0.5811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-0.2261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0.3494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3.435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63347315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-0.1337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-236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0.1529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0.9647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-380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-1.533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-2.3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68.38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-55.54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0.7009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1.096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49887440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-0.09603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2.098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6.909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1.256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-74.22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-1.345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-3.063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-11.51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0.2923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0.8515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5511925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右侧面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1.976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44.03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0.7171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5.291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28609230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1.586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47.16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0.6155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5.343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126020374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0.4929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34.08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0.5676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1.834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140246057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1.037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34.48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0.8552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1.819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073789511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门板面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√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上界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1.756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0.7752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3.94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51164351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2.177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37.73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0.808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4.421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6593732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0.7672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23.08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0.8269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1.462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055104621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1.138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24.77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0.6044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3.836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57371661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底面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NLOS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√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√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上界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0.05937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53.76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1.939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-0.0091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-0.8594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20.53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24.44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-83.83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9.396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0.5054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3.776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490343314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-0.08513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-42.55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-1.886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0.007366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44.75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14.61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-46.2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-16.86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0.2744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3.735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816156255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0.1457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-122.7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-2.964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-1.348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-94.16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2.047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3.548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45.29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0.5951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1.262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053186468"/>
                  </a:ext>
                </a:extLst>
              </a:tr>
              <a:tr h="214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-5.071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0.2992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-0.5355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0.7321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1.144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-0.1227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2.415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-3.034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-1.742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0.8557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1.106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84374014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958192C-6D95-4FD9-BEB1-929EBF12FA2E}"/>
              </a:ext>
            </a:extLst>
          </p:cNvPr>
          <p:cNvSpPr txBox="1"/>
          <p:nvPr/>
        </p:nvSpPr>
        <p:spPr>
          <a:xfrm>
            <a:off x="657225" y="60007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等线" panose="02010600030101010101" pitchFamily="2" charset="-122"/>
              </a:rPr>
              <a:t>顶角</a:t>
            </a:r>
            <a:endParaRPr lang="zh-CN" altLang="zh-CN" b="1" kern="100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97F55CF-74A6-4230-8310-C9A13D98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157470"/>
                  </p:ext>
                </p:extLst>
              </p:nvPr>
            </p:nvGraphicFramePr>
            <p:xfrm>
              <a:off x="3619499" y="1269365"/>
              <a:ext cx="6537961" cy="47365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179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0.7886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3.657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0.8349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3.379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0.7905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1.768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0.9446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0.9111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0.5445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3.553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0.6558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3.609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0.8749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1.182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0.8208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1.361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0.2881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3.598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0.3494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3.435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0.7009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1.096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0.2923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0.8515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Right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0.7171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5.291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8786911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0.6155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5.343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8771243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0.5676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1.834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66800467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0.8552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1.819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79944898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0.7752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3.94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0.808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4.421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0.8269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1.462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0.6044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3.836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Bottom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0.5054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3.776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05078089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0.2744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388869480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0.5951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1.262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8138486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0.8557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1.106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806987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97F55CF-74A6-4230-8310-C9A13D98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157470"/>
                  </p:ext>
                </p:extLst>
              </p:nvPr>
            </p:nvGraphicFramePr>
            <p:xfrm>
              <a:off x="3619499" y="1269365"/>
              <a:ext cx="6537961" cy="47365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179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681967" t="-133333" r="-100820" b="-2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0.7886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3.657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0.8349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3.379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0.7905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1.768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0.9446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0.9111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0.5445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3.553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0.6558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3.609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0.8749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1.182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0.8208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1.361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0.2881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3.598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0.3494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3.435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0.7009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1.096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0.2923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0.8515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Right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0.7171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5.291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8786911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0.6155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5.343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8771243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0.5676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1.834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66800467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0.8552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1.819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79944898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0.7752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3.94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0.808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4.421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0.8269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1.462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0.6044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3.836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Bottom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0.5054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3.776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05078089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0.2744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3.735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388869480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0.5951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1.262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8138486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0.8557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1.106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806987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56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6CECC11-BCD9-4692-A86E-628511F0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50040"/>
              </p:ext>
            </p:extLst>
          </p:nvPr>
        </p:nvGraphicFramePr>
        <p:xfrm>
          <a:off x="1033465" y="1105855"/>
          <a:ext cx="10125069" cy="4998644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855208">
                  <a:extLst>
                    <a:ext uri="{9D8B030D-6E8A-4147-A177-3AD203B41FA5}">
                      <a16:colId xmlns:a16="http://schemas.microsoft.com/office/drawing/2014/main" val="1505685866"/>
                    </a:ext>
                  </a:extLst>
                </a:gridCol>
                <a:gridCol w="522667">
                  <a:extLst>
                    <a:ext uri="{9D8B030D-6E8A-4147-A177-3AD203B41FA5}">
                      <a16:colId xmlns:a16="http://schemas.microsoft.com/office/drawing/2014/main" val="598735699"/>
                    </a:ext>
                  </a:extLst>
                </a:gridCol>
                <a:gridCol w="303346">
                  <a:extLst>
                    <a:ext uri="{9D8B030D-6E8A-4147-A177-3AD203B41FA5}">
                      <a16:colId xmlns:a16="http://schemas.microsoft.com/office/drawing/2014/main" val="739751933"/>
                    </a:ext>
                  </a:extLst>
                </a:gridCol>
                <a:gridCol w="319012">
                  <a:extLst>
                    <a:ext uri="{9D8B030D-6E8A-4147-A177-3AD203B41FA5}">
                      <a16:colId xmlns:a16="http://schemas.microsoft.com/office/drawing/2014/main" val="562024084"/>
                    </a:ext>
                  </a:extLst>
                </a:gridCol>
                <a:gridCol w="319012">
                  <a:extLst>
                    <a:ext uri="{9D8B030D-6E8A-4147-A177-3AD203B41FA5}">
                      <a16:colId xmlns:a16="http://schemas.microsoft.com/office/drawing/2014/main" val="4183391689"/>
                    </a:ext>
                  </a:extLst>
                </a:gridCol>
                <a:gridCol w="855208">
                  <a:extLst>
                    <a:ext uri="{9D8B030D-6E8A-4147-A177-3AD203B41FA5}">
                      <a16:colId xmlns:a16="http://schemas.microsoft.com/office/drawing/2014/main" val="2828566974"/>
                    </a:ext>
                  </a:extLst>
                </a:gridCol>
                <a:gridCol w="855208">
                  <a:extLst>
                    <a:ext uri="{9D8B030D-6E8A-4147-A177-3AD203B41FA5}">
                      <a16:colId xmlns:a16="http://schemas.microsoft.com/office/drawing/2014/main" val="119946160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3574099395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81366649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1054662145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4227349731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124911080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629765259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074312732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891238232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608601014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105591396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320824791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表面属性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因变量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目标曲线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定量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参数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拟合性能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678"/>
                  </a:ext>
                </a:extLst>
              </a:tr>
              <a:tr h="455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目标表面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路径特点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d1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d2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zh-CN" sz="800" kern="100" dirty="0">
                          <a:effectLst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工作频率（</a:t>
                      </a:r>
                      <a:r>
                        <a:rPr lang="en-US" sz="800" kern="100" dirty="0">
                          <a:effectLst/>
                        </a:rPr>
                        <a:t>f/MHz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b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R^2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RMSE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273839046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顶面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NLOS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-8.111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-0.2436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-0.04342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0.6755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2.312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-0.1974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1.666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-0.6873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-150.6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0.5534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4.54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71921066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20.85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0.2845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0.3307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-1.096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0.02894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0.02689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-0.3049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-0.2328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3.878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96078205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1.774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0.1871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-0.09745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1.928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-1.631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-2.383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-8.252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-5.615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4.416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0.8529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1.596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80871943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0.1069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4.176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-0.5094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1.537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-7.611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18.96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-39.26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24.86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0.8417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1.263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599460371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左侧面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NLOS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√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√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-0.699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-199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-3.825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-1.646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-233.4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-0.3564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-0.3564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15.98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-58.6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0.2031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4.844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574703174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0.02246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96.47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1.485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0.8372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-41.1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-86.14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-254.7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50.84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15.98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0.4206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4.597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8866678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-0.009471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-80.47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0.7578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81.03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-22 23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34.76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54.07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43.57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26.43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0.5527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1.247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142704801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-0.08735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-100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-6.282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0.9608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-57.19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-0.4375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63.01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-21.72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0.4542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76556006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前端面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NLOS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1.025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-44.1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-1.554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1.264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-71.37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-64.03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-113.1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34.94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46.42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0.2807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4.312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052780643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-60.59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-0.2214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-3.509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-99.02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-0.04974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-0.09606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-0.3029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-4.192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0.2989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4.352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63347315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0.03232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65.03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-0.3694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39.12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38.85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-68.94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24.34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0.5142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1.494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49887440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-2.357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-4.145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-0.09368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0.712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-5.329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69.27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88.06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-43.53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11.06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0.5006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1.302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5511925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右侧面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LOS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√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1.746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0.7052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4.837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28609230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1.832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43.92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0.7023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5.112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126020374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下界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33.72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0.8379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1.959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140246057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0.7966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32.61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0.8832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1.242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073789511"/>
                  </a:ext>
                </a:extLst>
              </a:tr>
              <a:tr h="21375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门板面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LOS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√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上界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1.913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38.22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0.7256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4.933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511643519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868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1.425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36.4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0.613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4.746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16593732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下界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433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0.8239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—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—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0.8958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1.178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055104621"/>
                  </a:ext>
                </a:extLst>
              </a:tr>
              <a:tr h="21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868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0.9441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25.15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endParaRPr lang="zh-CN" altLang="zh-CN" sz="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100" dirty="0">
                          <a:effectLst/>
                        </a:rPr>
                        <a:t>—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0.9021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1.304</a:t>
                      </a:r>
                      <a:endParaRPr lang="zh-CN" sz="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573716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E6F3618-AFF7-45A6-A067-2722767A773B}"/>
              </a:ext>
            </a:extLst>
          </p:cNvPr>
          <p:cNvSpPr txBox="1"/>
          <p:nvPr/>
        </p:nvSpPr>
        <p:spPr>
          <a:xfrm>
            <a:off x="669100" y="55839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等线" panose="02010600030101010101" pitchFamily="2" charset="-122"/>
              </a:rPr>
              <a:t>高边中点</a:t>
            </a:r>
            <a:endParaRPr lang="en-US" altLang="zh-CN" b="1" kern="100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55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2211BC4-689A-450F-BF5A-08F40C57A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938241"/>
                  </p:ext>
                </p:extLst>
              </p:nvPr>
            </p:nvGraphicFramePr>
            <p:xfrm>
              <a:off x="3185159" y="1650365"/>
              <a:ext cx="6537961" cy="401680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179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1000" b="1" i="1" kern="100" baseline="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0.5534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4.54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3.878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0.8529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1.596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0.8417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1.263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0.2031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4.844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0.4206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4.597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0.5527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1.247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0.4542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0.2807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4.312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4.352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0.5142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0.5006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1.302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Right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0.7052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4.837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8786911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0.7023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5.112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8771243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0.8379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66800467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0.8832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79944898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0.7256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4.933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0.613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4.746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0.8958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1.178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0.9021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1.304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2211BC4-689A-450F-BF5A-08F40C57A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938241"/>
                  </p:ext>
                </p:extLst>
              </p:nvPr>
            </p:nvGraphicFramePr>
            <p:xfrm>
              <a:off x="3185159" y="1650365"/>
              <a:ext cx="6537961" cy="401680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27760">
                      <a:extLst>
                        <a:ext uri="{9D8B030D-6E8A-4147-A177-3AD203B41FA5}">
                          <a16:colId xmlns:a16="http://schemas.microsoft.com/office/drawing/2014/main" val="2981669916"/>
                        </a:ext>
                      </a:extLst>
                    </a:gridCol>
                    <a:gridCol w="967740">
                      <a:extLst>
                        <a:ext uri="{9D8B030D-6E8A-4147-A177-3AD203B41FA5}">
                          <a16:colId xmlns:a16="http://schemas.microsoft.com/office/drawing/2014/main" val="1805874968"/>
                        </a:ext>
                      </a:extLst>
                    </a:gridCol>
                    <a:gridCol w="1432560">
                      <a:extLst>
                        <a:ext uri="{9D8B030D-6E8A-4147-A177-3AD203B41FA5}">
                          <a16:colId xmlns:a16="http://schemas.microsoft.com/office/drawing/2014/main" val="894258443"/>
                        </a:ext>
                      </a:extLst>
                    </a:gridCol>
                    <a:gridCol w="1531621">
                      <a:extLst>
                        <a:ext uri="{9D8B030D-6E8A-4147-A177-3AD203B41FA5}">
                          <a16:colId xmlns:a16="http://schemas.microsoft.com/office/drawing/2014/main" val="3135616296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78806150"/>
                        </a:ext>
                      </a:extLst>
                    </a:gridCol>
                    <a:gridCol w="739140">
                      <a:extLst>
                        <a:ext uri="{9D8B030D-6E8A-4147-A177-3AD203B41FA5}">
                          <a16:colId xmlns:a16="http://schemas.microsoft.com/office/drawing/2014/main" val="1490081909"/>
                        </a:ext>
                      </a:extLst>
                    </a:gridCol>
                  </a:tblGrid>
                  <a:tr h="23812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Panel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Curve Type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Propagation Properties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00" b="0" kern="100" dirty="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496143581"/>
                      </a:ext>
                    </a:extLst>
                  </a:tr>
                  <a:tr h="179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Target Panel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Path Type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Upper/Lower bound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Working Frequency(MHz)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3282" marR="53282" marT="0" marB="0" anchor="ctr">
                        <a:blipFill>
                          <a:blip r:embed="rId2"/>
                          <a:stretch>
                            <a:fillRect l="-681148" t="-133333" r="-101639" b="-20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sz="1000" b="1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extLst>
                      <a:ext uri="{0D108BD9-81ED-4DB2-BD59-A6C34878D82A}">
                        <a16:rowId xmlns:a16="http://schemas.microsoft.com/office/drawing/2014/main" val="2238948518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Top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0.5534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4.54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56480612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3.878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172692444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0.8529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1.596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515206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0.8417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1.263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37747516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0.2031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4.844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958688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0.4206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4.597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42307853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0.5527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1.247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3146730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0.4542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968983589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Front End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0.2807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4.312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9156977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4.352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587315047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0.5142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7310239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0.5006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1.302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178202947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Right Side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0.7052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4.837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987869118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0.7023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5.112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87712434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0.8379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1.959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66800467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0.8832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1.242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799448985"/>
                      </a:ext>
                    </a:extLst>
                  </a:tr>
                  <a:tr h="179937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Door Panel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LoS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Upperbound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0.7256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4.933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711838352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0.613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4.746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1592462131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0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Lowerbound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433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0.8958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1.178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3699605635"/>
                      </a:ext>
                    </a:extLst>
                  </a:tr>
                  <a:tr h="1799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868</a:t>
                          </a:r>
                          <a:endParaRPr lang="zh-CN" sz="1000" b="0" kern="100" baseline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0.9021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b="1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1.304</a:t>
                          </a:r>
                          <a:endParaRPr lang="zh-CN" sz="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3282" marR="53282" marT="0" marB="0"/>
                    </a:tc>
                    <a:extLst>
                      <a:ext uri="{0D108BD9-81ED-4DB2-BD59-A6C34878D82A}">
                        <a16:rowId xmlns:a16="http://schemas.microsoft.com/office/drawing/2014/main" val="20177568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511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1641</Words>
  <Application>Microsoft Office PowerPoint</Application>
  <PresentationFormat>宽屏</PresentationFormat>
  <Paragraphs>1241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黄 禹辰</cp:lastModifiedBy>
  <cp:revision>42</cp:revision>
  <dcterms:created xsi:type="dcterms:W3CDTF">2021-06-11T13:33:41Z</dcterms:created>
  <dcterms:modified xsi:type="dcterms:W3CDTF">2021-09-09T06:26:33Z</dcterms:modified>
</cp:coreProperties>
</file>