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61" r:id="rId5"/>
    <p:sldId id="260" r:id="rId6"/>
    <p:sldId id="288" r:id="rId7"/>
    <p:sldId id="289" r:id="rId8"/>
    <p:sldId id="290" r:id="rId9"/>
    <p:sldId id="291" r:id="rId10"/>
    <p:sldId id="293" r:id="rId11"/>
    <p:sldId id="294" r:id="rId12"/>
    <p:sldId id="295" r:id="rId13"/>
    <p:sldId id="296" r:id="rId14"/>
    <p:sldId id="271" r:id="rId15"/>
    <p:sldId id="29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1597B"/>
    <a:srgbClr val="E51C23"/>
    <a:srgbClr val="039BE5"/>
    <a:srgbClr val="03A9F4"/>
    <a:srgbClr val="D89917"/>
    <a:srgbClr val="3E8E8D"/>
    <a:srgbClr val="D90312"/>
    <a:srgbClr val="2686CF"/>
    <a:srgbClr val="ECBF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94674"/>
  </p:normalViewPr>
  <p:slideViewPr>
    <p:cSldViewPr snapToGrid="0" snapToObjects="1">
      <p:cViewPr>
        <p:scale>
          <a:sx n="97" d="100"/>
          <a:sy n="97" d="100"/>
        </p:scale>
        <p:origin x="1376" y="824"/>
      </p:cViewPr>
      <p:guideLst>
        <p:guide orient="horz" pos="1800"/>
        <p:guide pos="2880"/>
        <p:guide orient="horz" pos="16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51597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6BAFD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EE4B4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67B2B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ECBF4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2" r:id="rId2"/>
    <p:sldLayoutId id="2147493463" r:id="rId3"/>
    <p:sldLayoutId id="2147493464" r:id="rId4"/>
    <p:sldLayoutId id="2147493465" r:id="rId5"/>
    <p:sldLayoutId id="2147493466"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flipH="1">
            <a:off x="0" y="3909204"/>
            <a:ext cx="9144000" cy="1234297"/>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541140" y="2225204"/>
            <a:ext cx="133097" cy="156590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0" y="5034064"/>
            <a:ext cx="9144000" cy="109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23" name="矩形 22"/>
          <p:cNvSpPr/>
          <p:nvPr/>
        </p:nvSpPr>
        <p:spPr>
          <a:xfrm>
            <a:off x="3" y="4803632"/>
            <a:ext cx="1330375" cy="246221"/>
          </a:xfrm>
          <a:prstGeom prst="rect">
            <a:avLst/>
          </a:prstGeom>
        </p:spPr>
        <p:txBody>
          <a:bodyPr wrap="none">
            <a:spAutoFit/>
          </a:bodyPr>
          <a:lstStyle/>
          <a:p>
            <a:pPr lvl="0"/>
            <a:r>
              <a:rPr lang="en-US" altLang="zh-CN" sz="1000" dirty="0" smtClean="0">
                <a:solidFill>
                  <a:schemeClr val="bg1"/>
                </a:solidFill>
              </a:rPr>
              <a:t>LOGO|COMPANY</a:t>
            </a:r>
            <a:endParaRPr lang="en-US" altLang="zh-CN" sz="1000" dirty="0">
              <a:solidFill>
                <a:schemeClr val="bg1"/>
              </a:solidFill>
            </a:endParaRPr>
          </a:p>
        </p:txBody>
      </p:sp>
      <p:sp>
        <p:nvSpPr>
          <p:cNvPr id="26" name="文本框 25"/>
          <p:cNvSpPr txBox="1"/>
          <p:nvPr/>
        </p:nvSpPr>
        <p:spPr>
          <a:xfrm>
            <a:off x="2952974" y="2834622"/>
            <a:ext cx="1811714" cy="584775"/>
          </a:xfrm>
          <a:prstGeom prst="rect">
            <a:avLst/>
          </a:prstGeom>
          <a:noFill/>
        </p:spPr>
        <p:txBody>
          <a:bodyPr wrap="none" rtlCol="0">
            <a:spAutoFit/>
          </a:bodyPr>
          <a:lstStyle/>
          <a:p>
            <a:r>
              <a:rPr kumimoji="1" lang="en-US" altLang="zh-CN" sz="3200" b="1" dirty="0" smtClean="0">
                <a:solidFill>
                  <a:srgbClr val="51597B"/>
                </a:solidFill>
              </a:rPr>
              <a:t>RODUCT</a:t>
            </a:r>
            <a:endParaRPr kumimoji="1" lang="zh-CN" altLang="en-US" sz="3200" b="1" dirty="0">
              <a:solidFill>
                <a:srgbClr val="51597B"/>
              </a:solidFill>
            </a:endParaRPr>
          </a:p>
        </p:txBody>
      </p:sp>
      <p:sp>
        <p:nvSpPr>
          <p:cNvPr id="27" name="文本框 26"/>
          <p:cNvSpPr txBox="1"/>
          <p:nvPr/>
        </p:nvSpPr>
        <p:spPr>
          <a:xfrm>
            <a:off x="2952974" y="3299114"/>
            <a:ext cx="3166251" cy="584775"/>
          </a:xfrm>
          <a:prstGeom prst="rect">
            <a:avLst/>
          </a:prstGeom>
          <a:noFill/>
        </p:spPr>
        <p:txBody>
          <a:bodyPr wrap="none" rtlCol="0">
            <a:spAutoFit/>
          </a:bodyPr>
          <a:lstStyle/>
          <a:p>
            <a:r>
              <a:rPr kumimoji="1" lang="en-US" altLang="zh-CN" sz="3200" b="1" dirty="0" smtClean="0">
                <a:solidFill>
                  <a:srgbClr val="51597B"/>
                </a:solidFill>
              </a:rPr>
              <a:t>INTRODUCTION</a:t>
            </a:r>
            <a:endParaRPr kumimoji="1" lang="zh-CN" altLang="en-US" sz="3200" b="1" dirty="0">
              <a:solidFill>
                <a:srgbClr val="51597B"/>
              </a:solidFill>
            </a:endParaRPr>
          </a:p>
        </p:txBody>
      </p:sp>
      <p:sp>
        <p:nvSpPr>
          <p:cNvPr id="28" name="文本框 27"/>
          <p:cNvSpPr txBox="1"/>
          <p:nvPr/>
        </p:nvSpPr>
        <p:spPr>
          <a:xfrm>
            <a:off x="2952974" y="2115533"/>
            <a:ext cx="4517583" cy="923330"/>
          </a:xfrm>
          <a:prstGeom prst="rect">
            <a:avLst/>
          </a:prstGeom>
          <a:noFill/>
        </p:spPr>
        <p:txBody>
          <a:bodyPr wrap="none" rtlCol="0">
            <a:spAutoFit/>
          </a:bodyPr>
          <a:lstStyle/>
          <a:p>
            <a:r>
              <a:rPr kumimoji="1" lang="en-US" altLang="zh-CN" sz="5400" b="1" dirty="0" smtClean="0">
                <a:solidFill>
                  <a:srgbClr val="51597B"/>
                </a:solidFill>
              </a:rPr>
              <a:t>Face</a:t>
            </a:r>
            <a:r>
              <a:rPr kumimoji="1" lang="zh-CN" altLang="en-US" sz="5400" b="1" dirty="0" smtClean="0">
                <a:solidFill>
                  <a:srgbClr val="51597B"/>
                </a:solidFill>
              </a:rPr>
              <a:t> </a:t>
            </a:r>
            <a:r>
              <a:rPr kumimoji="1" lang="zh-CN" altLang="en-US" sz="4800" b="1" dirty="0" smtClean="0">
                <a:solidFill>
                  <a:srgbClr val="51597B"/>
                </a:solidFill>
              </a:rPr>
              <a:t>界面设计</a:t>
            </a:r>
            <a:endParaRPr kumimoji="1" lang="zh-CN" altLang="en-US" sz="4800" b="1" dirty="0">
              <a:solidFill>
                <a:srgbClr val="51597B"/>
              </a:solidFill>
            </a:endParaRPr>
          </a:p>
        </p:txBody>
      </p:sp>
      <p:sp>
        <p:nvSpPr>
          <p:cNvPr id="30" name="矩形 29"/>
          <p:cNvSpPr/>
          <p:nvPr/>
        </p:nvSpPr>
        <p:spPr>
          <a:xfrm flipH="1">
            <a:off x="499477" y="2225204"/>
            <a:ext cx="87380" cy="156590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1" name="矩形 30"/>
          <p:cNvSpPr/>
          <p:nvPr/>
        </p:nvSpPr>
        <p:spPr>
          <a:xfrm flipH="1">
            <a:off x="412097" y="2225204"/>
            <a:ext cx="87380" cy="156590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2" name="矩形 31"/>
          <p:cNvSpPr/>
          <p:nvPr/>
        </p:nvSpPr>
        <p:spPr>
          <a:xfrm flipH="1">
            <a:off x="324129" y="2225204"/>
            <a:ext cx="87380" cy="156590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3" name="矩形 32"/>
          <p:cNvSpPr/>
          <p:nvPr/>
        </p:nvSpPr>
        <p:spPr>
          <a:xfrm flipH="1">
            <a:off x="236749" y="2225204"/>
            <a:ext cx="87380" cy="156590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矩形 33"/>
          <p:cNvSpPr/>
          <p:nvPr/>
        </p:nvSpPr>
        <p:spPr>
          <a:xfrm flipH="1">
            <a:off x="0" y="1"/>
            <a:ext cx="9144000" cy="211553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6" name="文本框 35"/>
          <p:cNvSpPr txBox="1"/>
          <p:nvPr/>
        </p:nvSpPr>
        <p:spPr>
          <a:xfrm>
            <a:off x="7091444" y="3608226"/>
            <a:ext cx="1978877" cy="276999"/>
          </a:xfrm>
          <a:prstGeom prst="rect">
            <a:avLst/>
          </a:prstGeom>
          <a:noFill/>
        </p:spPr>
        <p:txBody>
          <a:bodyPr wrap="none" rtlCol="0">
            <a:spAutoFit/>
          </a:bodyPr>
          <a:lstStyle/>
          <a:p>
            <a:pPr algn="r"/>
            <a:r>
              <a:rPr kumimoji="1" lang="en-US" altLang="zh-CN" sz="1200" b="1" dirty="0" smtClean="0">
                <a:solidFill>
                  <a:srgbClr val="51597B"/>
                </a:solidFill>
              </a:rPr>
              <a:t>PRESENTED</a:t>
            </a:r>
            <a:r>
              <a:rPr kumimoji="1" lang="zh-CN" altLang="en-US" sz="1200" b="1" dirty="0" smtClean="0">
                <a:solidFill>
                  <a:srgbClr val="51597B"/>
                </a:solidFill>
              </a:rPr>
              <a:t> </a:t>
            </a:r>
            <a:r>
              <a:rPr kumimoji="1" lang="en-US" altLang="zh-CN" sz="1200" b="1" dirty="0" smtClean="0">
                <a:solidFill>
                  <a:srgbClr val="51597B"/>
                </a:solidFill>
              </a:rPr>
              <a:t>BY</a:t>
            </a:r>
            <a:r>
              <a:rPr kumimoji="1" lang="zh-CN" altLang="en-US" sz="1200" b="1" dirty="0" smtClean="0">
                <a:solidFill>
                  <a:srgbClr val="51597B"/>
                </a:solidFill>
              </a:rPr>
              <a:t> </a:t>
            </a:r>
            <a:r>
              <a:rPr kumimoji="1" lang="en-US" altLang="zh-CN" sz="1200" b="1" dirty="0" smtClean="0">
                <a:solidFill>
                  <a:srgbClr val="51597B"/>
                </a:solidFill>
              </a:rPr>
              <a:t>JANE</a:t>
            </a:r>
            <a:r>
              <a:rPr kumimoji="1" lang="zh-CN" altLang="en-US" sz="1200" b="1" dirty="0" smtClean="0">
                <a:solidFill>
                  <a:srgbClr val="51597B"/>
                </a:solidFill>
              </a:rPr>
              <a:t> </a:t>
            </a:r>
            <a:r>
              <a:rPr kumimoji="1" lang="en-US" altLang="zh-CN" sz="1200" b="1" dirty="0" smtClean="0">
                <a:solidFill>
                  <a:srgbClr val="51597B"/>
                </a:solidFill>
              </a:rPr>
              <a:t>DOE</a:t>
            </a:r>
            <a:endParaRPr kumimoji="1" lang="zh-CN" altLang="en-US" sz="1200" b="1" dirty="0">
              <a:solidFill>
                <a:srgbClr val="51597B"/>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20" y="1692776"/>
            <a:ext cx="2444452" cy="2444452"/>
          </a:xfrm>
          <a:prstGeom prst="rect">
            <a:avLst/>
          </a:prstGeom>
        </p:spPr>
      </p:pic>
    </p:spTree>
    <p:extLst>
      <p:ext uri="{BB962C8B-B14F-4D97-AF65-F5344CB8AC3E}">
        <p14:creationId xmlns:p14="http://schemas.microsoft.com/office/powerpoint/2010/main" val="336487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C:\Documents and Settings\Administrator\桌面\ip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018" y="247990"/>
            <a:ext cx="3411601" cy="4555642"/>
          </a:xfrm>
          <a:prstGeom prst="rect">
            <a:avLst/>
          </a:prstGeom>
          <a:noFill/>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2" name="矩形 1"/>
          <p:cNvSpPr/>
          <p:nvPr/>
        </p:nvSpPr>
        <p:spPr>
          <a:xfrm>
            <a:off x="0" y="5034064"/>
            <a:ext cx="9144000" cy="109436"/>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3" y="4803632"/>
            <a:ext cx="1330375" cy="246221"/>
          </a:xfrm>
          <a:prstGeom prst="rect">
            <a:avLst/>
          </a:prstGeom>
        </p:spPr>
        <p:txBody>
          <a:bodyPr wrap="none">
            <a:spAutoFit/>
          </a:bodyPr>
          <a:lstStyle/>
          <a:p>
            <a:pPr lvl="0"/>
            <a:r>
              <a:rPr lang="en-US" altLang="zh-CN" sz="1000" dirty="0" smtClean="0">
                <a:solidFill>
                  <a:srgbClr val="51597B"/>
                </a:solidFill>
              </a:rPr>
              <a:t>LOGO|COMPANY</a:t>
            </a:r>
            <a:endParaRPr lang="en-US" altLang="zh-CN" sz="1000" dirty="0">
              <a:solidFill>
                <a:srgbClr val="51597B"/>
              </a:solidFill>
            </a:endParaRPr>
          </a:p>
        </p:txBody>
      </p:sp>
      <p:grpSp>
        <p:nvGrpSpPr>
          <p:cNvPr id="26" name="组 25"/>
          <p:cNvGrpSpPr/>
          <p:nvPr/>
        </p:nvGrpSpPr>
        <p:grpSpPr>
          <a:xfrm>
            <a:off x="0" y="162297"/>
            <a:ext cx="2560737" cy="572491"/>
            <a:chOff x="0" y="180328"/>
            <a:chExt cx="2560737"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0" y="282381"/>
              <a:ext cx="530915" cy="471924"/>
            </a:xfrm>
            <a:prstGeom prst="rect">
              <a:avLst/>
            </a:prstGeom>
            <a:noFill/>
          </p:spPr>
          <p:txBody>
            <a:bodyPr wrap="none" rtlCol="0">
              <a:spAutoFit/>
            </a:bodyPr>
            <a:lstStyle/>
            <a:p>
              <a:pPr>
                <a:lnSpc>
                  <a:spcPct val="90000"/>
                </a:lnSpc>
              </a:pPr>
              <a:r>
                <a:rPr kumimoji="1" lang="en-US" altLang="zh-CN" sz="2400" b="1" dirty="0" smtClean="0">
                  <a:solidFill>
                    <a:schemeClr val="bg1"/>
                  </a:solidFill>
                </a:rPr>
                <a:t>02</a:t>
              </a:r>
              <a:endParaRPr kumimoji="1" lang="zh-CN" altLang="en-US" sz="2400" b="1" dirty="0">
                <a:solidFill>
                  <a:schemeClr val="bg1"/>
                </a:solidFill>
              </a:endParaRPr>
            </a:p>
          </p:txBody>
        </p:sp>
        <p:sp>
          <p:nvSpPr>
            <p:cNvPr id="29" name="文本框 28"/>
            <p:cNvSpPr txBox="1"/>
            <p:nvPr/>
          </p:nvSpPr>
          <p:spPr>
            <a:xfrm>
              <a:off x="529412" y="282381"/>
              <a:ext cx="2031325" cy="471924"/>
            </a:xfrm>
            <a:prstGeom prst="rect">
              <a:avLst/>
            </a:prstGeom>
            <a:noFill/>
          </p:spPr>
          <p:txBody>
            <a:bodyPr wrap="none" rtlCol="0">
              <a:spAutoFit/>
            </a:bodyPr>
            <a:lstStyle/>
            <a:p>
              <a:pPr>
                <a:lnSpc>
                  <a:spcPct val="90000"/>
                </a:lnSpc>
              </a:pPr>
              <a:r>
                <a:rPr kumimoji="1" lang="zh-CN" altLang="en-US" sz="2400" b="1" dirty="0" smtClean="0">
                  <a:solidFill>
                    <a:srgbClr val="51597B"/>
                  </a:solidFill>
                </a:rPr>
                <a:t>按键样式设置</a:t>
              </a:r>
              <a:endParaRPr kumimoji="1" lang="zh-CN" altLang="en-US" sz="2400" b="1" dirty="0">
                <a:solidFill>
                  <a:srgbClr val="51597B"/>
                </a:solidFill>
              </a:endParaRPr>
            </a:p>
          </p:txBody>
        </p:sp>
      </p:grpSp>
      <p:sp>
        <p:nvSpPr>
          <p:cNvPr id="12" name="矩形 11"/>
          <p:cNvSpPr/>
          <p:nvPr/>
        </p:nvSpPr>
        <p:spPr>
          <a:xfrm>
            <a:off x="615450" y="1744406"/>
            <a:ext cx="2685121" cy="2462213"/>
          </a:xfrm>
          <a:prstGeom prst="rect">
            <a:avLst/>
          </a:prstGeom>
        </p:spPr>
        <p:txBody>
          <a:bodyPr wrap="square">
            <a:spAutoFit/>
          </a:bodyPr>
          <a:lstStyle/>
          <a:p>
            <a:r>
              <a:rPr lang="en-US" altLang="zh-CN" sz="1400" dirty="0" smtClean="0">
                <a:solidFill>
                  <a:schemeClr val="tx1">
                    <a:lumMod val="50000"/>
                    <a:lumOff val="50000"/>
                  </a:schemeClr>
                </a:solidFill>
                <a:latin typeface="+mn-ea"/>
              </a:rPr>
              <a:t>	</a:t>
            </a:r>
            <a:r>
              <a:rPr lang="zh-CN" altLang="en-US" sz="1400" dirty="0" smtClean="0">
                <a:solidFill>
                  <a:schemeClr val="tx1">
                    <a:lumMod val="50000"/>
                    <a:lumOff val="50000"/>
                  </a:schemeClr>
                </a:solidFill>
                <a:latin typeface="+mn-ea"/>
              </a:rPr>
              <a:t>根据</a:t>
            </a:r>
            <a:r>
              <a:rPr lang="en-US" altLang="zh-CN" sz="1400" dirty="0">
                <a:solidFill>
                  <a:schemeClr val="tx1">
                    <a:lumMod val="50000"/>
                    <a:lumOff val="50000"/>
                  </a:schemeClr>
                </a:solidFill>
                <a:latin typeface="+mn-ea"/>
              </a:rPr>
              <a:t>material design</a:t>
            </a:r>
            <a:r>
              <a:rPr lang="zh-CN" altLang="en-US" sz="1400" dirty="0">
                <a:solidFill>
                  <a:schemeClr val="tx1">
                    <a:lumMod val="50000"/>
                    <a:lumOff val="50000"/>
                  </a:schemeClr>
                </a:solidFill>
                <a:latin typeface="+mn-ea"/>
              </a:rPr>
              <a:t>的设计准则，对应我们的应用里面的不同组件。像是主界面中各个按键和主界面主题内容</a:t>
            </a:r>
            <a:r>
              <a:rPr lang="en-US" altLang="zh-CN" sz="1400" dirty="0">
                <a:solidFill>
                  <a:schemeClr val="tx1">
                    <a:lumMod val="50000"/>
                    <a:lumOff val="50000"/>
                  </a:schemeClr>
                </a:solidFill>
                <a:latin typeface="+mn-ea"/>
              </a:rPr>
              <a:t>——</a:t>
            </a:r>
            <a:r>
              <a:rPr lang="zh-CN" altLang="en-US" sz="1400" dirty="0">
                <a:solidFill>
                  <a:schemeClr val="tx1">
                    <a:lumMod val="50000"/>
                    <a:lumOff val="50000"/>
                  </a:schemeClr>
                </a:solidFill>
                <a:latin typeface="+mn-ea"/>
              </a:rPr>
              <a:t>相机内容本身或者是照片内容本身。应该作为不同层次的组件进行区分。我们应用带阴影的按键作为初始按键状态贴图，而阴影较小这作为按键按下的贴图。这样才能满足</a:t>
            </a:r>
            <a:r>
              <a:rPr lang="en-US" altLang="zh-CN" sz="1400" dirty="0">
                <a:solidFill>
                  <a:schemeClr val="tx1">
                    <a:lumMod val="50000"/>
                    <a:lumOff val="50000"/>
                  </a:schemeClr>
                </a:solidFill>
                <a:latin typeface="+mn-ea"/>
              </a:rPr>
              <a:t>material design</a:t>
            </a:r>
            <a:r>
              <a:rPr lang="zh-CN" altLang="en-US" sz="1400" dirty="0">
                <a:solidFill>
                  <a:schemeClr val="tx1">
                    <a:lumMod val="50000"/>
                    <a:lumOff val="50000"/>
                  </a:schemeClr>
                </a:solidFill>
                <a:latin typeface="+mn-ea"/>
              </a:rPr>
              <a:t>中对组件的区分的要求。</a:t>
            </a:r>
          </a:p>
        </p:txBody>
      </p:sp>
      <p:sp>
        <p:nvSpPr>
          <p:cNvPr id="13" name="矩形 12"/>
          <p:cNvSpPr/>
          <p:nvPr/>
        </p:nvSpPr>
        <p:spPr>
          <a:xfrm>
            <a:off x="615450" y="1266698"/>
            <a:ext cx="1491114" cy="523220"/>
          </a:xfrm>
          <a:prstGeom prst="rect">
            <a:avLst/>
          </a:prstGeom>
        </p:spPr>
        <p:txBody>
          <a:bodyPr wrap="none">
            <a:spAutoFit/>
          </a:bodyPr>
          <a:lstStyle/>
          <a:p>
            <a:r>
              <a:rPr lang="en-US" altLang="zh-CN" sz="2800" b="1" dirty="0" smtClean="0">
                <a:solidFill>
                  <a:srgbClr val="51597B"/>
                </a:solidFill>
              </a:rPr>
              <a:t>BUTTON</a:t>
            </a:r>
          </a:p>
        </p:txBody>
      </p:sp>
      <p:sp>
        <p:nvSpPr>
          <p:cNvPr id="5" name="矩形 4"/>
          <p:cNvSpPr/>
          <p:nvPr/>
        </p:nvSpPr>
        <p:spPr>
          <a:xfrm>
            <a:off x="4821777" y="734788"/>
            <a:ext cx="3013685" cy="3600729"/>
          </a:xfrm>
          <a:prstGeom prst="rect">
            <a:avLst/>
          </a:prstGeom>
          <a:gradFill>
            <a:gsLst>
              <a:gs pos="0">
                <a:srgbClr val="51597B"/>
              </a:gs>
              <a:gs pos="100000">
                <a:schemeClr val="tx2">
                  <a:lumMod val="75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48" y="1829982"/>
            <a:ext cx="1410339" cy="1410339"/>
          </a:xfrm>
          <a:prstGeom prst="rect">
            <a:avLst/>
          </a:prstGeom>
        </p:spPr>
      </p:pic>
    </p:spTree>
    <p:extLst>
      <p:ext uri="{BB962C8B-B14F-4D97-AF65-F5344CB8AC3E}">
        <p14:creationId xmlns:p14="http://schemas.microsoft.com/office/powerpoint/2010/main" val="1920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034064"/>
            <a:ext cx="9144000" cy="109436"/>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3" y="4803632"/>
            <a:ext cx="1330375" cy="246221"/>
          </a:xfrm>
          <a:prstGeom prst="rect">
            <a:avLst/>
          </a:prstGeom>
        </p:spPr>
        <p:txBody>
          <a:bodyPr wrap="none">
            <a:spAutoFit/>
          </a:bodyPr>
          <a:lstStyle/>
          <a:p>
            <a:pPr lvl="0"/>
            <a:r>
              <a:rPr lang="en-US" altLang="zh-CN" sz="1000" dirty="0" smtClean="0">
                <a:solidFill>
                  <a:srgbClr val="51597B"/>
                </a:solidFill>
              </a:rPr>
              <a:t>LOGO|COMPANY</a:t>
            </a:r>
            <a:endParaRPr lang="en-US" altLang="zh-CN" sz="1000" dirty="0">
              <a:solidFill>
                <a:srgbClr val="51597B"/>
              </a:solidFill>
            </a:endParaRPr>
          </a:p>
        </p:txBody>
      </p:sp>
      <p:sp>
        <p:nvSpPr>
          <p:cNvPr id="20" name="TextBox 17"/>
          <p:cNvSpPr txBox="1"/>
          <p:nvPr/>
        </p:nvSpPr>
        <p:spPr>
          <a:xfrm>
            <a:off x="235728" y="1473758"/>
            <a:ext cx="3018775" cy="400110"/>
          </a:xfrm>
          <a:prstGeom prst="rect">
            <a:avLst/>
          </a:prstGeom>
          <a:noFill/>
        </p:spPr>
        <p:txBody>
          <a:bodyPr wrap="none" rtlCol="0">
            <a:spAutoFit/>
          </a:bodyPr>
          <a:lstStyle/>
          <a:p>
            <a:r>
              <a:rPr lang="en-US" altLang="zh-CN" sz="2000" b="1" dirty="0">
                <a:solidFill>
                  <a:srgbClr val="51597B"/>
                </a:solidFill>
                <a:cs typeface="+mn-ea"/>
                <a:sym typeface="+mn-lt"/>
              </a:rPr>
              <a:t>C</a:t>
            </a:r>
            <a:r>
              <a:rPr lang="en-US" altLang="zh-CN" sz="2000" b="1" dirty="0" smtClean="0">
                <a:solidFill>
                  <a:srgbClr val="51597B"/>
                </a:solidFill>
                <a:cs typeface="+mn-ea"/>
                <a:sym typeface="+mn-lt"/>
              </a:rPr>
              <a:t>omposition</a:t>
            </a:r>
            <a:r>
              <a:rPr lang="en-US" altLang="zh-CN" sz="2000" dirty="0" smtClean="0">
                <a:solidFill>
                  <a:srgbClr val="51597B"/>
                </a:solidFill>
                <a:cs typeface="+mn-ea"/>
                <a:sym typeface="+mn-lt"/>
              </a:rPr>
              <a:t> of</a:t>
            </a:r>
            <a:r>
              <a:rPr lang="zh-CN" altLang="en-US" sz="2000" dirty="0" smtClean="0">
                <a:solidFill>
                  <a:srgbClr val="51597B"/>
                </a:solidFill>
                <a:cs typeface="+mn-ea"/>
                <a:sym typeface="+mn-lt"/>
              </a:rPr>
              <a:t> </a:t>
            </a:r>
            <a:r>
              <a:rPr lang="en-US" altLang="zh-CN" sz="2000" dirty="0" smtClean="0">
                <a:solidFill>
                  <a:srgbClr val="51597B"/>
                </a:solidFill>
                <a:cs typeface="+mn-ea"/>
                <a:sym typeface="+mn-lt"/>
              </a:rPr>
              <a:t>picture</a:t>
            </a:r>
            <a:endParaRPr lang="zh-CN" altLang="en-US" sz="2000" b="1" dirty="0">
              <a:solidFill>
                <a:srgbClr val="51597B"/>
              </a:solidFill>
              <a:cs typeface="+mn-ea"/>
              <a:sym typeface="+mn-lt"/>
            </a:endParaRPr>
          </a:p>
        </p:txBody>
      </p:sp>
      <p:sp>
        <p:nvSpPr>
          <p:cNvPr id="24" name="矩形 23"/>
          <p:cNvSpPr/>
          <p:nvPr/>
        </p:nvSpPr>
        <p:spPr>
          <a:xfrm>
            <a:off x="250908" y="1949098"/>
            <a:ext cx="5392102" cy="2462213"/>
          </a:xfrm>
          <a:prstGeom prst="rect">
            <a:avLst/>
          </a:prstGeom>
        </p:spPr>
        <p:txBody>
          <a:bodyPr wrap="square">
            <a:spAutoFit/>
          </a:bodyPr>
          <a:lstStyle/>
          <a:p>
            <a:pPr>
              <a:lnSpc>
                <a:spcPct val="110000"/>
              </a:lnSpc>
            </a:pPr>
            <a:r>
              <a:rPr lang="en-US" altLang="zh-CN" sz="1400" dirty="0" smtClean="0">
                <a:solidFill>
                  <a:srgbClr val="51597B"/>
                </a:solidFill>
                <a:latin typeface="+mn-ea"/>
              </a:rPr>
              <a:t>	</a:t>
            </a:r>
            <a:r>
              <a:rPr lang="zh-CN" altLang="en-US" sz="1400" dirty="0" smtClean="0">
                <a:solidFill>
                  <a:srgbClr val="51597B"/>
                </a:solidFill>
                <a:latin typeface="+mn-ea"/>
              </a:rPr>
              <a:t>主</a:t>
            </a:r>
            <a:r>
              <a:rPr lang="zh-CN" altLang="en-US" sz="1400" dirty="0">
                <a:solidFill>
                  <a:srgbClr val="51597B"/>
                </a:solidFill>
                <a:latin typeface="+mn-ea"/>
              </a:rPr>
              <a:t>界面即照相机页面采用三角形构图。实际上是将照相机内容显示的人脸也纳入界面设计构图范围中进行设想。</a:t>
            </a:r>
          </a:p>
          <a:p>
            <a:pPr>
              <a:lnSpc>
                <a:spcPct val="110000"/>
              </a:lnSpc>
            </a:pPr>
            <a:r>
              <a:rPr lang="zh-CN" altLang="en-US" sz="1400" dirty="0">
                <a:solidFill>
                  <a:srgbClr val="51597B"/>
                </a:solidFill>
                <a:latin typeface="+mn-ea"/>
              </a:rPr>
              <a:t>而这恰恰形成三角形构图。</a:t>
            </a:r>
          </a:p>
          <a:p>
            <a:pPr>
              <a:lnSpc>
                <a:spcPct val="110000"/>
              </a:lnSpc>
            </a:pPr>
            <a:r>
              <a:rPr lang="zh-CN" altLang="en-US" sz="1400" dirty="0">
                <a:solidFill>
                  <a:srgbClr val="51597B"/>
                </a:solidFill>
                <a:latin typeface="+mn-ea"/>
              </a:rPr>
              <a:t>中间的人像作为主体，下面的</a:t>
            </a:r>
            <a:r>
              <a:rPr lang="en-US" altLang="zh-CN" sz="1400" dirty="0">
                <a:solidFill>
                  <a:srgbClr val="51597B"/>
                </a:solidFill>
                <a:latin typeface="+mn-ea"/>
              </a:rPr>
              <a:t>3</a:t>
            </a:r>
            <a:r>
              <a:rPr lang="zh-CN" altLang="en-US" sz="1400" dirty="0">
                <a:solidFill>
                  <a:srgbClr val="51597B"/>
                </a:solidFill>
                <a:latin typeface="+mn-ea"/>
              </a:rPr>
              <a:t>个不同的功能键作为辅助详细信息的设置，详细效果的调整很符合三角构图的特点。能够突出重点，用户需要进行详细信息设置，也就是贴图的切换，状态转换，也很自然。</a:t>
            </a:r>
          </a:p>
          <a:p>
            <a:pPr>
              <a:lnSpc>
                <a:spcPct val="110000"/>
              </a:lnSpc>
            </a:pPr>
            <a:r>
              <a:rPr lang="en-US" altLang="zh-CN" sz="1400" dirty="0" smtClean="0">
                <a:solidFill>
                  <a:srgbClr val="51597B"/>
                </a:solidFill>
                <a:latin typeface="+mn-ea"/>
              </a:rPr>
              <a:t>	这类的构图方式主要运用在文字与图标的版式中</a:t>
            </a:r>
            <a:r>
              <a:rPr lang="en-US" altLang="zh-CN" sz="1400" dirty="0">
                <a:solidFill>
                  <a:srgbClr val="51597B"/>
                </a:solidFill>
                <a:latin typeface="+mn-ea"/>
              </a:rPr>
              <a:t>，能让界面保持平衡稳定。从上至下式的三角形构图，能把信息层级罗列得更为规整和明确。</a:t>
            </a:r>
          </a:p>
        </p:txBody>
      </p:sp>
      <p:grpSp>
        <p:nvGrpSpPr>
          <p:cNvPr id="26" name="组 25"/>
          <p:cNvGrpSpPr/>
          <p:nvPr/>
        </p:nvGrpSpPr>
        <p:grpSpPr>
          <a:xfrm>
            <a:off x="0" y="162297"/>
            <a:ext cx="1945184" cy="572491"/>
            <a:chOff x="0" y="180328"/>
            <a:chExt cx="1945184"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0" y="282381"/>
              <a:ext cx="530915" cy="471924"/>
            </a:xfrm>
            <a:prstGeom prst="rect">
              <a:avLst/>
            </a:prstGeom>
            <a:noFill/>
          </p:spPr>
          <p:txBody>
            <a:bodyPr wrap="none" rtlCol="0">
              <a:spAutoFit/>
            </a:bodyPr>
            <a:lstStyle/>
            <a:p>
              <a:pPr>
                <a:lnSpc>
                  <a:spcPct val="90000"/>
                </a:lnSpc>
              </a:pPr>
              <a:r>
                <a:rPr kumimoji="1" lang="en-US" altLang="zh-CN" sz="2400" b="1" dirty="0" smtClean="0">
                  <a:solidFill>
                    <a:schemeClr val="bg1"/>
                  </a:solidFill>
                </a:rPr>
                <a:t>02</a:t>
              </a:r>
              <a:endParaRPr kumimoji="1" lang="zh-CN" altLang="en-US" sz="2400" b="1" dirty="0">
                <a:solidFill>
                  <a:schemeClr val="bg1"/>
                </a:solidFill>
              </a:endParaRPr>
            </a:p>
          </p:txBody>
        </p:sp>
        <p:sp>
          <p:nvSpPr>
            <p:cNvPr id="29" name="文本框 28"/>
            <p:cNvSpPr txBox="1"/>
            <p:nvPr/>
          </p:nvSpPr>
          <p:spPr>
            <a:xfrm>
              <a:off x="529412" y="282381"/>
              <a:ext cx="1415772" cy="471924"/>
            </a:xfrm>
            <a:prstGeom prst="rect">
              <a:avLst/>
            </a:prstGeom>
            <a:noFill/>
          </p:spPr>
          <p:txBody>
            <a:bodyPr wrap="none" rtlCol="0">
              <a:spAutoFit/>
            </a:bodyPr>
            <a:lstStyle/>
            <a:p>
              <a:pPr>
                <a:lnSpc>
                  <a:spcPct val="90000"/>
                </a:lnSpc>
              </a:pPr>
              <a:r>
                <a:rPr kumimoji="1" lang="zh-CN" altLang="en-US" sz="2400" b="1" dirty="0" smtClean="0">
                  <a:solidFill>
                    <a:srgbClr val="51597B"/>
                  </a:solidFill>
                </a:rPr>
                <a:t>构图设计</a:t>
              </a:r>
              <a:endParaRPr kumimoji="1" lang="zh-CN" altLang="en-US" sz="2400" b="1" dirty="0">
                <a:solidFill>
                  <a:srgbClr val="51597B"/>
                </a:solidFill>
              </a:endParaRPr>
            </a:p>
          </p:txBody>
        </p:sp>
      </p:grpSp>
      <p:pic>
        <p:nvPicPr>
          <p:cNvPr id="23" name="图片 22" descr="C:\Users\lenovo\Desktop\3角 - 副本.jpg3角 - 副本"/>
          <p:cNvPicPr>
            <a:picLocks noChangeAspect="1"/>
          </p:cNvPicPr>
          <p:nvPr/>
        </p:nvPicPr>
        <p:blipFill>
          <a:blip r:embed="rId2"/>
          <a:srcRect/>
          <a:stretch>
            <a:fillRect/>
          </a:stretch>
        </p:blipFill>
        <p:spPr>
          <a:xfrm>
            <a:off x="6297037" y="0"/>
            <a:ext cx="2831845" cy="5034064"/>
          </a:xfrm>
          <a:prstGeom prst="rect">
            <a:avLst/>
          </a:prstGeom>
        </p:spPr>
      </p:pic>
      <p:sp>
        <p:nvSpPr>
          <p:cNvPr id="25" name="等腰三角形 5"/>
          <p:cNvSpPr/>
          <p:nvPr/>
        </p:nvSpPr>
        <p:spPr>
          <a:xfrm>
            <a:off x="6838146" y="1661796"/>
            <a:ext cx="1861967" cy="3121198"/>
          </a:xfrm>
          <a:prstGeom prst="triangle">
            <a:avLst/>
          </a:prstGeom>
          <a:solidFill>
            <a:schemeClr val="bg1">
              <a:lumMod val="50000"/>
              <a:alpha val="68000"/>
            </a:schemeClr>
          </a:solidFill>
          <a:ln w="1238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060943" y="602616"/>
            <a:ext cx="1413912" cy="2152280"/>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524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xit" presetSubtype="32" fill="hold" grpId="1" nodeType="clickEffect">
                                  <p:stCondLst>
                                    <p:cond delay="0"/>
                                  </p:stCondLst>
                                  <p:childTnLst>
                                    <p:animEffect transition="out" filter="circle(out)">
                                      <p:cBhvr>
                                        <p:cTn id="13" dur="500"/>
                                        <p:tgtEl>
                                          <p:spTgt spid="30"/>
                                        </p:tgtEl>
                                      </p:cBhvr>
                                    </p:animEffect>
                                    <p:set>
                                      <p:cBhvr>
                                        <p:cTn id="14" dur="1" fill="hold">
                                          <p:stCondLst>
                                            <p:cond delay="500"/>
                                          </p:stCondLst>
                                        </p:cTn>
                                        <p:tgtEl>
                                          <p:spTgt spid="30"/>
                                        </p:tgtEl>
                                        <p:attrNameLst>
                                          <p:attrName>style.visibility</p:attrName>
                                        </p:attrNameLst>
                                      </p:cBhvr>
                                      <p:to>
                                        <p:strVal val="hidden"/>
                                      </p:to>
                                    </p:set>
                                  </p:childTnLst>
                                </p:cTn>
                              </p:par>
                              <p:par>
                                <p:cTn id="15" presetID="53" presetClass="entr" presetSubtype="16" fill="hold" grpId="15"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5" grpId="10" animBg="1"/>
      <p:bldP spid="25" grpId="11" animBg="1"/>
      <p:bldP spid="25" grpId="12" animBg="1"/>
      <p:bldP spid="25" grpId="13" animBg="1"/>
      <p:bldP spid="25" grpId="14" animBg="1"/>
      <p:bldP spid="25" grpId="15" bldLvl="0" animBg="1"/>
      <p:bldP spid="30" grpId="0" animBg="1"/>
      <p:bldP spid="3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0" y="0"/>
            <a:ext cx="5314462" cy="51435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5314462" y="-386860"/>
            <a:ext cx="350108" cy="572379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 name="矩形 5"/>
          <p:cNvSpPr/>
          <p:nvPr/>
        </p:nvSpPr>
        <p:spPr>
          <a:xfrm>
            <a:off x="0" y="5034064"/>
            <a:ext cx="5314462" cy="109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7" name="矩形 6"/>
          <p:cNvSpPr/>
          <p:nvPr/>
        </p:nvSpPr>
        <p:spPr>
          <a:xfrm>
            <a:off x="3" y="4803632"/>
            <a:ext cx="1330375" cy="246221"/>
          </a:xfrm>
          <a:prstGeom prst="rect">
            <a:avLst/>
          </a:prstGeom>
        </p:spPr>
        <p:txBody>
          <a:bodyPr wrap="none">
            <a:spAutoFit/>
          </a:bodyPr>
          <a:lstStyle/>
          <a:p>
            <a:pPr lvl="0"/>
            <a:r>
              <a:rPr lang="en-US" altLang="zh-CN" sz="1000" dirty="0" smtClean="0">
                <a:solidFill>
                  <a:schemeClr val="bg1"/>
                </a:solidFill>
              </a:rPr>
              <a:t>LOGO|COMPANY</a:t>
            </a:r>
            <a:endParaRPr lang="en-US" altLang="zh-CN" sz="1000" dirty="0">
              <a:solidFill>
                <a:schemeClr val="bg1"/>
              </a:solidFill>
            </a:endParaRPr>
          </a:p>
        </p:txBody>
      </p:sp>
      <p:sp>
        <p:nvSpPr>
          <p:cNvPr id="13" name="矩形 12"/>
          <p:cNvSpPr/>
          <p:nvPr/>
        </p:nvSpPr>
        <p:spPr>
          <a:xfrm>
            <a:off x="6174154" y="1235015"/>
            <a:ext cx="2969846" cy="156590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6174157" y="1076707"/>
            <a:ext cx="2316785" cy="2208297"/>
          </a:xfrm>
          <a:prstGeom prst="rect">
            <a:avLst/>
          </a:prstGeom>
          <a:noFill/>
        </p:spPr>
        <p:txBody>
          <a:bodyPr wrap="none" rtlCol="0">
            <a:spAutoFit/>
          </a:bodyPr>
          <a:lstStyle/>
          <a:p>
            <a:pPr>
              <a:lnSpc>
                <a:spcPct val="90000"/>
              </a:lnSpc>
            </a:pPr>
            <a:r>
              <a:rPr kumimoji="1" lang="en-US" altLang="zh-CN" sz="15000" dirty="0" smtClean="0">
                <a:solidFill>
                  <a:schemeClr val="bg1"/>
                </a:solidFill>
              </a:rPr>
              <a:t>03</a:t>
            </a:r>
            <a:endParaRPr kumimoji="1" lang="zh-CN" altLang="en-US" sz="15000" dirty="0">
              <a:solidFill>
                <a:schemeClr val="bg1"/>
              </a:solidFill>
            </a:endParaRPr>
          </a:p>
        </p:txBody>
      </p:sp>
      <p:sp>
        <p:nvSpPr>
          <p:cNvPr id="22" name="矩形 21"/>
          <p:cNvSpPr/>
          <p:nvPr/>
        </p:nvSpPr>
        <p:spPr>
          <a:xfrm>
            <a:off x="6174154" y="2774548"/>
            <a:ext cx="2441694" cy="769441"/>
          </a:xfrm>
          <a:prstGeom prst="rect">
            <a:avLst/>
          </a:prstGeom>
        </p:spPr>
        <p:txBody>
          <a:bodyPr wrap="none">
            <a:spAutoFit/>
          </a:bodyPr>
          <a:lstStyle/>
          <a:p>
            <a:pPr lvl="0"/>
            <a:r>
              <a:rPr lang="zh-CN" altLang="en-US" sz="4400" b="1" dirty="0" smtClean="0">
                <a:solidFill>
                  <a:srgbClr val="51597B"/>
                </a:solidFill>
              </a:rPr>
              <a:t>界面展示</a:t>
            </a:r>
            <a:endParaRPr lang="en-US" altLang="zh-CN" sz="4400" b="1" dirty="0">
              <a:solidFill>
                <a:srgbClr val="51597B"/>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231" y="1359580"/>
            <a:ext cx="2540000" cy="2540000"/>
          </a:xfrm>
          <a:prstGeom prst="rect">
            <a:avLst/>
          </a:prstGeom>
        </p:spPr>
      </p:pic>
    </p:spTree>
    <p:extLst>
      <p:ext uri="{BB962C8B-B14F-4D97-AF65-F5344CB8AC3E}">
        <p14:creationId xmlns:p14="http://schemas.microsoft.com/office/powerpoint/2010/main" val="8078941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0" y="0"/>
            <a:ext cx="5364000" cy="51435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lIns="720000" rIns="720000" rtlCol="0" anchor="ctr"/>
          <a:lstStyle/>
          <a:p>
            <a:r>
              <a:rPr lang="en-US" altLang="zh-CN" dirty="0" smtClean="0"/>
              <a:t>	</a:t>
            </a:r>
            <a:r>
              <a:rPr lang="zh-CN" altLang="en-US" dirty="0" smtClean="0"/>
              <a:t>功能</a:t>
            </a:r>
            <a:r>
              <a:rPr lang="zh-CN" altLang="en-US" dirty="0"/>
              <a:t>上，我们的应用能够在人脸识别定位的基础上进行贴图，表情的添加，实现各种各样有趣的效果</a:t>
            </a:r>
          </a:p>
          <a:p>
            <a:r>
              <a:rPr lang="zh-CN" altLang="en-US" dirty="0"/>
              <a:t>产品定位上，我们确定了我们的产品的目标人群定位在青年人，由年轻女性居多。</a:t>
            </a:r>
          </a:p>
          <a:p>
            <a:r>
              <a:rPr lang="en-US" altLang="zh-CN" dirty="0" smtClean="0"/>
              <a:t>	</a:t>
            </a:r>
            <a:r>
              <a:rPr lang="zh-CN" altLang="en-US" dirty="0" smtClean="0"/>
              <a:t>产品</a:t>
            </a:r>
            <a:r>
              <a:rPr lang="zh-CN" altLang="en-US" dirty="0"/>
              <a:t>目标人群及我们的产品特点为</a:t>
            </a:r>
            <a:r>
              <a:rPr lang="en-US" altLang="zh-CN" dirty="0"/>
              <a:t>app</a:t>
            </a:r>
            <a:r>
              <a:rPr lang="zh-CN" altLang="en-US" dirty="0"/>
              <a:t>的整体风格及其界面设计定下了一个基调，主张是明快，愉悦，轻松的。</a:t>
            </a:r>
          </a:p>
        </p:txBody>
      </p:sp>
      <p:grpSp>
        <p:nvGrpSpPr>
          <p:cNvPr id="12" name="组 11"/>
          <p:cNvGrpSpPr/>
          <p:nvPr/>
        </p:nvGrpSpPr>
        <p:grpSpPr>
          <a:xfrm>
            <a:off x="5314462" y="-386860"/>
            <a:ext cx="350108" cy="572379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 name="矩形 5"/>
          <p:cNvSpPr/>
          <p:nvPr/>
        </p:nvSpPr>
        <p:spPr>
          <a:xfrm>
            <a:off x="0" y="5034064"/>
            <a:ext cx="5314462" cy="109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7" name="矩形 6"/>
          <p:cNvSpPr/>
          <p:nvPr/>
        </p:nvSpPr>
        <p:spPr>
          <a:xfrm>
            <a:off x="3" y="4803632"/>
            <a:ext cx="1330375" cy="246221"/>
          </a:xfrm>
          <a:prstGeom prst="rect">
            <a:avLst/>
          </a:prstGeom>
        </p:spPr>
        <p:txBody>
          <a:bodyPr wrap="none">
            <a:spAutoFit/>
          </a:bodyPr>
          <a:lstStyle/>
          <a:p>
            <a:pPr lvl="0"/>
            <a:r>
              <a:rPr lang="en-US" altLang="zh-CN" sz="1000" dirty="0" smtClean="0">
                <a:solidFill>
                  <a:schemeClr val="bg1"/>
                </a:solidFill>
              </a:rPr>
              <a:t>LOGO|COMPANY</a:t>
            </a:r>
            <a:endParaRPr lang="en-US" altLang="zh-CN" sz="1000" dirty="0">
              <a:solidFill>
                <a:schemeClr val="bg1"/>
              </a:solidFill>
            </a:endParaRPr>
          </a:p>
        </p:txBody>
      </p:sp>
      <p:sp>
        <p:nvSpPr>
          <p:cNvPr id="13" name="矩形 12"/>
          <p:cNvSpPr/>
          <p:nvPr/>
        </p:nvSpPr>
        <p:spPr>
          <a:xfrm>
            <a:off x="6174154" y="1156186"/>
            <a:ext cx="2969846" cy="156590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6174157" y="997878"/>
            <a:ext cx="2316785" cy="2208297"/>
          </a:xfrm>
          <a:prstGeom prst="rect">
            <a:avLst/>
          </a:prstGeom>
          <a:noFill/>
        </p:spPr>
        <p:txBody>
          <a:bodyPr wrap="none" rtlCol="0">
            <a:spAutoFit/>
          </a:bodyPr>
          <a:lstStyle/>
          <a:p>
            <a:pPr>
              <a:lnSpc>
                <a:spcPct val="90000"/>
              </a:lnSpc>
            </a:pPr>
            <a:r>
              <a:rPr kumimoji="1" lang="en-US" altLang="zh-CN" sz="15000" dirty="0" smtClean="0">
                <a:solidFill>
                  <a:schemeClr val="bg1"/>
                </a:solidFill>
              </a:rPr>
              <a:t>01</a:t>
            </a:r>
            <a:endParaRPr kumimoji="1" lang="zh-CN" altLang="en-US" sz="15000" dirty="0">
              <a:solidFill>
                <a:schemeClr val="bg1"/>
              </a:solidFill>
            </a:endParaRPr>
          </a:p>
        </p:txBody>
      </p:sp>
      <p:sp>
        <p:nvSpPr>
          <p:cNvPr id="22" name="矩形 21"/>
          <p:cNvSpPr/>
          <p:nvPr/>
        </p:nvSpPr>
        <p:spPr>
          <a:xfrm>
            <a:off x="6174239" y="2833561"/>
            <a:ext cx="2755242" cy="954107"/>
          </a:xfrm>
          <a:prstGeom prst="rect">
            <a:avLst/>
          </a:prstGeom>
        </p:spPr>
        <p:txBody>
          <a:bodyPr wrap="square">
            <a:spAutoFit/>
          </a:bodyPr>
          <a:lstStyle/>
          <a:p>
            <a:pPr lvl="0"/>
            <a:r>
              <a:rPr lang="en-US" altLang="zh-CN" sz="2800" b="1" dirty="0" smtClean="0">
                <a:solidFill>
                  <a:srgbClr val="51597B"/>
                </a:solidFill>
              </a:rPr>
              <a:t>Face</a:t>
            </a:r>
            <a:r>
              <a:rPr lang="zh-CN" altLang="en-US" sz="2800" b="1" dirty="0" smtClean="0">
                <a:solidFill>
                  <a:srgbClr val="51597B"/>
                </a:solidFill>
              </a:rPr>
              <a:t>应用简介及界面设计理念</a:t>
            </a:r>
            <a:endParaRPr lang="en-US" altLang="zh-CN" sz="2800" b="1" dirty="0">
              <a:solidFill>
                <a:srgbClr val="51597B"/>
              </a:solidFill>
            </a:endParaRPr>
          </a:p>
        </p:txBody>
      </p:sp>
      <p:sp>
        <p:nvSpPr>
          <p:cNvPr id="2" name="文本框 1"/>
          <p:cNvSpPr txBox="1"/>
          <p:nvPr/>
        </p:nvSpPr>
        <p:spPr>
          <a:xfrm>
            <a:off x="2397967" y="2475034"/>
            <a:ext cx="1094358" cy="588520"/>
          </a:xfrm>
          <a:prstGeom prst="rect">
            <a:avLst/>
          </a:prstGeom>
          <a:noFill/>
        </p:spPr>
        <p:txBody>
          <a:bodyPr wrap="square" rtlCol="0">
            <a:spAutoFit/>
          </a:bodyPr>
          <a:lstStyle/>
          <a:p>
            <a:endParaRPr kumimoji="1" lang="zh-CN" altLang="en-US"/>
          </a:p>
        </p:txBody>
      </p:sp>
    </p:spTree>
    <p:extLst>
      <p:ext uri="{BB962C8B-B14F-4D97-AF65-F5344CB8AC3E}">
        <p14:creationId xmlns:p14="http://schemas.microsoft.com/office/powerpoint/2010/main" val="15097666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034064"/>
            <a:ext cx="9144000" cy="109436"/>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3" y="4803632"/>
            <a:ext cx="1330375" cy="246221"/>
          </a:xfrm>
          <a:prstGeom prst="rect">
            <a:avLst/>
          </a:prstGeom>
        </p:spPr>
        <p:txBody>
          <a:bodyPr wrap="none">
            <a:spAutoFit/>
          </a:bodyPr>
          <a:lstStyle/>
          <a:p>
            <a:pPr lvl="0"/>
            <a:r>
              <a:rPr lang="en-US" altLang="zh-CN" sz="1000" dirty="0" smtClean="0">
                <a:solidFill>
                  <a:srgbClr val="51597B"/>
                </a:solidFill>
              </a:rPr>
              <a:t>LOGO|COMPANY</a:t>
            </a:r>
            <a:endParaRPr lang="en-US" altLang="zh-CN" sz="1000" dirty="0">
              <a:solidFill>
                <a:srgbClr val="51597B"/>
              </a:solidFill>
            </a:endParaRPr>
          </a:p>
        </p:txBody>
      </p:sp>
      <p:grpSp>
        <p:nvGrpSpPr>
          <p:cNvPr id="18" name="组 17"/>
          <p:cNvGrpSpPr/>
          <p:nvPr/>
        </p:nvGrpSpPr>
        <p:grpSpPr>
          <a:xfrm>
            <a:off x="271846" y="261151"/>
            <a:ext cx="3603486" cy="572491"/>
            <a:chOff x="0" y="180328"/>
            <a:chExt cx="2040490" cy="636101"/>
          </a:xfrm>
        </p:grpSpPr>
        <p:sp>
          <p:nvSpPr>
            <p:cNvPr id="19" name="矩形 18"/>
            <p:cNvSpPr/>
            <p:nvPr/>
          </p:nvSpPr>
          <p:spPr>
            <a:xfrm>
              <a:off x="2" y="180328"/>
              <a:ext cx="293877"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0" y="282381"/>
              <a:ext cx="251616" cy="471924"/>
            </a:xfrm>
            <a:prstGeom prst="rect">
              <a:avLst/>
            </a:prstGeom>
            <a:noFill/>
          </p:spPr>
          <p:txBody>
            <a:bodyPr wrap="none" rtlCol="0">
              <a:spAutoFit/>
            </a:bodyPr>
            <a:lstStyle/>
            <a:p>
              <a:pPr>
                <a:lnSpc>
                  <a:spcPct val="90000"/>
                </a:lnSpc>
              </a:pPr>
              <a:r>
                <a:rPr kumimoji="1" lang="zh-CN" altLang="en-US" sz="2400" b="1" dirty="0" smtClean="0">
                  <a:solidFill>
                    <a:schemeClr val="bg1"/>
                  </a:solidFill>
                </a:rPr>
                <a:t> </a:t>
              </a:r>
              <a:r>
                <a:rPr kumimoji="1" lang="en-US" altLang="zh-CN" sz="2400" b="1" dirty="0" smtClean="0">
                  <a:solidFill>
                    <a:schemeClr val="bg1"/>
                  </a:solidFill>
                </a:rPr>
                <a:t>1</a:t>
              </a:r>
              <a:endParaRPr kumimoji="1" lang="zh-CN" altLang="en-US" sz="2400" b="1" dirty="0">
                <a:solidFill>
                  <a:schemeClr val="bg1"/>
                </a:solidFill>
              </a:endParaRPr>
            </a:p>
          </p:txBody>
        </p:sp>
        <p:sp>
          <p:nvSpPr>
            <p:cNvPr id="21" name="文本框 20"/>
            <p:cNvSpPr txBox="1"/>
            <p:nvPr/>
          </p:nvSpPr>
          <p:spPr>
            <a:xfrm>
              <a:off x="293879" y="282381"/>
              <a:ext cx="1746611" cy="471924"/>
            </a:xfrm>
            <a:prstGeom prst="rect">
              <a:avLst/>
            </a:prstGeom>
            <a:noFill/>
          </p:spPr>
          <p:txBody>
            <a:bodyPr wrap="none" rtlCol="0">
              <a:spAutoFit/>
            </a:bodyPr>
            <a:lstStyle/>
            <a:p>
              <a:pPr>
                <a:lnSpc>
                  <a:spcPct val="90000"/>
                </a:lnSpc>
              </a:pPr>
              <a:r>
                <a:rPr kumimoji="1" lang="en-US" altLang="zh-CN" sz="2400" b="1" dirty="0" smtClean="0">
                  <a:solidFill>
                    <a:srgbClr val="51597B"/>
                  </a:solidFill>
                </a:rPr>
                <a:t>Face</a:t>
              </a:r>
              <a:r>
                <a:rPr kumimoji="1" lang="zh-CN" altLang="en-US" sz="2400" b="1" dirty="0" smtClean="0">
                  <a:solidFill>
                    <a:srgbClr val="51597B"/>
                  </a:solidFill>
                </a:rPr>
                <a:t>界面跳转流程图</a:t>
              </a:r>
              <a:endParaRPr kumimoji="1" lang="zh-CN" altLang="en-US" sz="2400" b="1" dirty="0">
                <a:solidFill>
                  <a:srgbClr val="51597B"/>
                </a:solidFill>
              </a:endParaRPr>
            </a:p>
          </p:txBody>
        </p:sp>
      </p:grpSp>
      <p:pic>
        <p:nvPicPr>
          <p:cNvPr id="8" name="图片 7" descr="face流程图"/>
          <p:cNvPicPr>
            <a:picLocks noChangeAspect="1"/>
          </p:cNvPicPr>
          <p:nvPr/>
        </p:nvPicPr>
        <p:blipFill rotWithShape="1">
          <a:blip r:embed="rId2"/>
          <a:srcRect l="372" t="20176" r="-1335" b="32184"/>
          <a:stretch/>
        </p:blipFill>
        <p:spPr>
          <a:xfrm>
            <a:off x="527141" y="1281283"/>
            <a:ext cx="7786704" cy="2920014"/>
          </a:xfrm>
          <a:prstGeom prst="rect">
            <a:avLst/>
          </a:prstGeom>
        </p:spPr>
      </p:pic>
    </p:spTree>
    <p:extLst>
      <p:ext uri="{BB962C8B-B14F-4D97-AF65-F5344CB8AC3E}">
        <p14:creationId xmlns:p14="http://schemas.microsoft.com/office/powerpoint/2010/main" val="53806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034064"/>
            <a:ext cx="9144000" cy="109436"/>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3" y="4803632"/>
            <a:ext cx="1330375" cy="246221"/>
          </a:xfrm>
          <a:prstGeom prst="rect">
            <a:avLst/>
          </a:prstGeom>
        </p:spPr>
        <p:txBody>
          <a:bodyPr wrap="none">
            <a:spAutoFit/>
          </a:bodyPr>
          <a:lstStyle/>
          <a:p>
            <a:pPr lvl="0"/>
            <a:r>
              <a:rPr lang="en-US" altLang="zh-CN" sz="1000" dirty="0" smtClean="0">
                <a:solidFill>
                  <a:srgbClr val="51597B"/>
                </a:solidFill>
              </a:rPr>
              <a:t>LOGO|COMPANY</a:t>
            </a:r>
            <a:endParaRPr lang="en-US" altLang="zh-CN" sz="1000" dirty="0">
              <a:solidFill>
                <a:srgbClr val="51597B"/>
              </a:solidFill>
            </a:endParaRPr>
          </a:p>
        </p:txBody>
      </p:sp>
      <p:grpSp>
        <p:nvGrpSpPr>
          <p:cNvPr id="18" name="组 17"/>
          <p:cNvGrpSpPr/>
          <p:nvPr/>
        </p:nvGrpSpPr>
        <p:grpSpPr>
          <a:xfrm>
            <a:off x="271846" y="261151"/>
            <a:ext cx="2479409" cy="572491"/>
            <a:chOff x="0" y="180328"/>
            <a:chExt cx="1403978" cy="636101"/>
          </a:xfrm>
        </p:grpSpPr>
        <p:sp>
          <p:nvSpPr>
            <p:cNvPr id="19" name="矩形 18"/>
            <p:cNvSpPr/>
            <p:nvPr/>
          </p:nvSpPr>
          <p:spPr>
            <a:xfrm>
              <a:off x="2" y="180328"/>
              <a:ext cx="293877"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0" y="282381"/>
              <a:ext cx="251617" cy="471924"/>
            </a:xfrm>
            <a:prstGeom prst="rect">
              <a:avLst/>
            </a:prstGeom>
            <a:noFill/>
          </p:spPr>
          <p:txBody>
            <a:bodyPr wrap="none" rtlCol="0">
              <a:spAutoFit/>
            </a:bodyPr>
            <a:lstStyle/>
            <a:p>
              <a:pPr>
                <a:lnSpc>
                  <a:spcPct val="90000"/>
                </a:lnSpc>
              </a:pPr>
              <a:r>
                <a:rPr kumimoji="1" lang="zh-CN" altLang="en-US" sz="2400" b="1" dirty="0" smtClean="0">
                  <a:solidFill>
                    <a:schemeClr val="bg1"/>
                  </a:solidFill>
                </a:rPr>
                <a:t> </a:t>
              </a:r>
              <a:r>
                <a:rPr kumimoji="1" lang="en-US" altLang="zh-CN" sz="2400" b="1" dirty="0" smtClean="0">
                  <a:solidFill>
                    <a:schemeClr val="bg1"/>
                  </a:solidFill>
                </a:rPr>
                <a:t>1</a:t>
              </a:r>
              <a:endParaRPr kumimoji="1" lang="zh-CN" altLang="en-US" sz="2400" b="1" dirty="0">
                <a:solidFill>
                  <a:schemeClr val="bg1"/>
                </a:solidFill>
              </a:endParaRPr>
            </a:p>
          </p:txBody>
        </p:sp>
        <p:sp>
          <p:nvSpPr>
            <p:cNvPr id="21" name="文本框 20"/>
            <p:cNvSpPr txBox="1"/>
            <p:nvPr/>
          </p:nvSpPr>
          <p:spPr>
            <a:xfrm>
              <a:off x="354485" y="263554"/>
              <a:ext cx="1049493" cy="471924"/>
            </a:xfrm>
            <a:prstGeom prst="rect">
              <a:avLst/>
            </a:prstGeom>
            <a:noFill/>
          </p:spPr>
          <p:txBody>
            <a:bodyPr wrap="none" rtlCol="0">
              <a:spAutoFit/>
            </a:bodyPr>
            <a:lstStyle/>
            <a:p>
              <a:pPr>
                <a:lnSpc>
                  <a:spcPct val="90000"/>
                </a:lnSpc>
              </a:pPr>
              <a:r>
                <a:rPr kumimoji="1" lang="zh-CN" altLang="en-US" sz="2400" b="1" dirty="0" smtClean="0">
                  <a:solidFill>
                    <a:srgbClr val="51597B"/>
                  </a:solidFill>
                </a:rPr>
                <a:t>主界面</a:t>
              </a:r>
              <a:r>
                <a:rPr kumimoji="1" lang="en-US" altLang="zh-CN" sz="2400" b="1" dirty="0" smtClean="0">
                  <a:solidFill>
                    <a:srgbClr val="51597B"/>
                  </a:solidFill>
                </a:rPr>
                <a:t>-</a:t>
              </a:r>
              <a:r>
                <a:rPr kumimoji="1" lang="zh-CN" altLang="en-US" sz="2400" b="1" dirty="0" smtClean="0">
                  <a:solidFill>
                    <a:srgbClr val="51597B"/>
                  </a:solidFill>
                </a:rPr>
                <a:t>贴图</a:t>
              </a:r>
              <a:endParaRPr kumimoji="1" lang="zh-CN" altLang="en-US" sz="24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86" y="1168572"/>
            <a:ext cx="6221627" cy="3474651"/>
          </a:xfrm>
          <a:prstGeom prst="rect">
            <a:avLst/>
          </a:prstGeom>
        </p:spPr>
      </p:pic>
    </p:spTree>
    <p:extLst>
      <p:ext uri="{BB962C8B-B14F-4D97-AF65-F5344CB8AC3E}">
        <p14:creationId xmlns:p14="http://schemas.microsoft.com/office/powerpoint/2010/main" val="160143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034064"/>
            <a:ext cx="9144000" cy="109436"/>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3" y="4803632"/>
            <a:ext cx="1330375" cy="246221"/>
          </a:xfrm>
          <a:prstGeom prst="rect">
            <a:avLst/>
          </a:prstGeom>
        </p:spPr>
        <p:txBody>
          <a:bodyPr wrap="none">
            <a:spAutoFit/>
          </a:bodyPr>
          <a:lstStyle/>
          <a:p>
            <a:pPr lvl="0"/>
            <a:r>
              <a:rPr lang="en-US" altLang="zh-CN" sz="1000" dirty="0" smtClean="0">
                <a:solidFill>
                  <a:srgbClr val="51597B"/>
                </a:solidFill>
              </a:rPr>
              <a:t>LOGO|COMPANY</a:t>
            </a:r>
            <a:endParaRPr lang="en-US" altLang="zh-CN" sz="1000" dirty="0">
              <a:solidFill>
                <a:srgbClr val="51597B"/>
              </a:solidFill>
            </a:endParaRPr>
          </a:p>
        </p:txBody>
      </p:sp>
      <p:grpSp>
        <p:nvGrpSpPr>
          <p:cNvPr id="18" name="组 17"/>
          <p:cNvGrpSpPr/>
          <p:nvPr/>
        </p:nvGrpSpPr>
        <p:grpSpPr>
          <a:xfrm>
            <a:off x="271846" y="261151"/>
            <a:ext cx="2479409" cy="572491"/>
            <a:chOff x="0" y="180328"/>
            <a:chExt cx="1403977" cy="636101"/>
          </a:xfrm>
        </p:grpSpPr>
        <p:sp>
          <p:nvSpPr>
            <p:cNvPr id="19" name="矩形 18"/>
            <p:cNvSpPr/>
            <p:nvPr/>
          </p:nvSpPr>
          <p:spPr>
            <a:xfrm>
              <a:off x="2" y="180328"/>
              <a:ext cx="293877"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0" y="282381"/>
              <a:ext cx="251616" cy="471924"/>
            </a:xfrm>
            <a:prstGeom prst="rect">
              <a:avLst/>
            </a:prstGeom>
            <a:noFill/>
          </p:spPr>
          <p:txBody>
            <a:bodyPr wrap="none" rtlCol="0">
              <a:spAutoFit/>
            </a:bodyPr>
            <a:lstStyle/>
            <a:p>
              <a:pPr>
                <a:lnSpc>
                  <a:spcPct val="90000"/>
                </a:lnSpc>
              </a:pPr>
              <a:r>
                <a:rPr kumimoji="1" lang="zh-CN" altLang="en-US" sz="2400" b="1" dirty="0" smtClean="0">
                  <a:solidFill>
                    <a:schemeClr val="bg1"/>
                  </a:solidFill>
                </a:rPr>
                <a:t> </a:t>
              </a:r>
              <a:r>
                <a:rPr kumimoji="1" lang="en-US" altLang="zh-CN" sz="2400" b="1" dirty="0" smtClean="0">
                  <a:solidFill>
                    <a:schemeClr val="bg1"/>
                  </a:solidFill>
                </a:rPr>
                <a:t>1</a:t>
              </a:r>
              <a:endParaRPr kumimoji="1" lang="zh-CN" altLang="en-US" sz="2400" b="1" dirty="0">
                <a:solidFill>
                  <a:schemeClr val="bg1"/>
                </a:solidFill>
              </a:endParaRPr>
            </a:p>
          </p:txBody>
        </p:sp>
        <p:sp>
          <p:nvSpPr>
            <p:cNvPr id="21" name="文本框 20"/>
            <p:cNvSpPr txBox="1"/>
            <p:nvPr/>
          </p:nvSpPr>
          <p:spPr>
            <a:xfrm>
              <a:off x="354485" y="263554"/>
              <a:ext cx="1049492" cy="471924"/>
            </a:xfrm>
            <a:prstGeom prst="rect">
              <a:avLst/>
            </a:prstGeom>
            <a:noFill/>
          </p:spPr>
          <p:txBody>
            <a:bodyPr wrap="none" rtlCol="0">
              <a:spAutoFit/>
            </a:bodyPr>
            <a:lstStyle/>
            <a:p>
              <a:pPr>
                <a:lnSpc>
                  <a:spcPct val="90000"/>
                </a:lnSpc>
              </a:pPr>
              <a:r>
                <a:rPr kumimoji="1" lang="zh-CN" altLang="en-US" sz="2400" b="1" dirty="0" smtClean="0">
                  <a:solidFill>
                    <a:srgbClr val="51597B"/>
                  </a:solidFill>
                </a:rPr>
                <a:t>主界面</a:t>
              </a:r>
              <a:r>
                <a:rPr kumimoji="1" lang="en-US" altLang="zh-CN" sz="2400" b="1" dirty="0" smtClean="0">
                  <a:solidFill>
                    <a:srgbClr val="51597B"/>
                  </a:solidFill>
                </a:rPr>
                <a:t>-</a:t>
              </a:r>
              <a:r>
                <a:rPr kumimoji="1" lang="zh-CN" altLang="en-US" sz="2400" b="1" dirty="0" smtClean="0">
                  <a:solidFill>
                    <a:srgbClr val="51597B"/>
                  </a:solidFill>
                </a:rPr>
                <a:t>图库</a:t>
              </a:r>
              <a:endParaRPr kumimoji="1" lang="zh-CN" altLang="en-US" sz="24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574" y="991218"/>
            <a:ext cx="5276851" cy="3451639"/>
          </a:xfrm>
          <a:prstGeom prst="rect">
            <a:avLst/>
          </a:prstGeom>
        </p:spPr>
      </p:pic>
    </p:spTree>
    <p:extLst>
      <p:ext uri="{BB962C8B-B14F-4D97-AF65-F5344CB8AC3E}">
        <p14:creationId xmlns:p14="http://schemas.microsoft.com/office/powerpoint/2010/main" val="68021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0" y="0"/>
            <a:ext cx="5314462" cy="51435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5314462" y="-386860"/>
            <a:ext cx="350108" cy="572379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 name="矩形 5"/>
          <p:cNvSpPr/>
          <p:nvPr/>
        </p:nvSpPr>
        <p:spPr>
          <a:xfrm>
            <a:off x="0" y="5034064"/>
            <a:ext cx="5314462" cy="109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7" name="矩形 6"/>
          <p:cNvSpPr/>
          <p:nvPr/>
        </p:nvSpPr>
        <p:spPr>
          <a:xfrm>
            <a:off x="3" y="4803632"/>
            <a:ext cx="1330375" cy="246221"/>
          </a:xfrm>
          <a:prstGeom prst="rect">
            <a:avLst/>
          </a:prstGeom>
        </p:spPr>
        <p:txBody>
          <a:bodyPr wrap="none">
            <a:spAutoFit/>
          </a:bodyPr>
          <a:lstStyle/>
          <a:p>
            <a:pPr lvl="0"/>
            <a:r>
              <a:rPr lang="en-US" altLang="zh-CN" sz="1000" dirty="0" smtClean="0">
                <a:solidFill>
                  <a:schemeClr val="bg1"/>
                </a:solidFill>
              </a:rPr>
              <a:t>LOGO|COMPANY</a:t>
            </a:r>
            <a:endParaRPr lang="en-US" altLang="zh-CN" sz="1000" dirty="0">
              <a:solidFill>
                <a:schemeClr val="bg1"/>
              </a:solidFill>
            </a:endParaRPr>
          </a:p>
        </p:txBody>
      </p:sp>
      <p:sp>
        <p:nvSpPr>
          <p:cNvPr id="13" name="矩形 12"/>
          <p:cNvSpPr/>
          <p:nvPr/>
        </p:nvSpPr>
        <p:spPr>
          <a:xfrm>
            <a:off x="6174154" y="1124653"/>
            <a:ext cx="2969846" cy="156590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6174157" y="966345"/>
            <a:ext cx="2316785" cy="2208297"/>
          </a:xfrm>
          <a:prstGeom prst="rect">
            <a:avLst/>
          </a:prstGeom>
          <a:noFill/>
        </p:spPr>
        <p:txBody>
          <a:bodyPr wrap="none" rtlCol="0">
            <a:spAutoFit/>
          </a:bodyPr>
          <a:lstStyle/>
          <a:p>
            <a:pPr>
              <a:lnSpc>
                <a:spcPct val="90000"/>
              </a:lnSpc>
            </a:pPr>
            <a:r>
              <a:rPr kumimoji="1" lang="en-US" altLang="zh-CN" sz="15000" dirty="0" smtClean="0">
                <a:solidFill>
                  <a:schemeClr val="bg1"/>
                </a:solidFill>
              </a:rPr>
              <a:t>02</a:t>
            </a:r>
            <a:endParaRPr kumimoji="1" lang="zh-CN" altLang="en-US" sz="15000" dirty="0">
              <a:solidFill>
                <a:schemeClr val="bg1"/>
              </a:solidFill>
            </a:endParaRPr>
          </a:p>
        </p:txBody>
      </p:sp>
      <p:sp>
        <p:nvSpPr>
          <p:cNvPr id="22" name="矩形 21"/>
          <p:cNvSpPr/>
          <p:nvPr/>
        </p:nvSpPr>
        <p:spPr>
          <a:xfrm>
            <a:off x="6174154" y="2664186"/>
            <a:ext cx="2441694" cy="769441"/>
          </a:xfrm>
          <a:prstGeom prst="rect">
            <a:avLst/>
          </a:prstGeom>
        </p:spPr>
        <p:txBody>
          <a:bodyPr wrap="none">
            <a:spAutoFit/>
          </a:bodyPr>
          <a:lstStyle/>
          <a:p>
            <a:pPr lvl="0"/>
            <a:r>
              <a:rPr lang="zh-CN" altLang="en-US" sz="4400" b="1" dirty="0" smtClean="0">
                <a:solidFill>
                  <a:srgbClr val="51597B"/>
                </a:solidFill>
              </a:rPr>
              <a:t>设计理念</a:t>
            </a:r>
            <a:endParaRPr lang="en-US" altLang="zh-CN" sz="4400" b="1" dirty="0">
              <a:solidFill>
                <a:srgbClr val="51597B"/>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231" y="1328048"/>
            <a:ext cx="2540000" cy="2540000"/>
          </a:xfrm>
          <a:prstGeom prst="rect">
            <a:avLst/>
          </a:prstGeom>
        </p:spPr>
      </p:pic>
    </p:spTree>
    <p:extLst>
      <p:ext uri="{BB962C8B-B14F-4D97-AF65-F5344CB8AC3E}">
        <p14:creationId xmlns:p14="http://schemas.microsoft.com/office/powerpoint/2010/main" val="762339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034064"/>
            <a:ext cx="9144000" cy="109436"/>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3" y="4803632"/>
            <a:ext cx="1330375" cy="246221"/>
          </a:xfrm>
          <a:prstGeom prst="rect">
            <a:avLst/>
          </a:prstGeom>
        </p:spPr>
        <p:txBody>
          <a:bodyPr wrap="none">
            <a:spAutoFit/>
          </a:bodyPr>
          <a:lstStyle/>
          <a:p>
            <a:pPr lvl="0"/>
            <a:r>
              <a:rPr lang="en-US" altLang="zh-CN" sz="1000" dirty="0" smtClean="0">
                <a:solidFill>
                  <a:srgbClr val="51597B"/>
                </a:solidFill>
              </a:rPr>
              <a:t>LOGO|COMPANY</a:t>
            </a:r>
            <a:endParaRPr lang="en-US" altLang="zh-CN" sz="1000" dirty="0">
              <a:solidFill>
                <a:srgbClr val="51597B"/>
              </a:solidFill>
            </a:endParaRPr>
          </a:p>
        </p:txBody>
      </p:sp>
      <p:grpSp>
        <p:nvGrpSpPr>
          <p:cNvPr id="26" name="组 25"/>
          <p:cNvGrpSpPr/>
          <p:nvPr/>
        </p:nvGrpSpPr>
        <p:grpSpPr>
          <a:xfrm>
            <a:off x="0" y="162297"/>
            <a:ext cx="1329631" cy="572491"/>
            <a:chOff x="0" y="180328"/>
            <a:chExt cx="1329631"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0" y="282381"/>
              <a:ext cx="530915" cy="471924"/>
            </a:xfrm>
            <a:prstGeom prst="rect">
              <a:avLst/>
            </a:prstGeom>
            <a:noFill/>
          </p:spPr>
          <p:txBody>
            <a:bodyPr wrap="none" rtlCol="0">
              <a:spAutoFit/>
            </a:bodyPr>
            <a:lstStyle/>
            <a:p>
              <a:pPr>
                <a:lnSpc>
                  <a:spcPct val="90000"/>
                </a:lnSpc>
              </a:pPr>
              <a:r>
                <a:rPr kumimoji="1" lang="en-US" altLang="zh-CN" sz="2400" b="1" dirty="0" smtClean="0">
                  <a:solidFill>
                    <a:schemeClr val="bg1"/>
                  </a:solidFill>
                </a:rPr>
                <a:t>02</a:t>
              </a:r>
              <a:endParaRPr kumimoji="1" lang="zh-CN" altLang="en-US" sz="2400" b="1" dirty="0">
                <a:solidFill>
                  <a:schemeClr val="bg1"/>
                </a:solidFill>
              </a:endParaRPr>
            </a:p>
          </p:txBody>
        </p:sp>
        <p:sp>
          <p:nvSpPr>
            <p:cNvPr id="29" name="文本框 28"/>
            <p:cNvSpPr txBox="1"/>
            <p:nvPr/>
          </p:nvSpPr>
          <p:spPr>
            <a:xfrm>
              <a:off x="529412" y="282381"/>
              <a:ext cx="800219" cy="471924"/>
            </a:xfrm>
            <a:prstGeom prst="rect">
              <a:avLst/>
            </a:prstGeom>
            <a:noFill/>
          </p:spPr>
          <p:txBody>
            <a:bodyPr wrap="none" rtlCol="0">
              <a:spAutoFit/>
            </a:bodyPr>
            <a:lstStyle/>
            <a:p>
              <a:pPr>
                <a:lnSpc>
                  <a:spcPct val="90000"/>
                </a:lnSpc>
              </a:pPr>
              <a:r>
                <a:rPr kumimoji="1" lang="zh-CN" altLang="en-US" sz="2400" b="1" dirty="0" smtClean="0">
                  <a:solidFill>
                    <a:srgbClr val="51597B"/>
                  </a:solidFill>
                </a:rPr>
                <a:t>色调</a:t>
              </a:r>
              <a:endParaRPr kumimoji="1" lang="zh-CN" altLang="en-US" sz="2400" b="1" dirty="0">
                <a:solidFill>
                  <a:srgbClr val="51597B"/>
                </a:solidFill>
              </a:endParaRPr>
            </a:p>
          </p:txBody>
        </p:sp>
      </p:grpSp>
      <p:sp>
        <p:nvSpPr>
          <p:cNvPr id="8" name="矩形 7"/>
          <p:cNvSpPr/>
          <p:nvPr/>
        </p:nvSpPr>
        <p:spPr>
          <a:xfrm>
            <a:off x="5707377" y="740062"/>
            <a:ext cx="1785355" cy="707000"/>
          </a:xfrm>
          <a:prstGeom prst="rect">
            <a:avLst/>
          </a:prstGeom>
          <a:solidFill>
            <a:srgbClr val="03A9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10" name="矩形 9"/>
          <p:cNvSpPr/>
          <p:nvPr/>
        </p:nvSpPr>
        <p:spPr>
          <a:xfrm>
            <a:off x="5707377" y="2325458"/>
            <a:ext cx="1785355" cy="707000"/>
          </a:xfrm>
          <a:prstGeom prst="rect">
            <a:avLst/>
          </a:prstGeom>
          <a:solidFill>
            <a:schemeClr val="bg1">
              <a:lumMod val="9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chemeClr val="bg2">
                    <a:lumMod val="90000"/>
                  </a:schemeClr>
                </a:solidFill>
                <a:effectLst/>
                <a:uLnTx/>
                <a:uFillTx/>
                <a:latin typeface="Arial"/>
                <a:ea typeface="微软雅黑"/>
                <a:cs typeface="+mn-cs"/>
              </a:rPr>
              <a:t>空白空间颜色</a:t>
            </a:r>
            <a:endParaRPr kumimoji="0" lang="zh-CN" altLang="en-US" sz="1600" b="0" i="0" u="none" strike="noStrike" kern="0" cap="none" spc="0" normalizeH="0" baseline="0" noProof="0" dirty="0">
              <a:ln>
                <a:noFill/>
              </a:ln>
              <a:solidFill>
                <a:schemeClr val="bg2">
                  <a:lumMod val="90000"/>
                </a:schemeClr>
              </a:solidFill>
              <a:effectLst/>
              <a:uLnTx/>
              <a:uFillTx/>
              <a:latin typeface="Arial"/>
              <a:ea typeface="微软雅黑"/>
              <a:cs typeface="+mn-cs"/>
            </a:endParaRPr>
          </a:p>
        </p:txBody>
      </p:sp>
      <p:sp>
        <p:nvSpPr>
          <p:cNvPr id="11" name="矩形 10"/>
          <p:cNvSpPr/>
          <p:nvPr/>
        </p:nvSpPr>
        <p:spPr>
          <a:xfrm>
            <a:off x="5707374" y="1532760"/>
            <a:ext cx="2356668" cy="707000"/>
          </a:xfrm>
          <a:prstGeom prst="rect">
            <a:avLst/>
          </a:prstGeom>
          <a:solidFill>
            <a:srgbClr val="039BE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12" name="矩形 11"/>
          <p:cNvSpPr/>
          <p:nvPr/>
        </p:nvSpPr>
        <p:spPr>
          <a:xfrm>
            <a:off x="879442" y="1638879"/>
            <a:ext cx="2899751" cy="257593"/>
          </a:xfrm>
          <a:prstGeom prst="rect">
            <a:avLst/>
          </a:prstGeom>
          <a:solidFill>
            <a:srgbClr val="03A9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13" name="矩形 12"/>
          <p:cNvSpPr/>
          <p:nvPr/>
        </p:nvSpPr>
        <p:spPr>
          <a:xfrm>
            <a:off x="1493937" y="1982168"/>
            <a:ext cx="2285254" cy="257593"/>
          </a:xfrm>
          <a:prstGeom prst="rect">
            <a:avLst/>
          </a:prstGeom>
          <a:solidFill>
            <a:srgbClr val="039BE5"/>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14" name="矩形 13"/>
          <p:cNvSpPr/>
          <p:nvPr/>
        </p:nvSpPr>
        <p:spPr>
          <a:xfrm>
            <a:off x="422726" y="2325459"/>
            <a:ext cx="3356467" cy="257593"/>
          </a:xfrm>
          <a:prstGeom prst="rect">
            <a:avLst/>
          </a:prstGeom>
          <a:solidFill>
            <a:schemeClr val="bg1">
              <a:lumMod val="9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16" name="任意多边形 10"/>
          <p:cNvSpPr/>
          <p:nvPr/>
        </p:nvSpPr>
        <p:spPr>
          <a:xfrm>
            <a:off x="3775155" y="742653"/>
            <a:ext cx="1944262" cy="1150578"/>
          </a:xfrm>
          <a:custGeom>
            <a:avLst/>
            <a:gdLst>
              <a:gd name="connsiteX0" fmla="*/ 0 w 1955800"/>
              <a:gd name="connsiteY0" fmla="*/ 1003300 h 1289050"/>
              <a:gd name="connsiteX1" fmla="*/ 0 w 1955800"/>
              <a:gd name="connsiteY1" fmla="*/ 1289050 h 1289050"/>
              <a:gd name="connsiteX2" fmla="*/ 1955800 w 1955800"/>
              <a:gd name="connsiteY2" fmla="*/ 781050 h 1289050"/>
              <a:gd name="connsiteX3" fmla="*/ 1955800 w 1955800"/>
              <a:gd name="connsiteY3" fmla="*/ 0 h 1289050"/>
              <a:gd name="connsiteX4" fmla="*/ 0 w 1955800"/>
              <a:gd name="connsiteY4" fmla="*/ 1003300 h 128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800" h="1289050">
                <a:moveTo>
                  <a:pt x="0" y="1003300"/>
                </a:moveTo>
                <a:lnTo>
                  <a:pt x="0" y="1289050"/>
                </a:lnTo>
                <a:lnTo>
                  <a:pt x="1955800" y="781050"/>
                </a:lnTo>
                <a:lnTo>
                  <a:pt x="1955800" y="0"/>
                </a:lnTo>
                <a:lnTo>
                  <a:pt x="0" y="1003300"/>
                </a:lnTo>
                <a:close/>
              </a:path>
            </a:pathLst>
          </a:custGeom>
          <a:solidFill>
            <a:srgbClr val="2686CF"/>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18" name="流程图: 手动输入 12"/>
          <p:cNvSpPr/>
          <p:nvPr/>
        </p:nvSpPr>
        <p:spPr>
          <a:xfrm>
            <a:off x="3774388" y="1532760"/>
            <a:ext cx="1937023" cy="70376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 w 10004"/>
              <a:gd name="connsiteY0" fmla="*/ 2000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5" fmla="*/ 4 w 10004"/>
              <a:gd name="connsiteY5" fmla="*/ 2000 h 10000"/>
              <a:gd name="connsiteX0" fmla="*/ 0 w 10004"/>
              <a:gd name="connsiteY0" fmla="*/ 6467 h 10046"/>
              <a:gd name="connsiteX1" fmla="*/ 10004 w 10004"/>
              <a:gd name="connsiteY1" fmla="*/ 46 h 10046"/>
              <a:gd name="connsiteX2" fmla="*/ 10004 w 10004"/>
              <a:gd name="connsiteY2" fmla="*/ 10046 h 10046"/>
              <a:gd name="connsiteX3" fmla="*/ 4 w 10004"/>
              <a:gd name="connsiteY3" fmla="*/ 10046 h 10046"/>
              <a:gd name="connsiteX4" fmla="*/ 0 w 10004"/>
              <a:gd name="connsiteY4" fmla="*/ 6467 h 10046"/>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0" y="6421"/>
                </a:moveTo>
                <a:cubicBezTo>
                  <a:pt x="2010" y="5177"/>
                  <a:pt x="5002" y="3210"/>
                  <a:pt x="10004" y="0"/>
                </a:cubicBezTo>
                <a:lnTo>
                  <a:pt x="10004" y="10000"/>
                </a:lnTo>
                <a:lnTo>
                  <a:pt x="4" y="10000"/>
                </a:lnTo>
                <a:cubicBezTo>
                  <a:pt x="3" y="8807"/>
                  <a:pt x="2" y="8210"/>
                  <a:pt x="0" y="6421"/>
                </a:cubicBezTo>
                <a:close/>
              </a:path>
            </a:pathLst>
          </a:custGeom>
          <a:solidFill>
            <a:srgbClr val="0070C0"/>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19" name="流程图: 手动输入 12"/>
          <p:cNvSpPr/>
          <p:nvPr/>
        </p:nvSpPr>
        <p:spPr>
          <a:xfrm flipV="1">
            <a:off x="3766933" y="2322687"/>
            <a:ext cx="1952487" cy="70376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 w 10004"/>
              <a:gd name="connsiteY0" fmla="*/ 2000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5" fmla="*/ 4 w 10004"/>
              <a:gd name="connsiteY5" fmla="*/ 2000 h 10000"/>
              <a:gd name="connsiteX0" fmla="*/ 0 w 10004"/>
              <a:gd name="connsiteY0" fmla="*/ 6467 h 10046"/>
              <a:gd name="connsiteX1" fmla="*/ 10004 w 10004"/>
              <a:gd name="connsiteY1" fmla="*/ 46 h 10046"/>
              <a:gd name="connsiteX2" fmla="*/ 10004 w 10004"/>
              <a:gd name="connsiteY2" fmla="*/ 10046 h 10046"/>
              <a:gd name="connsiteX3" fmla="*/ 4 w 10004"/>
              <a:gd name="connsiteY3" fmla="*/ 10046 h 10046"/>
              <a:gd name="connsiteX4" fmla="*/ 0 w 10004"/>
              <a:gd name="connsiteY4" fmla="*/ 6467 h 10046"/>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 name="connsiteX0" fmla="*/ 0 w 10004"/>
              <a:gd name="connsiteY0" fmla="*/ 6421 h 10000"/>
              <a:gd name="connsiteX1" fmla="*/ 10004 w 10004"/>
              <a:gd name="connsiteY1" fmla="*/ 0 h 10000"/>
              <a:gd name="connsiteX2" fmla="*/ 10004 w 10004"/>
              <a:gd name="connsiteY2" fmla="*/ 10000 h 10000"/>
              <a:gd name="connsiteX3" fmla="*/ 4 w 10004"/>
              <a:gd name="connsiteY3" fmla="*/ 10000 h 10000"/>
              <a:gd name="connsiteX4" fmla="*/ 0 w 10004"/>
              <a:gd name="connsiteY4" fmla="*/ 642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0" y="6421"/>
                </a:moveTo>
                <a:cubicBezTo>
                  <a:pt x="2010" y="5177"/>
                  <a:pt x="5002" y="3210"/>
                  <a:pt x="10004" y="0"/>
                </a:cubicBezTo>
                <a:lnTo>
                  <a:pt x="10004" y="10000"/>
                </a:lnTo>
                <a:lnTo>
                  <a:pt x="4" y="10000"/>
                </a:lnTo>
                <a:cubicBezTo>
                  <a:pt x="3" y="8807"/>
                  <a:pt x="2" y="8210"/>
                  <a:pt x="0" y="6421"/>
                </a:cubicBezTo>
                <a:close/>
              </a:path>
            </a:pathLst>
          </a:custGeom>
          <a:solidFill>
            <a:schemeClr val="bg1">
              <a:lumMod val="85000"/>
            </a:schemeClr>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20" name="矩形 19"/>
          <p:cNvSpPr/>
          <p:nvPr/>
        </p:nvSpPr>
        <p:spPr>
          <a:xfrm>
            <a:off x="2047912" y="790609"/>
            <a:ext cx="937501" cy="875266"/>
          </a:xfrm>
          <a:prstGeom prst="rect">
            <a:avLst/>
          </a:prstGeom>
          <a:solidFill>
            <a:srgbClr val="03A9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 lastClr="FFFFFF"/>
              </a:solidFill>
              <a:effectLst/>
              <a:uLnTx/>
              <a:uFillTx/>
              <a:latin typeface="Arial"/>
              <a:ea typeface="微软雅黑"/>
              <a:cs typeface="+mn-cs"/>
            </a:endParaRPr>
          </a:p>
        </p:txBody>
      </p:sp>
      <p:grpSp>
        <p:nvGrpSpPr>
          <p:cNvPr id="24" name="组合 18"/>
          <p:cNvGrpSpPr>
            <a:grpSpLocks noChangeAspect="1"/>
          </p:cNvGrpSpPr>
          <p:nvPr/>
        </p:nvGrpSpPr>
        <p:grpSpPr>
          <a:xfrm>
            <a:off x="2281836" y="970342"/>
            <a:ext cx="489754" cy="391802"/>
            <a:chOff x="6994525" y="287337"/>
            <a:chExt cx="600075" cy="533400"/>
          </a:xfrm>
          <a:solidFill>
            <a:sysClr val="window" lastClr="FFFFFF"/>
          </a:solidFill>
        </p:grpSpPr>
        <p:sp>
          <p:nvSpPr>
            <p:cNvPr id="25" name="Rectangle 54"/>
            <p:cNvSpPr>
              <a:spLocks noChangeArrowheads="1"/>
            </p:cNvSpPr>
            <p:nvPr/>
          </p:nvSpPr>
          <p:spPr bwMode="auto">
            <a:xfrm>
              <a:off x="7213600" y="766762"/>
              <a:ext cx="158750" cy="317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30" name="Freeform 55"/>
            <p:cNvSpPr>
              <a:spLocks/>
            </p:cNvSpPr>
            <p:nvPr/>
          </p:nvSpPr>
          <p:spPr bwMode="auto">
            <a:xfrm>
              <a:off x="7165975" y="804862"/>
              <a:ext cx="257175" cy="15875"/>
            </a:xfrm>
            <a:custGeom>
              <a:avLst/>
              <a:gdLst>
                <a:gd name="T0" fmla="*/ 154 w 162"/>
                <a:gd name="T1" fmla="*/ 0 h 10"/>
                <a:gd name="T2" fmla="*/ 6 w 162"/>
                <a:gd name="T3" fmla="*/ 0 h 10"/>
                <a:gd name="T4" fmla="*/ 6 w 162"/>
                <a:gd name="T5" fmla="*/ 0 h 10"/>
                <a:gd name="T6" fmla="*/ 2 w 162"/>
                <a:gd name="T7" fmla="*/ 2 h 10"/>
                <a:gd name="T8" fmla="*/ 0 w 162"/>
                <a:gd name="T9" fmla="*/ 8 h 10"/>
                <a:gd name="T10" fmla="*/ 0 w 162"/>
                <a:gd name="T11" fmla="*/ 10 h 10"/>
                <a:gd name="T12" fmla="*/ 162 w 162"/>
                <a:gd name="T13" fmla="*/ 10 h 10"/>
                <a:gd name="T14" fmla="*/ 162 w 162"/>
                <a:gd name="T15" fmla="*/ 8 h 10"/>
                <a:gd name="T16" fmla="*/ 162 w 162"/>
                <a:gd name="T17" fmla="*/ 8 h 10"/>
                <a:gd name="T18" fmla="*/ 160 w 162"/>
                <a:gd name="T19" fmla="*/ 2 h 10"/>
                <a:gd name="T20" fmla="*/ 154 w 162"/>
                <a:gd name="T21" fmla="*/ 0 h 10"/>
                <a:gd name="T22" fmla="*/ 154 w 162"/>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 h="10">
                  <a:moveTo>
                    <a:pt x="154" y="0"/>
                  </a:moveTo>
                  <a:lnTo>
                    <a:pt x="6" y="0"/>
                  </a:lnTo>
                  <a:lnTo>
                    <a:pt x="6" y="0"/>
                  </a:lnTo>
                  <a:lnTo>
                    <a:pt x="2" y="2"/>
                  </a:lnTo>
                  <a:lnTo>
                    <a:pt x="0" y="8"/>
                  </a:lnTo>
                  <a:lnTo>
                    <a:pt x="0" y="10"/>
                  </a:lnTo>
                  <a:lnTo>
                    <a:pt x="162" y="10"/>
                  </a:lnTo>
                  <a:lnTo>
                    <a:pt x="162" y="8"/>
                  </a:lnTo>
                  <a:lnTo>
                    <a:pt x="162" y="8"/>
                  </a:lnTo>
                  <a:lnTo>
                    <a:pt x="160" y="2"/>
                  </a:lnTo>
                  <a:lnTo>
                    <a:pt x="154" y="0"/>
                  </a:lnTo>
                  <a:lnTo>
                    <a:pt x="15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31" name="Freeform 56"/>
            <p:cNvSpPr>
              <a:spLocks/>
            </p:cNvSpPr>
            <p:nvPr/>
          </p:nvSpPr>
          <p:spPr bwMode="auto">
            <a:xfrm>
              <a:off x="6994525" y="319087"/>
              <a:ext cx="600075" cy="438150"/>
            </a:xfrm>
            <a:custGeom>
              <a:avLst/>
              <a:gdLst>
                <a:gd name="T0" fmla="*/ 368 w 378"/>
                <a:gd name="T1" fmla="*/ 0 h 276"/>
                <a:gd name="T2" fmla="*/ 334 w 378"/>
                <a:gd name="T3" fmla="*/ 0 h 276"/>
                <a:gd name="T4" fmla="*/ 334 w 378"/>
                <a:gd name="T5" fmla="*/ 0 h 276"/>
                <a:gd name="T6" fmla="*/ 322 w 378"/>
                <a:gd name="T7" fmla="*/ 14 h 276"/>
                <a:gd name="T8" fmla="*/ 314 w 378"/>
                <a:gd name="T9" fmla="*/ 24 h 276"/>
                <a:gd name="T10" fmla="*/ 354 w 378"/>
                <a:gd name="T11" fmla="*/ 24 h 276"/>
                <a:gd name="T12" fmla="*/ 354 w 378"/>
                <a:gd name="T13" fmla="*/ 216 h 276"/>
                <a:gd name="T14" fmla="*/ 22 w 378"/>
                <a:gd name="T15" fmla="*/ 216 h 276"/>
                <a:gd name="T16" fmla="*/ 22 w 378"/>
                <a:gd name="T17" fmla="*/ 24 h 276"/>
                <a:gd name="T18" fmla="*/ 226 w 378"/>
                <a:gd name="T19" fmla="*/ 24 h 276"/>
                <a:gd name="T20" fmla="*/ 260 w 378"/>
                <a:gd name="T21" fmla="*/ 0 h 276"/>
                <a:gd name="T22" fmla="*/ 8 w 378"/>
                <a:gd name="T23" fmla="*/ 0 h 276"/>
                <a:gd name="T24" fmla="*/ 8 w 378"/>
                <a:gd name="T25" fmla="*/ 0 h 276"/>
                <a:gd name="T26" fmla="*/ 6 w 378"/>
                <a:gd name="T27" fmla="*/ 2 h 276"/>
                <a:gd name="T28" fmla="*/ 2 w 378"/>
                <a:gd name="T29" fmla="*/ 4 h 276"/>
                <a:gd name="T30" fmla="*/ 0 w 378"/>
                <a:gd name="T31" fmla="*/ 6 h 276"/>
                <a:gd name="T32" fmla="*/ 0 w 378"/>
                <a:gd name="T33" fmla="*/ 10 h 276"/>
                <a:gd name="T34" fmla="*/ 0 w 378"/>
                <a:gd name="T35" fmla="*/ 266 h 276"/>
                <a:gd name="T36" fmla="*/ 0 w 378"/>
                <a:gd name="T37" fmla="*/ 266 h 276"/>
                <a:gd name="T38" fmla="*/ 0 w 378"/>
                <a:gd name="T39" fmla="*/ 270 h 276"/>
                <a:gd name="T40" fmla="*/ 2 w 378"/>
                <a:gd name="T41" fmla="*/ 274 h 276"/>
                <a:gd name="T42" fmla="*/ 6 w 378"/>
                <a:gd name="T43" fmla="*/ 276 h 276"/>
                <a:gd name="T44" fmla="*/ 8 w 378"/>
                <a:gd name="T45" fmla="*/ 276 h 276"/>
                <a:gd name="T46" fmla="*/ 368 w 378"/>
                <a:gd name="T47" fmla="*/ 276 h 276"/>
                <a:gd name="T48" fmla="*/ 368 w 378"/>
                <a:gd name="T49" fmla="*/ 276 h 276"/>
                <a:gd name="T50" fmla="*/ 372 w 378"/>
                <a:gd name="T51" fmla="*/ 276 h 276"/>
                <a:gd name="T52" fmla="*/ 376 w 378"/>
                <a:gd name="T53" fmla="*/ 274 h 276"/>
                <a:gd name="T54" fmla="*/ 378 w 378"/>
                <a:gd name="T55" fmla="*/ 270 h 276"/>
                <a:gd name="T56" fmla="*/ 378 w 378"/>
                <a:gd name="T57" fmla="*/ 266 h 276"/>
                <a:gd name="T58" fmla="*/ 378 w 378"/>
                <a:gd name="T59" fmla="*/ 10 h 276"/>
                <a:gd name="T60" fmla="*/ 378 w 378"/>
                <a:gd name="T61" fmla="*/ 10 h 276"/>
                <a:gd name="T62" fmla="*/ 378 w 378"/>
                <a:gd name="T63" fmla="*/ 6 h 276"/>
                <a:gd name="T64" fmla="*/ 376 w 378"/>
                <a:gd name="T65" fmla="*/ 4 h 276"/>
                <a:gd name="T66" fmla="*/ 372 w 378"/>
                <a:gd name="T67" fmla="*/ 2 h 276"/>
                <a:gd name="T68" fmla="*/ 368 w 378"/>
                <a:gd name="T69" fmla="*/ 0 h 276"/>
                <a:gd name="T70" fmla="*/ 368 w 378"/>
                <a:gd name="T7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8" h="276">
                  <a:moveTo>
                    <a:pt x="368" y="0"/>
                  </a:moveTo>
                  <a:lnTo>
                    <a:pt x="334" y="0"/>
                  </a:lnTo>
                  <a:lnTo>
                    <a:pt x="334" y="0"/>
                  </a:lnTo>
                  <a:lnTo>
                    <a:pt x="322" y="14"/>
                  </a:lnTo>
                  <a:lnTo>
                    <a:pt x="314" y="24"/>
                  </a:lnTo>
                  <a:lnTo>
                    <a:pt x="354" y="24"/>
                  </a:lnTo>
                  <a:lnTo>
                    <a:pt x="354" y="216"/>
                  </a:lnTo>
                  <a:lnTo>
                    <a:pt x="22" y="216"/>
                  </a:lnTo>
                  <a:lnTo>
                    <a:pt x="22" y="24"/>
                  </a:lnTo>
                  <a:lnTo>
                    <a:pt x="226" y="24"/>
                  </a:lnTo>
                  <a:lnTo>
                    <a:pt x="260" y="0"/>
                  </a:lnTo>
                  <a:lnTo>
                    <a:pt x="8" y="0"/>
                  </a:lnTo>
                  <a:lnTo>
                    <a:pt x="8" y="0"/>
                  </a:lnTo>
                  <a:lnTo>
                    <a:pt x="6" y="2"/>
                  </a:lnTo>
                  <a:lnTo>
                    <a:pt x="2" y="4"/>
                  </a:lnTo>
                  <a:lnTo>
                    <a:pt x="0" y="6"/>
                  </a:lnTo>
                  <a:lnTo>
                    <a:pt x="0" y="10"/>
                  </a:lnTo>
                  <a:lnTo>
                    <a:pt x="0" y="266"/>
                  </a:lnTo>
                  <a:lnTo>
                    <a:pt x="0" y="266"/>
                  </a:lnTo>
                  <a:lnTo>
                    <a:pt x="0" y="270"/>
                  </a:lnTo>
                  <a:lnTo>
                    <a:pt x="2" y="274"/>
                  </a:lnTo>
                  <a:lnTo>
                    <a:pt x="6" y="276"/>
                  </a:lnTo>
                  <a:lnTo>
                    <a:pt x="8" y="276"/>
                  </a:lnTo>
                  <a:lnTo>
                    <a:pt x="368" y="276"/>
                  </a:lnTo>
                  <a:lnTo>
                    <a:pt x="368" y="276"/>
                  </a:lnTo>
                  <a:lnTo>
                    <a:pt x="372" y="276"/>
                  </a:lnTo>
                  <a:lnTo>
                    <a:pt x="376" y="274"/>
                  </a:lnTo>
                  <a:lnTo>
                    <a:pt x="378" y="270"/>
                  </a:lnTo>
                  <a:lnTo>
                    <a:pt x="378" y="266"/>
                  </a:lnTo>
                  <a:lnTo>
                    <a:pt x="378" y="10"/>
                  </a:lnTo>
                  <a:lnTo>
                    <a:pt x="378" y="10"/>
                  </a:lnTo>
                  <a:lnTo>
                    <a:pt x="378" y="6"/>
                  </a:lnTo>
                  <a:lnTo>
                    <a:pt x="376" y="4"/>
                  </a:lnTo>
                  <a:lnTo>
                    <a:pt x="372" y="2"/>
                  </a:lnTo>
                  <a:lnTo>
                    <a:pt x="368" y="0"/>
                  </a:lnTo>
                  <a:lnTo>
                    <a:pt x="36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32" name="Freeform 57"/>
            <p:cNvSpPr>
              <a:spLocks/>
            </p:cNvSpPr>
            <p:nvPr/>
          </p:nvSpPr>
          <p:spPr bwMode="auto">
            <a:xfrm>
              <a:off x="7115175" y="519112"/>
              <a:ext cx="136525" cy="107950"/>
            </a:xfrm>
            <a:custGeom>
              <a:avLst/>
              <a:gdLst>
                <a:gd name="T0" fmla="*/ 28 w 86"/>
                <a:gd name="T1" fmla="*/ 18 h 68"/>
                <a:gd name="T2" fmla="*/ 28 w 86"/>
                <a:gd name="T3" fmla="*/ 18 h 68"/>
                <a:gd name="T4" fmla="*/ 24 w 86"/>
                <a:gd name="T5" fmla="*/ 26 h 68"/>
                <a:gd name="T6" fmla="*/ 20 w 86"/>
                <a:gd name="T7" fmla="*/ 34 h 68"/>
                <a:gd name="T8" fmla="*/ 18 w 86"/>
                <a:gd name="T9" fmla="*/ 48 h 68"/>
                <a:gd name="T10" fmla="*/ 16 w 86"/>
                <a:gd name="T11" fmla="*/ 54 h 68"/>
                <a:gd name="T12" fmla="*/ 14 w 86"/>
                <a:gd name="T13" fmla="*/ 60 h 68"/>
                <a:gd name="T14" fmla="*/ 8 w 86"/>
                <a:gd name="T15" fmla="*/ 62 h 68"/>
                <a:gd name="T16" fmla="*/ 0 w 86"/>
                <a:gd name="T17" fmla="*/ 64 h 68"/>
                <a:gd name="T18" fmla="*/ 0 w 86"/>
                <a:gd name="T19" fmla="*/ 64 h 68"/>
                <a:gd name="T20" fmla="*/ 10 w 86"/>
                <a:gd name="T21" fmla="*/ 66 h 68"/>
                <a:gd name="T22" fmla="*/ 10 w 86"/>
                <a:gd name="T23" fmla="*/ 66 h 68"/>
                <a:gd name="T24" fmla="*/ 16 w 86"/>
                <a:gd name="T25" fmla="*/ 66 h 68"/>
                <a:gd name="T26" fmla="*/ 22 w 86"/>
                <a:gd name="T27" fmla="*/ 64 h 68"/>
                <a:gd name="T28" fmla="*/ 26 w 86"/>
                <a:gd name="T29" fmla="*/ 58 h 68"/>
                <a:gd name="T30" fmla="*/ 30 w 86"/>
                <a:gd name="T31" fmla="*/ 50 h 68"/>
                <a:gd name="T32" fmla="*/ 30 w 86"/>
                <a:gd name="T33" fmla="*/ 50 h 68"/>
                <a:gd name="T34" fmla="*/ 30 w 86"/>
                <a:gd name="T35" fmla="*/ 56 h 68"/>
                <a:gd name="T36" fmla="*/ 28 w 86"/>
                <a:gd name="T37" fmla="*/ 62 h 68"/>
                <a:gd name="T38" fmla="*/ 24 w 86"/>
                <a:gd name="T39" fmla="*/ 68 h 68"/>
                <a:gd name="T40" fmla="*/ 24 w 86"/>
                <a:gd name="T41" fmla="*/ 68 h 68"/>
                <a:gd name="T42" fmla="*/ 32 w 86"/>
                <a:gd name="T43" fmla="*/ 68 h 68"/>
                <a:gd name="T44" fmla="*/ 42 w 86"/>
                <a:gd name="T45" fmla="*/ 66 h 68"/>
                <a:gd name="T46" fmla="*/ 52 w 86"/>
                <a:gd name="T47" fmla="*/ 62 h 68"/>
                <a:gd name="T48" fmla="*/ 60 w 86"/>
                <a:gd name="T49" fmla="*/ 58 h 68"/>
                <a:gd name="T50" fmla="*/ 60 w 86"/>
                <a:gd name="T51" fmla="*/ 58 h 68"/>
                <a:gd name="T52" fmla="*/ 72 w 86"/>
                <a:gd name="T53" fmla="*/ 48 h 68"/>
                <a:gd name="T54" fmla="*/ 80 w 86"/>
                <a:gd name="T55" fmla="*/ 36 h 68"/>
                <a:gd name="T56" fmla="*/ 86 w 86"/>
                <a:gd name="T57" fmla="*/ 26 h 68"/>
                <a:gd name="T58" fmla="*/ 62 w 86"/>
                <a:gd name="T59" fmla="*/ 0 h 68"/>
                <a:gd name="T60" fmla="*/ 62 w 86"/>
                <a:gd name="T61" fmla="*/ 0 h 68"/>
                <a:gd name="T62" fmla="*/ 48 w 86"/>
                <a:gd name="T63" fmla="*/ 4 h 68"/>
                <a:gd name="T64" fmla="*/ 36 w 86"/>
                <a:gd name="T65" fmla="*/ 10 h 68"/>
                <a:gd name="T66" fmla="*/ 32 w 86"/>
                <a:gd name="T67" fmla="*/ 14 h 68"/>
                <a:gd name="T68" fmla="*/ 28 w 86"/>
                <a:gd name="T69" fmla="*/ 18 h 68"/>
                <a:gd name="T70" fmla="*/ 28 w 86"/>
                <a:gd name="T71" fmla="*/ 1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 h="68">
                  <a:moveTo>
                    <a:pt x="28" y="18"/>
                  </a:moveTo>
                  <a:lnTo>
                    <a:pt x="28" y="18"/>
                  </a:lnTo>
                  <a:lnTo>
                    <a:pt x="24" y="26"/>
                  </a:lnTo>
                  <a:lnTo>
                    <a:pt x="20" y="34"/>
                  </a:lnTo>
                  <a:lnTo>
                    <a:pt x="18" y="48"/>
                  </a:lnTo>
                  <a:lnTo>
                    <a:pt x="16" y="54"/>
                  </a:lnTo>
                  <a:lnTo>
                    <a:pt x="14" y="60"/>
                  </a:lnTo>
                  <a:lnTo>
                    <a:pt x="8" y="62"/>
                  </a:lnTo>
                  <a:lnTo>
                    <a:pt x="0" y="64"/>
                  </a:lnTo>
                  <a:lnTo>
                    <a:pt x="0" y="64"/>
                  </a:lnTo>
                  <a:lnTo>
                    <a:pt x="10" y="66"/>
                  </a:lnTo>
                  <a:lnTo>
                    <a:pt x="10" y="66"/>
                  </a:lnTo>
                  <a:lnTo>
                    <a:pt x="16" y="66"/>
                  </a:lnTo>
                  <a:lnTo>
                    <a:pt x="22" y="64"/>
                  </a:lnTo>
                  <a:lnTo>
                    <a:pt x="26" y="58"/>
                  </a:lnTo>
                  <a:lnTo>
                    <a:pt x="30" y="50"/>
                  </a:lnTo>
                  <a:lnTo>
                    <a:pt x="30" y="50"/>
                  </a:lnTo>
                  <a:lnTo>
                    <a:pt x="30" y="56"/>
                  </a:lnTo>
                  <a:lnTo>
                    <a:pt x="28" y="62"/>
                  </a:lnTo>
                  <a:lnTo>
                    <a:pt x="24" y="68"/>
                  </a:lnTo>
                  <a:lnTo>
                    <a:pt x="24" y="68"/>
                  </a:lnTo>
                  <a:lnTo>
                    <a:pt x="32" y="68"/>
                  </a:lnTo>
                  <a:lnTo>
                    <a:pt x="42" y="66"/>
                  </a:lnTo>
                  <a:lnTo>
                    <a:pt x="52" y="62"/>
                  </a:lnTo>
                  <a:lnTo>
                    <a:pt x="60" y="58"/>
                  </a:lnTo>
                  <a:lnTo>
                    <a:pt x="60" y="58"/>
                  </a:lnTo>
                  <a:lnTo>
                    <a:pt x="72" y="48"/>
                  </a:lnTo>
                  <a:lnTo>
                    <a:pt x="80" y="36"/>
                  </a:lnTo>
                  <a:lnTo>
                    <a:pt x="86" y="26"/>
                  </a:lnTo>
                  <a:lnTo>
                    <a:pt x="62" y="0"/>
                  </a:lnTo>
                  <a:lnTo>
                    <a:pt x="62" y="0"/>
                  </a:lnTo>
                  <a:lnTo>
                    <a:pt x="48" y="4"/>
                  </a:lnTo>
                  <a:lnTo>
                    <a:pt x="36" y="10"/>
                  </a:lnTo>
                  <a:lnTo>
                    <a:pt x="32" y="14"/>
                  </a:lnTo>
                  <a:lnTo>
                    <a:pt x="28" y="18"/>
                  </a:lnTo>
                  <a:lnTo>
                    <a:pt x="28"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33" name="Freeform 58"/>
            <p:cNvSpPr>
              <a:spLocks/>
            </p:cNvSpPr>
            <p:nvPr/>
          </p:nvSpPr>
          <p:spPr bwMode="auto">
            <a:xfrm>
              <a:off x="7242175" y="287337"/>
              <a:ext cx="266700" cy="244475"/>
            </a:xfrm>
            <a:custGeom>
              <a:avLst/>
              <a:gdLst>
                <a:gd name="T0" fmla="*/ 144 w 168"/>
                <a:gd name="T1" fmla="*/ 12 h 154"/>
                <a:gd name="T2" fmla="*/ 144 w 168"/>
                <a:gd name="T3" fmla="*/ 12 h 154"/>
                <a:gd name="T4" fmla="*/ 42 w 168"/>
                <a:gd name="T5" fmla="*/ 82 h 154"/>
                <a:gd name="T6" fmla="*/ 42 w 168"/>
                <a:gd name="T7" fmla="*/ 82 h 154"/>
                <a:gd name="T8" fmla="*/ 22 w 168"/>
                <a:gd name="T9" fmla="*/ 98 h 154"/>
                <a:gd name="T10" fmla="*/ 8 w 168"/>
                <a:gd name="T11" fmla="*/ 112 h 154"/>
                <a:gd name="T12" fmla="*/ 0 w 168"/>
                <a:gd name="T13" fmla="*/ 122 h 154"/>
                <a:gd name="T14" fmla="*/ 0 w 168"/>
                <a:gd name="T15" fmla="*/ 126 h 154"/>
                <a:gd name="T16" fmla="*/ 0 w 168"/>
                <a:gd name="T17" fmla="*/ 130 h 154"/>
                <a:gd name="T18" fmla="*/ 0 w 168"/>
                <a:gd name="T19" fmla="*/ 130 h 154"/>
                <a:gd name="T20" fmla="*/ 22 w 168"/>
                <a:gd name="T21" fmla="*/ 154 h 154"/>
                <a:gd name="T22" fmla="*/ 22 w 168"/>
                <a:gd name="T23" fmla="*/ 154 h 154"/>
                <a:gd name="T24" fmla="*/ 24 w 168"/>
                <a:gd name="T25" fmla="*/ 154 h 154"/>
                <a:gd name="T26" fmla="*/ 28 w 168"/>
                <a:gd name="T27" fmla="*/ 154 h 154"/>
                <a:gd name="T28" fmla="*/ 40 w 168"/>
                <a:gd name="T29" fmla="*/ 148 h 154"/>
                <a:gd name="T30" fmla="*/ 56 w 168"/>
                <a:gd name="T31" fmla="*/ 134 h 154"/>
                <a:gd name="T32" fmla="*/ 72 w 168"/>
                <a:gd name="T33" fmla="*/ 118 h 154"/>
                <a:gd name="T34" fmla="*/ 72 w 168"/>
                <a:gd name="T35" fmla="*/ 118 h 154"/>
                <a:gd name="T36" fmla="*/ 154 w 168"/>
                <a:gd name="T37" fmla="*/ 24 h 154"/>
                <a:gd name="T38" fmla="*/ 154 w 168"/>
                <a:gd name="T39" fmla="*/ 24 h 154"/>
                <a:gd name="T40" fmla="*/ 166 w 168"/>
                <a:gd name="T41" fmla="*/ 8 h 154"/>
                <a:gd name="T42" fmla="*/ 168 w 168"/>
                <a:gd name="T43" fmla="*/ 4 h 154"/>
                <a:gd name="T44" fmla="*/ 168 w 168"/>
                <a:gd name="T45" fmla="*/ 2 h 154"/>
                <a:gd name="T46" fmla="*/ 166 w 168"/>
                <a:gd name="T47" fmla="*/ 0 h 154"/>
                <a:gd name="T48" fmla="*/ 160 w 168"/>
                <a:gd name="T49" fmla="*/ 2 h 154"/>
                <a:gd name="T50" fmla="*/ 144 w 168"/>
                <a:gd name="T51" fmla="*/ 12 h 154"/>
                <a:gd name="T52" fmla="*/ 144 w 168"/>
                <a:gd name="T53"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8" h="154">
                  <a:moveTo>
                    <a:pt x="144" y="12"/>
                  </a:moveTo>
                  <a:lnTo>
                    <a:pt x="144" y="12"/>
                  </a:lnTo>
                  <a:lnTo>
                    <a:pt x="42" y="82"/>
                  </a:lnTo>
                  <a:lnTo>
                    <a:pt x="42" y="82"/>
                  </a:lnTo>
                  <a:lnTo>
                    <a:pt x="22" y="98"/>
                  </a:lnTo>
                  <a:lnTo>
                    <a:pt x="8" y="112"/>
                  </a:lnTo>
                  <a:lnTo>
                    <a:pt x="0" y="122"/>
                  </a:lnTo>
                  <a:lnTo>
                    <a:pt x="0" y="126"/>
                  </a:lnTo>
                  <a:lnTo>
                    <a:pt x="0" y="130"/>
                  </a:lnTo>
                  <a:lnTo>
                    <a:pt x="0" y="130"/>
                  </a:lnTo>
                  <a:lnTo>
                    <a:pt x="22" y="154"/>
                  </a:lnTo>
                  <a:lnTo>
                    <a:pt x="22" y="154"/>
                  </a:lnTo>
                  <a:lnTo>
                    <a:pt x="24" y="154"/>
                  </a:lnTo>
                  <a:lnTo>
                    <a:pt x="28" y="154"/>
                  </a:lnTo>
                  <a:lnTo>
                    <a:pt x="40" y="148"/>
                  </a:lnTo>
                  <a:lnTo>
                    <a:pt x="56" y="134"/>
                  </a:lnTo>
                  <a:lnTo>
                    <a:pt x="72" y="118"/>
                  </a:lnTo>
                  <a:lnTo>
                    <a:pt x="72" y="118"/>
                  </a:lnTo>
                  <a:lnTo>
                    <a:pt x="154" y="24"/>
                  </a:lnTo>
                  <a:lnTo>
                    <a:pt x="154" y="24"/>
                  </a:lnTo>
                  <a:lnTo>
                    <a:pt x="166" y="8"/>
                  </a:lnTo>
                  <a:lnTo>
                    <a:pt x="168" y="4"/>
                  </a:lnTo>
                  <a:lnTo>
                    <a:pt x="168" y="2"/>
                  </a:lnTo>
                  <a:lnTo>
                    <a:pt x="166" y="0"/>
                  </a:lnTo>
                  <a:lnTo>
                    <a:pt x="160" y="2"/>
                  </a:lnTo>
                  <a:lnTo>
                    <a:pt x="144" y="12"/>
                  </a:lnTo>
                  <a:lnTo>
                    <a:pt x="144"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sp>
          <p:nvSpPr>
            <p:cNvPr id="34" name="Freeform 59"/>
            <p:cNvSpPr>
              <a:spLocks/>
            </p:cNvSpPr>
            <p:nvPr/>
          </p:nvSpPr>
          <p:spPr bwMode="auto">
            <a:xfrm>
              <a:off x="7216775" y="493712"/>
              <a:ext cx="57150" cy="60325"/>
            </a:xfrm>
            <a:custGeom>
              <a:avLst/>
              <a:gdLst>
                <a:gd name="T0" fmla="*/ 12 w 36"/>
                <a:gd name="T1" fmla="*/ 2 h 38"/>
                <a:gd name="T2" fmla="*/ 12 w 36"/>
                <a:gd name="T3" fmla="*/ 2 h 38"/>
                <a:gd name="T4" fmla="*/ 8 w 36"/>
                <a:gd name="T5" fmla="*/ 0 h 38"/>
                <a:gd name="T6" fmla="*/ 4 w 36"/>
                <a:gd name="T7" fmla="*/ 2 h 38"/>
                <a:gd name="T8" fmla="*/ 4 w 36"/>
                <a:gd name="T9" fmla="*/ 2 h 38"/>
                <a:gd name="T10" fmla="*/ 4 w 36"/>
                <a:gd name="T11" fmla="*/ 4 h 38"/>
                <a:gd name="T12" fmla="*/ 2 w 36"/>
                <a:gd name="T13" fmla="*/ 6 h 38"/>
                <a:gd name="T14" fmla="*/ 2 w 36"/>
                <a:gd name="T15" fmla="*/ 6 h 38"/>
                <a:gd name="T16" fmla="*/ 2 w 36"/>
                <a:gd name="T17" fmla="*/ 8 h 38"/>
                <a:gd name="T18" fmla="*/ 2 w 36"/>
                <a:gd name="T19" fmla="*/ 8 h 38"/>
                <a:gd name="T20" fmla="*/ 0 w 36"/>
                <a:gd name="T21" fmla="*/ 10 h 38"/>
                <a:gd name="T22" fmla="*/ 0 w 36"/>
                <a:gd name="T23" fmla="*/ 14 h 38"/>
                <a:gd name="T24" fmla="*/ 22 w 36"/>
                <a:gd name="T25" fmla="*/ 38 h 38"/>
                <a:gd name="T26" fmla="*/ 22 w 36"/>
                <a:gd name="T27" fmla="*/ 38 h 38"/>
                <a:gd name="T28" fmla="*/ 24 w 36"/>
                <a:gd name="T29" fmla="*/ 38 h 38"/>
                <a:gd name="T30" fmla="*/ 28 w 36"/>
                <a:gd name="T31" fmla="*/ 38 h 38"/>
                <a:gd name="T32" fmla="*/ 28 w 36"/>
                <a:gd name="T33" fmla="*/ 38 h 38"/>
                <a:gd name="T34" fmla="*/ 30 w 36"/>
                <a:gd name="T35" fmla="*/ 36 h 38"/>
                <a:gd name="T36" fmla="*/ 30 w 36"/>
                <a:gd name="T37" fmla="*/ 36 h 38"/>
                <a:gd name="T38" fmla="*/ 32 w 36"/>
                <a:gd name="T39" fmla="*/ 36 h 38"/>
                <a:gd name="T40" fmla="*/ 34 w 36"/>
                <a:gd name="T41" fmla="*/ 34 h 38"/>
                <a:gd name="T42" fmla="*/ 34 w 36"/>
                <a:gd name="T43" fmla="*/ 34 h 38"/>
                <a:gd name="T44" fmla="*/ 36 w 36"/>
                <a:gd name="T45" fmla="*/ 32 h 38"/>
                <a:gd name="T46" fmla="*/ 36 w 36"/>
                <a:gd name="T47" fmla="*/ 28 h 38"/>
                <a:gd name="T48" fmla="*/ 12 w 36"/>
                <a:gd name="T49"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38">
                  <a:moveTo>
                    <a:pt x="12" y="2"/>
                  </a:moveTo>
                  <a:lnTo>
                    <a:pt x="12" y="2"/>
                  </a:lnTo>
                  <a:lnTo>
                    <a:pt x="8" y="0"/>
                  </a:lnTo>
                  <a:lnTo>
                    <a:pt x="4" y="2"/>
                  </a:lnTo>
                  <a:lnTo>
                    <a:pt x="4" y="2"/>
                  </a:lnTo>
                  <a:lnTo>
                    <a:pt x="4" y="4"/>
                  </a:lnTo>
                  <a:lnTo>
                    <a:pt x="2" y="6"/>
                  </a:lnTo>
                  <a:lnTo>
                    <a:pt x="2" y="6"/>
                  </a:lnTo>
                  <a:lnTo>
                    <a:pt x="2" y="8"/>
                  </a:lnTo>
                  <a:lnTo>
                    <a:pt x="2" y="8"/>
                  </a:lnTo>
                  <a:lnTo>
                    <a:pt x="0" y="10"/>
                  </a:lnTo>
                  <a:lnTo>
                    <a:pt x="0" y="14"/>
                  </a:lnTo>
                  <a:lnTo>
                    <a:pt x="22" y="38"/>
                  </a:lnTo>
                  <a:lnTo>
                    <a:pt x="22" y="38"/>
                  </a:lnTo>
                  <a:lnTo>
                    <a:pt x="24" y="38"/>
                  </a:lnTo>
                  <a:lnTo>
                    <a:pt x="28" y="38"/>
                  </a:lnTo>
                  <a:lnTo>
                    <a:pt x="28" y="38"/>
                  </a:lnTo>
                  <a:lnTo>
                    <a:pt x="30" y="36"/>
                  </a:lnTo>
                  <a:lnTo>
                    <a:pt x="30" y="36"/>
                  </a:lnTo>
                  <a:lnTo>
                    <a:pt x="32" y="36"/>
                  </a:lnTo>
                  <a:lnTo>
                    <a:pt x="34" y="34"/>
                  </a:lnTo>
                  <a:lnTo>
                    <a:pt x="34" y="34"/>
                  </a:lnTo>
                  <a:lnTo>
                    <a:pt x="36" y="32"/>
                  </a:lnTo>
                  <a:lnTo>
                    <a:pt x="36" y="28"/>
                  </a:lnTo>
                  <a:lnTo>
                    <a:pt x="12"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ysClr val="windowText" lastClr="000000"/>
                </a:solidFill>
                <a:effectLst/>
                <a:uLnTx/>
                <a:uFillTx/>
              </a:endParaRPr>
            </a:p>
          </p:txBody>
        </p:sp>
      </p:grpSp>
      <p:sp>
        <p:nvSpPr>
          <p:cNvPr id="60" name="文本框 59"/>
          <p:cNvSpPr txBox="1"/>
          <p:nvPr/>
        </p:nvSpPr>
        <p:spPr>
          <a:xfrm>
            <a:off x="6070642" y="807330"/>
            <a:ext cx="1422090" cy="572464"/>
          </a:xfrm>
          <a:prstGeom prst="rect">
            <a:avLst/>
          </a:prstGeom>
          <a:noFill/>
        </p:spPr>
        <p:txBody>
          <a:bodyPr wrap="square" rtlCol="0">
            <a:spAutoFit/>
          </a:bodyPr>
          <a:lstStyle/>
          <a:p>
            <a:pPr lvl="0">
              <a:lnSpc>
                <a:spcPct val="130000"/>
              </a:lnSpc>
            </a:pPr>
            <a:r>
              <a:rPr lang="zh-CN" altLang="en-US" sz="2400" dirty="0" smtClean="0">
                <a:solidFill>
                  <a:srgbClr val="FFFFFF"/>
                </a:solidFill>
                <a:cs typeface="Arial" panose="020B0604020202020204" pitchFamily="34" charset="0"/>
              </a:rPr>
              <a:t>主色调</a:t>
            </a:r>
            <a:endParaRPr lang="zh-CN" altLang="en-US" sz="2400" dirty="0">
              <a:solidFill>
                <a:srgbClr val="FFFFFF"/>
              </a:solidFill>
              <a:cs typeface="Arial" panose="020B0604020202020204" pitchFamily="34" charset="0"/>
            </a:endParaRPr>
          </a:p>
        </p:txBody>
      </p:sp>
      <p:sp>
        <p:nvSpPr>
          <p:cNvPr id="61" name="文本框 60"/>
          <p:cNvSpPr txBox="1"/>
          <p:nvPr/>
        </p:nvSpPr>
        <p:spPr>
          <a:xfrm>
            <a:off x="6500386" y="1663918"/>
            <a:ext cx="1422090" cy="412421"/>
          </a:xfrm>
          <a:prstGeom prst="rect">
            <a:avLst/>
          </a:prstGeom>
          <a:noFill/>
        </p:spPr>
        <p:txBody>
          <a:bodyPr wrap="square" rtlCol="0">
            <a:spAutoFit/>
          </a:bodyPr>
          <a:lstStyle/>
          <a:p>
            <a:pPr lvl="0">
              <a:lnSpc>
                <a:spcPct val="130000"/>
              </a:lnSpc>
            </a:pPr>
            <a:r>
              <a:rPr lang="zh-CN" altLang="en-US" sz="1600" dirty="0" smtClean="0">
                <a:solidFill>
                  <a:srgbClr val="FFFFFF"/>
                </a:solidFill>
                <a:cs typeface="Arial" panose="020B0604020202020204" pitchFamily="34" charset="0"/>
              </a:rPr>
              <a:t>辅助色调</a:t>
            </a:r>
            <a:endParaRPr lang="zh-CN" altLang="en-US" sz="1600" dirty="0">
              <a:solidFill>
                <a:srgbClr val="FFFFFF"/>
              </a:solidFill>
              <a:cs typeface="Arial" panose="020B0604020202020204" pitchFamily="34" charset="0"/>
            </a:endParaRPr>
          </a:p>
        </p:txBody>
      </p:sp>
      <p:sp>
        <p:nvSpPr>
          <p:cNvPr id="64" name="文本框 63"/>
          <p:cNvSpPr txBox="1"/>
          <p:nvPr/>
        </p:nvSpPr>
        <p:spPr>
          <a:xfrm>
            <a:off x="2271403" y="2672735"/>
            <a:ext cx="1159292" cy="246221"/>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 lastClr="FFFFFF"/>
                </a:solidFill>
                <a:effectLst/>
                <a:uLnTx/>
                <a:uFillTx/>
              </a:rPr>
              <a:t>ADD YOUR TEXT</a:t>
            </a:r>
            <a:endParaRPr kumimoji="0" lang="zh-CN" altLang="en-US" sz="1000" b="0" i="0" u="none" strike="noStrike" kern="0" cap="none" spc="0" normalizeH="0" baseline="0" noProof="0" dirty="0">
              <a:ln>
                <a:noFill/>
              </a:ln>
              <a:solidFill>
                <a:sysClr val="window" lastClr="FFFFFF"/>
              </a:solidFill>
              <a:effectLst/>
              <a:uLnTx/>
              <a:uFillTx/>
            </a:endParaRPr>
          </a:p>
        </p:txBody>
      </p:sp>
      <p:sp>
        <p:nvSpPr>
          <p:cNvPr id="65" name="文本框 64"/>
          <p:cNvSpPr txBox="1"/>
          <p:nvPr/>
        </p:nvSpPr>
        <p:spPr>
          <a:xfrm>
            <a:off x="1995475" y="2347887"/>
            <a:ext cx="518091" cy="246221"/>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chemeClr val="bg2">
                    <a:lumMod val="90000"/>
                  </a:schemeClr>
                </a:solidFill>
                <a:effectLst/>
                <a:uLnTx/>
                <a:uFillTx/>
              </a:rPr>
              <a:t>#</a:t>
            </a:r>
            <a:r>
              <a:rPr kumimoji="0" lang="en-US" altLang="zh-CN" sz="1000" b="0" i="0" u="none" strike="noStrike" kern="0" cap="none" spc="0" normalizeH="0" baseline="0" noProof="0" dirty="0" err="1" smtClean="0">
                <a:ln>
                  <a:noFill/>
                </a:ln>
                <a:solidFill>
                  <a:schemeClr val="bg2">
                    <a:lumMod val="90000"/>
                  </a:schemeClr>
                </a:solidFill>
                <a:effectLst/>
                <a:uLnTx/>
                <a:uFillTx/>
              </a:rPr>
              <a:t>ffffff</a:t>
            </a:r>
            <a:endParaRPr kumimoji="0" lang="zh-CN" altLang="en-US" sz="1000" b="0" i="0" u="none" strike="noStrike" kern="0" cap="none" spc="0" normalizeH="0" baseline="0" noProof="0" dirty="0">
              <a:ln>
                <a:noFill/>
              </a:ln>
              <a:solidFill>
                <a:schemeClr val="bg2">
                  <a:lumMod val="90000"/>
                </a:schemeClr>
              </a:solidFill>
              <a:effectLst/>
              <a:uLnTx/>
              <a:uFillTx/>
            </a:endParaRPr>
          </a:p>
        </p:txBody>
      </p:sp>
      <p:sp>
        <p:nvSpPr>
          <p:cNvPr id="66" name="文本框 65"/>
          <p:cNvSpPr txBox="1"/>
          <p:nvPr/>
        </p:nvSpPr>
        <p:spPr>
          <a:xfrm>
            <a:off x="2224555" y="1993333"/>
            <a:ext cx="731290" cy="246221"/>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 lastClr="FFFFFF"/>
                </a:solidFill>
                <a:effectLst/>
                <a:uLnTx/>
                <a:uFillTx/>
              </a:rPr>
              <a:t>#039be5</a:t>
            </a:r>
            <a:endParaRPr kumimoji="0" lang="zh-CN" altLang="en-US" sz="1000" b="0" i="0" u="none" strike="noStrike" kern="0" cap="none" spc="0" normalizeH="0" baseline="0" noProof="0" dirty="0">
              <a:ln>
                <a:noFill/>
              </a:ln>
              <a:solidFill>
                <a:sysClr val="window" lastClr="FFFFFF"/>
              </a:solidFill>
              <a:effectLst/>
              <a:uLnTx/>
              <a:uFillTx/>
            </a:endParaRPr>
          </a:p>
        </p:txBody>
      </p:sp>
      <p:sp>
        <p:nvSpPr>
          <p:cNvPr id="69" name="文本框 68"/>
          <p:cNvSpPr txBox="1"/>
          <p:nvPr/>
        </p:nvSpPr>
        <p:spPr>
          <a:xfrm>
            <a:off x="378385" y="3203194"/>
            <a:ext cx="5605434" cy="1600438"/>
          </a:xfrm>
          <a:prstGeom prst="rect">
            <a:avLst/>
          </a:prstGeom>
          <a:noFill/>
        </p:spPr>
        <p:txBody>
          <a:bodyPr wrap="square" rtlCol="0">
            <a:spAutoFit/>
          </a:bodyPr>
          <a:lstStyle/>
          <a:p>
            <a:r>
              <a:rPr lang="en-US" altLang="zh-CN" sz="1400" dirty="0" smtClean="0">
                <a:solidFill>
                  <a:schemeClr val="tx1">
                    <a:lumMod val="50000"/>
                    <a:lumOff val="50000"/>
                  </a:schemeClr>
                </a:solidFill>
                <a:latin typeface="+mn-ea"/>
              </a:rPr>
              <a:t>	</a:t>
            </a:r>
            <a:r>
              <a:rPr lang="zh-CN" altLang="en-US" sz="1400" dirty="0" smtClean="0">
                <a:solidFill>
                  <a:schemeClr val="tx1">
                    <a:lumMod val="50000"/>
                    <a:lumOff val="50000"/>
                  </a:schemeClr>
                </a:solidFill>
                <a:latin typeface="+mn-ea"/>
              </a:rPr>
              <a:t>根据</a:t>
            </a:r>
            <a:r>
              <a:rPr lang="en-US" altLang="zh-CN" sz="1400" dirty="0">
                <a:solidFill>
                  <a:schemeClr val="tx1">
                    <a:lumMod val="50000"/>
                    <a:lumOff val="50000"/>
                  </a:schemeClr>
                </a:solidFill>
                <a:latin typeface="+mn-ea"/>
              </a:rPr>
              <a:t>material design</a:t>
            </a:r>
            <a:r>
              <a:rPr lang="zh-CN" altLang="en-US" sz="1400" dirty="0">
                <a:solidFill>
                  <a:schemeClr val="tx1">
                    <a:lumMod val="50000"/>
                    <a:lumOff val="50000"/>
                  </a:schemeClr>
                </a:solidFill>
                <a:latin typeface="+mn-ea"/>
              </a:rPr>
              <a:t>上的方法，以提供给用户轻快，愉悦的感觉为目的，选择了</a:t>
            </a:r>
            <a:r>
              <a:rPr lang="en-US" altLang="zh-CN" sz="1400" b="1" dirty="0">
                <a:solidFill>
                  <a:schemeClr val="tx1">
                    <a:lumMod val="50000"/>
                    <a:lumOff val="50000"/>
                  </a:schemeClr>
                </a:solidFill>
                <a:latin typeface="+mn-ea"/>
              </a:rPr>
              <a:t>#03a9f4</a:t>
            </a:r>
            <a:r>
              <a:rPr lang="zh-CN" altLang="en-US" sz="1400" dirty="0">
                <a:solidFill>
                  <a:schemeClr val="tx1">
                    <a:lumMod val="50000"/>
                    <a:lumOff val="50000"/>
                  </a:schemeClr>
                </a:solidFill>
                <a:latin typeface="+mn-ea"/>
              </a:rPr>
              <a:t>作为主色调，辅助深色主色调为</a:t>
            </a:r>
            <a:r>
              <a:rPr lang="en-US" altLang="zh-CN" sz="1400" b="1" dirty="0">
                <a:solidFill>
                  <a:schemeClr val="tx1">
                    <a:lumMod val="50000"/>
                    <a:lumOff val="50000"/>
                  </a:schemeClr>
                </a:solidFill>
                <a:latin typeface="+mn-ea"/>
              </a:rPr>
              <a:t>#039be5</a:t>
            </a:r>
            <a:r>
              <a:rPr lang="zh-CN" altLang="en-US" sz="1400" dirty="0">
                <a:solidFill>
                  <a:schemeClr val="tx1">
                    <a:lumMod val="50000"/>
                    <a:lumOff val="50000"/>
                  </a:schemeClr>
                </a:solidFill>
                <a:latin typeface="+mn-ea"/>
              </a:rPr>
              <a:t>。着重色用了</a:t>
            </a:r>
            <a:r>
              <a:rPr lang="en-US" altLang="zh-CN" sz="1400" b="1" dirty="0">
                <a:solidFill>
                  <a:schemeClr val="tx1">
                    <a:lumMod val="50000"/>
                    <a:lumOff val="50000"/>
                  </a:schemeClr>
                </a:solidFill>
                <a:latin typeface="+mn-ea"/>
              </a:rPr>
              <a:t>#e51c23</a:t>
            </a:r>
            <a:r>
              <a:rPr lang="zh-CN" altLang="en-US" sz="1400" dirty="0">
                <a:solidFill>
                  <a:schemeClr val="tx1">
                    <a:lumMod val="50000"/>
                    <a:lumOff val="50000"/>
                  </a:schemeClr>
                </a:solidFill>
                <a:latin typeface="+mn-ea"/>
              </a:rPr>
              <a:t>。</a:t>
            </a:r>
          </a:p>
          <a:p>
            <a:r>
              <a:rPr lang="en-US" altLang="zh-CN" sz="1400" dirty="0" smtClean="0">
                <a:solidFill>
                  <a:schemeClr val="tx1">
                    <a:lumMod val="50000"/>
                    <a:lumOff val="50000"/>
                  </a:schemeClr>
                </a:solidFill>
                <a:latin typeface="+mn-ea"/>
              </a:rPr>
              <a:t>	</a:t>
            </a:r>
            <a:r>
              <a:rPr lang="zh-CN" altLang="en-US" sz="1400" dirty="0" smtClean="0">
                <a:solidFill>
                  <a:schemeClr val="tx1">
                    <a:lumMod val="50000"/>
                    <a:lumOff val="50000"/>
                  </a:schemeClr>
                </a:solidFill>
                <a:latin typeface="+mn-ea"/>
              </a:rPr>
              <a:t>主</a:t>
            </a:r>
            <a:r>
              <a:rPr lang="zh-CN" altLang="en-US" sz="1400" dirty="0">
                <a:solidFill>
                  <a:schemeClr val="tx1">
                    <a:lumMod val="50000"/>
                    <a:lumOff val="50000"/>
                  </a:schemeClr>
                </a:solidFill>
                <a:latin typeface="+mn-ea"/>
              </a:rPr>
              <a:t>色调选择了浅蓝，浅色是为了贴合主要目标用户群的胃口，同时符合我们娱乐功能方向的定位。蓝色是贴合产品的定位准确性。资料显示，蓝色能给人稳定的感觉，银行保险业等的广告或者商标中都以这点尽量使用蓝色。</a:t>
            </a:r>
            <a:r>
              <a:rPr lang="zh-CN" altLang="en-US" sz="1400" dirty="0" smtClean="0">
                <a:solidFill>
                  <a:schemeClr val="tx1">
                    <a:lumMod val="50000"/>
                    <a:lumOff val="50000"/>
                  </a:schemeClr>
                </a:solidFill>
                <a:latin typeface="+mn-ea"/>
                <a:cs typeface="Arial" panose="020B0604020202020204" pitchFamily="34" charset="0"/>
              </a:rPr>
              <a:t>。</a:t>
            </a:r>
            <a:endParaRPr lang="zh-CN" altLang="en-US" sz="1400" dirty="0">
              <a:solidFill>
                <a:schemeClr val="tx1">
                  <a:lumMod val="50000"/>
                  <a:lumOff val="50000"/>
                </a:schemeClr>
              </a:solidFill>
              <a:latin typeface="+mn-ea"/>
              <a:cs typeface="Arial" panose="020B0604020202020204" pitchFamily="34" charset="0"/>
            </a:endParaRPr>
          </a:p>
        </p:txBody>
      </p:sp>
      <p:sp>
        <p:nvSpPr>
          <p:cNvPr id="70" name="文本框 69"/>
          <p:cNvSpPr txBox="1"/>
          <p:nvPr/>
        </p:nvSpPr>
        <p:spPr>
          <a:xfrm>
            <a:off x="2031088" y="1624499"/>
            <a:ext cx="688010" cy="246221"/>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 lastClr="FFFFFF"/>
                </a:solidFill>
                <a:effectLst/>
                <a:uLnTx/>
                <a:uFillTx/>
              </a:rPr>
              <a:t>#03a9f4</a:t>
            </a:r>
            <a:endParaRPr kumimoji="0" lang="zh-CN" altLang="en-US" sz="10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98644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034064"/>
            <a:ext cx="9144000" cy="109436"/>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3" y="4803632"/>
            <a:ext cx="1330375" cy="246221"/>
          </a:xfrm>
          <a:prstGeom prst="rect">
            <a:avLst/>
          </a:prstGeom>
        </p:spPr>
        <p:txBody>
          <a:bodyPr wrap="none">
            <a:spAutoFit/>
          </a:bodyPr>
          <a:lstStyle/>
          <a:p>
            <a:pPr lvl="0"/>
            <a:r>
              <a:rPr lang="en-US" altLang="zh-CN" sz="1000" dirty="0" smtClean="0">
                <a:solidFill>
                  <a:srgbClr val="51597B"/>
                </a:solidFill>
              </a:rPr>
              <a:t>LOGO|COMPANY</a:t>
            </a:r>
            <a:endParaRPr lang="en-US" altLang="zh-CN" sz="1000" dirty="0">
              <a:solidFill>
                <a:srgbClr val="51597B"/>
              </a:solidFill>
            </a:endParaRPr>
          </a:p>
        </p:txBody>
      </p:sp>
      <p:grpSp>
        <p:nvGrpSpPr>
          <p:cNvPr id="26" name="组 25"/>
          <p:cNvGrpSpPr/>
          <p:nvPr/>
        </p:nvGrpSpPr>
        <p:grpSpPr>
          <a:xfrm>
            <a:off x="0" y="162297"/>
            <a:ext cx="1329631" cy="572491"/>
            <a:chOff x="0" y="180328"/>
            <a:chExt cx="1329631"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0" y="282381"/>
              <a:ext cx="530915" cy="471924"/>
            </a:xfrm>
            <a:prstGeom prst="rect">
              <a:avLst/>
            </a:prstGeom>
            <a:noFill/>
          </p:spPr>
          <p:txBody>
            <a:bodyPr wrap="none" rtlCol="0">
              <a:spAutoFit/>
            </a:bodyPr>
            <a:lstStyle/>
            <a:p>
              <a:pPr>
                <a:lnSpc>
                  <a:spcPct val="90000"/>
                </a:lnSpc>
              </a:pPr>
              <a:r>
                <a:rPr kumimoji="1" lang="en-US" altLang="zh-CN" sz="2400" b="1" dirty="0" smtClean="0">
                  <a:solidFill>
                    <a:schemeClr val="bg1"/>
                  </a:solidFill>
                </a:rPr>
                <a:t>02</a:t>
              </a:r>
              <a:endParaRPr kumimoji="1" lang="zh-CN" altLang="en-US" sz="2400" b="1" dirty="0">
                <a:solidFill>
                  <a:schemeClr val="bg1"/>
                </a:solidFill>
              </a:endParaRPr>
            </a:p>
          </p:txBody>
        </p:sp>
        <p:sp>
          <p:nvSpPr>
            <p:cNvPr id="29" name="文本框 28"/>
            <p:cNvSpPr txBox="1"/>
            <p:nvPr/>
          </p:nvSpPr>
          <p:spPr>
            <a:xfrm>
              <a:off x="529412" y="282381"/>
              <a:ext cx="800219" cy="471924"/>
            </a:xfrm>
            <a:prstGeom prst="rect">
              <a:avLst/>
            </a:prstGeom>
            <a:noFill/>
          </p:spPr>
          <p:txBody>
            <a:bodyPr wrap="none" rtlCol="0">
              <a:spAutoFit/>
            </a:bodyPr>
            <a:lstStyle/>
            <a:p>
              <a:pPr>
                <a:lnSpc>
                  <a:spcPct val="90000"/>
                </a:lnSpc>
              </a:pPr>
              <a:r>
                <a:rPr kumimoji="1" lang="zh-CN" altLang="en-US" sz="2400" b="1" dirty="0" smtClean="0">
                  <a:solidFill>
                    <a:srgbClr val="51597B"/>
                  </a:solidFill>
                </a:rPr>
                <a:t>字体</a:t>
              </a:r>
              <a:endParaRPr kumimoji="1" lang="zh-CN" altLang="en-US" sz="2400" b="1" dirty="0">
                <a:solidFill>
                  <a:srgbClr val="51597B"/>
                </a:solidFill>
              </a:endParaRPr>
            </a:p>
          </p:txBody>
        </p:sp>
      </p:grpSp>
      <p:pic>
        <p:nvPicPr>
          <p:cNvPr id="35" name="图片 34" descr="font1"/>
          <p:cNvPicPr>
            <a:picLocks noChangeAspect="1"/>
          </p:cNvPicPr>
          <p:nvPr/>
        </p:nvPicPr>
        <p:blipFill>
          <a:blip r:embed="rId2"/>
          <a:stretch>
            <a:fillRect/>
          </a:stretch>
        </p:blipFill>
        <p:spPr>
          <a:xfrm>
            <a:off x="3069217" y="2775427"/>
            <a:ext cx="2680154" cy="1475763"/>
          </a:xfrm>
          <a:prstGeom prst="rect">
            <a:avLst/>
          </a:prstGeom>
        </p:spPr>
      </p:pic>
      <p:pic>
        <p:nvPicPr>
          <p:cNvPr id="36" name="图片 35" descr="font2"/>
          <p:cNvPicPr>
            <a:picLocks noChangeAspect="1"/>
          </p:cNvPicPr>
          <p:nvPr/>
        </p:nvPicPr>
        <p:blipFill>
          <a:blip r:embed="rId3"/>
          <a:stretch>
            <a:fillRect/>
          </a:stretch>
        </p:blipFill>
        <p:spPr>
          <a:xfrm>
            <a:off x="442764" y="2456603"/>
            <a:ext cx="2487594" cy="1363949"/>
          </a:xfrm>
          <a:prstGeom prst="rect">
            <a:avLst/>
          </a:prstGeom>
        </p:spPr>
      </p:pic>
      <p:pic>
        <p:nvPicPr>
          <p:cNvPr id="37" name="图片 36" descr="font3"/>
          <p:cNvPicPr>
            <a:picLocks noChangeAspect="1"/>
          </p:cNvPicPr>
          <p:nvPr/>
        </p:nvPicPr>
        <p:blipFill>
          <a:blip r:embed="rId4"/>
          <a:stretch>
            <a:fillRect/>
          </a:stretch>
        </p:blipFill>
        <p:spPr>
          <a:xfrm>
            <a:off x="3377160" y="1274570"/>
            <a:ext cx="2483424" cy="1354999"/>
          </a:xfrm>
          <a:prstGeom prst="rect">
            <a:avLst/>
          </a:prstGeom>
        </p:spPr>
      </p:pic>
      <p:pic>
        <p:nvPicPr>
          <p:cNvPr id="38" name="图片 37" descr="font4"/>
          <p:cNvPicPr>
            <a:picLocks noChangeAspect="1"/>
          </p:cNvPicPr>
          <p:nvPr/>
        </p:nvPicPr>
        <p:blipFill>
          <a:blip r:embed="rId5"/>
          <a:stretch>
            <a:fillRect/>
          </a:stretch>
        </p:blipFill>
        <p:spPr>
          <a:xfrm>
            <a:off x="679370" y="960690"/>
            <a:ext cx="2501060" cy="1362384"/>
          </a:xfrm>
          <a:prstGeom prst="rect">
            <a:avLst/>
          </a:prstGeom>
        </p:spPr>
      </p:pic>
      <p:sp>
        <p:nvSpPr>
          <p:cNvPr id="4" name="文本框 3"/>
          <p:cNvSpPr txBox="1"/>
          <p:nvPr/>
        </p:nvSpPr>
        <p:spPr>
          <a:xfrm rot="10800000" flipV="1">
            <a:off x="6196173" y="494760"/>
            <a:ext cx="2803761" cy="4308872"/>
          </a:xfrm>
          <a:prstGeom prst="rect">
            <a:avLst/>
          </a:prstGeom>
          <a:noFill/>
        </p:spPr>
        <p:txBody>
          <a:bodyPr wrap="square" rtlCol="0">
            <a:spAutoFit/>
          </a:bodyPr>
          <a:lstStyle/>
          <a:p>
            <a:r>
              <a:rPr lang="en-US" altLang="zh-CN" sz="1600" dirty="0" smtClean="0">
                <a:solidFill>
                  <a:schemeClr val="tx1">
                    <a:lumMod val="50000"/>
                    <a:lumOff val="50000"/>
                  </a:schemeClr>
                </a:solidFill>
              </a:rPr>
              <a:t>	</a:t>
            </a:r>
            <a:r>
              <a:rPr lang="zh-CN" altLang="en-US" sz="1600" dirty="0" smtClean="0">
                <a:solidFill>
                  <a:schemeClr val="tx1">
                    <a:lumMod val="50000"/>
                    <a:lumOff val="50000"/>
                  </a:schemeClr>
                </a:solidFill>
              </a:rPr>
              <a:t>在</a:t>
            </a:r>
            <a:r>
              <a:rPr lang="zh-CN" altLang="en-US" sz="1600" dirty="0">
                <a:solidFill>
                  <a:schemeClr val="tx1">
                    <a:lumMod val="50000"/>
                    <a:lumOff val="50000"/>
                  </a:schemeClr>
                </a:solidFill>
              </a:rPr>
              <a:t>选用字体的过程中，考虑到产品定位是一个娱乐向的应用。我们避免使用给人过于正式感觉的字体。我们挑选部分书写体的字体。而这其中我们去掉了花体字体，也是出自于产品功能的考虑，花体字体更偏向于文雅类型。再结合产品定位人群，我们再去掉了一些看起来比较有气势的那一类字体。希望能给用户带来较为轻快的感觉的同时，不至于过于潦草，不影响用户的理解。</a:t>
            </a:r>
            <a:r>
              <a:rPr lang="zh-CN" altLang="en-US" sz="1600" dirty="0">
                <a:solidFill>
                  <a:schemeClr val="tx1">
                    <a:lumMod val="50000"/>
                    <a:lumOff val="50000"/>
                  </a:schemeClr>
                </a:solidFill>
                <a:sym typeface="+mn-ea"/>
              </a:rPr>
              <a:t>最终确定了应用的字体为</a:t>
            </a:r>
            <a:r>
              <a:rPr lang="en-US" altLang="zh-CN" sz="1600" dirty="0">
                <a:solidFill>
                  <a:schemeClr val="tx1">
                    <a:lumMod val="50000"/>
                    <a:lumOff val="50000"/>
                  </a:schemeClr>
                </a:solidFill>
                <a:sym typeface="+mn-ea"/>
              </a:rPr>
              <a:t>Sign Painter</a:t>
            </a:r>
            <a:r>
              <a:rPr lang="zh-CN" altLang="en-US" sz="1600" dirty="0">
                <a:solidFill>
                  <a:schemeClr val="tx1">
                    <a:lumMod val="50000"/>
                    <a:lumOff val="50000"/>
                  </a:schemeClr>
                </a:solidFill>
                <a:sym typeface="+mn-ea"/>
              </a:rPr>
              <a:t>的字体。</a:t>
            </a:r>
            <a:endParaRPr lang="zh-CN" altLang="en-US" sz="1600" dirty="0">
              <a:solidFill>
                <a:schemeClr val="tx1">
                  <a:lumMod val="50000"/>
                  <a:lumOff val="50000"/>
                </a:schemeClr>
              </a:solidFill>
            </a:endParaRPr>
          </a:p>
          <a:p>
            <a:endParaRPr kumimoji="1" lang="zh-CN" altLang="en-US" sz="1600" dirty="0">
              <a:solidFill>
                <a:schemeClr val="tx1">
                  <a:lumMod val="50000"/>
                  <a:lumOff val="50000"/>
                </a:schemeClr>
              </a:solidFill>
            </a:endParaRPr>
          </a:p>
        </p:txBody>
      </p:sp>
    </p:spTree>
    <p:extLst>
      <p:ext uri="{BB962C8B-B14F-4D97-AF65-F5344CB8AC3E}">
        <p14:creationId xmlns:p14="http://schemas.microsoft.com/office/powerpoint/2010/main" val="89363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034064"/>
            <a:ext cx="9144000" cy="109436"/>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3" y="4803632"/>
            <a:ext cx="1330375" cy="246221"/>
          </a:xfrm>
          <a:prstGeom prst="rect">
            <a:avLst/>
          </a:prstGeom>
        </p:spPr>
        <p:txBody>
          <a:bodyPr wrap="none">
            <a:spAutoFit/>
          </a:bodyPr>
          <a:lstStyle/>
          <a:p>
            <a:pPr lvl="0"/>
            <a:r>
              <a:rPr lang="en-US" altLang="zh-CN" sz="1000" dirty="0" smtClean="0">
                <a:solidFill>
                  <a:srgbClr val="51597B"/>
                </a:solidFill>
              </a:rPr>
              <a:t>LOGO|COMPANY</a:t>
            </a:r>
            <a:endParaRPr lang="en-US" altLang="zh-CN" sz="1000" dirty="0">
              <a:solidFill>
                <a:srgbClr val="51597B"/>
              </a:solidFill>
            </a:endParaRPr>
          </a:p>
        </p:txBody>
      </p:sp>
      <p:grpSp>
        <p:nvGrpSpPr>
          <p:cNvPr id="26" name="组 25"/>
          <p:cNvGrpSpPr/>
          <p:nvPr/>
        </p:nvGrpSpPr>
        <p:grpSpPr>
          <a:xfrm>
            <a:off x="0" y="162297"/>
            <a:ext cx="2062204" cy="572491"/>
            <a:chOff x="0" y="180328"/>
            <a:chExt cx="2062204"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0" y="282381"/>
              <a:ext cx="530915" cy="471924"/>
            </a:xfrm>
            <a:prstGeom prst="rect">
              <a:avLst/>
            </a:prstGeom>
            <a:noFill/>
          </p:spPr>
          <p:txBody>
            <a:bodyPr wrap="none" rtlCol="0">
              <a:spAutoFit/>
            </a:bodyPr>
            <a:lstStyle/>
            <a:p>
              <a:pPr>
                <a:lnSpc>
                  <a:spcPct val="90000"/>
                </a:lnSpc>
              </a:pPr>
              <a:r>
                <a:rPr kumimoji="1" lang="en-US" altLang="zh-CN" sz="2400" b="1" dirty="0" smtClean="0">
                  <a:solidFill>
                    <a:schemeClr val="bg1"/>
                  </a:solidFill>
                </a:rPr>
                <a:t>02</a:t>
              </a:r>
              <a:endParaRPr kumimoji="1" lang="zh-CN" altLang="en-US" sz="2400" b="1" dirty="0">
                <a:solidFill>
                  <a:schemeClr val="bg1"/>
                </a:solidFill>
              </a:endParaRPr>
            </a:p>
          </p:txBody>
        </p:sp>
        <p:sp>
          <p:nvSpPr>
            <p:cNvPr id="29" name="文本框 28"/>
            <p:cNvSpPr txBox="1"/>
            <p:nvPr/>
          </p:nvSpPr>
          <p:spPr>
            <a:xfrm>
              <a:off x="529412" y="282381"/>
              <a:ext cx="1532792" cy="471924"/>
            </a:xfrm>
            <a:prstGeom prst="rect">
              <a:avLst/>
            </a:prstGeom>
            <a:noFill/>
          </p:spPr>
          <p:txBody>
            <a:bodyPr wrap="none" rtlCol="0">
              <a:spAutoFit/>
            </a:bodyPr>
            <a:lstStyle/>
            <a:p>
              <a:pPr>
                <a:lnSpc>
                  <a:spcPct val="90000"/>
                </a:lnSpc>
              </a:pPr>
              <a:r>
                <a:rPr kumimoji="1" lang="en-US" altLang="zh-CN" sz="2400" b="1" dirty="0" smtClean="0">
                  <a:solidFill>
                    <a:srgbClr val="51597B"/>
                  </a:solidFill>
                </a:rPr>
                <a:t>Logo</a:t>
              </a:r>
              <a:r>
                <a:rPr kumimoji="1" lang="zh-CN" altLang="en-US" sz="2400" b="1" dirty="0" smtClean="0">
                  <a:solidFill>
                    <a:srgbClr val="51597B"/>
                  </a:solidFill>
                </a:rPr>
                <a:t>设计</a:t>
              </a:r>
              <a:endParaRPr kumimoji="1" lang="zh-CN" altLang="en-US" sz="2400" b="1" dirty="0">
                <a:solidFill>
                  <a:srgbClr val="51597B"/>
                </a:solidFill>
              </a:endParaRPr>
            </a:p>
          </p:txBody>
        </p:sp>
      </p:grpSp>
      <p:pic>
        <p:nvPicPr>
          <p:cNvPr id="13" name="图片 12" descr="鲁迅2"/>
          <p:cNvPicPr>
            <a:picLocks noChangeAspect="1"/>
          </p:cNvPicPr>
          <p:nvPr/>
        </p:nvPicPr>
        <p:blipFill>
          <a:blip r:embed="rId2"/>
          <a:stretch>
            <a:fillRect/>
          </a:stretch>
        </p:blipFill>
        <p:spPr>
          <a:xfrm>
            <a:off x="6314284" y="15789"/>
            <a:ext cx="2829716" cy="5034064"/>
          </a:xfrm>
          <a:prstGeom prst="rect">
            <a:avLst/>
          </a:prstGeom>
        </p:spPr>
      </p:pic>
      <p:pic>
        <p:nvPicPr>
          <p:cNvPr id="14" name="图片 13" descr="fnewAppIcon4"/>
          <p:cNvPicPr>
            <a:picLocks noChangeAspect="1"/>
          </p:cNvPicPr>
          <p:nvPr/>
        </p:nvPicPr>
        <p:blipFill>
          <a:blip r:embed="rId3"/>
          <a:stretch>
            <a:fillRect/>
          </a:stretch>
        </p:blipFill>
        <p:spPr>
          <a:xfrm>
            <a:off x="5453494" y="678877"/>
            <a:ext cx="3690506" cy="3690506"/>
          </a:xfrm>
          <a:prstGeom prst="rect">
            <a:avLst/>
          </a:prstGeom>
          <a:ln>
            <a:solidFill>
              <a:srgbClr val="0066CC"/>
            </a:solidFill>
          </a:ln>
          <a:effectLst>
            <a:glow rad="101600">
              <a:schemeClr val="accent1">
                <a:satMod val="175000"/>
                <a:alpha val="40000"/>
              </a:schemeClr>
            </a:glow>
          </a:effectLst>
        </p:spPr>
      </p:pic>
      <p:sp>
        <p:nvSpPr>
          <p:cNvPr id="5" name="文本框 4"/>
          <p:cNvSpPr txBox="1"/>
          <p:nvPr/>
        </p:nvSpPr>
        <p:spPr>
          <a:xfrm>
            <a:off x="264706" y="1084334"/>
            <a:ext cx="4323060" cy="3693319"/>
          </a:xfrm>
          <a:prstGeom prst="rect">
            <a:avLst/>
          </a:prstGeom>
          <a:noFill/>
        </p:spPr>
        <p:txBody>
          <a:bodyPr wrap="square" rtlCol="0">
            <a:spAutoFit/>
          </a:bodyPr>
          <a:lstStyle/>
          <a:p>
            <a:r>
              <a:rPr lang="en-US" altLang="zh-CN" dirty="0" smtClean="0">
                <a:solidFill>
                  <a:schemeClr val="tx1">
                    <a:lumMod val="50000"/>
                    <a:lumOff val="50000"/>
                  </a:schemeClr>
                </a:solidFill>
              </a:rPr>
              <a:t>	</a:t>
            </a:r>
            <a:r>
              <a:rPr lang="zh-CN" altLang="en-US" dirty="0" smtClean="0">
                <a:solidFill>
                  <a:schemeClr val="tx1">
                    <a:lumMod val="50000"/>
                    <a:lumOff val="50000"/>
                  </a:schemeClr>
                </a:solidFill>
              </a:rPr>
              <a:t>这</a:t>
            </a:r>
            <a:r>
              <a:rPr lang="zh-CN" altLang="en-US" dirty="0">
                <a:solidFill>
                  <a:schemeClr val="tx1">
                    <a:lumMod val="50000"/>
                    <a:lumOff val="50000"/>
                  </a:schemeClr>
                </a:solidFill>
              </a:rPr>
              <a:t>一部分属于我们自己的应用中比较特殊的部分，因为实际上，</a:t>
            </a:r>
            <a:r>
              <a:rPr lang="en-US" altLang="zh-CN" dirty="0">
                <a:solidFill>
                  <a:schemeClr val="tx1">
                    <a:lumMod val="50000"/>
                    <a:lumOff val="50000"/>
                  </a:schemeClr>
                </a:solidFill>
                <a:sym typeface="+mn-ea"/>
              </a:rPr>
              <a:t>logo</a:t>
            </a:r>
            <a:r>
              <a:rPr lang="zh-CN" altLang="en-US" dirty="0">
                <a:solidFill>
                  <a:schemeClr val="tx1">
                    <a:lumMod val="50000"/>
                    <a:lumOff val="50000"/>
                  </a:schemeClr>
                </a:solidFill>
              </a:rPr>
              <a:t>也同时作为处理后照片的</a:t>
            </a:r>
            <a:r>
              <a:rPr lang="zh-CN" altLang="en-US" dirty="0">
                <a:solidFill>
                  <a:schemeClr val="tx1">
                    <a:lumMod val="50000"/>
                    <a:lumOff val="50000"/>
                  </a:schemeClr>
                </a:solidFill>
                <a:sym typeface="+mn-ea"/>
              </a:rPr>
              <a:t>水印</a:t>
            </a:r>
            <a:r>
              <a:rPr lang="zh-CN" altLang="en-US" dirty="0">
                <a:solidFill>
                  <a:schemeClr val="tx1">
                    <a:lumMod val="50000"/>
                    <a:lumOff val="50000"/>
                  </a:schemeClr>
                </a:solidFill>
              </a:rPr>
              <a:t>和</a:t>
            </a:r>
            <a:r>
              <a:rPr lang="en-US" altLang="zh-CN" dirty="0">
                <a:solidFill>
                  <a:schemeClr val="tx1">
                    <a:lumMod val="50000"/>
                    <a:lumOff val="50000"/>
                  </a:schemeClr>
                </a:solidFill>
              </a:rPr>
              <a:t>app</a:t>
            </a:r>
            <a:r>
              <a:rPr lang="zh-CN" altLang="en-US" dirty="0">
                <a:solidFill>
                  <a:schemeClr val="tx1">
                    <a:lumMod val="50000"/>
                    <a:lumOff val="50000"/>
                  </a:schemeClr>
                </a:solidFill>
              </a:rPr>
              <a:t>图标。也同时展示于启动页面，及以后的宣传当中。</a:t>
            </a:r>
          </a:p>
          <a:p>
            <a:r>
              <a:rPr lang="en-US" altLang="zh-CN" dirty="0" smtClean="0">
                <a:solidFill>
                  <a:schemeClr val="tx1">
                    <a:lumMod val="50000"/>
                    <a:lumOff val="50000"/>
                  </a:schemeClr>
                </a:solidFill>
              </a:rPr>
              <a:t>	</a:t>
            </a:r>
            <a:r>
              <a:rPr lang="zh-CN" altLang="en-US" dirty="0" smtClean="0">
                <a:solidFill>
                  <a:schemeClr val="tx1">
                    <a:lumMod val="50000"/>
                    <a:lumOff val="50000"/>
                  </a:schemeClr>
                </a:solidFill>
              </a:rPr>
              <a:t>其中</a:t>
            </a:r>
            <a:r>
              <a:rPr lang="zh-CN" altLang="en-US" dirty="0">
                <a:solidFill>
                  <a:schemeClr val="tx1">
                    <a:lumMod val="50000"/>
                    <a:lumOff val="50000"/>
                  </a:schemeClr>
                </a:solidFill>
              </a:rPr>
              <a:t>先选用之前提到的选用的字体，再加上星星的效果，对应着我们的相机功能能够赋予照片闪亮的特效。为让用户不用打开也你那个大致有这个加特殊效果的心理暗示效果。能够较好地浓缩产品的特点于</a:t>
            </a:r>
            <a:r>
              <a:rPr lang="en-US" altLang="zh-CN" dirty="0">
                <a:solidFill>
                  <a:schemeClr val="tx1">
                    <a:lumMod val="50000"/>
                    <a:lumOff val="50000"/>
                  </a:schemeClr>
                </a:solidFill>
              </a:rPr>
              <a:t>logo</a:t>
            </a:r>
            <a:r>
              <a:rPr lang="zh-CN" altLang="en-US" dirty="0">
                <a:solidFill>
                  <a:schemeClr val="tx1">
                    <a:lumMod val="50000"/>
                    <a:lumOff val="50000"/>
                  </a:schemeClr>
                </a:solidFill>
              </a:rPr>
              <a:t>中。选取了与产品色调相同的流沙效果图融合我们选的字体形成最终的</a:t>
            </a:r>
            <a:r>
              <a:rPr lang="en-US" altLang="zh-CN" dirty="0">
                <a:solidFill>
                  <a:schemeClr val="tx1">
                    <a:lumMod val="50000"/>
                    <a:lumOff val="50000"/>
                  </a:schemeClr>
                </a:solidFill>
              </a:rPr>
              <a:t>logo</a:t>
            </a:r>
            <a:r>
              <a:rPr lang="zh-CN" altLang="en-US" dirty="0">
                <a:solidFill>
                  <a:schemeClr val="tx1">
                    <a:lumMod val="50000"/>
                    <a:lumOff val="50000"/>
                  </a:schemeClr>
                </a:solidFill>
              </a:rPr>
              <a:t>。</a:t>
            </a:r>
          </a:p>
          <a:p>
            <a:endParaRPr kumimoji="1" lang="zh-CN" altLang="en-US" dirty="0">
              <a:solidFill>
                <a:schemeClr val="tx1">
                  <a:lumMod val="50000"/>
                  <a:lumOff val="50000"/>
                </a:schemeClr>
              </a:solidFill>
            </a:endParaRPr>
          </a:p>
        </p:txBody>
      </p:sp>
    </p:spTree>
    <p:extLst>
      <p:ext uri="{BB962C8B-B14F-4D97-AF65-F5344CB8AC3E}">
        <p14:creationId xmlns:p14="http://schemas.microsoft.com/office/powerpoint/2010/main" val="163113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1+ppt_w/2"/>
                                          </p:val>
                                        </p:tav>
                                      </p:tavLst>
                                    </p:anim>
                                    <p:anim calcmode="lin" valueType="num">
                                      <p:cBhvr additive="base">
                                        <p:cTn id="13" dur="500"/>
                                        <p:tgtEl>
                                          <p:spTgt spid="13"/>
                                        </p:tgtEl>
                                        <p:attrNameLst>
                                          <p:attrName>ppt_y</p:attrName>
                                        </p:attrNameLst>
                                      </p:cBhvr>
                                      <p:tavLst>
                                        <p:tav tm="0">
                                          <p:val>
                                            <p:strVal val="ppt_y"/>
                                          </p:val>
                                        </p:tav>
                                        <p:tav tm="100000">
                                          <p:val>
                                            <p:strVal val="ppt_y"/>
                                          </p:val>
                                        </p:tav>
                                      </p:tavLst>
                                    </p:anim>
                                    <p:set>
                                      <p:cBhvr>
                                        <p:cTn id="14" dur="1" fill="hold">
                                          <p:stCondLst>
                                            <p:cond delay="499"/>
                                          </p:stCondLst>
                                        </p:cTn>
                                        <p:tgtEl>
                                          <p:spTgt spid="13"/>
                                        </p:tgtEl>
                                        <p:attrNameLst>
                                          <p:attrName>style.visibility</p:attrName>
                                        </p:attrNameLst>
                                      </p:cBhvr>
                                      <p:to>
                                        <p:strVal val="hidden"/>
                                      </p:to>
                                    </p:se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906</TotalTime>
  <Words>89</Words>
  <Application>Microsoft Macintosh PowerPoint</Application>
  <PresentationFormat>全屏显示(16:9)</PresentationFormat>
  <Paragraphs>60</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Century Gothic</vt:lpstr>
      <vt:lpstr>微软雅黑</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 PLUS</dc:creator>
  <cp:keywords/>
  <dc:description/>
  <cp:lastModifiedBy>Sheldonhhh Mr</cp:lastModifiedBy>
  <cp:revision>123</cp:revision>
  <dcterms:created xsi:type="dcterms:W3CDTF">2010-04-12T23:12:02Z</dcterms:created>
  <dcterms:modified xsi:type="dcterms:W3CDTF">2017-11-22T02:57:52Z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