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Целевая аудитория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C6-4397-819C-90EDCF2C845A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C6-4397-819C-90EDCF2C845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9C6-4397-819C-90EDCF2C845A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C6-4397-819C-90EDCF2C845A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9C6-4397-819C-90EDCF2C84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Средний и малый бизнес</c:v>
                </c:pt>
                <c:pt idx="1">
                  <c:v>Крупные корпорации и IT-компании</c:v>
                </c:pt>
                <c:pt idx="2">
                  <c:v>Образовательные учреждения</c:v>
                </c:pt>
                <c:pt idx="3">
                  <c:v>Разработчики и IT-специалисты</c:v>
                </c:pt>
                <c:pt idx="4">
                  <c:v>Конечные пользователи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0.35</c:v>
                </c:pt>
                <c:pt idx="1">
                  <c:v>0.25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6-4397-819C-90EDCF2C84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6400" y="1977067"/>
            <a:ext cx="9599200" cy="1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6400" y="4318936"/>
            <a:ext cx="9599200" cy="5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9100" y="2151"/>
            <a:ext cx="12218051" cy="6862775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9092" y="-9867"/>
            <a:ext cx="12210183" cy="6877733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289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3302000" y="2496600"/>
            <a:ext cx="5588000" cy="13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3302000" y="3786600"/>
            <a:ext cx="5588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27712" y="351491"/>
            <a:ext cx="2357333" cy="18007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12192000" cy="6877733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6707" y="0"/>
            <a:ext cx="12198708" cy="6871867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742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4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5012273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6253340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5012257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6253324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5012276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6253343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707467" y="2265467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707467" y="3709016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707467" y="5152564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7433733" y="226546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7433733" y="3709005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7433733" y="515255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791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5113900" y="1068676"/>
            <a:ext cx="5452400" cy="14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5113900" y="2530900"/>
            <a:ext cx="5452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3553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8001833" y="719333"/>
            <a:ext cx="3239200" cy="14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8001833" y="2020533"/>
            <a:ext cx="32392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15"/>
          <p:cNvSpPr>
            <a:spLocks noGrp="1"/>
          </p:cNvSpPr>
          <p:nvPr>
            <p:ph type="pic" idx="2"/>
          </p:nvPr>
        </p:nvSpPr>
        <p:spPr>
          <a:xfrm>
            <a:off x="950967" y="719333"/>
            <a:ext cx="3734800" cy="5419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8" name="Google Shape;138;p15"/>
          <p:cNvSpPr>
            <a:spLocks noGrp="1"/>
          </p:cNvSpPr>
          <p:nvPr>
            <p:ph type="pic" idx="3"/>
          </p:nvPr>
        </p:nvSpPr>
        <p:spPr>
          <a:xfrm>
            <a:off x="4794100" y="719333"/>
            <a:ext cx="2921600" cy="310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9" name="Google Shape;139;p15"/>
          <p:cNvSpPr>
            <a:spLocks noGrp="1"/>
          </p:cNvSpPr>
          <p:nvPr>
            <p:ph type="pic" idx="4"/>
          </p:nvPr>
        </p:nvSpPr>
        <p:spPr>
          <a:xfrm>
            <a:off x="4794100" y="3938367"/>
            <a:ext cx="6446800" cy="2200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3652" y="4496601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800"/>
            <a:ext cx="12192001" cy="6855184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7142036" y="6336334"/>
            <a:ext cx="5047597" cy="517367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4097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960000" y="853440"/>
            <a:ext cx="4313200" cy="1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960000" y="2802500"/>
            <a:ext cx="4313200" cy="1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3432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960000" y="7179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946333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4609884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8273435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946344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4612212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8273447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894934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1909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960000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6508221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960000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6508221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960000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960000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6508169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6508173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6291"/>
            <a:ext cx="12192001" cy="6864276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6292"/>
            <a:ext cx="6508231" cy="4876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10414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1"/>
          </p:nvPr>
        </p:nvSpPr>
        <p:spPr>
          <a:xfrm>
            <a:off x="960100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4525173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3"/>
          </p:nvPr>
        </p:nvSpPr>
        <p:spPr>
          <a:xfrm>
            <a:off x="960100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4"/>
          </p:nvPr>
        </p:nvSpPr>
        <p:spPr>
          <a:xfrm>
            <a:off x="4525173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5"/>
          </p:nvPr>
        </p:nvSpPr>
        <p:spPr>
          <a:xfrm>
            <a:off x="8090248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8090248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7"/>
          </p:nvPr>
        </p:nvSpPr>
        <p:spPr>
          <a:xfrm>
            <a:off x="960100" y="1901952"/>
            <a:ext cx="315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8"/>
          </p:nvPr>
        </p:nvSpPr>
        <p:spPr>
          <a:xfrm>
            <a:off x="4527173" y="1901952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9"/>
          </p:nvPr>
        </p:nvSpPr>
        <p:spPr>
          <a:xfrm>
            <a:off x="8090248" y="1901952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3"/>
          </p:nvPr>
        </p:nvSpPr>
        <p:spPr>
          <a:xfrm>
            <a:off x="960100" y="4194048"/>
            <a:ext cx="315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4"/>
          </p:nvPr>
        </p:nvSpPr>
        <p:spPr>
          <a:xfrm>
            <a:off x="4525173" y="4194055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5"/>
          </p:nvPr>
        </p:nvSpPr>
        <p:spPr>
          <a:xfrm>
            <a:off x="8090248" y="4194055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11441132" y="85835"/>
            <a:ext cx="750835" cy="13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894968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386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>
            <a:spLocks noGrp="1"/>
          </p:cNvSpPr>
          <p:nvPr>
            <p:ph type="title" hasCustomPrompt="1"/>
          </p:nvPr>
        </p:nvSpPr>
        <p:spPr>
          <a:xfrm>
            <a:off x="4133184" y="2726839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4133197" y="3650433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2" hasCustomPrompt="1"/>
          </p:nvPr>
        </p:nvSpPr>
        <p:spPr>
          <a:xfrm>
            <a:off x="4133205" y="893251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4133205" y="1816861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4" hasCustomPrompt="1"/>
          </p:nvPr>
        </p:nvSpPr>
        <p:spPr>
          <a:xfrm>
            <a:off x="4133195" y="4560423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4133208" y="5484017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12198725" cy="687187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t="129" b="129"/>
          <a:stretch/>
        </p:blipFill>
        <p:spPr>
          <a:xfrm rot="5400000">
            <a:off x="-170898" y="4750072"/>
            <a:ext cx="2288927" cy="174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07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968" y="1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5737594" y="6156659"/>
            <a:ext cx="6461133" cy="706133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396233" y="3212867"/>
            <a:ext cx="5844800" cy="1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587033" y="1383133"/>
            <a:ext cx="1463200" cy="14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950967" y="719333"/>
            <a:ext cx="3680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4566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8698035" cy="4932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12192000" cy="6858016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30545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10205532" y="-54035"/>
            <a:ext cx="2008101" cy="1183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946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r="56111" b="41941"/>
          <a:stretch/>
        </p:blipFill>
        <p:spPr>
          <a:xfrm rot="-5400000">
            <a:off x="11100051" y="5689050"/>
            <a:ext cx="1034600" cy="10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73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t="128" b="35496"/>
          <a:stretch/>
        </p:blipFill>
        <p:spPr>
          <a:xfrm>
            <a:off x="8394901" y="5725163"/>
            <a:ext cx="2288935" cy="112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1" y="0"/>
            <a:ext cx="5052697" cy="4792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894968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061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 rot="10800000" flipH="1">
            <a:off x="6841498" y="0"/>
            <a:ext cx="5350503" cy="4792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33" y="1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37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5818684" y="720000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5818684" y="3159133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950967" y="719400"/>
            <a:ext cx="4096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5818684" y="4723100"/>
            <a:ext cx="49324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9088" y="1"/>
            <a:ext cx="12201269" cy="6871884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1" y="-15384"/>
            <a:ext cx="12191999" cy="6873367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2768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93498" y="4777004"/>
            <a:ext cx="2288927" cy="174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451" y="-1820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8184"/>
            <a:ext cx="11838469" cy="6564824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5414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1510385" y="51834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35" y="-27275"/>
            <a:ext cx="1297035" cy="6883859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7157485" y="6378800"/>
            <a:ext cx="5052697" cy="4792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4526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930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82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50967" y="1465567"/>
            <a:ext cx="42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50967" y="2493200"/>
            <a:ext cx="4229200" cy="2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5801" y="4949401"/>
            <a:ext cx="2357335" cy="180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9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38000" y="4072740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4738000" y="2198848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2479600" y="2198848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2479600" y="4072732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3493967" y="6364633"/>
            <a:ext cx="8698035" cy="4932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9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l="31651" t="130" b="18270"/>
          <a:stretch/>
        </p:blipFill>
        <p:spPr>
          <a:xfrm rot="10800000" flipH="1">
            <a:off x="10932365" y="15167"/>
            <a:ext cx="1564435" cy="14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950967" y="1316717"/>
            <a:ext cx="5726400" cy="14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950967" y="2812884"/>
            <a:ext cx="5726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33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10012802" y="4671672"/>
            <a:ext cx="2288927" cy="17439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1" y="0"/>
            <a:ext cx="7783865" cy="714733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2354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25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800"/>
            <a:ext cx="12192001" cy="6855184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800"/>
            <a:ext cx="6508231" cy="4876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884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87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3893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110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arionov404.mu@gmail.com" TargetMode="External"/><Relationship Id="rId7" Type="http://schemas.openxmlformats.org/officeDocument/2006/relationships/image" Target="../media/image11.png"/><Relationship Id="rId2" Type="http://schemas.openxmlformats.org/officeDocument/2006/relationships/hyperlink" Target="mailto:larionov_mu@mail.ru" TargetMode="Externa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5595B-0618-0ACA-C3DC-0BA11ABAB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Прогрессивные веб-технологии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68B8D-C55F-91AE-1008-2D336FD84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Ларионов Михаил Юрьевич</a:t>
            </a:r>
          </a:p>
        </p:txBody>
      </p:sp>
      <p:pic>
        <p:nvPicPr>
          <p:cNvPr id="12" name="Рисунок 11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A28BF83-9215-E1E3-7DD3-8C8C4DE9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54" y="5323027"/>
            <a:ext cx="831837" cy="7636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9EBEC00-5D52-CBDD-20BD-B5DB24E2C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79" y="5405133"/>
            <a:ext cx="1377264" cy="599387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D7688B4D-B7EC-7D0B-F24C-AE88D3A0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640" y="5508503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ru-RU" sz="1700" dirty="0">
                <a:solidFill>
                  <a:schemeClr val="bg2">
                    <a:lumMod val="50000"/>
                  </a:schemeClr>
                </a:solidFill>
              </a:rPr>
              <a:t>Текущие и целевые параметры, преимущества перед конкурентами</a:t>
            </a:r>
            <a:endParaRPr lang="en-US" sz="17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00" b="0" u="sng" dirty="0">
                <a:solidFill>
                  <a:schemeClr val="bg2">
                    <a:lumMod val="50000"/>
                  </a:schemeClr>
                </a:solidFill>
              </a:rPr>
              <a:t>Текущие параметры: </a:t>
            </a:r>
            <a:endParaRPr lang="en-US" sz="17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Время загрузки: 1-2 секунды при хорошей связи, до 5 секунд при слабом сигнале.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Скорость обработки данных: 10-15 мс при интенсивных вычислениях с помощью </a:t>
            </a:r>
            <a:r>
              <a:rPr lang="ru-RU" sz="17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Безопасность: TLS-шифрование данных, передаваемых через </a:t>
            </a:r>
            <a:r>
              <a:rPr lang="ru-RU" sz="17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00" b="0" u="sng" dirty="0">
                <a:solidFill>
                  <a:schemeClr val="bg2">
                    <a:lumMod val="50000"/>
                  </a:schemeClr>
                </a:solidFill>
              </a:rPr>
              <a:t>Целевые параметры: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Время загрузки: Сократить до 1 секунды даже при слабой сети.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Скорость обработки: Снизить задержку до 5 мс.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Оффлайн-доступ: Обеспечить кэширование основных функций и данных.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00" b="0" u="sng" dirty="0">
                <a:solidFill>
                  <a:schemeClr val="bg2">
                    <a:lumMod val="50000"/>
                  </a:schemeClr>
                </a:solidFill>
              </a:rPr>
              <a:t>Преимущества перед конкурентами</a:t>
            </a:r>
            <a:r>
              <a:rPr lang="en-US" sz="17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Быстрота и отзывчивость: Использование PWA и </a:t>
            </a:r>
            <a:r>
              <a:rPr lang="ru-RU" sz="17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 позволяет достичь более высокой скорости, чем у многих конкурентов.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Гибкость и поддержка платформ: Отсутствие необходимости разработки отдельных мобильных приложений для разных ОС.</a:t>
            </a:r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Безопасность и надежность: </a:t>
            </a:r>
            <a:r>
              <a:rPr lang="ru-RU" sz="17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700" b="0" dirty="0">
                <a:solidFill>
                  <a:schemeClr val="bg2">
                    <a:lumMod val="50000"/>
                  </a:schemeClr>
                </a:solidFill>
              </a:rPr>
              <a:t> обеспечивает защиту данных, что делает приложение более привлекательным для компаний, ценящих конфиденциальность.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8034CD0-EA07-1A35-7A3E-314563076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4DE0A40-02EC-16DB-02DC-A5EECD50B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2CC4D372-B782-3D34-C98D-33EEF27E9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8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Продукт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Обеспечить пользователям доступ к высокопроизводительному, удобному и безопасному веб-приложению, которое функционирует как нативное мобильное приложение, но не требует установки из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App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Store или Google Play.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ru-RU" sz="1600" b="0" dirty="0">
              <a:solidFill>
                <a:schemeClr val="bg2">
                  <a:lumMod val="50000"/>
                </a:schemeClr>
              </a:solidFill>
            </a:endParaRPr>
          </a:p>
          <a:p>
            <a:pPr indent="541338"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Ключевые функции: Работа оффлайн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Push-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уведомления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Поддержка видеозвонков и передачи данных в реальном времени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Высокая производительность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Технические параметры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Скорость загрузки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Производительность (среднее время отклика)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Оффлайн-доступ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Поддержка устройств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Видеосвязь и обмен данными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Качественные характеристики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Кросс-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платформенность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Безопасность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Доступность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indent="541338"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Стоимостные характеристики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средняя, благодаря использованию единой кодовой базы для всех платформ (экономия на разработке отдельных мобильных приложений). Поддержка и обновление приложения обходится дешевле, так как все изменения вносятся в одно веб-приложение, доступное на всех устройствах.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F0FA87C-268B-4127-6664-71A0362F7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185" y="6207370"/>
            <a:ext cx="615553" cy="565058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7842727-F1EA-3B54-47E6-25F3B609B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927" y="6268128"/>
            <a:ext cx="1019165" cy="443542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21B0886C-04FF-7A43-BCE2-9BF5E104E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873" y="6346627"/>
            <a:ext cx="1089961" cy="28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 err="1"/>
              <a:t>Коммерциализуемость</a:t>
            </a:r>
            <a:r>
              <a:rPr lang="ru-RU" sz="4000" dirty="0"/>
              <a:t>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Продукт на основе прогрессивных веб-технологий имеет широкий спектр применений и может быть востребован в различных отраслях: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Электронная коммерция (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e-commerce);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Образование (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EdTech);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Медиа и новостные порталы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Корпоративные порталы и бизнес-приложения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Объем инвестиций: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Разработка и тестирование: $50,000–100,000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Маркетинг и продвижение: $30,000–50,000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Поддержка и обновления: $20,000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Итого стартовых инвестиций: $100,000–150,000.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Формы получения инвестиций: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Венчурное инвестирование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Гранты и государственные субсидии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Краудфандинг.</a:t>
            </a:r>
          </a:p>
          <a:p>
            <a:pPr algn="just"/>
            <a:endParaRPr lang="ru-RU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Кому можно продать проект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Средний и крупный бизнес в сфере e-</a:t>
            </a:r>
            <a:r>
              <a:rPr lang="ru-RU" sz="1500" b="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Образовательные и социальные учреждения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Технологические компании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FFC21DF-EF8A-4370-B02A-6A7110951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0007E07-D3EB-16CD-AFDF-14FA8683B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0CF33235-721C-4697-BB8F-48EEC5266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Свободный раздел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 итогу работы проект показал высокий потенциал применения прогрессивных веб-технологий в различных сферах, подтвердив их эффективность для создания легковесных и производительных приложений. Технологии PWA,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доказали свою способность обеспечить стабильность и гибкость, которые важны для современного бизнеса и пользователей.</a:t>
            </a:r>
          </a:p>
          <a:p>
            <a:pPr algn="just"/>
            <a:endParaRPr lang="ru-RU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Планы на дальнейшее развитие: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Расширение функций и интеграция с AI-технологиями для адаптации и персонализации контента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Повышение уровня безопасности за счет использования биометрической аутентификации и расширенного шифрования данных.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Личный вклад и развитие навыков: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Работа над проектом позволила усовершенствовать навыки работы с современными веб-технологиями и улучшить опыт в построении архитектуры высокопроизводительных приложений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Получен ценный опыт взаимодействия с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процессами разработки.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Дополнительные возможности области расширения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Интеграция с облачными сервисами для дополнительного хранилища данных и улучшения масштабируемости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Внедрение функции аналитики для отслеживания активности пользователей и улучшения пользовательского опыта.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E10A63A-341E-E86E-D61D-CD4392098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847" y="6146079"/>
            <a:ext cx="672784" cy="61759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21F72D4-ED0D-DBEA-5528-57C04E8C6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77" y="6212485"/>
            <a:ext cx="1113923" cy="484781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2753F09-F720-4092-EBCB-B4EE497AA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28" y="6298282"/>
            <a:ext cx="1191302" cy="31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6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Заключение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Презентация спроектирована\разработана студентом </a:t>
            </a:r>
          </a:p>
          <a:p>
            <a:pPr algn="l"/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1 курса, Бакалавр, Ларионовым Михаил Юрьевичем.</a:t>
            </a: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Контакты для связи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Телефон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+7 (932) 113-19-16;</a:t>
            </a:r>
          </a:p>
          <a:p>
            <a:pPr algn="l"/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TG: @mk_larionov;</a:t>
            </a: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Почта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larionov_mu@mail.ru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 \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larionov404.mu@gmail.com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 \ </a:t>
            </a:r>
          </a:p>
        </p:txBody>
      </p:sp>
      <p:pic>
        <p:nvPicPr>
          <p:cNvPr id="7" name="Рисунок 6" descr="Изображение выглядит как человек, Человеческое лицо, цветок, удержание&#10;&#10;Автоматически созданное описание">
            <a:extLst>
              <a:ext uri="{FF2B5EF4-FFF2-40B4-BE49-F238E27FC236}">
                <a16:creationId xmlns:a16="http://schemas.microsoft.com/office/drawing/2014/main" id="{48ACB77E-6EF8-D8AF-3EE4-88E227147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59" y="1756013"/>
            <a:ext cx="2860448" cy="3819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887D72F-E184-9740-F2E0-9FA082B36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C0E7054-2F86-45A5-0C70-DAB23DBD9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FA94CF43-0825-45C8-C48C-19BEAE12F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9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Техническое задание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36575" algn="just"/>
            <a:r>
              <a:rPr lang="ru-RU" b="0" u="sng" dirty="0">
                <a:solidFill>
                  <a:schemeClr val="bg2">
                    <a:lumMod val="50000"/>
                  </a:schemeClr>
                </a:solidFill>
              </a:rPr>
              <a:t>Задача</a:t>
            </a:r>
            <a:r>
              <a:rPr lang="en-US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Рассмотреть современные прогрессивные веб-технологии, которые способны улучшить пользовательский опыт и бизнес-эффективность.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indent="536575" algn="just"/>
            <a:r>
              <a:rPr lang="ru-RU" b="0" u="sng" dirty="0">
                <a:solidFill>
                  <a:schemeClr val="bg2">
                    <a:lumMod val="50000"/>
                  </a:schemeClr>
                </a:solidFill>
              </a:rPr>
              <a:t>Цель: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 Исследовать возможности внедрения и использования прогрессивных веб-приложений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(PWA),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 а также передовые подходы к кросс-платформенной разработке.</a:t>
            </a:r>
          </a:p>
        </p:txBody>
      </p:sp>
      <p:pic>
        <p:nvPicPr>
          <p:cNvPr id="7" name="Рисунок 6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CD9F56DF-AAC3-4DCE-ED58-3575EB29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3C50E08-B05D-54D1-E0B8-D538C8990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9" name="Рисунок 8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3546C20-6507-A578-A0F7-F1565C1AD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Проблема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Наиболее распространённые проблемы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Долгая загрузка страниц и медленный отклик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ограниченные возможности для работы оффлайн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проблемы с безопасностью и конфиденциальностью данных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высокая стоимость разработки приложений для каждой платформы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iOS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web)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потребность в улучшении пользовательского взаимодействия.</a:t>
            </a:r>
          </a:p>
        </p:txBody>
      </p:sp>
      <p:pic>
        <p:nvPicPr>
          <p:cNvPr id="7" name="Рисунок 6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24564B4-A352-4375-5FE2-B34F605D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50DE458-43B5-DE14-4793-10AC9D89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9" name="Рисунок 8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8205EE56-81F2-DB22-02A3-3B2C23A28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26CE9-195D-5305-CEB0-412B4EA1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91150"/>
            <a:ext cx="5726400" cy="759976"/>
          </a:xfrm>
        </p:spPr>
        <p:txBody>
          <a:bodyPr/>
          <a:lstStyle/>
          <a:p>
            <a:r>
              <a:rPr lang="ru-RU" sz="4000" dirty="0"/>
              <a:t>Целевая аудитория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AE416-29BE-F167-AF08-5E921E25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69" y="1451126"/>
            <a:ext cx="7385538" cy="4580964"/>
          </a:xfrm>
        </p:spPr>
        <p:txBody>
          <a:bodyPr/>
          <a:lstStyle/>
          <a:p>
            <a:pPr marL="152400" indent="0" algn="just">
              <a:buNone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Потенциальные клиенты и заказчики:</a:t>
            </a:r>
          </a:p>
          <a:p>
            <a:pPr marL="354013" indent="-176213" algn="just"/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Средний и малый бизнес (35%)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Ищут способы сократить расходы на разработку и улучшить клиентский опыт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онлайн-магазины, сервисы доставки, локальные компании.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 algn="just">
              <a:buFont typeface="+mj-lt"/>
              <a:buAutoNum type="arabicPeriod" startAt="2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Крупные корпорации и IT-компании (25%)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Стремятся к улучшению производительности своих веб-приложений и внедрению новых решений для клиентов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финансовые и медицинские сервисы, образовательные платформы, e-</a:t>
            </a:r>
            <a:r>
              <a:rPr lang="ru-RU" sz="140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354013" indent="-176213" algn="just">
              <a:buFont typeface="+mj-lt"/>
              <a:buAutoNum type="arabicPeriod" startAt="3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Образовательные учреждения и </a:t>
            </a:r>
            <a:r>
              <a:rPr lang="ru-RU" sz="1400" dirty="0" err="1">
                <a:solidFill>
                  <a:schemeClr val="bg2">
                    <a:lumMod val="50000"/>
                  </a:schemeClr>
                </a:solidFill>
              </a:rPr>
              <a:t>EdTech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 (15%)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Интересуются внедрением </a:t>
            </a:r>
            <a:r>
              <a:rPr lang="ru-RU" sz="140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 для организации дистанционного обучения, а также PWA для доступа к обучающим материалам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университеты, школы, онлайн-курсы.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 algn="just">
              <a:buFont typeface="+mj-lt"/>
              <a:buAutoNum type="arabicPeriod" startAt="4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Разработчики и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IT-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специалисты (15%)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Заинтересованы в новых технологиях для повышения квалификации и создания инновационных приложений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разработчики PWA, frontend и </a:t>
            </a:r>
            <a:r>
              <a:rPr lang="ru-RU" sz="1400" dirty="0" err="1">
                <a:solidFill>
                  <a:schemeClr val="bg2">
                    <a:lumMod val="50000"/>
                  </a:schemeClr>
                </a:solidFill>
              </a:rPr>
              <a:t>backend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 специалисты, компании-разработчики.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 algn="just">
              <a:buFont typeface="+mj-lt"/>
              <a:buAutoNum type="arabicPeriod" startAt="5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Конечные пользователи (активные интернет-пользователи) (10%)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Стремятся к удобству использования, доступу к приложениям оффлайн и повышенной безопасности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Примеры: пользователи социальных сетей, интернет-магазинов, образовательных платформ.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E2FC4B1-1D55-C81B-3F12-B43B8FE85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505117"/>
              </p:ext>
            </p:extLst>
          </p:nvPr>
        </p:nvGraphicFramePr>
        <p:xfrm>
          <a:off x="7128387" y="0"/>
          <a:ext cx="5063613" cy="410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Рисунок 6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1C8ADDC-D4FA-B85D-46B3-A5AFD4308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BEA6FB6-26EA-AEC5-A5CE-12D047BF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F651B058-1543-0D90-1ABD-1531B1A8A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US" sz="1770" dirty="0">
                <a:solidFill>
                  <a:schemeClr val="bg2">
                    <a:lumMod val="50000"/>
                  </a:schemeClr>
                </a:solidFill>
              </a:rPr>
              <a:t>Progressive Web Apps (PWA):</a:t>
            </a: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Возможность установки на рабочий стол или мобильное устройство. Поддержка работы оффлайн за счет кеширования данных. </a:t>
            </a:r>
            <a:r>
              <a:rPr lang="ru-RU" sz="177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-уведомления для взаимодействия с пользователем. Обновление в реальном времени при подключении к интернету.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7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Использование Service </a:t>
            </a:r>
            <a:r>
              <a:rPr lang="ru-RU" sz="1770" b="0" dirty="0" err="1">
                <a:solidFill>
                  <a:schemeClr val="bg2">
                    <a:lumMod val="50000"/>
                  </a:schemeClr>
                </a:solidFill>
              </a:rPr>
              <a:t>Workers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для работы оффлайн и кэширования. Применение манифеста для настройки значков и внешнего вида приложения.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Подходит для e-</a:t>
            </a:r>
            <a:r>
              <a:rPr lang="ru-RU" sz="1770" b="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, новостных порталов, соцсетей, а также любых веб-приложений с высоким трафиком и активным взаимодействием с пользователями. 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77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 Как правило, ниже, чем у нативных мобильных приложений, так как PWA поддерживается на всех платформах без создания отдельных версий. 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dirty="0">
                <a:solidFill>
                  <a:schemeClr val="bg2">
                    <a:lumMod val="50000"/>
                  </a:schemeClr>
                </a:solidFill>
              </a:rPr>
              <a:t>Примеры: Twitter Lite: Пример быстрого и легковесного приложения для социальной сети. Starbucks: Поддержка оффлайн-доступа к меню и оформлению заказов.</a:t>
            </a:r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77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77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77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77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70" dirty="0">
                <a:solidFill>
                  <a:schemeClr val="bg2">
                    <a:lumMod val="50000"/>
                  </a:schemeClr>
                </a:solidFill>
              </a:rPr>
              <a:t>Twitter Lite, Starbucks.</a:t>
            </a:r>
            <a:endParaRPr lang="ru-RU" sz="177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4FAFDF2-DF34-552C-1940-4698504F2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D7746CE-1F35-EB84-5331-98A1DD85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D77ECF0F-52E5-6CEC-68AE-7EACB767A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3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US" sz="190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Байт-код, исполняемый в браузере, что значительно повышает производительность. Позволяет использовать C/C++ и </a:t>
            </a:r>
            <a:r>
              <a:rPr lang="ru-RU" sz="1900" b="0" dirty="0" err="1">
                <a:solidFill>
                  <a:schemeClr val="bg2">
                    <a:lumMod val="50000"/>
                  </a:schemeClr>
                </a:solidFill>
              </a:rPr>
              <a:t>Rust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для создания высокопроизводительных веб-приложений.</a:t>
            </a:r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Работает внутри песочницы, обеспечивая безопасность. Поддержка многопоточности и работы с памятью.</a:t>
            </a:r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Подходит для приложений, требующих высокой производительности, таких как игры, редакторы графики, системы проектирования (например, САПР).</a:t>
            </a:r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9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Может быть выше из-за необходимости разработки на C++/</a:t>
            </a:r>
            <a:r>
              <a:rPr lang="ru-RU" sz="1900" b="0" dirty="0" err="1">
                <a:solidFill>
                  <a:schemeClr val="bg2">
                    <a:lumMod val="50000"/>
                  </a:schemeClr>
                </a:solidFill>
              </a:rPr>
              <a:t>Rust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, но часто окупается за счёт улучшенной производительности и возможности </a:t>
            </a:r>
            <a:r>
              <a:rPr lang="ru-RU" sz="1900" b="0" dirty="0" err="1">
                <a:solidFill>
                  <a:schemeClr val="bg2">
                    <a:lumMod val="50000"/>
                  </a:schemeClr>
                </a:solidFill>
              </a:rPr>
              <a:t>переиспользования</a:t>
            </a:r>
            <a:r>
              <a:rPr lang="ru-RU" sz="1900" b="0" dirty="0">
                <a:solidFill>
                  <a:schemeClr val="bg2">
                    <a:lumMod val="50000"/>
                  </a:schemeClr>
                </a:solidFill>
              </a:rPr>
              <a:t> кода.</a:t>
            </a:r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9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9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9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9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900" dirty="0">
                <a:solidFill>
                  <a:schemeClr val="bg2">
                    <a:lumMod val="50000"/>
                  </a:schemeClr>
                </a:solidFill>
              </a:rPr>
              <a:t>Figma, AutoCAD Web.</a:t>
            </a:r>
            <a:endParaRPr lang="ru-RU" sz="19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Рисунок 6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3AC0B03-9347-AFB6-A051-51487CEEB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2"/>
            <a:ext cx="831837" cy="7636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A489E57-0845-DF32-DBDB-826319255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8"/>
            <a:ext cx="1377264" cy="599387"/>
          </a:xfrm>
          <a:prstGeom prst="rect">
            <a:avLst/>
          </a:prstGeom>
        </p:spPr>
      </p:pic>
      <p:pic>
        <p:nvPicPr>
          <p:cNvPr id="9" name="Рисунок 8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600126C3-D33C-EA71-A8F9-72BA40BD6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8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en-US" sz="2100" dirty="0">
                <a:solidFill>
                  <a:schemeClr val="bg2">
                    <a:lumMod val="50000"/>
                  </a:schemeClr>
                </a:solidFill>
              </a:rPr>
              <a:t>WebRTC:</a:t>
            </a: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Поддержка потоковой передачи видео, аудио и данных в реальном времени. Обеспечивает шифрование для безопасной передачи данных.</a:t>
            </a:r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Использует протоколы STUN/TURN для обхода NAT. API для организации </a:t>
            </a:r>
            <a:r>
              <a:rPr lang="ru-RU" sz="2100" b="0" dirty="0" err="1">
                <a:solidFill>
                  <a:schemeClr val="bg2">
                    <a:lumMod val="50000"/>
                  </a:schemeClr>
                </a:solidFill>
              </a:rPr>
              <a:t>peer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ru-RU" sz="2100" b="0" dirty="0" err="1">
                <a:solidFill>
                  <a:schemeClr val="bg2">
                    <a:lumMod val="50000"/>
                  </a:schemeClr>
                </a:solidFill>
              </a:rPr>
              <a:t>peer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соединений.</a:t>
            </a:r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Используется для видеозвонков, онлайн-конференций, совместного редактирования, игр и интерактивного обучения.</a:t>
            </a:r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1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 Как правило, средняя, особенно если использовать готовые библиотеки для внедрения </a:t>
            </a:r>
            <a:r>
              <a:rPr lang="ru-RU" sz="21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21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21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1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21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21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100" dirty="0">
                <a:solidFill>
                  <a:schemeClr val="bg2">
                    <a:lumMod val="50000"/>
                  </a:schemeClr>
                </a:solidFill>
              </a:rPr>
              <a:t>Zoom, Google Meet.</a:t>
            </a:r>
            <a:endParaRPr lang="ru-RU" sz="21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20105F9-5F86-D8BB-E5DB-4C50FBF2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DA7344E-6CBE-9A08-93D1-2C059FCD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A87191D9-F9FE-B95F-A8A3-B8BE42D92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Задачи проекта и примененные технологии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Задачи: </a:t>
            </a:r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Обеспечить быструю загрузку и отзывчивость веб-приложения.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Реализовать оффлайн-доступ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-уведомления для повышения вовлеченности пользователей.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Обеспечить поддержку высокой производительности для ресурсоемких задач.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Создать возможности для безопасного и надежного обмена данными в реальном времени.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Технологии и инструменты: 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Языки программирования: JavaScript, C++ (для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). 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Среда разработки: VS Code,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WebStorm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фронтенда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; используемая платформа — Node.js. 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Библиотеки и фреймворки: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React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интерфейса,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Workbox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управления кэшем,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API для обмена данными в реальном времени. </a:t>
            </a: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Аппаратные средства: Серверы с поддержкой высоких нагрузок для тестирования производительности, тестовые устройства для кросс-платформенной проверки (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iOS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BB163C9-CF48-396F-2BB1-4D154E1C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86E16E4-550D-E273-73B1-E75D696F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B8B024F3-6DA2-8B85-3460-3A4CA98DB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0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just"/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Обоснование выбора технологий и суть решения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000" b="0" u="sng" dirty="0">
                <a:solidFill>
                  <a:schemeClr val="bg2">
                    <a:lumMod val="50000"/>
                  </a:schemeClr>
                </a:solidFill>
              </a:rPr>
              <a:t>Обоснование выбора: </a:t>
            </a:r>
            <a:endParaRPr lang="en-US" sz="20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JavaScript и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React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: Выбраны за их популярность и возможность создания интерактивных интерфейсов, поддерживающих обновления в реальном времени.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 (C++): Позволяет использовать мощные библиотеки для интенсивных вычислений и графики, что было невозможно на чистом JavaScript.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 API: Обеспечивает легкое и безопасное взаимодействие между пользователями через видео и аудио.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ru-RU" sz="2000" b="0" u="sng" dirty="0">
                <a:solidFill>
                  <a:schemeClr val="bg2">
                    <a:lumMod val="50000"/>
                  </a:schemeClr>
                </a:solidFill>
              </a:rPr>
              <a:t>Суть решения: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Создание гибридного веб-приложения, совмещающего преимущества PWA и высокой производительности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, с безопасными каналами связи на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sz="20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just">
              <a:buFont typeface="Poppins" panose="00000500000000000000" pitchFamily="2" charset="0"/>
              <a:buChar char="∙"/>
            </a:pP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Использование Service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Workers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 для работы оффлайн и </a:t>
            </a:r>
            <a:r>
              <a:rPr lang="ru-RU" sz="20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2000" b="0" dirty="0">
                <a:solidFill>
                  <a:schemeClr val="bg2">
                    <a:lumMod val="50000"/>
                  </a:schemeClr>
                </a:solidFill>
              </a:rPr>
              <a:t>-уведомлений, что повышает лояльность и удобство для пользователей.</a:t>
            </a:r>
          </a:p>
        </p:txBody>
      </p:sp>
      <p:pic>
        <p:nvPicPr>
          <p:cNvPr id="3" name="Рисунок 2" descr="Изображение выглядит как текст, График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12AAB50-89DC-A674-1D80-FADC82352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00" y="5947281"/>
            <a:ext cx="831837" cy="7636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снимок экрана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6EDAF99-3924-B8A4-AC64-FFD7B0306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125" y="6029387"/>
            <a:ext cx="1377264" cy="5993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фиолетовый, снимок экрана, Фиолетовый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47672D22-347C-AFCD-6A67-69F1443F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6" y="6132757"/>
            <a:ext cx="1472934" cy="3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8740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 Preliminary Project by Slidesgo</Template>
  <TotalTime>157</TotalTime>
  <Words>1392</Words>
  <Application>Microsoft Office PowerPoint</Application>
  <PresentationFormat>Широкоэкранный</PresentationFormat>
  <Paragraphs>176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Nunito Light</vt:lpstr>
      <vt:lpstr>Poppins</vt:lpstr>
      <vt:lpstr>Proxima Nova</vt:lpstr>
      <vt:lpstr>Proxima Nova Semibold</vt:lpstr>
      <vt:lpstr>PT Sans</vt:lpstr>
      <vt:lpstr>Industrial Preliminary Project by Slidesgo</vt:lpstr>
      <vt:lpstr>Slidesgo Final Pages</vt:lpstr>
      <vt:lpstr>Прогрессивные веб-технологии</vt:lpstr>
      <vt:lpstr>Техническое задание</vt:lpstr>
      <vt:lpstr>Проблема</vt:lpstr>
      <vt:lpstr>Целевая аудитория</vt:lpstr>
      <vt:lpstr>Аналоги</vt:lpstr>
      <vt:lpstr>Аналоги</vt:lpstr>
      <vt:lpstr>Аналоги</vt:lpstr>
      <vt:lpstr>Технологии решения проблем</vt:lpstr>
      <vt:lpstr>Технологии решения проблем</vt:lpstr>
      <vt:lpstr>Технологии решения проблем</vt:lpstr>
      <vt:lpstr>Продукт проекта</vt:lpstr>
      <vt:lpstr>Коммерциализуемость проекта</vt:lpstr>
      <vt:lpstr>Свободный раздел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Mikhail Larionov</dc:creator>
  <cp:lastModifiedBy>Mikhail Larionov</cp:lastModifiedBy>
  <cp:revision>38</cp:revision>
  <dcterms:created xsi:type="dcterms:W3CDTF">2024-11-05T10:30:50Z</dcterms:created>
  <dcterms:modified xsi:type="dcterms:W3CDTF">2024-11-07T10:00:43Z</dcterms:modified>
</cp:coreProperties>
</file>