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87F6"/>
    <a:srgbClr val="2672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688DEAA-FFC1-454A-AF08-41AD4BFCF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F308C2-34F1-FF42-A8A2-46C636021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543" y="1252992"/>
            <a:ext cx="5413828" cy="2387600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A9BA0-002D-2E4E-A024-F41545A0B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543" y="3732667"/>
            <a:ext cx="5413828" cy="1655762"/>
          </a:xfrm>
        </p:spPr>
        <p:txBody>
          <a:bodyPr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14683-0DF8-CB4A-82E9-F4EE4A6D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B077-96D2-4145-8AF0-902EF6F38313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51CDF-0880-2740-AC21-4548E480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EE111-EB0B-4A4C-8917-574997B9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B13A-1361-4183-AF61-B087B597B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6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A483-D7D7-FD4D-830D-BB873E6A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C410A-07EE-1744-B6EA-48AB282AC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A085E-3C30-8D45-9B22-A7369993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B077-96D2-4145-8AF0-902EF6F38313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FDFFA-0E60-624A-99EA-C967E8645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97D0D-1D0B-3248-9E40-7B03827F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B13A-1361-4183-AF61-B087B597B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11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FB168-67D5-7B44-8DBC-E88ED2FE1E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96069-2EF2-2347-AD78-2BF3167C7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24ECE-67CD-C549-BBEF-5FC03D429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B077-96D2-4145-8AF0-902EF6F38313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E83C2-279B-6940-BF56-70ADFDDF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F7089-9C94-624D-9231-ACE9832FD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B13A-1361-4183-AF61-B087B597B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004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86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2BC5-D6B6-9A49-B65C-A0A3833DA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74F3E-9950-D74B-90F8-523EA9726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5C852-1E45-EE4C-824C-C1171055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B077-96D2-4145-8AF0-902EF6F38313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735AD-E2CE-7C4E-896A-06D1348D4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E138B-B38A-7145-9D78-7E66460EA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B13A-1361-4183-AF61-B087B597B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4875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322B9-5275-484B-91F6-B505D69BA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CCAFE-BC80-C64A-B686-D0E04D04C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E8D78-5F66-584B-BD58-0D177AF0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B077-96D2-4145-8AF0-902EF6F38313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4B52F-E722-D54C-949C-2CAAFE6D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1060F-A1AC-C84C-B2B1-2943EEFA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B13A-1361-4183-AF61-B087B597B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44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D2CB-614E-3142-9160-4AE001DF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679A9-D297-0240-BE3C-E19692D31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D49EC-2DDE-824D-8B08-199CC396CD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AD7E9-CB8A-AD49-9DBB-AA93C764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B077-96D2-4145-8AF0-902EF6F38313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011E5-29E6-1A46-8FEC-377995B7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0B811-485D-3E48-A114-B27923F37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B13A-1361-4183-AF61-B087B597B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7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FE68-729C-034D-89B4-386D24CA9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E563B-CCBE-044D-8BC3-77B406EEF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1F118-A576-FB40-81EC-0C0313F5A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FC24D5-AA54-DF4C-AE91-FF38368F47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7A3A35-D1A0-5245-A6E2-D576D93F47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54C645-1649-A748-A8DC-0CD604F32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B077-96D2-4145-8AF0-902EF6F38313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12B40-A5FF-CD43-B5C4-5AE8D2910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25BFE4-11B2-E34C-8E82-B5BC1529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B13A-1361-4183-AF61-B087B597B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116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0903-EBEC-0140-8AB8-BBD78B390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9E0CD-B642-0D44-A423-8DCEC830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B077-96D2-4145-8AF0-902EF6F38313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B5EA8-F4D9-1B43-9249-A1F6F7BB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54026-644B-3640-BE41-2FAF9192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B13A-1361-4183-AF61-B087B597B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274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A342AE-F7D1-9C4C-97DE-FB406A4BB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B077-96D2-4145-8AF0-902EF6F38313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932D8-D7E4-614D-A838-91922549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EB908-4582-994A-89D3-F33FDEBE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B13A-1361-4183-AF61-B087B597B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3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B186-FCCD-AD4F-B9F6-30B4E738A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3CECE-FDED-6A4E-8F24-FCD3D046A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128A2-FED6-A346-9A0C-192F01CED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8CD68-02C6-BA40-AE42-4CB1EB13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B077-96D2-4145-8AF0-902EF6F38313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9324C-1EAE-5F46-A521-3E848244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13F7C-95F7-6048-9609-891041011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B13A-1361-4183-AF61-B087B597B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09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759E2-2BC9-894A-BD38-EF938ECF2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9932E9-1582-084D-AD9C-1D4B44DC7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EDFCF-AEDD-BC4F-A664-E2DB7B371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2B8BC-9652-B144-A295-010E4E69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1B077-96D2-4145-8AF0-902EF6F38313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74C70-17E4-A54E-8166-370EC008F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4B64C-1A90-DC44-B089-21E9DDB3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DB13A-1361-4183-AF61-B087B597B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91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7A8C244-E29D-B645-8475-F8D4E8F7A93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276197-215D-184E-85F9-1C551D274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8498F-FB5B-E746-8439-9F5115D03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D9BD-CFC6-524C-9D82-7789DB984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1B077-96D2-4145-8AF0-902EF6F38313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C03CE-77EE-AA42-820A-18BA6F306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DE2B-62C1-E845-B6AC-D0B43590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DB13A-1361-4183-AF61-B087B597B0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894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869882-8B2B-0FD1-7E9D-81629AD2F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549" y="1041400"/>
            <a:ext cx="5413828" cy="2387600"/>
          </a:xfrm>
        </p:spPr>
        <p:txBody>
          <a:bodyPr>
            <a:noAutofit/>
          </a:bodyPr>
          <a:lstStyle/>
          <a:p>
            <a:r>
              <a:rPr lang="ru-RU" sz="4800" b="1" dirty="0">
                <a:gradFill flip="none" rotWithShape="1">
                  <a:gsLst>
                    <a:gs pos="0">
                      <a:srgbClr val="5D87F6">
                        <a:shade val="30000"/>
                        <a:satMod val="115000"/>
                      </a:srgbClr>
                    </a:gs>
                    <a:gs pos="50000">
                      <a:srgbClr val="5D87F6">
                        <a:shade val="67500"/>
                        <a:satMod val="115000"/>
                      </a:srgbClr>
                    </a:gs>
                    <a:gs pos="100000">
                      <a:srgbClr val="5D87F6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Ресурсы России: беда или преимущество?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F2D434-3A44-A333-574A-840EC2B56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543" y="3580833"/>
            <a:ext cx="5413828" cy="1655762"/>
          </a:xfrm>
        </p:spPr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Исследовать, как природные ресурсы влияют на экономику и общество России, и определить, являются ли они благом или проблемой.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4F3DB-9BCA-AE33-055B-01D6FCF57E04}"/>
              </a:ext>
            </a:extLst>
          </p:cNvPr>
          <p:cNvSpPr txBox="1"/>
          <p:nvPr/>
        </p:nvSpPr>
        <p:spPr>
          <a:xfrm>
            <a:off x="3302463" y="5241260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Ларионов М.Ю. КТбз1-7</a:t>
            </a:r>
          </a:p>
        </p:txBody>
      </p:sp>
    </p:spTree>
    <p:extLst>
      <p:ext uri="{BB962C8B-B14F-4D97-AF65-F5344CB8AC3E}">
        <p14:creationId xmlns:p14="http://schemas.microsoft.com/office/powerpoint/2010/main" val="489520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F1AAB-0C72-1ED3-D511-A3AF637F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gradFill flip="none" rotWithShape="1">
                  <a:gsLst>
                    <a:gs pos="0">
                      <a:srgbClr val="5D87F6">
                        <a:shade val="30000"/>
                        <a:satMod val="115000"/>
                      </a:srgbClr>
                    </a:gs>
                    <a:gs pos="50000">
                      <a:srgbClr val="5D87F6">
                        <a:shade val="67500"/>
                        <a:satMod val="115000"/>
                      </a:srgbClr>
                    </a:gs>
                    <a:gs pos="100000">
                      <a:srgbClr val="5D87F6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Природные ресурсы России</a:t>
            </a:r>
            <a:endParaRPr lang="ru-RU" dirty="0">
              <a:gradFill flip="none" rotWithShape="1">
                <a:gsLst>
                  <a:gs pos="0">
                    <a:srgbClr val="5D87F6">
                      <a:shade val="30000"/>
                      <a:satMod val="115000"/>
                    </a:srgbClr>
                  </a:gs>
                  <a:gs pos="50000">
                    <a:srgbClr val="5D87F6">
                      <a:shade val="67500"/>
                      <a:satMod val="115000"/>
                    </a:srgbClr>
                  </a:gs>
                  <a:gs pos="100000">
                    <a:srgbClr val="5D87F6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D6387D-93BD-BA41-F231-BA11CBBD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54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Россия — одна из самых богатых стран мира по запасам природных ресурсов. Она занимает ведущие позиции по добыче нефти и газа, которые являются основой её экспорта. Кроме того, Россия обладает огромными запасами угля, никеля, меди, золота и алмазов. Лесные ресурсы страны составляют около 20% мировых запасов, а водные ресурсы — одни из самых значительных в мире. Эти ресурсы играют ключевую роль в экономике страны и её положении на мировой арене.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540000" algn="just">
              <a:lnSpc>
                <a:spcPct val="120000"/>
              </a:lnSpc>
              <a:spcBef>
                <a:spcPts val="0"/>
              </a:spcBef>
              <a:buNone/>
            </a:pP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41338" indent="227013" algn="just">
              <a:lnSpc>
                <a:spcPct val="120000"/>
              </a:lnSpc>
              <a:spcBef>
                <a:spcPts val="0"/>
              </a:spcBef>
            </a:pP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Нефть и газ: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Россия занимает одно из ведущих мест в мире по запасам нефти и природного газа.</a:t>
            </a:r>
          </a:p>
          <a:p>
            <a:pPr marL="541338" indent="227013" algn="just">
              <a:lnSpc>
                <a:spcPct val="120000"/>
              </a:lnSpc>
              <a:spcBef>
                <a:spcPts val="0"/>
              </a:spcBef>
            </a:pP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Уголь: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Крупные месторождения в Сибири и на Дальнем Востоке.</a:t>
            </a:r>
          </a:p>
          <a:p>
            <a:pPr marL="541338" indent="227013" algn="just">
              <a:lnSpc>
                <a:spcPct val="120000"/>
              </a:lnSpc>
              <a:spcBef>
                <a:spcPts val="0"/>
              </a:spcBef>
            </a:pP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Металлы: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Никель, медь, золото, алмазы.</a:t>
            </a:r>
          </a:p>
          <a:p>
            <a:pPr marL="541338" indent="227013" algn="just">
              <a:lnSpc>
                <a:spcPct val="120000"/>
              </a:lnSpc>
              <a:spcBef>
                <a:spcPts val="0"/>
              </a:spcBef>
            </a:pP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Лесные ресурсы: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Около 20% мировых запасов леса.</a:t>
            </a:r>
          </a:p>
          <a:p>
            <a:pPr marL="541338" indent="227013" algn="just">
              <a:lnSpc>
                <a:spcPct val="120000"/>
              </a:lnSpc>
              <a:spcBef>
                <a:spcPts val="0"/>
              </a:spcBef>
            </a:pP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Водные ресурсы: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Огромные запасы пресной воды.</a:t>
            </a:r>
          </a:p>
        </p:txBody>
      </p:sp>
    </p:spTree>
    <p:extLst>
      <p:ext uri="{BB962C8B-B14F-4D97-AF65-F5344CB8AC3E}">
        <p14:creationId xmlns:p14="http://schemas.microsoft.com/office/powerpoint/2010/main" val="211248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F1AAB-0C72-1ED3-D511-A3AF637F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gradFill flip="none" rotWithShape="1">
                  <a:gsLst>
                    <a:gs pos="0">
                      <a:srgbClr val="5D87F6">
                        <a:shade val="30000"/>
                        <a:satMod val="115000"/>
                      </a:srgbClr>
                    </a:gs>
                    <a:gs pos="50000">
                      <a:srgbClr val="5D87F6">
                        <a:shade val="67500"/>
                        <a:satMod val="115000"/>
                      </a:srgbClr>
                    </a:gs>
                    <a:gs pos="100000">
                      <a:srgbClr val="5D87F6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Экономическое влияние</a:t>
            </a:r>
            <a:endParaRPr lang="ru-RU" dirty="0">
              <a:gradFill flip="none" rotWithShape="1">
                <a:gsLst>
                  <a:gs pos="0">
                    <a:srgbClr val="5D87F6">
                      <a:shade val="30000"/>
                      <a:satMod val="115000"/>
                    </a:srgbClr>
                  </a:gs>
                  <a:gs pos="50000">
                    <a:srgbClr val="5D87F6">
                      <a:shade val="67500"/>
                      <a:satMod val="115000"/>
                    </a:srgbClr>
                  </a:gs>
                  <a:gs pos="100000">
                    <a:srgbClr val="5D87F6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D6387D-93BD-BA41-F231-BA11CBBD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54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Природные ресурсы оказывают огромное влияние на экономику России. Экспорт нефти и газа составляет значительную часть доходов государства, обеспечивая стабильность даже в периоды экономических кризисов. Ресурсодобывающие отрасли привлекают иностранные инвестиции, что способствует развитию инфраструктуры и промышленности. Однако такая зависимость от сырьевого экспорта делает экономику уязвимой к колебаниям мировых цен на ресурсы.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540000" algn="just">
              <a:lnSpc>
                <a:spcPct val="120000"/>
              </a:lnSpc>
              <a:spcBef>
                <a:spcPts val="0"/>
              </a:spcBef>
              <a:buNone/>
            </a:pP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41338" indent="227013" algn="just">
              <a:lnSpc>
                <a:spcPct val="120000"/>
              </a:lnSpc>
              <a:spcBef>
                <a:spcPts val="0"/>
              </a:spcBef>
            </a:pP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Доходы от экспорта: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Основной источник бюджетных поступлений.</a:t>
            </a:r>
          </a:p>
          <a:p>
            <a:pPr marL="541338" indent="227013" algn="just">
              <a:lnSpc>
                <a:spcPct val="120000"/>
              </a:lnSpc>
              <a:spcBef>
                <a:spcPts val="0"/>
              </a:spcBef>
            </a:pP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Стабильность: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Ресурсы обеспечивают устойчивость в кризисы.</a:t>
            </a:r>
          </a:p>
          <a:p>
            <a:pPr marL="541338" indent="227013" algn="just">
              <a:lnSpc>
                <a:spcPct val="120000"/>
              </a:lnSpc>
              <a:spcBef>
                <a:spcPts val="0"/>
              </a:spcBef>
            </a:pP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Инвестиции: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Приток капитала в добывающие отрасли.</a:t>
            </a:r>
          </a:p>
        </p:txBody>
      </p:sp>
    </p:spTree>
    <p:extLst>
      <p:ext uri="{BB962C8B-B14F-4D97-AF65-F5344CB8AC3E}">
        <p14:creationId xmlns:p14="http://schemas.microsoft.com/office/powerpoint/2010/main" val="39195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F1AAB-0C72-1ED3-D511-A3AF637F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gradFill flip="none" rotWithShape="1">
                  <a:gsLst>
                    <a:gs pos="0">
                      <a:srgbClr val="5D87F6">
                        <a:shade val="30000"/>
                        <a:satMod val="115000"/>
                      </a:srgbClr>
                    </a:gs>
                    <a:gs pos="50000">
                      <a:srgbClr val="5D87F6">
                        <a:shade val="67500"/>
                        <a:satMod val="115000"/>
                      </a:srgbClr>
                    </a:gs>
                    <a:gs pos="100000">
                      <a:srgbClr val="5D87F6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Преимущества ресурсов</a:t>
            </a:r>
            <a:endParaRPr lang="ru-RU" dirty="0">
              <a:gradFill flip="none" rotWithShape="1">
                <a:gsLst>
                  <a:gs pos="0">
                    <a:srgbClr val="5D87F6">
                      <a:shade val="30000"/>
                      <a:satMod val="115000"/>
                    </a:srgbClr>
                  </a:gs>
                  <a:gs pos="50000">
                    <a:srgbClr val="5D87F6">
                      <a:shade val="67500"/>
                      <a:satMod val="115000"/>
                    </a:srgbClr>
                  </a:gs>
                  <a:gs pos="100000">
                    <a:srgbClr val="5D87F6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D6387D-93BD-BA41-F231-BA11CBBD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54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Природные ресурсы предоставляют России множество преимуществ. Они способствуют экономическому росту, обеспечивая доходы, которые могут быть направлены на развитие инфраструктуры, здравоохранения и образования. Ресурсы также усиливают геополитическое влияние страны, так как многие страны зависят от российского газа и нефти. Кроме того, добывающие отрасли создают рабочие места, что особенно важно для регионов с высокой безработицей.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540000" algn="just">
              <a:lnSpc>
                <a:spcPct val="120000"/>
              </a:lnSpc>
              <a:spcBef>
                <a:spcPts val="0"/>
              </a:spcBef>
              <a:buNone/>
            </a:pP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41338" indent="354013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Экономический рост: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Развитие инфраструктуры и промышленности.</a:t>
            </a:r>
          </a:p>
          <a:p>
            <a:pPr marL="541338" indent="354013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Геополитическое влияние: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Контроль над ресурсами усиливает позиции России.</a:t>
            </a:r>
          </a:p>
          <a:p>
            <a:pPr marL="541338" indent="354013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Рабочие места: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Создание рабочих мест в регионах.</a:t>
            </a:r>
          </a:p>
        </p:txBody>
      </p:sp>
    </p:spTree>
    <p:extLst>
      <p:ext uri="{BB962C8B-B14F-4D97-AF65-F5344CB8AC3E}">
        <p14:creationId xmlns:p14="http://schemas.microsoft.com/office/powerpoint/2010/main" val="3897101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F1AAB-0C72-1ED3-D511-A3AF637F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gradFill flip="none" rotWithShape="1">
                  <a:gsLst>
                    <a:gs pos="0">
                      <a:srgbClr val="5D87F6">
                        <a:shade val="30000"/>
                        <a:satMod val="115000"/>
                      </a:srgbClr>
                    </a:gs>
                    <a:gs pos="50000">
                      <a:srgbClr val="5D87F6">
                        <a:shade val="67500"/>
                        <a:satMod val="115000"/>
                      </a:srgbClr>
                    </a:gs>
                    <a:gs pos="100000">
                      <a:srgbClr val="5D87F6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Проблемы и вызовы</a:t>
            </a:r>
            <a:endParaRPr lang="ru-RU" dirty="0">
              <a:gradFill flip="none" rotWithShape="1">
                <a:gsLst>
                  <a:gs pos="0">
                    <a:srgbClr val="5D87F6">
                      <a:shade val="30000"/>
                      <a:satMod val="115000"/>
                    </a:srgbClr>
                  </a:gs>
                  <a:gs pos="50000">
                    <a:srgbClr val="5D87F6">
                      <a:shade val="67500"/>
                      <a:satMod val="115000"/>
                    </a:srgbClr>
                  </a:gs>
                  <a:gs pos="100000">
                    <a:srgbClr val="5D87F6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D6387D-93BD-BA41-F231-BA11CBBD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54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Несмотря на преимущества, природные ресурсы создают и серьёзные проблемы. Зависимость экономики от сырьевого экспорта делает её уязвимой к изменениям мировых цен. Добыча ресурсов часто сопровождается экологическими проблемами, такими как загрязнение воздуха, воды и почвы. Кроме того, ресурсодобывающие отрасли нередко связаны с коррупцией и неравномерным распределением доходов, что усиливает социальное неравенство.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540000" algn="just">
              <a:lnSpc>
                <a:spcPct val="120000"/>
              </a:lnSpc>
              <a:spcBef>
                <a:spcPts val="0"/>
              </a:spcBef>
              <a:buNone/>
            </a:pP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41338" indent="354013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Зависимость от сырья: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Уязвимость к колебаниям цен.</a:t>
            </a:r>
          </a:p>
          <a:p>
            <a:pPr marL="541338" indent="354013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Экология: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Загрязнение окружающей среды.</a:t>
            </a:r>
          </a:p>
          <a:p>
            <a:pPr marL="541338" indent="354013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Коррупция: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Неравномерное распределение доходов.</a:t>
            </a:r>
          </a:p>
        </p:txBody>
      </p:sp>
    </p:spTree>
    <p:extLst>
      <p:ext uri="{BB962C8B-B14F-4D97-AF65-F5344CB8AC3E}">
        <p14:creationId xmlns:p14="http://schemas.microsoft.com/office/powerpoint/2010/main" val="2325422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F1AAB-0C72-1ED3-D511-A3AF637F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gradFill flip="none" rotWithShape="1">
                  <a:gsLst>
                    <a:gs pos="0">
                      <a:srgbClr val="5D87F6">
                        <a:shade val="30000"/>
                        <a:satMod val="115000"/>
                      </a:srgbClr>
                    </a:gs>
                    <a:gs pos="50000">
                      <a:srgbClr val="5D87F6">
                        <a:shade val="67500"/>
                        <a:satMod val="115000"/>
                      </a:srgbClr>
                    </a:gs>
                    <a:gs pos="100000">
                      <a:srgbClr val="5D87F6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Диверсификация экономики</a:t>
            </a:r>
            <a:endParaRPr lang="ru-RU" dirty="0">
              <a:gradFill flip="none" rotWithShape="1">
                <a:gsLst>
                  <a:gs pos="0">
                    <a:srgbClr val="5D87F6">
                      <a:shade val="30000"/>
                      <a:satMod val="115000"/>
                    </a:srgbClr>
                  </a:gs>
                  <a:gs pos="50000">
                    <a:srgbClr val="5D87F6">
                      <a:shade val="67500"/>
                      <a:satMod val="115000"/>
                    </a:srgbClr>
                  </a:gs>
                  <a:gs pos="100000">
                    <a:srgbClr val="5D87F6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D6387D-93BD-BA41-F231-BA11CBBD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54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Для снижения зависимости от ресурсов России необходимо диверсифицировать экономику. Это означает развитие других отраслей, таких как технологии, сельское хозяйство, туризм и производство. Государство может играть ключевую роль в этом процессе, поддерживая инновации и малый бизнес. Примеры успешной диверсификации можно найти в таких странах, как Норвегия, которая использовала доходы от нефти для создания фонда будущих поколений и развития других отраслей.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540000" algn="just">
              <a:lnSpc>
                <a:spcPct val="120000"/>
              </a:lnSpc>
              <a:spcBef>
                <a:spcPts val="0"/>
              </a:spcBef>
              <a:buNone/>
            </a:pP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41338" indent="354013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Необходимость: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Снижение зависимости от ресурсов.</a:t>
            </a:r>
          </a:p>
          <a:p>
            <a:pPr marL="541338" indent="354013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Примеры: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Развитие технологий, сельского хозяйства, туризма.</a:t>
            </a:r>
          </a:p>
          <a:p>
            <a:pPr marL="541338" indent="354013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Политика: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Государственная поддержка инноваций.</a:t>
            </a:r>
          </a:p>
        </p:txBody>
      </p:sp>
    </p:spTree>
    <p:extLst>
      <p:ext uri="{BB962C8B-B14F-4D97-AF65-F5344CB8AC3E}">
        <p14:creationId xmlns:p14="http://schemas.microsoft.com/office/powerpoint/2010/main" val="2951325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F1AAB-0C72-1ED3-D511-A3AF637F9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gradFill flip="none" rotWithShape="1">
                  <a:gsLst>
                    <a:gs pos="0">
                      <a:srgbClr val="5D87F6">
                        <a:shade val="30000"/>
                        <a:satMod val="115000"/>
                      </a:srgbClr>
                    </a:gs>
                    <a:gs pos="50000">
                      <a:srgbClr val="5D87F6">
                        <a:shade val="67500"/>
                        <a:satMod val="115000"/>
                      </a:srgbClr>
                    </a:gs>
                    <a:gs pos="100000">
                      <a:srgbClr val="5D87F6">
                        <a:shade val="100000"/>
                        <a:satMod val="115000"/>
                      </a:srgbClr>
                    </a:gs>
                  </a:gsLst>
                  <a:lin ang="5400000" scaled="1"/>
                  <a:tileRect/>
                </a:gra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Заключение</a:t>
            </a:r>
            <a:endParaRPr lang="ru-RU" dirty="0">
              <a:gradFill flip="none" rotWithShape="1">
                <a:gsLst>
                  <a:gs pos="0">
                    <a:srgbClr val="5D87F6">
                      <a:shade val="30000"/>
                      <a:satMod val="115000"/>
                    </a:srgbClr>
                  </a:gs>
                  <a:gs pos="50000">
                    <a:srgbClr val="5D87F6">
                      <a:shade val="67500"/>
                      <a:satMod val="115000"/>
                    </a:srgbClr>
                  </a:gs>
                  <a:gs pos="100000">
                    <a:srgbClr val="5D87F6">
                      <a:shade val="100000"/>
                      <a:satMod val="115000"/>
                    </a:srgbClr>
                  </a:gs>
                </a:gsLst>
                <a:lin ang="5400000" scaled="1"/>
                <a:tileRect/>
              </a:gra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D6387D-93BD-BA41-F231-BA11CBBD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54000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Природные ресурсы России — это одновременно и возможность, и вызов. При грамотном управлении они могут стать основой для устойчивого развития и процветания страны. Однако без диверсификации экономики и решения экологических проблем ресурсы могут превратиться в обузу. Таким образом, ресурсы России — это не просто беда или преимущество, а сложный вопрос, требующий стратегического подхода и долгосрочного планирования.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indent="540000" algn="just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41338" indent="354013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Ресурсы как преимущество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При грамотном управлении ресурсы могут стать основой для устойчивого развития.</a:t>
            </a:r>
          </a:p>
          <a:p>
            <a:pPr marL="541338" indent="354013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Ресурсы как беда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Без диверсификации экономики и решения экологических проблем ресурсы могут стать обузой.</a:t>
            </a:r>
          </a:p>
          <a:p>
            <a:pPr marL="541338" indent="354013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Вывод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Ресурсы России — это и возможность, и вызов, требующий стратегического подхода.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203380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base.com-1146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powerpointbase.com-1146</Template>
  <TotalTime>64</TotalTime>
  <Words>642</Words>
  <Application>Microsoft Office PowerPoint</Application>
  <PresentationFormat>Широкоэкранный</PresentationFormat>
  <Paragraphs>41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Lato</vt:lpstr>
      <vt:lpstr>powerpointbase.com-1146</vt:lpstr>
      <vt:lpstr>Ресурсы России: беда или преимущество?</vt:lpstr>
      <vt:lpstr>Природные ресурсы России</vt:lpstr>
      <vt:lpstr>Экономическое влияние</vt:lpstr>
      <vt:lpstr>Преимущества ресурсов</vt:lpstr>
      <vt:lpstr>Проблемы и вызовы</vt:lpstr>
      <vt:lpstr>Диверсификация экономики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Mikhail Larionov</dc:creator>
  <cp:lastModifiedBy>Mikhail Larionov</cp:lastModifiedBy>
  <cp:revision>21</cp:revision>
  <dcterms:created xsi:type="dcterms:W3CDTF">2025-01-24T17:12:36Z</dcterms:created>
  <dcterms:modified xsi:type="dcterms:W3CDTF">2025-01-24T18:55:07Z</dcterms:modified>
</cp:coreProperties>
</file>