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9" r:id="rId2"/>
  </p:sldMasterIdLst>
  <p:sldIdLst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6" y="22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Лист1!$B$1</c:f>
              <c:strCache>
                <c:ptCount val="1"/>
                <c:pt idx="0">
                  <c:v>Целевая аудитория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tint val="54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9C6-4397-819C-90EDCF2C845A}"/>
              </c:ext>
            </c:extLst>
          </c:dPt>
          <c:dPt>
            <c:idx val="1"/>
            <c:bubble3D val="0"/>
            <c:spPr>
              <a:solidFill>
                <a:schemeClr val="accent1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9C6-4397-819C-90EDCF2C845A}"/>
              </c:ext>
            </c:extLst>
          </c:dPt>
          <c:dPt>
            <c:idx val="2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19C6-4397-819C-90EDCF2C845A}"/>
              </c:ext>
            </c:extLst>
          </c:dPt>
          <c:dPt>
            <c:idx val="3"/>
            <c:bubble3D val="0"/>
            <c:spPr>
              <a:solidFill>
                <a:schemeClr val="accent1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9C6-4397-819C-90EDCF2C845A}"/>
              </c:ext>
            </c:extLst>
          </c:dPt>
          <c:dPt>
            <c:idx val="4"/>
            <c:bubble3D val="0"/>
            <c:spPr>
              <a:solidFill>
                <a:schemeClr val="accent1">
                  <a:shade val="53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19C6-4397-819C-90EDCF2C845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Лист1!$A$2:$A$6</c:f>
              <c:strCache>
                <c:ptCount val="5"/>
                <c:pt idx="0">
                  <c:v>Средний и малый бизнес</c:v>
                </c:pt>
                <c:pt idx="1">
                  <c:v>Крупные корпорации и IT-компании</c:v>
                </c:pt>
                <c:pt idx="2">
                  <c:v>Образовательные учреждения</c:v>
                </c:pt>
                <c:pt idx="3">
                  <c:v>Разработчики и IT-специалисты</c:v>
                </c:pt>
                <c:pt idx="4">
                  <c:v>Конечные пользователи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0.35</c:v>
                </c:pt>
                <c:pt idx="1">
                  <c:v>0.25</c:v>
                </c:pt>
                <c:pt idx="2">
                  <c:v>0.15</c:v>
                </c:pt>
                <c:pt idx="3">
                  <c:v>0.15</c:v>
                </c:pt>
                <c:pt idx="4">
                  <c:v>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C6-4397-819C-90EDCF2C845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hyperlink" Target="https://bit.ly/3A1uf1Q" TargetMode="External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hyperlink" Target="http://bit.ly/2TtBDfr" TargetMode="External"/><Relationship Id="rId10" Type="http://schemas.openxmlformats.org/officeDocument/2006/relationships/image" Target="../media/image6.png"/><Relationship Id="rId4" Type="http://schemas.openxmlformats.org/officeDocument/2006/relationships/hyperlink" Target="http://bit.ly/2TyoMsr" TargetMode="External"/><Relationship Id="rId9" Type="http://schemas.openxmlformats.org/officeDocument/2006/relationships/image" Target="../media/image5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296400" y="1977067"/>
            <a:ext cx="9599200" cy="196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96400" y="4318936"/>
            <a:ext cx="9599200" cy="5620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867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9100" y="2151"/>
            <a:ext cx="12218051" cy="6862775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9092" y="-9867"/>
            <a:ext cx="12210183" cy="6877733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289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3302000" y="2496600"/>
            <a:ext cx="5588000" cy="139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3302000" y="3786600"/>
            <a:ext cx="5588000" cy="57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91" name="Google Shape;91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-227712" y="351491"/>
            <a:ext cx="2357333" cy="180076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11"/>
          <p:cNvGrpSpPr/>
          <p:nvPr/>
        </p:nvGrpSpPr>
        <p:grpSpPr>
          <a:xfrm flipH="1">
            <a:off x="0" y="0"/>
            <a:ext cx="12192000" cy="6877733"/>
            <a:chOff x="0" y="0"/>
            <a:chExt cx="9144000" cy="5158300"/>
          </a:xfrm>
        </p:grpSpPr>
        <p:pic>
          <p:nvPicPr>
            <p:cNvPr id="93" name="Google Shape;93;p1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7892450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5" name="Google Shape;95;p11"/>
          <p:cNvGrpSpPr/>
          <p:nvPr/>
        </p:nvGrpSpPr>
        <p:grpSpPr>
          <a:xfrm flipH="1">
            <a:off x="-6707" y="0"/>
            <a:ext cx="12198708" cy="6871867"/>
            <a:chOff x="0" y="0"/>
            <a:chExt cx="9149031" cy="5153900"/>
          </a:xfrm>
        </p:grpSpPr>
        <p:grpSp>
          <p:nvGrpSpPr>
            <p:cNvPr id="96" name="Google Shape;96;p11"/>
            <p:cNvGrpSpPr/>
            <p:nvPr/>
          </p:nvGrpSpPr>
          <p:grpSpPr>
            <a:xfrm>
              <a:off x="2633530" y="4624325"/>
              <a:ext cx="6515501" cy="529575"/>
              <a:chOff x="2633530" y="4624325"/>
              <a:chExt cx="6515501" cy="529575"/>
            </a:xfrm>
          </p:grpSpPr>
          <p:pic>
            <p:nvPicPr>
              <p:cNvPr id="97" name="Google Shape;97;p11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 rot="10800000">
                <a:off x="2633530" y="4624325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85461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99" name="Google Shape;99;p11"/>
            <p:cNvGrpSpPr/>
            <p:nvPr/>
          </p:nvGrpSpPr>
          <p:grpSpPr>
            <a:xfrm>
              <a:off x="0" y="0"/>
              <a:ext cx="6523526" cy="536050"/>
              <a:chOff x="0" y="0"/>
              <a:chExt cx="6523526" cy="536050"/>
            </a:xfrm>
          </p:grpSpPr>
          <p:pic>
            <p:nvPicPr>
              <p:cNvPr id="100" name="Google Shape;100;p11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1" name="Google Shape;101;p11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2466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1742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8842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>
            <a:off x="5012273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6253340" y="226546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5012257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 hasCustomPrompt="1"/>
          </p:nvPr>
        </p:nvSpPr>
        <p:spPr>
          <a:xfrm>
            <a:off x="6253324" y="3709005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 hasCustomPrompt="1"/>
          </p:nvPr>
        </p:nvSpPr>
        <p:spPr>
          <a:xfrm>
            <a:off x="5012276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 hasCustomPrompt="1"/>
          </p:nvPr>
        </p:nvSpPr>
        <p:spPr>
          <a:xfrm>
            <a:off x="6253343" y="5152551"/>
            <a:ext cx="926400" cy="9264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"/>
          </p:nvPr>
        </p:nvSpPr>
        <p:spPr>
          <a:xfrm>
            <a:off x="1707467" y="2265467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8"/>
          </p:nvPr>
        </p:nvSpPr>
        <p:spPr>
          <a:xfrm>
            <a:off x="1707467" y="3709016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subTitle" idx="9"/>
          </p:nvPr>
        </p:nvSpPr>
        <p:spPr>
          <a:xfrm>
            <a:off x="1707467" y="5152564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5" name="Google Shape;115;p13"/>
          <p:cNvSpPr txBox="1">
            <a:spLocks noGrp="1"/>
          </p:cNvSpPr>
          <p:nvPr>
            <p:ph type="subTitle" idx="13"/>
          </p:nvPr>
        </p:nvSpPr>
        <p:spPr>
          <a:xfrm>
            <a:off x="7433733" y="226546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6" name="Google Shape;116;p13"/>
          <p:cNvSpPr txBox="1">
            <a:spLocks noGrp="1"/>
          </p:cNvSpPr>
          <p:nvPr>
            <p:ph type="subTitle" idx="14"/>
          </p:nvPr>
        </p:nvSpPr>
        <p:spPr>
          <a:xfrm>
            <a:off x="7433733" y="3709005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7" name="Google Shape;117;p13"/>
          <p:cNvSpPr txBox="1">
            <a:spLocks noGrp="1"/>
          </p:cNvSpPr>
          <p:nvPr>
            <p:ph type="subTitle" idx="15"/>
          </p:nvPr>
        </p:nvSpPr>
        <p:spPr>
          <a:xfrm>
            <a:off x="7433733" y="5152551"/>
            <a:ext cx="30508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8" name="Google Shape;118;p1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19" name="Google Shape;11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1" name="Google Shape;121;p13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122" name="Google Shape;122;p1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3" name="Google Shape;123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791562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14"/>
          <p:cNvSpPr txBox="1">
            <a:spLocks noGrp="1"/>
          </p:cNvSpPr>
          <p:nvPr>
            <p:ph type="title"/>
          </p:nvPr>
        </p:nvSpPr>
        <p:spPr>
          <a:xfrm>
            <a:off x="5113900" y="1068676"/>
            <a:ext cx="5452400" cy="140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7" name="Google Shape;127;p14"/>
          <p:cNvSpPr txBox="1">
            <a:spLocks noGrp="1"/>
          </p:cNvSpPr>
          <p:nvPr>
            <p:ph type="subTitle" idx="1"/>
          </p:nvPr>
        </p:nvSpPr>
        <p:spPr>
          <a:xfrm>
            <a:off x="5113900" y="2530900"/>
            <a:ext cx="5452400" cy="285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0" name="Google Shape;130;p14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131" name="Google Shape;131;p1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2" name="Google Shape;132;p1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355363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15"/>
          <p:cNvSpPr txBox="1">
            <a:spLocks noGrp="1"/>
          </p:cNvSpPr>
          <p:nvPr>
            <p:ph type="title"/>
          </p:nvPr>
        </p:nvSpPr>
        <p:spPr>
          <a:xfrm>
            <a:off x="8001833" y="719333"/>
            <a:ext cx="3239200" cy="143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6" name="Google Shape;136;p15"/>
          <p:cNvSpPr txBox="1">
            <a:spLocks noGrp="1"/>
          </p:cNvSpPr>
          <p:nvPr>
            <p:ph type="subTitle" idx="1"/>
          </p:nvPr>
        </p:nvSpPr>
        <p:spPr>
          <a:xfrm>
            <a:off x="8001833" y="2020533"/>
            <a:ext cx="3239200" cy="164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37" name="Google Shape;137;p15"/>
          <p:cNvSpPr>
            <a:spLocks noGrp="1"/>
          </p:cNvSpPr>
          <p:nvPr>
            <p:ph type="pic" idx="2"/>
          </p:nvPr>
        </p:nvSpPr>
        <p:spPr>
          <a:xfrm>
            <a:off x="950967" y="719333"/>
            <a:ext cx="3734800" cy="5419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8" name="Google Shape;138;p15"/>
          <p:cNvSpPr>
            <a:spLocks noGrp="1"/>
          </p:cNvSpPr>
          <p:nvPr>
            <p:ph type="pic" idx="3"/>
          </p:nvPr>
        </p:nvSpPr>
        <p:spPr>
          <a:xfrm>
            <a:off x="4794100" y="719333"/>
            <a:ext cx="2921600" cy="310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139" name="Google Shape;139;p15"/>
          <p:cNvSpPr>
            <a:spLocks noGrp="1"/>
          </p:cNvSpPr>
          <p:nvPr>
            <p:ph type="pic" idx="4"/>
          </p:nvPr>
        </p:nvSpPr>
        <p:spPr>
          <a:xfrm>
            <a:off x="4794100" y="3938367"/>
            <a:ext cx="6446800" cy="2200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140" name="Google Shape;140;p15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3652" y="4496601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1" name="Google Shape;141;p15"/>
          <p:cNvGrpSpPr/>
          <p:nvPr/>
        </p:nvGrpSpPr>
        <p:grpSpPr>
          <a:xfrm>
            <a:off x="-1" y="2800"/>
            <a:ext cx="12192001" cy="6855184"/>
            <a:chOff x="-1" y="2100"/>
            <a:chExt cx="9144001" cy="5141388"/>
          </a:xfrm>
        </p:grpSpPr>
        <p:pic>
          <p:nvPicPr>
            <p:cNvPr id="142" name="Google Shape;142;p1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15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" name="Google Shape;144;p15"/>
          <p:cNvGrpSpPr/>
          <p:nvPr/>
        </p:nvGrpSpPr>
        <p:grpSpPr>
          <a:xfrm>
            <a:off x="7142036" y="6336334"/>
            <a:ext cx="5047597" cy="517367"/>
            <a:chOff x="5356527" y="4752250"/>
            <a:chExt cx="3785698" cy="388025"/>
          </a:xfrm>
        </p:grpSpPr>
        <p:pic>
          <p:nvPicPr>
            <p:cNvPr id="145" name="Google Shape;145;p1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5356527" y="4752250"/>
              <a:ext cx="3785698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6" name="Google Shape;146;p15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1409713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16"/>
          <p:cNvSpPr txBox="1">
            <a:spLocks noGrp="1"/>
          </p:cNvSpPr>
          <p:nvPr>
            <p:ph type="title"/>
          </p:nvPr>
        </p:nvSpPr>
        <p:spPr>
          <a:xfrm>
            <a:off x="960000" y="853440"/>
            <a:ext cx="4313200" cy="1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0" name="Google Shape;150;p16"/>
          <p:cNvSpPr txBox="1">
            <a:spLocks noGrp="1"/>
          </p:cNvSpPr>
          <p:nvPr>
            <p:ph type="body" idx="1"/>
          </p:nvPr>
        </p:nvSpPr>
        <p:spPr>
          <a:xfrm>
            <a:off x="960000" y="2802500"/>
            <a:ext cx="4313200" cy="1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34322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960000" y="717989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54" name="Google Shape;154;p17"/>
          <p:cNvSpPr txBox="1">
            <a:spLocks noGrp="1"/>
          </p:cNvSpPr>
          <p:nvPr>
            <p:ph type="subTitle" idx="1"/>
          </p:nvPr>
        </p:nvSpPr>
        <p:spPr>
          <a:xfrm>
            <a:off x="946333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5" name="Google Shape;155;p17"/>
          <p:cNvSpPr txBox="1">
            <a:spLocks noGrp="1"/>
          </p:cNvSpPr>
          <p:nvPr>
            <p:ph type="subTitle" idx="2"/>
          </p:nvPr>
        </p:nvSpPr>
        <p:spPr>
          <a:xfrm>
            <a:off x="4609884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6" name="Google Shape;156;p17"/>
          <p:cNvSpPr txBox="1">
            <a:spLocks noGrp="1"/>
          </p:cNvSpPr>
          <p:nvPr>
            <p:ph type="subTitle" idx="3"/>
          </p:nvPr>
        </p:nvSpPr>
        <p:spPr>
          <a:xfrm>
            <a:off x="8273435" y="3515467"/>
            <a:ext cx="2967600" cy="262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7" name="Google Shape;157;p17"/>
          <p:cNvSpPr txBox="1">
            <a:spLocks noGrp="1"/>
          </p:cNvSpPr>
          <p:nvPr>
            <p:ph type="subTitle" idx="4"/>
          </p:nvPr>
        </p:nvSpPr>
        <p:spPr>
          <a:xfrm>
            <a:off x="946344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8" name="Google Shape;158;p17"/>
          <p:cNvSpPr txBox="1">
            <a:spLocks noGrp="1"/>
          </p:cNvSpPr>
          <p:nvPr>
            <p:ph type="subTitle" idx="5"/>
          </p:nvPr>
        </p:nvSpPr>
        <p:spPr>
          <a:xfrm>
            <a:off x="4612212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59" name="Google Shape;159;p17"/>
          <p:cNvSpPr txBox="1">
            <a:spLocks noGrp="1"/>
          </p:cNvSpPr>
          <p:nvPr>
            <p:ph type="subTitle" idx="6"/>
          </p:nvPr>
        </p:nvSpPr>
        <p:spPr>
          <a:xfrm>
            <a:off x="8273447" y="2764388"/>
            <a:ext cx="2967600" cy="94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5400000">
            <a:off x="10894934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61" name="Google Shape;161;p17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162" name="Google Shape;162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3" name="Google Shape;163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61909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7" name="Google Shape;167;p18"/>
          <p:cNvSpPr txBox="1">
            <a:spLocks noGrp="1"/>
          </p:cNvSpPr>
          <p:nvPr>
            <p:ph type="subTitle" idx="1"/>
          </p:nvPr>
        </p:nvSpPr>
        <p:spPr>
          <a:xfrm>
            <a:off x="960000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8" name="Google Shape;168;p18"/>
          <p:cNvSpPr txBox="1">
            <a:spLocks noGrp="1"/>
          </p:cNvSpPr>
          <p:nvPr>
            <p:ph type="subTitle" idx="2"/>
          </p:nvPr>
        </p:nvSpPr>
        <p:spPr>
          <a:xfrm>
            <a:off x="6508221" y="2239133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69" name="Google Shape;169;p18"/>
          <p:cNvSpPr txBox="1">
            <a:spLocks noGrp="1"/>
          </p:cNvSpPr>
          <p:nvPr>
            <p:ph type="subTitle" idx="3"/>
          </p:nvPr>
        </p:nvSpPr>
        <p:spPr>
          <a:xfrm>
            <a:off x="960000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0" name="Google Shape;170;p18"/>
          <p:cNvSpPr txBox="1">
            <a:spLocks noGrp="1"/>
          </p:cNvSpPr>
          <p:nvPr>
            <p:ph type="subTitle" idx="4"/>
          </p:nvPr>
        </p:nvSpPr>
        <p:spPr>
          <a:xfrm>
            <a:off x="6508221" y="4528267"/>
            <a:ext cx="4732800" cy="1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1" name="Google Shape;171;p18"/>
          <p:cNvSpPr txBox="1">
            <a:spLocks noGrp="1"/>
          </p:cNvSpPr>
          <p:nvPr>
            <p:ph type="subTitle" idx="5"/>
          </p:nvPr>
        </p:nvSpPr>
        <p:spPr>
          <a:xfrm>
            <a:off x="960000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2" name="Google Shape;172;p18"/>
          <p:cNvSpPr txBox="1">
            <a:spLocks noGrp="1"/>
          </p:cNvSpPr>
          <p:nvPr>
            <p:ph type="subTitle" idx="6"/>
          </p:nvPr>
        </p:nvSpPr>
        <p:spPr>
          <a:xfrm>
            <a:off x="960000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3" name="Google Shape;173;p18"/>
          <p:cNvSpPr txBox="1">
            <a:spLocks noGrp="1"/>
          </p:cNvSpPr>
          <p:nvPr>
            <p:ph type="subTitle" idx="7"/>
          </p:nvPr>
        </p:nvSpPr>
        <p:spPr>
          <a:xfrm>
            <a:off x="6508169" y="1906515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4" name="Google Shape;174;p18"/>
          <p:cNvSpPr txBox="1">
            <a:spLocks noGrp="1"/>
          </p:cNvSpPr>
          <p:nvPr>
            <p:ph type="subTitle" idx="8"/>
          </p:nvPr>
        </p:nvSpPr>
        <p:spPr>
          <a:xfrm>
            <a:off x="6508173" y="4195881"/>
            <a:ext cx="4732800" cy="50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75" name="Google Shape;175;p18"/>
          <p:cNvGrpSpPr/>
          <p:nvPr/>
        </p:nvGrpSpPr>
        <p:grpSpPr>
          <a:xfrm>
            <a:off x="-1" y="-6291"/>
            <a:ext cx="12192001" cy="6864276"/>
            <a:chOff x="-1" y="-4719"/>
            <a:chExt cx="9144001" cy="5148207"/>
          </a:xfrm>
        </p:grpSpPr>
        <p:pic>
          <p:nvPicPr>
            <p:cNvPr id="176" name="Google Shape;176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-4719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7" name="Google Shape;177;p1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" name="Google Shape;178;p18"/>
          <p:cNvGrpSpPr/>
          <p:nvPr/>
        </p:nvGrpSpPr>
        <p:grpSpPr>
          <a:xfrm rot="10800000">
            <a:off x="0" y="-6292"/>
            <a:ext cx="6508231" cy="487600"/>
            <a:chOff x="4261050" y="4610675"/>
            <a:chExt cx="4881173" cy="365700"/>
          </a:xfrm>
        </p:grpSpPr>
        <p:pic>
          <p:nvPicPr>
            <p:cNvPr id="179" name="Google Shape;179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0" name="Google Shape;180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5104147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19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subTitle" idx="1"/>
          </p:nvPr>
        </p:nvSpPr>
        <p:spPr>
          <a:xfrm>
            <a:off x="960100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2"/>
          </p:nvPr>
        </p:nvSpPr>
        <p:spPr>
          <a:xfrm>
            <a:off x="4525173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6" name="Google Shape;186;p19"/>
          <p:cNvSpPr txBox="1">
            <a:spLocks noGrp="1"/>
          </p:cNvSpPr>
          <p:nvPr>
            <p:ph type="subTitle" idx="3"/>
          </p:nvPr>
        </p:nvSpPr>
        <p:spPr>
          <a:xfrm>
            <a:off x="960100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7" name="Google Shape;187;p19"/>
          <p:cNvSpPr txBox="1">
            <a:spLocks noGrp="1"/>
          </p:cNvSpPr>
          <p:nvPr>
            <p:ph type="subTitle" idx="4"/>
          </p:nvPr>
        </p:nvSpPr>
        <p:spPr>
          <a:xfrm>
            <a:off x="4525173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8" name="Google Shape;188;p19"/>
          <p:cNvSpPr txBox="1">
            <a:spLocks noGrp="1"/>
          </p:cNvSpPr>
          <p:nvPr>
            <p:ph type="subTitle" idx="5"/>
          </p:nvPr>
        </p:nvSpPr>
        <p:spPr>
          <a:xfrm>
            <a:off x="8090248" y="2243328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subTitle" idx="6"/>
          </p:nvPr>
        </p:nvSpPr>
        <p:spPr>
          <a:xfrm>
            <a:off x="8090248" y="4531409"/>
            <a:ext cx="3150800" cy="15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0" name="Google Shape;190;p19"/>
          <p:cNvSpPr txBox="1">
            <a:spLocks noGrp="1"/>
          </p:cNvSpPr>
          <p:nvPr>
            <p:ph type="subTitle" idx="7"/>
          </p:nvPr>
        </p:nvSpPr>
        <p:spPr>
          <a:xfrm>
            <a:off x="960100" y="1901952"/>
            <a:ext cx="315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1" name="Google Shape;191;p19"/>
          <p:cNvSpPr txBox="1">
            <a:spLocks noGrp="1"/>
          </p:cNvSpPr>
          <p:nvPr>
            <p:ph type="subTitle" idx="8"/>
          </p:nvPr>
        </p:nvSpPr>
        <p:spPr>
          <a:xfrm>
            <a:off x="4527173" y="1901952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subTitle" idx="9"/>
          </p:nvPr>
        </p:nvSpPr>
        <p:spPr>
          <a:xfrm>
            <a:off x="8090248" y="1901952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subTitle" idx="13"/>
          </p:nvPr>
        </p:nvSpPr>
        <p:spPr>
          <a:xfrm>
            <a:off x="960100" y="4194048"/>
            <a:ext cx="315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4" name="Google Shape;194;p19"/>
          <p:cNvSpPr txBox="1">
            <a:spLocks noGrp="1"/>
          </p:cNvSpPr>
          <p:nvPr>
            <p:ph type="subTitle" idx="14"/>
          </p:nvPr>
        </p:nvSpPr>
        <p:spPr>
          <a:xfrm>
            <a:off x="4525173" y="4194055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95" name="Google Shape;195;p19"/>
          <p:cNvSpPr txBox="1">
            <a:spLocks noGrp="1"/>
          </p:cNvSpPr>
          <p:nvPr>
            <p:ph type="subTitle" idx="15"/>
          </p:nvPr>
        </p:nvSpPr>
        <p:spPr>
          <a:xfrm>
            <a:off x="8090248" y="4194055"/>
            <a:ext cx="3146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pic>
        <p:nvPicPr>
          <p:cNvPr id="196" name="Google Shape;196;p19"/>
          <p:cNvPicPr preferRelativeResize="0"/>
          <p:nvPr/>
        </p:nvPicPr>
        <p:blipFill rotWithShape="1">
          <a:blip r:embed="rId3">
            <a:alphaModFix/>
          </a:blip>
          <a:srcRect l="68148" b="22414"/>
          <a:stretch/>
        </p:blipFill>
        <p:spPr>
          <a:xfrm rot="10800000">
            <a:off x="11441132" y="85835"/>
            <a:ext cx="750835" cy="1397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0">
            <a:off x="10894968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33862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>
            <a:spLocks noGrp="1"/>
          </p:cNvSpPr>
          <p:nvPr>
            <p:ph type="title" hasCustomPrompt="1"/>
          </p:nvPr>
        </p:nvSpPr>
        <p:spPr>
          <a:xfrm>
            <a:off x="4133184" y="2726839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1" name="Google Shape;201;p20"/>
          <p:cNvSpPr txBox="1">
            <a:spLocks noGrp="1"/>
          </p:cNvSpPr>
          <p:nvPr>
            <p:ph type="subTitle" idx="1"/>
          </p:nvPr>
        </p:nvSpPr>
        <p:spPr>
          <a:xfrm>
            <a:off x="4133197" y="3650433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2" name="Google Shape;202;p20"/>
          <p:cNvSpPr txBox="1">
            <a:spLocks noGrp="1"/>
          </p:cNvSpPr>
          <p:nvPr>
            <p:ph type="title" idx="2" hasCustomPrompt="1"/>
          </p:nvPr>
        </p:nvSpPr>
        <p:spPr>
          <a:xfrm>
            <a:off x="4133205" y="893251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0"/>
          <p:cNvSpPr txBox="1">
            <a:spLocks noGrp="1"/>
          </p:cNvSpPr>
          <p:nvPr>
            <p:ph type="subTitle" idx="3"/>
          </p:nvPr>
        </p:nvSpPr>
        <p:spPr>
          <a:xfrm>
            <a:off x="4133205" y="1816861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04" name="Google Shape;204;p20"/>
          <p:cNvSpPr txBox="1">
            <a:spLocks noGrp="1"/>
          </p:cNvSpPr>
          <p:nvPr>
            <p:ph type="title" idx="4" hasCustomPrompt="1"/>
          </p:nvPr>
        </p:nvSpPr>
        <p:spPr>
          <a:xfrm>
            <a:off x="4133195" y="4560423"/>
            <a:ext cx="39256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333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5" name="Google Shape;205;p20"/>
          <p:cNvSpPr txBox="1">
            <a:spLocks noGrp="1"/>
          </p:cNvSpPr>
          <p:nvPr>
            <p:ph type="subTitle" idx="5"/>
          </p:nvPr>
        </p:nvSpPr>
        <p:spPr>
          <a:xfrm>
            <a:off x="4133208" y="5484017"/>
            <a:ext cx="3925600" cy="47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206" name="Google Shape;206;p20"/>
          <p:cNvGrpSpPr/>
          <p:nvPr/>
        </p:nvGrpSpPr>
        <p:grpSpPr>
          <a:xfrm>
            <a:off x="0" y="0"/>
            <a:ext cx="12198725" cy="6871879"/>
            <a:chOff x="0" y="0"/>
            <a:chExt cx="9149044" cy="5153909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2633519" y="4796608"/>
              <a:ext cx="6515525" cy="357300"/>
              <a:chOff x="2633519" y="4796608"/>
              <a:chExt cx="6515525" cy="357300"/>
            </a:xfrm>
          </p:grpSpPr>
          <p:pic>
            <p:nvPicPr>
              <p:cNvPr id="208" name="Google Shape;208;p20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33519" y="4796608"/>
                <a:ext cx="6515525" cy="3573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9" name="Google Shape;209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9407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10" name="Google Shape;210;p20"/>
            <p:cNvGrpSpPr/>
            <p:nvPr/>
          </p:nvGrpSpPr>
          <p:grpSpPr>
            <a:xfrm>
              <a:off x="0" y="0"/>
              <a:ext cx="6523526" cy="359400"/>
              <a:chOff x="0" y="0"/>
              <a:chExt cx="6523526" cy="359400"/>
            </a:xfrm>
          </p:grpSpPr>
          <p:pic>
            <p:nvPicPr>
              <p:cNvPr id="211" name="Google Shape;211;p2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0" y="0"/>
                <a:ext cx="6523526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2" name="Google Shape;212;p20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213" name="Google Shape;213;p20"/>
          <p:cNvPicPr preferRelativeResize="0"/>
          <p:nvPr/>
        </p:nvPicPr>
        <p:blipFill rotWithShape="1">
          <a:blip r:embed="rId6">
            <a:alphaModFix/>
          </a:blip>
          <a:srcRect t="129" b="129"/>
          <a:stretch/>
        </p:blipFill>
        <p:spPr>
          <a:xfrm rot="5400000">
            <a:off x="-170898" y="4750072"/>
            <a:ext cx="2288927" cy="174392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0007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94968" y="1"/>
            <a:ext cx="1297033" cy="12970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" name="Google Shape;25;p3"/>
          <p:cNvGrpSpPr/>
          <p:nvPr/>
        </p:nvGrpSpPr>
        <p:grpSpPr>
          <a:xfrm>
            <a:off x="5737594" y="6156659"/>
            <a:ext cx="6461133" cy="706133"/>
            <a:chOff x="4296376" y="4610675"/>
            <a:chExt cx="4845850" cy="529600"/>
          </a:xfrm>
        </p:grpSpPr>
        <p:pic>
          <p:nvPicPr>
            <p:cNvPr id="26" name="Google Shape;26;p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4296376" y="4610675"/>
              <a:ext cx="4845850" cy="529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" name="Google Shape;27;p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5396233" y="3212867"/>
            <a:ext cx="5844800" cy="18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5333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2" hasCustomPrompt="1"/>
          </p:nvPr>
        </p:nvSpPr>
        <p:spPr>
          <a:xfrm>
            <a:off x="7587033" y="1383133"/>
            <a:ext cx="1463200" cy="14632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0" name="Google Shape;30;p3"/>
          <p:cNvSpPr>
            <a:spLocks noGrp="1"/>
          </p:cNvSpPr>
          <p:nvPr>
            <p:ph type="pic" idx="3"/>
          </p:nvPr>
        </p:nvSpPr>
        <p:spPr>
          <a:xfrm>
            <a:off x="950967" y="719333"/>
            <a:ext cx="3680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5245665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17" name="Google Shape;217;p21"/>
          <p:cNvGrpSpPr/>
          <p:nvPr/>
        </p:nvGrpSpPr>
        <p:grpSpPr>
          <a:xfrm>
            <a:off x="0" y="0"/>
            <a:ext cx="8698035" cy="493200"/>
            <a:chOff x="0" y="0"/>
            <a:chExt cx="6523526" cy="369900"/>
          </a:xfrm>
        </p:grpSpPr>
        <p:pic>
          <p:nvPicPr>
            <p:cNvPr id="218" name="Google Shape;218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9" name="Google Shape;219;p2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" name="Google Shape;220;p21"/>
          <p:cNvGrpSpPr/>
          <p:nvPr/>
        </p:nvGrpSpPr>
        <p:grpSpPr>
          <a:xfrm>
            <a:off x="0" y="0"/>
            <a:ext cx="12192000" cy="6858016"/>
            <a:chOff x="0" y="0"/>
            <a:chExt cx="9144000" cy="5143512"/>
          </a:xfrm>
        </p:grpSpPr>
        <p:pic>
          <p:nvPicPr>
            <p:cNvPr id="221" name="Google Shape;221;p2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2" name="Google Shape;222;p2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43054578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22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26" name="Google Shape;226;p22"/>
          <p:cNvPicPr preferRelativeResize="0"/>
          <p:nvPr/>
        </p:nvPicPr>
        <p:blipFill rotWithShape="1">
          <a:blip r:embed="rId3">
            <a:alphaModFix/>
          </a:blip>
          <a:srcRect l="14813" b="34262"/>
          <a:stretch/>
        </p:blipFill>
        <p:spPr>
          <a:xfrm rot="10800000">
            <a:off x="10205532" y="-54035"/>
            <a:ext cx="2008101" cy="118376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22"/>
          <p:cNvGrpSpPr/>
          <p:nvPr/>
        </p:nvGrpSpPr>
        <p:grpSpPr>
          <a:xfrm flipH="1">
            <a:off x="0" y="0"/>
            <a:ext cx="12192000" cy="6858016"/>
            <a:chOff x="0" y="0"/>
            <a:chExt cx="9144000" cy="5143512"/>
          </a:xfrm>
        </p:grpSpPr>
        <p:pic>
          <p:nvPicPr>
            <p:cNvPr id="228" name="Google Shape;228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9" name="Google Shape;229;p2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94686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23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3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33" name="Google Shape;233;p23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234" name="Google Shape;234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36" name="Google Shape;236;p23"/>
          <p:cNvPicPr preferRelativeResize="0"/>
          <p:nvPr/>
        </p:nvPicPr>
        <p:blipFill rotWithShape="1">
          <a:blip r:embed="rId5">
            <a:alphaModFix/>
          </a:blip>
          <a:srcRect r="56111" b="41941"/>
          <a:stretch/>
        </p:blipFill>
        <p:spPr>
          <a:xfrm rot="-5400000">
            <a:off x="11100051" y="5689050"/>
            <a:ext cx="1034600" cy="104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 flipH="1">
            <a:off x="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4873536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241" name="Google Shape;241;p24"/>
          <p:cNvPicPr preferRelativeResize="0"/>
          <p:nvPr/>
        </p:nvPicPr>
        <p:blipFill rotWithShape="1">
          <a:blip r:embed="rId3">
            <a:alphaModFix/>
          </a:blip>
          <a:srcRect t="128" b="35496"/>
          <a:stretch/>
        </p:blipFill>
        <p:spPr>
          <a:xfrm>
            <a:off x="8394901" y="5725163"/>
            <a:ext cx="2288935" cy="1125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2" name="Google Shape;242;p24"/>
          <p:cNvGrpSpPr/>
          <p:nvPr/>
        </p:nvGrpSpPr>
        <p:grpSpPr>
          <a:xfrm>
            <a:off x="1" y="0"/>
            <a:ext cx="5052697" cy="479200"/>
            <a:chOff x="0" y="0"/>
            <a:chExt cx="3789523" cy="359400"/>
          </a:xfrm>
        </p:grpSpPr>
        <p:pic>
          <p:nvPicPr>
            <p:cNvPr id="243" name="Google Shape;243;p2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4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5" name="Google Shape;245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 flipH="1">
            <a:off x="10894968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40614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5">
  <p:cSld name="Title only 5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49" name="Google Shape;249;p25"/>
          <p:cNvGrpSpPr/>
          <p:nvPr/>
        </p:nvGrpSpPr>
        <p:grpSpPr>
          <a:xfrm rot="10800000" flipH="1">
            <a:off x="6841498" y="0"/>
            <a:ext cx="5350503" cy="479200"/>
            <a:chOff x="5129348" y="4780863"/>
            <a:chExt cx="4012877" cy="359400"/>
          </a:xfrm>
        </p:grpSpPr>
        <p:pic>
          <p:nvPicPr>
            <p:cNvPr id="250" name="Google Shape;250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5129348" y="4780863"/>
              <a:ext cx="4012877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2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52" name="Google Shape;25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5400000">
            <a:off x="-33" y="1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73729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27"/>
          <p:cNvSpPr txBox="1">
            <a:spLocks noGrp="1"/>
          </p:cNvSpPr>
          <p:nvPr>
            <p:ph type="title"/>
          </p:nvPr>
        </p:nvSpPr>
        <p:spPr>
          <a:xfrm>
            <a:off x="5818684" y="720000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5" name="Google Shape;265;p27"/>
          <p:cNvSpPr txBox="1">
            <a:spLocks noGrp="1"/>
          </p:cNvSpPr>
          <p:nvPr>
            <p:ph type="subTitle" idx="1"/>
          </p:nvPr>
        </p:nvSpPr>
        <p:spPr>
          <a:xfrm>
            <a:off x="5818684" y="3159133"/>
            <a:ext cx="49324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66" name="Google Shape;266;p27"/>
          <p:cNvSpPr>
            <a:spLocks noGrp="1"/>
          </p:cNvSpPr>
          <p:nvPr>
            <p:ph type="pic" idx="2"/>
          </p:nvPr>
        </p:nvSpPr>
        <p:spPr>
          <a:xfrm>
            <a:off x="950967" y="719400"/>
            <a:ext cx="40968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sp>
        <p:nvSpPr>
          <p:cNvPr id="267" name="Google Shape;267;p27"/>
          <p:cNvSpPr txBox="1"/>
          <p:nvPr/>
        </p:nvSpPr>
        <p:spPr>
          <a:xfrm>
            <a:off x="5818684" y="4723100"/>
            <a:ext cx="4932400" cy="8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333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This presentation template was created by </a:t>
            </a:r>
            <a:r>
              <a:rPr lang="en" sz="1333" b="1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Slidesgo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333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infographics &amp; images by </a:t>
            </a:r>
            <a:r>
              <a:rPr lang="en" sz="1333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333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333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68" name="Google Shape;268;p27"/>
          <p:cNvGrpSpPr/>
          <p:nvPr/>
        </p:nvGrpSpPr>
        <p:grpSpPr>
          <a:xfrm>
            <a:off x="-9088" y="1"/>
            <a:ext cx="12201269" cy="6871884"/>
            <a:chOff x="-6816" y="0"/>
            <a:chExt cx="9150952" cy="5153913"/>
          </a:xfrm>
        </p:grpSpPr>
        <p:grpSp>
          <p:nvGrpSpPr>
            <p:cNvPr id="269" name="Google Shape;269;p27"/>
            <p:cNvGrpSpPr/>
            <p:nvPr/>
          </p:nvGrpSpPr>
          <p:grpSpPr>
            <a:xfrm flipH="1">
              <a:off x="5354613" y="0"/>
              <a:ext cx="3789523" cy="359400"/>
              <a:chOff x="0" y="0"/>
              <a:chExt cx="3789523" cy="359400"/>
            </a:xfrm>
          </p:grpSpPr>
          <p:pic>
            <p:nvPicPr>
              <p:cNvPr id="270" name="Google Shape;270;p27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0"/>
                <a:ext cx="3789523" cy="3594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1" name="Google Shape;271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>
                <a:off x="265125" y="1452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2" name="Google Shape;272;p27"/>
            <p:cNvGrpSpPr/>
            <p:nvPr/>
          </p:nvGrpSpPr>
          <p:grpSpPr>
            <a:xfrm flipH="1">
              <a:off x="-6816" y="4765888"/>
              <a:ext cx="3785698" cy="388025"/>
              <a:chOff x="5363346" y="4765888"/>
              <a:chExt cx="3785698" cy="388025"/>
            </a:xfrm>
          </p:grpSpPr>
          <p:pic>
            <p:nvPicPr>
              <p:cNvPr id="273" name="Google Shape;273;p27"/>
              <p:cNvPicPr preferRelativeResize="0"/>
              <p:nvPr/>
            </p:nvPicPr>
            <p:blipFill>
              <a:blip r:embed="rId8">
                <a:alphaModFix/>
              </a:blip>
              <a:stretch>
                <a:fillRect/>
              </a:stretch>
            </p:blipFill>
            <p:spPr>
              <a:xfrm rot="10800000">
                <a:off x="5363346" y="4765888"/>
                <a:ext cx="3785698" cy="3880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4" name="Google Shape;274;p27"/>
              <p:cNvPicPr preferRelativeResize="0"/>
              <p:nvPr/>
            </p:nvPicPr>
            <p:blipFill>
              <a:blip r:embed="rId7">
                <a:alphaModFix/>
              </a:blip>
              <a:stretch>
                <a:fillRect/>
              </a:stretch>
            </p:blipFill>
            <p:spPr>
              <a:xfrm rot="10800000">
                <a:off x="7300206" y="4925405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5" name="Google Shape;275;p27"/>
          <p:cNvGrpSpPr/>
          <p:nvPr/>
        </p:nvGrpSpPr>
        <p:grpSpPr>
          <a:xfrm>
            <a:off x="1" y="-15384"/>
            <a:ext cx="12191999" cy="6873367"/>
            <a:chOff x="0" y="-11538"/>
            <a:chExt cx="9143999" cy="5155025"/>
          </a:xfrm>
        </p:grpSpPr>
        <p:pic>
          <p:nvPicPr>
            <p:cNvPr id="276" name="Google Shape;276;p2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flipH="1">
              <a:off x="0" y="-11538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77" name="Google Shape;277;p2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 flipH="1">
              <a:off x="8171224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0276861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8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93498" y="4777004"/>
            <a:ext cx="2288927" cy="1743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541451" y="-1820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83" name="Google Shape;283;p28"/>
          <p:cNvGrpSpPr/>
          <p:nvPr/>
        </p:nvGrpSpPr>
        <p:grpSpPr>
          <a:xfrm>
            <a:off x="0" y="-18184"/>
            <a:ext cx="11838469" cy="6564824"/>
            <a:chOff x="0" y="-13638"/>
            <a:chExt cx="8878852" cy="4923618"/>
          </a:xfrm>
        </p:grpSpPr>
        <p:pic>
          <p:nvPicPr>
            <p:cNvPr id="284" name="Google Shape;284;p2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85" name="Google Shape;285;p28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286" name="Google Shape;286;p28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7" name="Google Shape;287;p28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  <p:extLst>
      <p:ext uri="{BB962C8B-B14F-4D97-AF65-F5344CB8AC3E}">
        <p14:creationId xmlns:p14="http://schemas.microsoft.com/office/powerpoint/2010/main" val="554143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29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11510385" y="51834"/>
            <a:ext cx="603432" cy="1743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1" name="Google Shape;291;p29"/>
          <p:cNvGrpSpPr/>
          <p:nvPr/>
        </p:nvGrpSpPr>
        <p:grpSpPr>
          <a:xfrm>
            <a:off x="-35" y="-27275"/>
            <a:ext cx="1297035" cy="6883859"/>
            <a:chOff x="-26" y="-20456"/>
            <a:chExt cx="972776" cy="5162894"/>
          </a:xfrm>
        </p:grpSpPr>
        <p:pic>
          <p:nvPicPr>
            <p:cNvPr id="292" name="Google Shape;292;p2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3" name="Google Shape;293;p2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4" name="Google Shape;294;p29"/>
          <p:cNvGrpSpPr/>
          <p:nvPr/>
        </p:nvGrpSpPr>
        <p:grpSpPr>
          <a:xfrm rot="10800000">
            <a:off x="7157485" y="6378800"/>
            <a:ext cx="5052697" cy="479200"/>
            <a:chOff x="-13638" y="0"/>
            <a:chExt cx="3789523" cy="359400"/>
          </a:xfrm>
        </p:grpSpPr>
        <p:pic>
          <p:nvPicPr>
            <p:cNvPr id="295" name="Google Shape;295;p2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6" name="Google Shape;296;p29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64526648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3193030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2"/>
          <p:cNvSpPr txBox="1">
            <a:spLocks noGrp="1"/>
          </p:cNvSpPr>
          <p:nvPr>
            <p:ph type="title"/>
          </p:nvPr>
        </p:nvSpPr>
        <p:spPr>
          <a:xfrm>
            <a:off x="964600" y="681367"/>
            <a:ext cx="10262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  <a:defRPr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88245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 txBox="1">
            <a:spLocks noGrp="1"/>
          </p:cNvSpPr>
          <p:nvPr>
            <p:ph type="title"/>
          </p:nvPr>
        </p:nvSpPr>
        <p:spPr>
          <a:xfrm>
            <a:off x="950967" y="1465567"/>
            <a:ext cx="42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body" idx="1"/>
          </p:nvPr>
        </p:nvSpPr>
        <p:spPr>
          <a:xfrm>
            <a:off x="950967" y="2493200"/>
            <a:ext cx="4229200" cy="28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1219170" lvl="1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828754" lvl="2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2438339" lvl="3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3047924" lvl="4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3657509" lvl="5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4267093" lvl="6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4876678" lvl="7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5486263" lvl="8" indent="-40639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grpSp>
        <p:nvGrpSpPr>
          <p:cNvPr id="35" name="Google Shape;35;p4"/>
          <p:cNvGrpSpPr/>
          <p:nvPr/>
        </p:nvGrpSpPr>
        <p:grpSpPr>
          <a:xfrm flipH="1">
            <a:off x="3493967" y="0"/>
            <a:ext cx="8698035" cy="493200"/>
            <a:chOff x="0" y="0"/>
            <a:chExt cx="6523526" cy="369900"/>
          </a:xfrm>
        </p:grpSpPr>
        <p:pic>
          <p:nvPicPr>
            <p:cNvPr id="36" name="Google Shape;36;p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" name="Google Shape;37;p4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8" name="Google Shape;38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400000" flipH="1"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9665801" y="4949401"/>
            <a:ext cx="2357335" cy="180076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7929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5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3" name="Google Shape;43;p5"/>
          <p:cNvSpPr txBox="1">
            <a:spLocks noGrp="1"/>
          </p:cNvSpPr>
          <p:nvPr>
            <p:ph type="subTitle" idx="1"/>
          </p:nvPr>
        </p:nvSpPr>
        <p:spPr>
          <a:xfrm>
            <a:off x="4738000" y="4072740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2"/>
          </p:nvPr>
        </p:nvSpPr>
        <p:spPr>
          <a:xfrm>
            <a:off x="4738000" y="2198848"/>
            <a:ext cx="63828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subTitle" idx="3"/>
          </p:nvPr>
        </p:nvSpPr>
        <p:spPr>
          <a:xfrm>
            <a:off x="2479600" y="2198848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subTitle" idx="4"/>
          </p:nvPr>
        </p:nvSpPr>
        <p:spPr>
          <a:xfrm>
            <a:off x="2479600" y="4072732"/>
            <a:ext cx="2055200" cy="120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 b="1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7" name="Google Shape;47;p5"/>
          <p:cNvGrpSpPr/>
          <p:nvPr/>
        </p:nvGrpSpPr>
        <p:grpSpPr>
          <a:xfrm rot="10800000">
            <a:off x="3493967" y="6364633"/>
            <a:ext cx="8698035" cy="493200"/>
            <a:chOff x="0" y="0"/>
            <a:chExt cx="6523526" cy="369900"/>
          </a:xfrm>
        </p:grpSpPr>
        <p:pic>
          <p:nvPicPr>
            <p:cNvPr id="48" name="Google Shape;48;p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5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0" name="Google Shape;5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" y="5560984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1984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6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54" name="Google Shape;54;p6"/>
          <p:cNvPicPr preferRelativeResize="0"/>
          <p:nvPr/>
        </p:nvPicPr>
        <p:blipFill rotWithShape="1">
          <a:blip r:embed="rId3">
            <a:alphaModFix/>
          </a:blip>
          <a:srcRect l="31651" t="130" b="18270"/>
          <a:stretch/>
        </p:blipFill>
        <p:spPr>
          <a:xfrm rot="10800000" flipH="1">
            <a:off x="10932365" y="15167"/>
            <a:ext cx="1564435" cy="142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1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320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950967" y="1316717"/>
            <a:ext cx="5726400" cy="14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950967" y="2812884"/>
            <a:ext cx="5726400" cy="33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333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7525033" y="719333"/>
            <a:ext cx="3716000" cy="54192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33" y="5560968"/>
            <a:ext cx="1297033" cy="129703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10012802" y="4671672"/>
            <a:ext cx="2288927" cy="174392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1" y="0"/>
            <a:ext cx="7783865" cy="714733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2354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090600" y="1742800"/>
            <a:ext cx="6010800" cy="33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343553" y="615044"/>
            <a:ext cx="2357333" cy="1397067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10520900" y="0"/>
            <a:ext cx="1668733" cy="166873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5175599" y="6336334"/>
            <a:ext cx="7014035" cy="517367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32580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3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847400" y="1585467"/>
            <a:ext cx="6497200" cy="26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847400" y="4204667"/>
            <a:ext cx="6497200" cy="8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800"/>
            <a:ext cx="12192001" cy="6855184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800"/>
            <a:ext cx="6508231" cy="4876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28844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960000" y="5352600"/>
            <a:ext cx="10272000" cy="7636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048715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90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038932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6" r:id="rId25"/>
    <p:sldLayoutId id="2147483687" r:id="rId26"/>
    <p:sldLayoutId id="2147483688" r:id="rId27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99" name="Google Shape;299;p30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2411014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larionov404.mu@gmail.com" TargetMode="External"/><Relationship Id="rId2" Type="http://schemas.openxmlformats.org/officeDocument/2006/relationships/hyperlink" Target="mailto:larionov_mu@mail.ru" TargetMode="External"/><Relationship Id="rId1" Type="http://schemas.openxmlformats.org/officeDocument/2006/relationships/slideLayout" Target="../slideLayouts/slideLayout20.xml"/><Relationship Id="rId4" Type="http://schemas.openxmlformats.org/officeDocument/2006/relationships/image" Target="../media/image9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5595B-0618-0ACA-C3DC-0BA11ABAB6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Прогрессивные веб-технологии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D68B8D-C55F-91AE-1008-2D336FD84A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Ларионов Михаил Юрьевич</a:t>
            </a:r>
          </a:p>
        </p:txBody>
      </p:sp>
    </p:spTree>
    <p:extLst>
      <p:ext uri="{BB962C8B-B14F-4D97-AF65-F5344CB8AC3E}">
        <p14:creationId xmlns:p14="http://schemas.microsoft.com/office/powerpoint/2010/main" val="77835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Текущие и целевые параметры, преимущества перед конкурентами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Текущие параметры: </a:t>
            </a:r>
            <a:endParaRPr lang="en-US" sz="16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Время загрузки: 1-2 секунды при хорошей связи, до 5 секунд при слабом сигнале.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Скорость обработки данных: 10-15 мс при интенсивных вычислениях с помощью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65113" indent="-176213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Безопасность: TLS-шифрование данных, передаваемых через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Целевые параметры: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Время загрузки: Сократить до 1 секунды даже при слабой сети.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Скорость обработки: Снизить задержку до 5 мс.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Оффлайн-доступ: Обеспечить кэширование основных функций и данных.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l">
              <a:buFont typeface="Arial" panose="020B0604020202020204" pitchFamily="34" charset="0"/>
              <a:buChar char="•"/>
            </a:pP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Преимущества перед конкурентами</a:t>
            </a:r>
            <a:r>
              <a:rPr lang="en-US" sz="16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Быстрота и отзывчивость: Использование PWA и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позволяет достичь более высокой скорости, чем у многих конкурентов.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Гибкость и поддержка платформ: Отсутствие необходимости разработки отдельных мобильных приложений для разных ОС.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Безопасность и надежность: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обеспечивает защиту данных, что делает приложение более привлекательным для компаний, ценящих конфиденциальность.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235488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Продукт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Обеспечить пользователям доступ к высокопроизводительному, удобному и безопасному веб-приложению, которое функционирует как нативное мобильное приложение, но не требует установки из </a:t>
            </a:r>
            <a:r>
              <a:rPr lang="ru-RU" sz="1500" b="0" dirty="0" err="1">
                <a:solidFill>
                  <a:schemeClr val="bg2">
                    <a:lumMod val="50000"/>
                  </a:schemeClr>
                </a:solidFill>
              </a:rPr>
              <a:t>App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 Store или Google Play.</a:t>
            </a:r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500" b="0" dirty="0">
              <a:solidFill>
                <a:schemeClr val="bg2">
                  <a:lumMod val="50000"/>
                </a:schemeClr>
              </a:solidFill>
            </a:endParaRPr>
          </a:p>
          <a:p>
            <a:pPr indent="541338" algn="l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Ключевые функции: Работа оффлайн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Push-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уведомления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Поддержка видеозвонков и передачи данных в реальном времени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Высокая производительность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l"/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Технические параметры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Скорость загрузки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Производительность (среднее время отклика)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Оффлайн-доступ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Поддержка устройств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Видеосвязь и обмен данными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algn="l"/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Качественные характеристики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Кросс-</a:t>
            </a:r>
            <a:r>
              <a:rPr lang="ru-RU" sz="1500" b="0" dirty="0" err="1">
                <a:solidFill>
                  <a:schemeClr val="bg2">
                    <a:lumMod val="50000"/>
                  </a:schemeClr>
                </a:solidFill>
              </a:rPr>
              <a:t>платформенность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Безопасность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Доступность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ru-RU" sz="15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500" b="0" dirty="0">
              <a:solidFill>
                <a:schemeClr val="bg2">
                  <a:lumMod val="50000"/>
                </a:schemeClr>
              </a:solidFill>
            </a:endParaRPr>
          </a:p>
          <a:p>
            <a:pPr indent="541338" algn="just"/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Стоимостные характеристики</a:t>
            </a:r>
            <a:r>
              <a:rPr lang="en-US" sz="15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500" b="0" dirty="0">
                <a:solidFill>
                  <a:schemeClr val="bg2">
                    <a:lumMod val="50000"/>
                  </a:schemeClr>
                </a:solidFill>
              </a:rPr>
              <a:t>средняя, благодаря использованию единой кодовой базы для всех платформ (экономия на разработке отдельных мобильных приложений). Поддержка и обновление приложения обходится дешевле, так как все изменения вносятся в одно веб-приложение, доступное на всех устройствах.</a:t>
            </a:r>
          </a:p>
        </p:txBody>
      </p:sp>
    </p:spTree>
    <p:extLst>
      <p:ext uri="{BB962C8B-B14F-4D97-AF65-F5344CB8AC3E}">
        <p14:creationId xmlns:p14="http://schemas.microsoft.com/office/powerpoint/2010/main" val="4273206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 err="1"/>
              <a:t>Коммерциализуемость</a:t>
            </a:r>
            <a:r>
              <a:rPr lang="ru-RU" sz="4000" dirty="0"/>
              <a:t> проекта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Продукт на основе прогрессивных веб-технологий имеет широкий спектр применений и может быть востребован в различных отраслях: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Электронная коммерция (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e-commerce);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Образование (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EdTech);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Медиа и новостные порталы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Корпоративные порталы и бизнес-приложения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Объем инвестиций: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Разработка и тестирование: $50,000–100,000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Маркетинг и продвижение: $30,000–50,000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Поддержка и обновления: $20,000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Итого стартовых инвестиций: $100,000–150,000.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Формы получения инвестиций: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Венчурное инвестирование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Гранты и государственные субсидии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Краудфандинг.</a:t>
            </a: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Кому можно продать проект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Средний и крупный бизнес в сфере e-</a:t>
            </a:r>
            <a:r>
              <a:rPr lang="ru-RU" sz="1400" b="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Образовательные и социальные учреждения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Технологические компании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54360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Свободный раздел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indent="541338"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 итогу работы проект показал высокий потенциал применения прогрессивных веб-технологий в различных сферах, подтвердив их эффективность для создания легковесных и производительных приложений. Технологии PWA, </a:t>
            </a:r>
            <a:r>
              <a:rPr lang="ru-RU" sz="14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 и </a:t>
            </a:r>
            <a:r>
              <a:rPr lang="ru-RU" sz="14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 доказали свою способность обеспечить стабильность и гибкость, которые важны для современного бизнеса и пользователей.</a:t>
            </a: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Планы на дальнейшее развитие: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Расширение функций и интеграция с AI-технологиями для адаптации и персонализации контента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Повышение уровня безопасности за счет использования биометрической аутентификации и расширенного шифрования данных.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Личный вклад и развитие навыков: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Работа над проектом позволила усовершенствовать навыки работы с современными веб-технологиями и улучшить опыт в построении архитектуры высокопроизводительных приложений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Получен ценный опыт взаимодействия с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процессами разработки.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Дополнительные возможности области расширения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Интеграция с облачными сервисами для дополнительного хранилища данных и улучшения масштабируемости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Внедрение функции аналитики для отслеживания активности пользователей и улучшения пользовательского опыта.</a:t>
            </a:r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400" b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269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Заключение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Презентация спроектирована\разработана студентом </a:t>
            </a:r>
          </a:p>
          <a:p>
            <a:pPr algn="l"/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1 курса, Бакалавр, Ларионовым Михаил Юрьевичем.</a:t>
            </a: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ru-RU" sz="14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Контакты для связи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Номер -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+7 (932) 113-19-16;</a:t>
            </a:r>
          </a:p>
          <a:p>
            <a:pPr algn="l"/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TG: @mk_larionov;</a:t>
            </a:r>
          </a:p>
          <a:p>
            <a:pPr algn="l"/>
            <a:r>
              <a:rPr lang="ru-RU" sz="1400" b="0" dirty="0">
                <a:solidFill>
                  <a:schemeClr val="bg2">
                    <a:lumMod val="50000"/>
                  </a:schemeClr>
                </a:solidFill>
              </a:rPr>
              <a:t>Почта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: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hlinkClick r:id="rId2"/>
              </a:rPr>
              <a:t>larionov_mu@mail.ru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 \ 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  <a:hlinkClick r:id="rId3"/>
              </a:rPr>
              <a:t>larionov404.mu@gmail.com</a:t>
            </a:r>
            <a:r>
              <a:rPr lang="en-US" sz="1400" b="0" dirty="0">
                <a:solidFill>
                  <a:schemeClr val="bg2">
                    <a:lumMod val="50000"/>
                  </a:schemeClr>
                </a:solidFill>
              </a:rPr>
              <a:t> \ </a:t>
            </a:r>
          </a:p>
        </p:txBody>
      </p:sp>
      <p:pic>
        <p:nvPicPr>
          <p:cNvPr id="7" name="Рисунок 6" descr="Изображение выглядит как человек, Человеческое лицо, цветок, удержание&#10;&#10;Автоматически созданное описание">
            <a:extLst>
              <a:ext uri="{FF2B5EF4-FFF2-40B4-BE49-F238E27FC236}">
                <a16:creationId xmlns:a16="http://schemas.microsoft.com/office/drawing/2014/main" id="{48ACB77E-6EF8-D8AF-3EE4-88E227147E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059" y="1756013"/>
            <a:ext cx="2860448" cy="381923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075494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Техническое задание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b="0" u="sng" dirty="0">
                <a:solidFill>
                  <a:schemeClr val="bg2">
                    <a:lumMod val="50000"/>
                  </a:schemeClr>
                </a:solidFill>
              </a:rPr>
              <a:t>Задача</a:t>
            </a:r>
            <a:r>
              <a:rPr lang="en-US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Рассмотреть современные прогрессивные веб-технологии, которые способны улучшить пользовательский опыт и бизнес-эффективность.</a:t>
            </a:r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b="0" u="sng" dirty="0">
                <a:solidFill>
                  <a:schemeClr val="bg2">
                    <a:lumMod val="50000"/>
                  </a:schemeClr>
                </a:solidFill>
              </a:rPr>
              <a:t>Цель: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 Исследовать возможности внедрения и использования прогрессивных веб-приложений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(PWA),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</a:t>
            </a: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 а также передовые подходы к кросс-платформенной разработке.</a:t>
            </a:r>
          </a:p>
        </p:txBody>
      </p:sp>
    </p:spTree>
    <p:extLst>
      <p:ext uri="{BB962C8B-B14F-4D97-AF65-F5344CB8AC3E}">
        <p14:creationId xmlns:p14="http://schemas.microsoft.com/office/powerpoint/2010/main" val="3379864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Проблема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Наиболее распространённые проблемы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Долгая загрузка страниц и медленный отклик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ограниченные возможности для работы оффлайн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проблемы с безопасностью и конфиденциальностью данных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высокая стоимость разработки приложений для каждой платформы 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(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iOS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, web)</a:t>
            </a:r>
            <a:r>
              <a:rPr lang="en-US" b="0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b="0" dirty="0">
                <a:solidFill>
                  <a:schemeClr val="bg2">
                    <a:lumMod val="50000"/>
                  </a:schemeClr>
                </a:solidFill>
              </a:rPr>
              <a:t>потребность в улучшении пользовательского взаимодействия.</a:t>
            </a:r>
          </a:p>
        </p:txBody>
      </p:sp>
    </p:spTree>
    <p:extLst>
      <p:ext uri="{BB962C8B-B14F-4D97-AF65-F5344CB8AC3E}">
        <p14:creationId xmlns:p14="http://schemas.microsoft.com/office/powerpoint/2010/main" val="2470309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026CE9-195D-5305-CEB0-412B4EA1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967" y="825911"/>
            <a:ext cx="5726400" cy="759976"/>
          </a:xfrm>
        </p:spPr>
        <p:txBody>
          <a:bodyPr/>
          <a:lstStyle/>
          <a:p>
            <a:r>
              <a:rPr lang="ru-RU" sz="4000" dirty="0"/>
              <a:t>Целевая аудитория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82AE416-29BE-F167-AF08-5E921E2571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0967" y="1585886"/>
            <a:ext cx="5726400" cy="4580964"/>
          </a:xfrm>
        </p:spPr>
        <p:txBody>
          <a:bodyPr/>
          <a:lstStyle/>
          <a:p>
            <a:pPr marL="152400" indent="0">
              <a:buNone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Потенциальные клиенты и заказчики:</a:t>
            </a:r>
          </a:p>
          <a:p>
            <a:pPr marL="354013" indent="-176213"/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Средний и малый бизнес (35%)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Ищут способы сократить расходы на разработку и улучшить клиентский опыт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онлайн-магазины, сервисы доставки, локальные компании.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>
              <a:buFont typeface="+mj-lt"/>
              <a:buAutoNum type="arabicPeriod" startAt="2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Крупные корпорации и IT-компании (25%)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Стремятся к улучшению производительности своих веб-приложений и внедрению новых решений для клиентов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финансовые и медицинские сервисы, образовательные платформы, e-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.</a:t>
            </a:r>
          </a:p>
          <a:p>
            <a:pPr marL="354013" indent="-176213">
              <a:buFont typeface="+mj-lt"/>
              <a:buAutoNum type="arabicPeriod" startAt="3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Образовательные учреждения 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EdTech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(15%)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Интересуются внедрением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для организации дистанционного обучения, а также PWA для доступа к обучающим материалам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университеты, школы, онлайн-курсы.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>
              <a:buFont typeface="+mj-lt"/>
              <a:buAutoNum type="arabicPeriod" startAt="4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Разработчики и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IT-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специалисты (15%)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Заинтересованы в новых технологиях для повышения квалификации и создания инновационных приложений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разработчики PWA, frontend и </a:t>
            </a:r>
            <a:r>
              <a:rPr lang="ru-RU" dirty="0" err="1">
                <a:solidFill>
                  <a:schemeClr val="bg2">
                    <a:lumMod val="50000"/>
                  </a:schemeClr>
                </a:solidFill>
              </a:rPr>
              <a:t>backend</a:t>
            </a: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 специалисты, компании-разработчики.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  <a:p>
            <a:pPr marL="354013" indent="-176213">
              <a:buFont typeface="+mj-lt"/>
              <a:buAutoNum type="arabicPeriod" startAt="5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Конечные пользователи (активные интернет-пользователи) (10%)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Стремятся к удобству использования, доступу к приложениям оффлайн и повышенной безопасности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;</a:t>
            </a:r>
          </a:p>
          <a:p>
            <a:pPr marL="541338" indent="-93663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Примеры: пользователи социальных сетей, интернет-магазинов, образовательных платформ.</a:t>
            </a:r>
          </a:p>
        </p:txBody>
      </p:sp>
      <p:graphicFrame>
        <p:nvGraphicFramePr>
          <p:cNvPr id="8" name="Диаграмма 7">
            <a:extLst>
              <a:ext uri="{FF2B5EF4-FFF2-40B4-BE49-F238E27FC236}">
                <a16:creationId xmlns:a16="http://schemas.microsoft.com/office/drawing/2014/main" id="{2E2FC4B1-1D55-C81B-3F12-B43B8FE858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9833620"/>
              </p:ext>
            </p:extLst>
          </p:nvPr>
        </p:nvGraphicFramePr>
        <p:xfrm>
          <a:off x="7059561" y="86740"/>
          <a:ext cx="5063613" cy="41042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976482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Progressive Web Apps (PWA):</a:t>
            </a: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Возможность установки на рабочий стол или мобильное устройство. Поддержка работы оффлайн за счет кеширования данных.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-уведомления для взаимодействия с пользователем. Обновление в реальном времени при подключении к интернету.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Использование Service 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Workers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для работы оффлайн и кэширования. Применение манифеста для настройки значков и внешнего вида приложения.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Подходит для e-</a:t>
            </a:r>
            <a:r>
              <a:rPr lang="ru-RU" sz="1600" b="0" dirty="0" err="1">
                <a:solidFill>
                  <a:schemeClr val="bg2">
                    <a:lumMod val="50000"/>
                  </a:schemeClr>
                </a:solidFill>
              </a:rPr>
              <a:t>commerce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, новостных порталов, соцсетей, а также любых веб-приложений с высоким трафиком и активным взаимодействием с пользователями. 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6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 Как правило, ниже, чем у нативных мобильных приложений, так как PWA поддерживается на всех платформах без создания отдельных версий. 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dirty="0">
                <a:solidFill>
                  <a:schemeClr val="bg2">
                    <a:lumMod val="50000"/>
                  </a:schemeClr>
                </a:solidFill>
              </a:rPr>
              <a:t>Примеры: Twitter Lite: Пример быстрого и легковесного приложения для социальной сети. Starbucks: Поддержка оффлайн-доступа к меню и оформлению заказов.</a:t>
            </a:r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6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6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6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Twitter Lite, Starbucks.</a:t>
            </a:r>
            <a:endParaRPr lang="ru-RU" sz="16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4631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80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:</a:t>
            </a: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Байт-код, исполняемый в браузере, что значительно повышает производительность. Позволяет использовать C/C++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Rust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создания высокопроизводительных веб-приложений.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Работает внутри песочницы, обеспечивая безопасность. Поддержка многопоточности и работы с памятью.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Подходит для приложений, требующих высокой производительности, таких как игры, редакторы графики, системы проектирования (например, САПР).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Может быть выше из-за необходимости разработки на C++/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Rust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, но часто окупается за счёт улучшенной производительности и возможности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переиспользования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кода.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8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8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Figma, AutoCAD Web.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603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Аналоги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WebRTC:</a:t>
            </a: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Характеристики: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Поддержка потоковой передачи видео, аудио и данных в реальном времени. Обеспечивает шифрование для безопасной передачи данных.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Структурные/программные особенности: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Использует протоколы STUN/TURN для обхода NAT. API для организации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peer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-to-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peer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соединений.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Сфера применения: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Используется для видеозвонков, онлайн-конференций, совместного редактирования, игр и интерактивного обучения.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Стоимость разработки: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Как правило, средняя, особенно если использовать готовые библиотеки для внедрения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.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Примеры</a:t>
            </a:r>
            <a:r>
              <a:rPr lang="en-US" sz="1800" b="0" u="sng" dirty="0">
                <a:solidFill>
                  <a:schemeClr val="bg2">
                    <a:lumMod val="50000"/>
                  </a:schemeClr>
                </a:solidFill>
              </a:rPr>
              <a:t>:</a:t>
            </a:r>
            <a:r>
              <a:rPr lang="en-US" sz="18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bg2">
                    <a:lumMod val="50000"/>
                  </a:schemeClr>
                </a:solidFill>
              </a:rPr>
              <a:t>Zoom, Google Meet.</a:t>
            </a:r>
            <a:endParaRPr lang="ru-RU" sz="18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80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1800" dirty="0">
                <a:solidFill>
                  <a:schemeClr val="bg2">
                    <a:lumMod val="50000"/>
                  </a:schemeClr>
                </a:solidFill>
              </a:rPr>
              <a:t>Задачи проекта и примененные технологии</a:t>
            </a:r>
            <a:endParaRPr lang="en-US" sz="18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Задачи: </a:t>
            </a:r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Обеспечить быструю загрузку и отзывчивость веб-приложения.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Реализовать оффлайн-доступ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-уведомления для повышения вовлеченности пользователей.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Обеспечить поддержку высокой производительности для ресурсоемких задач.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Создать возможности для безопасного и надежного обмена данными в реальном времени.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Технологии и инструменты: 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Языки программирования: JavaScript, C++ (для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). 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Среда разработки: VS Code,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WebStorm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фронтенда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; используемая платформа — Node.js. 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Библиотеки и фреймворки: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React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интерфейса,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Workbox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управления кэшем,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API для обмена данными в реальном времени. </a:t>
            </a: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Аппаратные средства: Серверы с поддержкой высоких нагрузок для тестирования производительности, тестовые устройства для кросс-платформенной проверки (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iOS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,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Android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316803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09757C-64E6-2644-C31F-3E7D328E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ru-RU" sz="4000" dirty="0"/>
              <a:t>Технологии решения проблем</a:t>
            </a: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7552CD65-83C8-FA12-52ED-10E60C4FA99E}"/>
              </a:ext>
            </a:extLst>
          </p:cNvPr>
          <p:cNvSpPr txBox="1">
            <a:spLocks/>
          </p:cNvSpPr>
          <p:nvPr/>
        </p:nvSpPr>
        <p:spPr>
          <a:xfrm>
            <a:off x="960000" y="1482932"/>
            <a:ext cx="10272000" cy="48461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l"/>
            <a:r>
              <a:rPr lang="ru-RU" sz="2000" dirty="0">
                <a:solidFill>
                  <a:schemeClr val="bg2">
                    <a:lumMod val="50000"/>
                  </a:schemeClr>
                </a:solidFill>
              </a:rPr>
              <a:t>Обоснование выбора технологий и суть решения</a:t>
            </a: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Обоснование выбора: </a:t>
            </a:r>
            <a:endParaRPr lang="en-US" sz="1800" b="0" u="sng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JavaScript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React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: Выбраны за их популярность и возможность создания интерактивных интерфейсов, поддерживающих обновления в реальном времени.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(C++): Позволяет использовать мощные библиотеки для интенсивных вычислений и графики, что было невозможно на чистом JavaScript.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API: Обеспечивает легкое и безопасное взаимодействие между пользователями через видео и аудио.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176213" indent="-176213" algn="l">
              <a:buFont typeface="Arial" panose="020B0604020202020204" pitchFamily="34" charset="0"/>
              <a:buChar char="•"/>
            </a:pP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algn="l"/>
            <a:r>
              <a:rPr lang="ru-RU" sz="1800" b="0" u="sng" dirty="0">
                <a:solidFill>
                  <a:schemeClr val="bg2">
                    <a:lumMod val="50000"/>
                  </a:schemeClr>
                </a:solidFill>
              </a:rPr>
              <a:t>Суть решения: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Создание гибридного веб-приложения, совмещающего преимущества PWA и высокой производительности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WebAssembly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, с безопасными каналами связи на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WebRTC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. </a:t>
            </a:r>
            <a:endParaRPr lang="en-US" sz="1800" b="0" dirty="0">
              <a:solidFill>
                <a:schemeClr val="bg2">
                  <a:lumMod val="50000"/>
                </a:schemeClr>
              </a:solidFill>
            </a:endParaRPr>
          </a:p>
          <a:p>
            <a:pPr marL="285750" indent="-196850" algn="l">
              <a:buFont typeface="Poppins" panose="00000500000000000000" pitchFamily="2" charset="0"/>
              <a:buChar char="∙"/>
            </a:pP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Использование Service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Workers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 для работы оффлайн и </a:t>
            </a:r>
            <a:r>
              <a:rPr lang="ru-RU" sz="1800" b="0" dirty="0" err="1">
                <a:solidFill>
                  <a:schemeClr val="bg2">
                    <a:lumMod val="50000"/>
                  </a:schemeClr>
                </a:solidFill>
              </a:rPr>
              <a:t>push</a:t>
            </a:r>
            <a:r>
              <a:rPr lang="ru-RU" sz="1800" b="0" dirty="0">
                <a:solidFill>
                  <a:schemeClr val="bg2">
                    <a:lumMod val="50000"/>
                  </a:schemeClr>
                </a:solidFill>
              </a:rPr>
              <a:t>-уведомлений, что повышает лояльность и удобство для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309578740"/>
      </p:ext>
    </p:extLst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Industrial Preliminary Project by Slidesgo</Template>
  <TotalTime>126</TotalTime>
  <Words>1392</Words>
  <Application>Microsoft Office PowerPoint</Application>
  <PresentationFormat>Широкоэкранный</PresentationFormat>
  <Paragraphs>176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14</vt:i4>
      </vt:variant>
    </vt:vector>
  </HeadingPairs>
  <TitlesOfParts>
    <vt:vector size="22" baseType="lpstr">
      <vt:lpstr>Arial</vt:lpstr>
      <vt:lpstr>Nunito Light</vt:lpstr>
      <vt:lpstr>Poppins</vt:lpstr>
      <vt:lpstr>Proxima Nova</vt:lpstr>
      <vt:lpstr>Proxima Nova Semibold</vt:lpstr>
      <vt:lpstr>PT Sans</vt:lpstr>
      <vt:lpstr>Industrial Preliminary Project by Slidesgo</vt:lpstr>
      <vt:lpstr>Slidesgo Final Pages</vt:lpstr>
      <vt:lpstr>Прогрессивные веб-технологии</vt:lpstr>
      <vt:lpstr>Техническое задание</vt:lpstr>
      <vt:lpstr>Проблема</vt:lpstr>
      <vt:lpstr>Целевая аудитория</vt:lpstr>
      <vt:lpstr>Аналоги</vt:lpstr>
      <vt:lpstr>Аналоги</vt:lpstr>
      <vt:lpstr>Аналоги</vt:lpstr>
      <vt:lpstr>Технологии решения проблем</vt:lpstr>
      <vt:lpstr>Технологии решения проблем</vt:lpstr>
      <vt:lpstr>Технологии решения проблем</vt:lpstr>
      <vt:lpstr>Продукт проекта</vt:lpstr>
      <vt:lpstr>Коммерциализуемость проекта</vt:lpstr>
      <vt:lpstr>Свободный раздел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Mikhail Larionov</dc:creator>
  <cp:lastModifiedBy>Mikhail Larionov</cp:lastModifiedBy>
  <cp:revision>11</cp:revision>
  <dcterms:created xsi:type="dcterms:W3CDTF">2024-11-05T10:30:50Z</dcterms:created>
  <dcterms:modified xsi:type="dcterms:W3CDTF">2024-11-05T12:41:29Z</dcterms:modified>
</cp:coreProperties>
</file>