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Целевая аудитория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6-4397-819C-90EDCF2C845A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6-4397-819C-90EDCF2C845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9C6-4397-819C-90EDCF2C845A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C6-4397-819C-90EDCF2C845A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9C6-4397-819C-90EDCF2C84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Средний и малый бизнес</c:v>
                </c:pt>
                <c:pt idx="1">
                  <c:v>Крупные корпорации и IT-компании</c:v>
                </c:pt>
                <c:pt idx="2">
                  <c:v>Образовательные учреждения</c:v>
                </c:pt>
                <c:pt idx="3">
                  <c:v>Разработчики и IT-специалисты</c:v>
                </c:pt>
                <c:pt idx="4">
                  <c:v>Конечные пользователи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0.35</c:v>
                </c:pt>
                <c:pt idx="1">
                  <c:v>0.25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6-4397-819C-90EDCF2C84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6400" y="1977067"/>
            <a:ext cx="9599200" cy="1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6400" y="4318936"/>
            <a:ext cx="9599200" cy="5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100" y="2151"/>
            <a:ext cx="12218051" cy="6862775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9092" y="-9867"/>
            <a:ext cx="12210183" cy="6877733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28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302000" y="2496600"/>
            <a:ext cx="5588000" cy="13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302000" y="3786600"/>
            <a:ext cx="5588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27712" y="351491"/>
            <a:ext cx="2357333" cy="1800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12192000" cy="6877733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6707" y="0"/>
            <a:ext cx="12198708" cy="6871867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42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4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5012273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6253340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5012257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6253324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5012276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253343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707467" y="2265467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707467" y="3709016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707467" y="5152564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433733" y="226546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7433733" y="3709005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7433733" y="515255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791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5113900" y="1068676"/>
            <a:ext cx="5452400" cy="1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5113900" y="2530900"/>
            <a:ext cx="5452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553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001833" y="719333"/>
            <a:ext cx="3239200" cy="14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8001833" y="2020533"/>
            <a:ext cx="32392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950967" y="719333"/>
            <a:ext cx="3734800" cy="5419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4794100" y="719333"/>
            <a:ext cx="2921600" cy="310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4794100" y="3938367"/>
            <a:ext cx="6446800" cy="2200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3652" y="4496601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7142036" y="6336334"/>
            <a:ext cx="5047597" cy="517367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097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0000" y="853440"/>
            <a:ext cx="4313200" cy="1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960000" y="2802500"/>
            <a:ext cx="4313200" cy="1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3432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60000" y="7179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46333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4609884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8273435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946344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4612212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8273447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894934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190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960000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6508221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960000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6508221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960000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960000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6508169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6508173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6291"/>
            <a:ext cx="12192001" cy="6864276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6292"/>
            <a:ext cx="6508231" cy="4876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0414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960100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4525173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960100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4525173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8090248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8090248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960100" y="1901952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4527173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8090248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960100" y="4194048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4525173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8090248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11441132" y="85835"/>
            <a:ext cx="750835" cy="13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38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4133184" y="2726839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4133197" y="3650433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4133205" y="893251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4133205" y="1816861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4133195" y="4560423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4133208" y="5484017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12198725" cy="687187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70898" y="4750072"/>
            <a:ext cx="2288927" cy="174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968" y="1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5737594" y="6156659"/>
            <a:ext cx="6461133" cy="706133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96233" y="3212867"/>
            <a:ext cx="5844800" cy="1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587033" y="1383133"/>
            <a:ext cx="1463200" cy="14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680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456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8698035" cy="4932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12192000" cy="6858016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0545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10205532" y="-54035"/>
            <a:ext cx="2008101" cy="1183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946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11100051" y="5689050"/>
            <a:ext cx="1034600" cy="10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73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8394901" y="5725163"/>
            <a:ext cx="2288935" cy="11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1" y="0"/>
            <a:ext cx="5052697" cy="4792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061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6841498" y="0"/>
            <a:ext cx="5350503" cy="4792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3" y="1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3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5818684" y="720000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5818684" y="3159133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950967" y="719400"/>
            <a:ext cx="4096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5818684" y="4723100"/>
            <a:ext cx="49324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9088" y="1"/>
            <a:ext cx="12201269" cy="6871884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1" y="-15384"/>
            <a:ext cx="12191999" cy="6873367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768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93498" y="4777004"/>
            <a:ext cx="2288927" cy="17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451" y="-1820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8184"/>
            <a:ext cx="11838469" cy="6564824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5414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1510385" y="51834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35" y="-27275"/>
            <a:ext cx="1297035" cy="6883859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7157485" y="6378800"/>
            <a:ext cx="5052697" cy="4792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4526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93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82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50967" y="1465567"/>
            <a:ext cx="42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50967" y="2493200"/>
            <a:ext cx="42292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5801" y="4949401"/>
            <a:ext cx="2357335" cy="180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38000" y="4072740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738000" y="2198848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2479600" y="2198848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2479600" y="4072732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3493967" y="6364633"/>
            <a:ext cx="8698035" cy="4932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9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10932365" y="15167"/>
            <a:ext cx="1564435" cy="14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50967" y="1316717"/>
            <a:ext cx="5726400" cy="14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950967" y="2812884"/>
            <a:ext cx="5726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33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10012802" y="4671672"/>
            <a:ext cx="2288927" cy="1743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1" y="0"/>
            <a:ext cx="7783865" cy="714733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2354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25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800"/>
            <a:ext cx="6508231" cy="4876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88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8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389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110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5595B-0618-0ACA-C3DC-0BA11ABAB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Прогрессивные веб-технологии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68B8D-C55F-91AE-1008-2D336FD84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Ларионов Михаил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778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Текущие и целевые параметры, преимущества перед конкурентами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Текущие параметры: </a:t>
            </a:r>
            <a:endParaRPr lang="en-US" sz="16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Время загрузки: 1-2 секунды при хорошей связи, до 5 секунд при слабом сигнале.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Скорость обработки данных: 10-15 мс при интенсивных вычислениях с помощью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Безопасность: TLS-шифрование данных, передаваемых через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Целевые параметры: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Время загрузки: Сократить до 1 секунды даже при слабой сети.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Скорость обработки: Снизить задержку до 5 мс.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Оффлайн-доступ: Обеспечить кэширование основных функций и данных.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Преимущества перед конкурентами</a:t>
            </a:r>
            <a:r>
              <a:rPr lang="en-US" sz="16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Быстрота и отзывчивость: Использование PWA и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позволяет достичь более высокой скорости, чем у многих конкурентов.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Гибкость и поддержка платформ: Отсутствие необходимости разработки отдельных мобильных приложений для разных ОС.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Безопасность и надежность: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обеспечивает защиту данных, что делает приложение более привлекательным для компаний, ценящих конфиденциальность.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35488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Продукт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Обеспечить пользователям доступ к высокопроизводительному, удобному и безопасному веб-приложению, которое функционирует как нативное мобильное приложение, но не требует установки из </a:t>
            </a:r>
            <a:r>
              <a:rPr lang="ru-RU" sz="1500" b="0" dirty="0" err="1">
                <a:solidFill>
                  <a:schemeClr val="bg2">
                    <a:lumMod val="50000"/>
                  </a:schemeClr>
                </a:solidFill>
              </a:rPr>
              <a:t>App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 Store или Google Play.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5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l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Ключевые функции: Работа оффлайн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Push-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уведомления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Поддержка видеозвонков и передачи данных в реальном времени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Высокая производительность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Технические параметры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Скорость загрузки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Производительность (среднее время отклика)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Оффлайн-доступ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Поддержка устройств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Видеосвязь и обмен данными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Качественные характеристики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Кросс-</a:t>
            </a:r>
            <a:r>
              <a:rPr lang="ru-RU" sz="1500" b="0" dirty="0" err="1">
                <a:solidFill>
                  <a:schemeClr val="bg2">
                    <a:lumMod val="50000"/>
                  </a:schemeClr>
                </a:solidFill>
              </a:rPr>
              <a:t>платформенность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Безопасность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Доступность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Стоимостные характеристики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средняя, благодаря использованию единой кодовой базы для всех платформ (экономия на разработке отдельных мобильных приложений). Поддержка и обновление приложения обходится дешевле, так как все изменения вносятся в одно веб-приложение, доступное на всех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427320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err="1"/>
              <a:t>Коммерциализуемость</a:t>
            </a:r>
            <a:r>
              <a:rPr lang="ru-RU" sz="4000" dirty="0"/>
              <a:t>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Продукт на основе прогрессивных веб-технологий имеет широкий спектр применений и может быть востребован в различных отраслях: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Электронная коммерция (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e-commerce);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Образование (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EdTech);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Медиа и новостные порталы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Корпоративные порталы и бизнес-приложения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Объем инвестиций: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Разработка и тестирование: $50,000–100,000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Маркетинг и продвижение: $30,000–50,000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Поддержка и обновления: $20,000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Итого стартовых инвестиций: $100,000–150,000.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Формы получения инвестиций: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Венчурное инвестирование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Гранты и государственные субсидии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Краудфандинг.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Кому можно продать проект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Средний и крупный бизнес в сфере e-</a:t>
            </a:r>
            <a:r>
              <a:rPr lang="ru-RU" sz="140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Образовательные и социальные учреждения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Технологические компании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43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Свободный раздел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 итогу работы проект показал высокий потенциал применения прогрессивных веб-технологий в различных сферах, подтвердив их эффективность для создания легковесных и производительных приложений. Технологии PWA, </a:t>
            </a:r>
            <a:r>
              <a:rPr lang="ru-RU" sz="14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ru-RU" sz="14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 доказали свою способность обеспечить стабильность и гибкость, которые важны для современного бизнеса и пользователей.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Планы на дальнейшее развитие: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Расширение функций и интеграция с AI-технологиями для адаптации и персонализации контента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Повышение уровня безопасности за счет использования биометрической аутентификации и расширенного шифрования данных.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Личный вклад и развитие навыков: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Работа над проектом позволила усовершенствовать навыки работы с современными веб-технологиями и улучшить опыт в построении архитектуры высокопроизводительных приложений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Получен ценный опыт взаимодействия с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процессами разработки.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Дополнительные возможности области расширения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Интеграция с облачными сервисами для дополнительного хранилища данных и улучшения масштабируемости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Внедрение функции аналитики для отслеживания активности пользователей и улучшения пользовательского опыта.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6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Техническое задание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Задача</a:t>
            </a:r>
            <a:r>
              <a:rPr lang="en-US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Рассмотреть современные прогрессивные веб-технологии, которые способны улучшить пользовательский опыт и бизнес-эффективность.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Цель: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Исследовать возможности внедрения и использования прогрессивных веб-приложений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(PWA),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а также передовые подходы к кросс-платформенной разработке.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33798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Проблема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Наиболее распространённые проблемы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Долгая загрузка страниц и медленный отклик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ограниченные возможности для работы оффлайн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проблемы с безопасностью и конфиденциальностью данных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высокая стоимость разработки приложений для каждой платформы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web)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потребность в улучшении пользовательского 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4703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6CE9-195D-5305-CEB0-412B4EA1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825911"/>
            <a:ext cx="5726400" cy="759976"/>
          </a:xfrm>
        </p:spPr>
        <p:txBody>
          <a:bodyPr/>
          <a:lstStyle/>
          <a:p>
            <a:r>
              <a:rPr lang="ru-RU" sz="4000" dirty="0"/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AE416-29BE-F167-AF08-5E921E25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1585886"/>
            <a:ext cx="5726400" cy="4580964"/>
          </a:xfrm>
        </p:spPr>
        <p:txBody>
          <a:bodyPr/>
          <a:lstStyle/>
          <a:p>
            <a:pPr marL="15240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Потенциальные клиенты и заказчики:</a:t>
            </a:r>
          </a:p>
          <a:p>
            <a:pPr marL="354013" indent="-176213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Средний и малый бизнес (35%)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Ищут способы сократить расходы на разработку и улучшить клиентский опыт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онлайн-магазины, сервисы доставки, локальные компании.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>
              <a:buFont typeface="+mj-lt"/>
              <a:buAutoNum type="arabicPeriod" startAt="2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Крупные корпорации и IT-компании (25%)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Стремятся к улучшению производительности своих веб-приложений и внедрению новых решений для клиентов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финансовые и медицинские сервисы, образовательные платформы, e-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354013" indent="-176213">
              <a:buFont typeface="+mj-lt"/>
              <a:buAutoNum type="arabicPeriod" startAt="3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Образовательные учреждения 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EdTech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(15%)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Интересуются внедрением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для организации дистанционного обучения, а также PWA для доступа к обучающим материалам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университеты, школы, онлайн-курсы.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>
              <a:buFont typeface="+mj-lt"/>
              <a:buAutoNum type="arabicPeriod" startAt="4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Разработчики и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IT-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специалисты (15%)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Заинтересованы в новых технологиях для повышения квалификации и создания инновационных приложений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разработчики PWA, frontend 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backend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специалисты, компании-разработчики.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>
              <a:buFont typeface="+mj-lt"/>
              <a:buAutoNum type="arabicPeriod" startAt="5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Конечные пользователи (активные интернет-пользователи) (10%)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Стремятся к удобству использования, доступу к приложениям оффлайн и повышенной безопасности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пользователи социальных сетей, интернет-магазинов, образовательных платформ.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E2FC4B1-1D55-C81B-3F12-B43B8FE85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833620"/>
              </p:ext>
            </p:extLst>
          </p:nvPr>
        </p:nvGraphicFramePr>
        <p:xfrm>
          <a:off x="7059561" y="86740"/>
          <a:ext cx="5063613" cy="410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4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Progressive Web Apps (PWA):</a:t>
            </a: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Возможность установки на рабочий стол или мобильное устройство. Поддержка работы оффлайн за счет кеширования данных.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-уведомления для взаимодействия с пользователем. Обновление в реальном времени при подключении к интернету.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Использование Service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кэширования. Применение манифеста для настройки значков и внешнего вида приложения.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Подходит для e-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, новостных порталов, соцсетей, а также любых веб-приложений с высоким трафиком и активным взаимодействием с пользователями. 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Как правило, ниже, чем у нативных мобильных приложений, так как PWA поддерживается на всех платформах без создания отдельных версий. 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Примеры: Twitter Lite: Пример быстрого и легковесного приложения для социальной сети. Starbucks: Поддержка оффлайн-доступа к меню и оформлению заказов.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6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Twitter Lite, Starbucks.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Байт-код, исполняемый в браузере, что значительно повышает производительность. Позволяет использовать C/C++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создания высокопроизводительных веб-приложений.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Работает внутри песочницы, обеспечивая безопасность. Поддержка многопоточности и работы с памятью.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Подходит для приложений, требующих высокой производительности, таких как игры, редакторы графики, системы проектирования (например, САПР).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Может быть выше из-за необходимости разработки на C++/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но часто окупается за счёт улучшенной производительности и возможности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переиспользования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кода.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8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Figma, AutoCAD Web.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WebRTC:</a:t>
            </a: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Поддержка потоковой передачи видео, аудио и данных в реальном времени. Обеспечивает шифрование для безопасной передачи данных.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Использует протоколы STUN/TURN для обхода NAT. API для организации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соединений.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Используется для видеозвонков, онлайн-конференций, совместного редактирования, игр и интерактивного обучения.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Как правило, средняя, особенно если использовать готовые библиотеки для внедрения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8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Zoom, Google Meet.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Задачи проекта и примененные технологии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Задачи: </a:t>
            </a:r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быструю загрузку и отзывчивость веб-приложения.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Реализовать оффлайн-доступ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-уведомления для повышения вовлеченности пользователей.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поддержку высокой производительности для ресурсоемких задач.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Создать возможности для безопасного и надежного обмена данными в реальном времени.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Технологии и инструменты: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Языки программирования: JavaScript, C++ (для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Среда разработки: VS Code,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WebStorm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фронтенда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; используемая платформа — Node.js.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Библиотеки и фреймворки: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интерфейса,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Workbox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управления кэшем,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API для обмена данными в реальном времени.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Аппаратные средства: Серверы с поддержкой высоких нагрузок для тестирования производительности, тестовые устройства для кросс-платформенной проверки (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68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Обоснование выбора технологий и суть решения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Обоснование выбора: </a:t>
            </a:r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JavaScript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: Выбраны за их популярность и возможность создания интерактивных интерфейсов, поддерживающих обновления в реальном времени.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(C++): Позволяет использовать мощные библиотеки для интенсивных вычислений и графики, что было невозможно на чистом JavaScript.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API: Обеспечивает легкое и безопасное взаимодействие между пользователями через видео и аудио.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Суть решения: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Создание гибридного веб-приложения, совмещающего преимущества PWA и высокой производительности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с безопасными каналами связи на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Использование Service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-уведомлений, что повышает лояльность и удобство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09578740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 Preliminary Project by Slidesgo</Template>
  <TotalTime>119</TotalTime>
  <Words>1339</Words>
  <Application>Microsoft Office PowerPoint</Application>
  <PresentationFormat>Широкоэкранный</PresentationFormat>
  <Paragraphs>154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Nunito Light</vt:lpstr>
      <vt:lpstr>Poppins</vt:lpstr>
      <vt:lpstr>Proxima Nova</vt:lpstr>
      <vt:lpstr>Proxima Nova Semibold</vt:lpstr>
      <vt:lpstr>PT Sans</vt:lpstr>
      <vt:lpstr>Industrial Preliminary Project by Slidesgo</vt:lpstr>
      <vt:lpstr>Slidesgo Final Pages</vt:lpstr>
      <vt:lpstr>Прогрессивные веб-технологии</vt:lpstr>
      <vt:lpstr>Техническое задание</vt:lpstr>
      <vt:lpstr>Проблема</vt:lpstr>
      <vt:lpstr>Целевая аудитория</vt:lpstr>
      <vt:lpstr>Аналоги</vt:lpstr>
      <vt:lpstr>Аналоги</vt:lpstr>
      <vt:lpstr>Аналоги</vt:lpstr>
      <vt:lpstr>Технологии решения проблем</vt:lpstr>
      <vt:lpstr>Технологии решения проблем</vt:lpstr>
      <vt:lpstr>Технологии решения проблем</vt:lpstr>
      <vt:lpstr>Продукт проекта</vt:lpstr>
      <vt:lpstr>Коммерциализуемость проекта</vt:lpstr>
      <vt:lpstr>Свободный раздел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Larionov</dc:creator>
  <cp:lastModifiedBy>Mikhail Larionov</cp:lastModifiedBy>
  <cp:revision>8</cp:revision>
  <dcterms:created xsi:type="dcterms:W3CDTF">2024-11-05T10:30:50Z</dcterms:created>
  <dcterms:modified xsi:type="dcterms:W3CDTF">2024-11-05T12:30:19Z</dcterms:modified>
</cp:coreProperties>
</file>