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cmbOUX26ZeuBos6sd7ENNM7su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Frame: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Problem Introduction-1 min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Methodology-1 min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Conclusions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Limitations/Flaws/Access to additional funds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References</a:t>
            </a: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63e5812e6_4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63e5812e6_4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63e5812e6_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63e5812e6_4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63e5812e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63e5812e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63e5812e6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63e5812e6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3e5812e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3e5812e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63e5812e6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63e5812e6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3e5812e6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63e5812e6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3e5812e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3e5812e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63e5812e6_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63e5812e6_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63e5812e6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63e5812e6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63e5812e6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63e5812e6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FDB-2295-43BC-9E98-542819E9B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F6DF8-0D74-45C2-8553-A33887AD7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87C5-7141-4328-9ACB-19126D89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F04-849B-47A5-88AD-F1CFA20346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6D1E4-ADDC-423A-85F3-CF2CAE32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B186-CAFA-4A61-B3DD-F0AF1614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18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D69A-1FB6-46D6-9B03-A94694BA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4FA44-4434-4D7C-8EAD-A34496EE4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4027-6295-4F96-B72A-92300F6B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F04-849B-47A5-88AD-F1CFA20346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C707-64BD-4D80-B912-27AB0A40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BBA6-7678-4019-8653-FE14346D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350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4DB8F-524B-4355-A0B4-BC6F812EB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ABE70-BB76-4368-AAD4-1774C76C8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E727-8879-4E2D-9C3E-B25DF1F9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F04-849B-47A5-88AD-F1CFA20346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BF0F-6278-4EDC-8EF9-E6DF46D6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79DE-5A01-41CE-AAD4-79547BD0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44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8424-98DF-4864-956A-B1245672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6B50-124A-4FEF-A6B7-E17A35919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2A4F-936F-4B2A-92D3-00481FB3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7B6F8-64D5-43F4-A893-C1E9F7FE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CAA9-8702-4990-8E8D-E292A2E1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FEBC-5BA8-4300-856F-A83EA180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B3CF7-7C11-4A45-978D-39233122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46E0-0FDF-406F-BAF8-0F3A2C46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F04-849B-47A5-88AD-F1CFA20346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A123-2F54-4664-88A7-30C22A46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2134A-D065-435A-9171-A42A61B6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51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2C54-FF6B-4213-9155-9E4460D6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229C-090F-4FD2-A5FC-D4C0522AF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4E88B-05F2-4E6A-9806-74702DC7F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2502-DF46-41B5-BD4A-E3CF0CA7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F04-849B-47A5-88AD-F1CFA20346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42A35-FBCA-46A3-819E-D7237DF4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DD9C0-3DF2-4E63-86EF-DFE29ACE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90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B9A5-DAA8-4666-A605-93383911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C1FC-960F-4E68-8EB3-5A23A14A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B2134-D41B-46E2-A7B1-A0940D18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83C82-FE15-4286-987E-D310FAEB9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8892-286F-4635-9C14-36408A8AD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3DD25-559D-488E-822A-977B0E57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F04-849B-47A5-88AD-F1CFA20346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A6F1B-F7F4-44EA-9AD8-51AE0923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AF722-F3A5-4245-8C9F-73655EB5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31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4B95-832C-4EE6-AE4E-1AE0BA5F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B4E88-4337-4F92-9CB5-D196A0F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F04-849B-47A5-88AD-F1CFA20346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14D96-480F-45E6-A322-5DC15F5F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825C2-90EB-4595-A580-C7870F6A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24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AD1D3-BCEA-4B22-A478-6D54401B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F04-849B-47A5-88AD-F1CFA20346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99EA8-846D-40CF-A495-16B95185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D9E24-8CF4-4EF8-8D90-55F86FCB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4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501E-30A3-41B2-8FE3-DC988297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DD1E-9C70-4549-8C84-830657A4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D3F10-D598-4F59-96BE-C8245B8D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577FA-6344-4CA9-895E-90C4EF8C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F04-849B-47A5-88AD-F1CFA20346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7B9F9-82EB-4F88-A798-9F3D4863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6CCC2-FF08-48AD-BDF2-24BF225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99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1C16-406D-41F0-B4AC-31B49768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60ED8-088A-4D31-8421-03C816254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31365-9A00-44F6-927B-3B7DBE81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4BC5C-C379-4AF1-B436-7DDF59A2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BF04-849B-47A5-88AD-F1CFA20346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C20D1-F07B-422B-92C2-EE2F2830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1BAD-AE30-4894-A47A-BE7948FC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08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74CB5-D999-44A4-AA21-0442C7B0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16335-548B-4EBA-8D42-C90A7D365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199D-F1C6-4A35-86C1-17B54A972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BF04-849B-47A5-88AD-F1CFA20346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9BE1-1D59-4C6E-AB87-4A4F65256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0E8D-2CFA-44F5-B923-01CA735B8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3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599475" y="21694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Real Estate Values Based on Introduction of New Professional Sports Teams</a:t>
            </a:r>
            <a:endParaRPr lang="en-US"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1524000" y="4726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Samuel Barton, Owen Meyer, Jordan Heise &amp; Heath Herrington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/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09175" cy="20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5435" y1="26296" x2="55435" y2="26296"/>
                        <a14:foregroundMark x1="78261" y1="56667" x2="78261" y2="5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5900" y="0"/>
            <a:ext cx="1906100" cy="18646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7" name="Google Shape;9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5850" y="4993325"/>
            <a:ext cx="2186157" cy="186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Major League Baseball Logo transparent PNG - Stick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2899" y="6551025"/>
            <a:ext cx="506215" cy="3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nba logo">
            <a:extLst>
              <a:ext uri="{FF2B5EF4-FFF2-40B4-BE49-F238E27FC236}">
                <a16:creationId xmlns:a16="http://schemas.microsoft.com/office/drawing/2014/main" id="{400FBA42-A4D3-4465-95ED-746B9E31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" y="4268213"/>
            <a:ext cx="16573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a63e5812e6_4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700" y="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a63e5812e6_4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500" y="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a63e5812e6_4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4700" y="34336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a63e5812e6_4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8500" y="34336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a63e5812e6_4_55" descr="Utah Jazz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4250" y="4998025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ga63e5812e6_4_55"/>
          <p:cNvCxnSpPr>
            <a:stCxn id="212" idx="2"/>
          </p:cNvCxnSpPr>
          <p:nvPr/>
        </p:nvCxnSpPr>
        <p:spPr>
          <a:xfrm>
            <a:off x="2118570" y="5546665"/>
            <a:ext cx="3900" cy="952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ga63e5812e6_4_55"/>
          <p:cNvCxnSpPr>
            <a:endCxn id="215" idx="2"/>
          </p:cNvCxnSpPr>
          <p:nvPr/>
        </p:nvCxnSpPr>
        <p:spPr>
          <a:xfrm rot="10800000">
            <a:off x="8868570" y="5218115"/>
            <a:ext cx="0" cy="1211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5" name="Google Shape;215;ga63e5812e6_4_55" descr="San Jose Sharks log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94250" y="4669475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a63e5812e6_4_55" descr="Arizona Coyotes logo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8825" y="1276975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ga63e5812e6_4_55"/>
          <p:cNvCxnSpPr>
            <a:stCxn id="216" idx="2"/>
          </p:cNvCxnSpPr>
          <p:nvPr/>
        </p:nvCxnSpPr>
        <p:spPr>
          <a:xfrm>
            <a:off x="3333145" y="1825615"/>
            <a:ext cx="6300" cy="1230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" name="Google Shape;218;ga63e5812e6_4_55" descr="Sacramento Kings Logo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15875" y="1276980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ga63e5812e6_4_55"/>
          <p:cNvCxnSpPr/>
          <p:nvPr/>
        </p:nvCxnSpPr>
        <p:spPr>
          <a:xfrm>
            <a:off x="8290200" y="1707625"/>
            <a:ext cx="0" cy="1335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0" name="Google Shape;220;ga63e5812e6_4_55" descr="Arizona Cardinals team transparent logo"/>
          <p:cNvPicPr preferRelativeResize="0">
            <a:picLocks noGrp="1"/>
          </p:cNvPicPr>
          <p:nvPr>
            <p:ph idx="1"/>
          </p:nvPr>
        </p:nvPicPr>
        <p:blipFill rotWithShape="1">
          <a:blip r:embed="rId11">
            <a:alphaModFix/>
          </a:blip>
          <a:srcRect/>
          <a:stretch/>
        </p:blipFill>
        <p:spPr>
          <a:xfrm>
            <a:off x="2909045" y="153893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ga63e5812e6_4_55"/>
          <p:cNvCxnSpPr/>
          <p:nvPr/>
        </p:nvCxnSpPr>
        <p:spPr>
          <a:xfrm>
            <a:off x="3178295" y="2087630"/>
            <a:ext cx="10200" cy="94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a63e5812e6_4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675" y="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a63e5812e6_4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800" y="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a63e5812e6_4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675" y="34290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a63e5812e6_4_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1800" y="34290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a63e5812e6_4_64" descr="Washington Capitals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4550" y="4730221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ga63e5812e6_4_64"/>
          <p:cNvCxnSpPr/>
          <p:nvPr/>
        </p:nvCxnSpPr>
        <p:spPr>
          <a:xfrm rot="10800000">
            <a:off x="7522525" y="5086000"/>
            <a:ext cx="0" cy="1346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reflection endPos="30000" dist="38100" dir="5400000" fadeDir="5400012" sy="-100000" algn="bl" rotWithShape="0"/>
          </a:effectLst>
        </p:spPr>
      </p:cxnSp>
      <p:pic>
        <p:nvPicPr>
          <p:cNvPr id="232" name="Google Shape;232;ga63e5812e6_4_64" descr="Tampa Bay Lightning log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1250" y="4608513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ga63e5812e6_4_64"/>
          <p:cNvCxnSpPr/>
          <p:nvPr/>
        </p:nvCxnSpPr>
        <p:spPr>
          <a:xfrm rot="10800000">
            <a:off x="3455575" y="5041600"/>
            <a:ext cx="0" cy="1391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4" name="Google Shape;234;ga63e5812e6_4_64" descr="Tampa Bay Buccaneers team transparent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01552" y="4730214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ga63e5812e6_4_64"/>
          <p:cNvCxnSpPr/>
          <p:nvPr/>
        </p:nvCxnSpPr>
        <p:spPr>
          <a:xfrm rot="10800000">
            <a:off x="1975875" y="5289700"/>
            <a:ext cx="0" cy="1143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6" name="Google Shape;236;ga63e5812e6_4_64" descr="Washington Wizards Logo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38248" y="5157150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ga63e5812e6_4_64"/>
          <p:cNvCxnSpPr/>
          <p:nvPr/>
        </p:nvCxnSpPr>
        <p:spPr>
          <a:xfrm rot="10800000" flipH="1">
            <a:off x="7416200" y="5422450"/>
            <a:ext cx="9000" cy="1019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ga63e5812e6_4_64"/>
          <p:cNvCxnSpPr/>
          <p:nvPr/>
        </p:nvCxnSpPr>
        <p:spPr>
          <a:xfrm rot="10800000" flipH="1">
            <a:off x="7429500" y="5431325"/>
            <a:ext cx="243900" cy="2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9" name="Google Shape;239;ga63e5812e6_4_64" descr="Los Angeles Rams team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17305" y="1219975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a63e5812e6_4_64"/>
          <p:cNvCxnSpPr/>
          <p:nvPr/>
        </p:nvCxnSpPr>
        <p:spPr>
          <a:xfrm rot="10800000">
            <a:off x="8938800" y="1595225"/>
            <a:ext cx="0" cy="1404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1" name="Google Shape;241;ga63e5812e6_4_64" descr="Seattle Seahawks team transparent logo"/>
          <p:cNvPicPr preferRelativeResize="0"/>
          <p:nvPr/>
        </p:nvPicPr>
        <p:blipFill rotWithShape="1">
          <a:blip r:embed="rId12">
            <a:alphaModFix/>
          </a:blip>
          <a:srcRect t="-7900" b="7899"/>
          <a:stretch/>
        </p:blipFill>
        <p:spPr>
          <a:xfrm>
            <a:off x="1764695" y="1276976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ga63e5812e6_4_64"/>
          <p:cNvCxnSpPr/>
          <p:nvPr/>
        </p:nvCxnSpPr>
        <p:spPr>
          <a:xfrm rot="10800000">
            <a:off x="1975875" y="1768625"/>
            <a:ext cx="0" cy="1236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" name="Google Shape;243;ga63e5812e6_4_64" descr="Washington Nationals - Wikipedia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854650" y="5158350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ga63e5812e6_4_64"/>
          <p:cNvCxnSpPr/>
          <p:nvPr/>
        </p:nvCxnSpPr>
        <p:spPr>
          <a:xfrm rot="10800000">
            <a:off x="9640575" y="5351100"/>
            <a:ext cx="0" cy="1078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ga63e5812e6_4_64"/>
          <p:cNvCxnSpPr/>
          <p:nvPr/>
        </p:nvCxnSpPr>
        <p:spPr>
          <a:xfrm>
            <a:off x="9649150" y="5368250"/>
            <a:ext cx="1197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63e5812e6_0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Findings &amp; Conclusions</a:t>
            </a:r>
            <a:endParaRPr/>
          </a:p>
        </p:txBody>
      </p:sp>
      <p:sp>
        <p:nvSpPr>
          <p:cNvPr id="251" name="Google Shape;251;ga63e5812e6_0_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 of all the cities we reviewed: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city/metropolitan area of Washington DC we found that there was statistical evidence suggesting that when the Nationals MLB team moved to the city; something caused home values to rise. 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city/metropolitan area of Los Angeles we found that there was statistical evidence suggesting that around the time that the NFL Teams, Rams and Chargers; something caused home values to rise. We believe that California is booming due to other reasons.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remaining cities showed no statistical evidence that when a professional sports team moved to the city, home values for the city rose to a statistically significant level.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63e5812e6_3_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&amp; Other Considerations</a:t>
            </a:r>
            <a:endParaRPr/>
          </a:p>
        </p:txBody>
      </p:sp>
      <p:sp>
        <p:nvSpPr>
          <p:cNvPr id="257" name="Google Shape;257;ga63e5812e6_3_1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600"/>
              <a:t>We looked at the home value of the city as a whole. If we were going to continue our research we would have liked to look at the home valuation data of the houses in a 2 mile radius surrounding the sport’s team stadium. </a:t>
            </a:r>
            <a:endParaRPr sz="1600"/>
          </a:p>
          <a:p>
            <a:pPr marL="914400" lvl="1" indent="-336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400"/>
              <a:t>If we had access to additional funding, we could have used a different API to carry out this research with more parameters.</a:t>
            </a:r>
            <a:endParaRPr sz="1400"/>
          </a:p>
          <a:p>
            <a:pPr marL="457200" lvl="0" indent="-336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600"/>
              <a:t>For further research we would also like to take a look at how many businesses were created in the years following a professional sports team moving to the respective city.</a:t>
            </a:r>
            <a:endParaRPr sz="1600"/>
          </a:p>
          <a:p>
            <a:pPr marL="457200" lvl="0" indent="-336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600"/>
              <a:t>For further research: Does the real estate value of homes drop when a professional sports franchise leaves  city, the inverse of our analysis?</a:t>
            </a:r>
            <a:endParaRPr sz="1600"/>
          </a:p>
          <a:p>
            <a:pPr marL="457200" lvl="0" indent="-336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600"/>
              <a:t>We did not research whether or not a large business/factory  moved to the respective city. Big business moving into the city most likely contributed to home value growth.</a:t>
            </a:r>
            <a:endParaRPr sz="1600"/>
          </a:p>
          <a:p>
            <a:pPr marL="457200" lvl="0" indent="-336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600"/>
              <a:t>For further research: how does the valuation of the franchise at the time of the move impact the swing in housing prices? Do higher valued franchises cause a larger change in housing prices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63e5812e6_1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Motivation &amp; Problem Statement</a:t>
            </a:r>
            <a:endParaRPr/>
          </a:p>
        </p:txBody>
      </p:sp>
      <p:sp>
        <p:nvSpPr>
          <p:cNvPr id="104" name="Google Shape;104;ga63e5812e6_1_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Does the addition of a professional sports team increase the home values in a given city?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Group Interests: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Real Estate Work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Real Estate Interest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Current Economy Fluctuations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Sports Interest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Ho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If the establishment of a franchise in a given city is not related to SA index growth, then the establishment of a franchise in a given city will show no improved SA index growth relative to the United States SA Index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If the establishment of a franchise in a given city is related to SA index growth, then the establishment of a franchise in a given city will show an improved SA index growth relative to the United States SA Index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3e5812e6_1_47"/>
          <p:cNvSpPr txBox="1">
            <a:spLocks noGrp="1"/>
          </p:cNvSpPr>
          <p:nvPr>
            <p:ph type="title"/>
          </p:nvPr>
        </p:nvSpPr>
        <p:spPr>
          <a:xfrm>
            <a:off x="838200" y="30456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10" name="Google Shape;110;ga63e5812e6_1_47"/>
          <p:cNvSpPr txBox="1">
            <a:spLocks noGrp="1"/>
          </p:cNvSpPr>
          <p:nvPr>
            <p:ph idx="1"/>
          </p:nvPr>
        </p:nvSpPr>
        <p:spPr>
          <a:xfrm>
            <a:off x="759250" y="4123000"/>
            <a:ext cx="10515600" cy="248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 value homes: Freddie Mac API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Long term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Many US cities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SA Index (Used to value home prices in each city and the USA)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index that provides a seasonally-adjusted measure of typical price inflation for houses within the United States (source: Federal Home Loan and Mortgage Corporation).</a:t>
            </a:r>
            <a:endParaRPr/>
          </a:p>
        </p:txBody>
      </p:sp>
      <p:sp>
        <p:nvSpPr>
          <p:cNvPr id="111" name="Google Shape;111;ga63e5812e6_1_47"/>
          <p:cNvSpPr txBox="1">
            <a:spLocks noGrp="1"/>
          </p:cNvSpPr>
          <p:nvPr>
            <p:ph type="title" idx="4294967295"/>
          </p:nvPr>
        </p:nvSpPr>
        <p:spPr>
          <a:xfrm>
            <a:off x="0" y="260350"/>
            <a:ext cx="10515600" cy="132556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12" name="Google Shape;112;ga63e5812e6_1_47"/>
          <p:cNvSpPr txBox="1">
            <a:spLocks noGrp="1"/>
          </p:cNvSpPr>
          <p:nvPr>
            <p:ph type="body" idx="4294967295"/>
          </p:nvPr>
        </p:nvSpPr>
        <p:spPr>
          <a:xfrm>
            <a:off x="0" y="1439863"/>
            <a:ext cx="10515600" cy="2195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restrictions should we place on our analysis?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Team relocations were restricted to relocations between 1975 and 2020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Teams were restricted to only NFL, MLB, NBA and NHL teams in the US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i="1"/>
              <a:t>Does this help to explain the overall benefit of having a sports franchise in a city given the cost?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3e5812e6_1_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Cleanup and Exploration</a:t>
            </a:r>
            <a:endParaRPr/>
          </a:p>
        </p:txBody>
      </p:sp>
      <p:sp>
        <p:nvSpPr>
          <p:cNvPr id="118" name="Google Shape;118;ga63e5812e6_1_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Cleanup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Hard-coding FMAC city strings to merge FMAC Index tables with our cities of interest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Remove duplicate cities as we only need one graph per 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Merge city and country data only where city data exists, for subtracting SA indices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Try/except statements with alerts for API calls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Insights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Housing crisis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Recent growth of certain cities (Seattle, Salt Lake City)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Finding an free API with a variety of cities and long term records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63e5812e6_1_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24" name="Google Shape;124;ga63e5812e6_1_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Judging city growth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Compare city to the US to minimize housing price effects from the US economy growth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Significance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t-test was used to compare the SA Index difference at a particular date to the SA Index differences between 1975 and 2020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800" y="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800" y="338328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 descr="Baltimore Ravens team transparent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93128" y="1306867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4"/>
          <p:cNvCxnSpPr/>
          <p:nvPr/>
        </p:nvCxnSpPr>
        <p:spPr>
          <a:xfrm rot="10800000">
            <a:off x="3567450" y="1724850"/>
            <a:ext cx="0" cy="1306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4"/>
          <p:cNvCxnSpPr>
            <a:endCxn id="135" idx="2"/>
          </p:cNvCxnSpPr>
          <p:nvPr/>
        </p:nvCxnSpPr>
        <p:spPr>
          <a:xfrm rot="10800000">
            <a:off x="8554825" y="1620331"/>
            <a:ext cx="0" cy="1410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6" name="Google Shape;136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9525" y="1306863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4"/>
          <p:cNvCxnSpPr/>
          <p:nvPr/>
        </p:nvCxnSpPr>
        <p:spPr>
          <a:xfrm rot="10800000">
            <a:off x="8053850" y="1724850"/>
            <a:ext cx="0" cy="1306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4"/>
          <p:cNvCxnSpPr/>
          <p:nvPr/>
        </p:nvCxnSpPr>
        <p:spPr>
          <a:xfrm rot="10800000">
            <a:off x="8686800" y="1894650"/>
            <a:ext cx="0" cy="1136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5" name="Google Shape;135;p4" descr="Carolina Panthers team transparent log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80505" y="1071691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4"/>
          <p:cNvCxnSpPr/>
          <p:nvPr/>
        </p:nvCxnSpPr>
        <p:spPr>
          <a:xfrm>
            <a:off x="8686800" y="1894650"/>
            <a:ext cx="4998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0" name="Google Shape;140;p4" descr="Carolina Hurricanes logo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6600" y="1620325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 descr="Dallas Stars logo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26500" y="4768050"/>
            <a:ext cx="499800" cy="4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4"/>
          <p:cNvCxnSpPr/>
          <p:nvPr/>
        </p:nvCxnSpPr>
        <p:spPr>
          <a:xfrm rot="10800000">
            <a:off x="8476400" y="5116250"/>
            <a:ext cx="0" cy="1306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3" name="Google Shape;143;p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71600" y="338328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 descr="Columbus Blue Jackets - Wikipedia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67450" y="4090250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4"/>
          <p:cNvCxnSpPr>
            <a:endCxn id="144" idx="2"/>
          </p:cNvCxnSpPr>
          <p:nvPr/>
        </p:nvCxnSpPr>
        <p:spPr>
          <a:xfrm rot="10800000">
            <a:off x="3841770" y="4638890"/>
            <a:ext cx="0" cy="1783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a63e5812e6_4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25" y="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a63e5812e6_4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881" y="1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a63e5812e6_4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7825" y="324127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a63e5812e6_4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5872" y="3241287"/>
            <a:ext cx="457200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a63e5812e6_4_28"/>
          <p:cNvCxnSpPr/>
          <p:nvPr/>
        </p:nvCxnSpPr>
        <p:spPr>
          <a:xfrm rot="10800000">
            <a:off x="3475975" y="1711800"/>
            <a:ext cx="0" cy="1306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5" name="Google Shape;155;ga63e5812e6_4_28" descr="Colorado Avalanche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1650" y="1163150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ga63e5812e6_4_28"/>
          <p:cNvCxnSpPr/>
          <p:nvPr/>
        </p:nvCxnSpPr>
        <p:spPr>
          <a:xfrm rot="10800000">
            <a:off x="8986050" y="1176000"/>
            <a:ext cx="0" cy="1842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7" name="Google Shape;157;ga63e5812e6_4_28" descr="Houston Texans team transparent log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11730" y="682416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ga63e5812e6_4_28"/>
          <p:cNvCxnSpPr/>
          <p:nvPr/>
        </p:nvCxnSpPr>
        <p:spPr>
          <a:xfrm rot="10800000">
            <a:off x="2700575" y="4935050"/>
            <a:ext cx="0" cy="1306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9" name="Google Shape;159;ga63e5812e6_4_28" descr="Indianapolis Colts team transparent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26257" y="4490196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a63e5812e6_4_28" descr="Jacksonville Jaguars team transparent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23833" y="4534608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a63e5812e6_4_28"/>
          <p:cNvCxnSpPr/>
          <p:nvPr/>
        </p:nvCxnSpPr>
        <p:spPr>
          <a:xfrm rot="10800000">
            <a:off x="8498150" y="5083250"/>
            <a:ext cx="0" cy="1158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a63e5812e6_4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25" y="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a63e5812e6_4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791" y="-8884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a63e5812e6_4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225" y="342901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a63e5812e6_4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2401" y="3429012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a63e5812e6_4_37" descr="Vegas Golden Knights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7438" y="142525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ga63e5812e6_4_37"/>
          <p:cNvCxnSpPr>
            <a:stCxn id="170" idx="2"/>
          </p:cNvCxnSpPr>
          <p:nvPr/>
        </p:nvCxnSpPr>
        <p:spPr>
          <a:xfrm flipH="1">
            <a:off x="4792158" y="691165"/>
            <a:ext cx="9600" cy="2337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2" name="Google Shape;172;ga63e5812e6_4_37" descr="Memphis Grizzlies Log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8700" y="4337250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ga63e5812e6_4_37"/>
          <p:cNvCxnSpPr>
            <a:endCxn id="172" idx="2"/>
          </p:cNvCxnSpPr>
          <p:nvPr/>
        </p:nvCxnSpPr>
        <p:spPr>
          <a:xfrm rot="10800000">
            <a:off x="3493020" y="4885890"/>
            <a:ext cx="0" cy="159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4" name="Google Shape;174;ga63e5812e6_4_37" descr="Florida Panthers logo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60600" y="4869175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ga63e5812e6_4_37"/>
          <p:cNvCxnSpPr>
            <a:stCxn id="174" idx="2"/>
          </p:cNvCxnSpPr>
          <p:nvPr/>
        </p:nvCxnSpPr>
        <p:spPr>
          <a:xfrm>
            <a:off x="8934920" y="5417815"/>
            <a:ext cx="0" cy="1102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6" name="Google Shape;176;ga63e5812e6_4_37" descr="Los Angeles Rams team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95605" y="365125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ga63e5812e6_4_37"/>
          <p:cNvCxnSpPr/>
          <p:nvPr/>
        </p:nvCxnSpPr>
        <p:spPr>
          <a:xfrm rot="10800000">
            <a:off x="10483100" y="913850"/>
            <a:ext cx="0" cy="2039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8" name="Google Shape;178;ga63e5812e6_4_37" descr="Los Angeles Rams team transparent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235784" y="691186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ga63e5812e6_4_37"/>
          <p:cNvCxnSpPr/>
          <p:nvPr/>
        </p:nvCxnSpPr>
        <p:spPr>
          <a:xfrm rot="10800000">
            <a:off x="10426650" y="913825"/>
            <a:ext cx="0" cy="2013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0" name="Google Shape;180;ga63e5812e6_4_37" descr="Las Vegas / Oakland Raiders team transparent logo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03338" y="584009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ga63e5812e6_4_37"/>
          <p:cNvCxnSpPr/>
          <p:nvPr/>
        </p:nvCxnSpPr>
        <p:spPr>
          <a:xfrm rot="10800000">
            <a:off x="4941925" y="858425"/>
            <a:ext cx="0" cy="2141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ga63e5812e6_4_37"/>
          <p:cNvCxnSpPr/>
          <p:nvPr/>
        </p:nvCxnSpPr>
        <p:spPr>
          <a:xfrm rot="10800000">
            <a:off x="4629900" y="858325"/>
            <a:ext cx="3207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a63e5812e6_4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900" y="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a63e5812e6_4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800" y="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a63e5812e6_4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800" y="3433625"/>
            <a:ext cx="457200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ga63e5812e6_4_46"/>
          <p:cNvCxnSpPr/>
          <p:nvPr/>
        </p:nvCxnSpPr>
        <p:spPr>
          <a:xfrm rot="10800000">
            <a:off x="9897150" y="4168500"/>
            <a:ext cx="0" cy="2275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1" name="Google Shape;191;ga63e5812e6_4_46" descr="Oklahoma City Thunde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77925" y="3965575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ga63e5812e6_4_46"/>
          <p:cNvCxnSpPr/>
          <p:nvPr/>
        </p:nvCxnSpPr>
        <p:spPr>
          <a:xfrm rot="10800000">
            <a:off x="9626775" y="4153000"/>
            <a:ext cx="278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ga63e5812e6_4_46"/>
          <p:cNvCxnSpPr/>
          <p:nvPr/>
        </p:nvCxnSpPr>
        <p:spPr>
          <a:xfrm rot="10800000">
            <a:off x="3628475" y="1462925"/>
            <a:ext cx="0" cy="1591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ga63e5812e6_4_46"/>
          <p:cNvCxnSpPr/>
          <p:nvPr/>
        </p:nvCxnSpPr>
        <p:spPr>
          <a:xfrm rot="10800000">
            <a:off x="3023675" y="1462925"/>
            <a:ext cx="6048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5" name="Google Shape;195;ga63e5812e6_4_46" descr="Nashville Predators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4875" y="1254275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ga63e5812e6_4_46"/>
          <p:cNvCxnSpPr/>
          <p:nvPr/>
        </p:nvCxnSpPr>
        <p:spPr>
          <a:xfrm rot="10800000">
            <a:off x="9116450" y="1501175"/>
            <a:ext cx="0" cy="1514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ga63e5812e6_4_46"/>
          <p:cNvCxnSpPr/>
          <p:nvPr/>
        </p:nvCxnSpPr>
        <p:spPr>
          <a:xfrm rot="10800000">
            <a:off x="8331650" y="1528600"/>
            <a:ext cx="7848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ga63e5812e6_4_46" descr="Tennessee Titans team transparent log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73375" y="1440178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a63e5812e6_4_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26900" y="35207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a63e5812e6_4_46" descr="New York Islanders logo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63700" y="4873800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ga63e5812e6_4_46"/>
          <p:cNvCxnSpPr/>
          <p:nvPr/>
        </p:nvCxnSpPr>
        <p:spPr>
          <a:xfrm rot="10800000">
            <a:off x="1755175" y="5383800"/>
            <a:ext cx="0" cy="1140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ga63e5812e6_4_46"/>
          <p:cNvCxnSpPr>
            <a:endCxn id="198" idx="3"/>
          </p:cNvCxnSpPr>
          <p:nvPr/>
        </p:nvCxnSpPr>
        <p:spPr>
          <a:xfrm flipH="1">
            <a:off x="8022015" y="1707598"/>
            <a:ext cx="1094400" cy="6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3" name="Google Shape;203;ga63e5812e6_4_46" descr="Minnesota Wild - Wikipedi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8500" y="1341013"/>
            <a:ext cx="375175" cy="3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729</Words>
  <Application>Microsoft Office PowerPoint</Application>
  <PresentationFormat>Widescreen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Real Estate Values Based on Introduction of New Professional Sports Teams</vt:lpstr>
      <vt:lpstr>Motivation &amp; Problem Statement</vt:lpstr>
      <vt:lpstr>Questions</vt:lpstr>
      <vt:lpstr>Data Cleanup and Exploration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 &amp; Conclusions</vt:lpstr>
      <vt:lpstr>Limitations &amp; Other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Values Based on Introduction of New Professional Sports Teams</dc:title>
  <dc:creator>Heath Herrington</dc:creator>
  <cp:lastModifiedBy>Heath Herrington</cp:lastModifiedBy>
  <cp:revision>1</cp:revision>
  <dcterms:created xsi:type="dcterms:W3CDTF">2020-10-30T00:10:31Z</dcterms:created>
  <dcterms:modified xsi:type="dcterms:W3CDTF">2020-10-31T15:47:02Z</dcterms:modified>
</cp:coreProperties>
</file>