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637b958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637b958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b637b9582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b637b9582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637b9582_5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b637b9582_5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637b958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637b958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b637b9582_5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b637b9582_5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b637b958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b637b958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637b95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637b95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4653518f6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4653518f6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653518f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653518f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653518f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653518f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653518f6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653518f6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653518f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653518f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653518f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653518f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637b95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637b95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637b958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637b958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b637b958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b637b958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kag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Trending Statistics</a:t>
            </a:r>
            <a:endParaRPr/>
          </a:p>
        </p:txBody>
      </p:sp>
      <p:sp>
        <p:nvSpPr>
          <p:cNvPr id="135" name="Google Shape;135;p13"/>
          <p:cNvSpPr txBox="1"/>
          <p:nvPr>
            <p:ph idx="1" type="subTitle"/>
          </p:nvPr>
        </p:nvSpPr>
        <p:spPr>
          <a:xfrm>
            <a:off x="5004525" y="36965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a:t>
            </a:r>
            <a:endParaRPr/>
          </a:p>
          <a:p>
            <a:pPr indent="0" lvl="0" marL="0" rtl="0" algn="l">
              <a:spcBef>
                <a:spcPts val="0"/>
              </a:spcBef>
              <a:spcAft>
                <a:spcPts val="0"/>
              </a:spcAft>
              <a:buNone/>
            </a:pPr>
            <a:r>
              <a:rPr lang="en"/>
              <a:t>Ashish Ramayee Asokan (PES1201801573)</a:t>
            </a:r>
            <a:endParaRPr/>
          </a:p>
          <a:p>
            <a:pPr indent="0" lvl="0" marL="0" rtl="0" algn="l">
              <a:spcBef>
                <a:spcPts val="0"/>
              </a:spcBef>
              <a:spcAft>
                <a:spcPts val="0"/>
              </a:spcAft>
              <a:buNone/>
            </a:pPr>
            <a:r>
              <a:rPr lang="en"/>
              <a:t>K Nidarshan (PES1201800244)</a:t>
            </a:r>
            <a:endParaRPr/>
          </a:p>
          <a:p>
            <a:pPr indent="0" lvl="0" marL="0" rtl="0" algn="l">
              <a:spcBef>
                <a:spcPts val="0"/>
              </a:spcBef>
              <a:spcAft>
                <a:spcPts val="0"/>
              </a:spcAft>
              <a:buNone/>
            </a:pPr>
            <a:r>
              <a:rPr lang="en"/>
              <a:t>Arkaprovo Ghosh (PES1201800214)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42025" y="393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isualization</a:t>
            </a:r>
            <a:endParaRPr/>
          </a:p>
        </p:txBody>
      </p:sp>
      <p:sp>
        <p:nvSpPr>
          <p:cNvPr id="190" name="Google Shape;190;p22"/>
          <p:cNvSpPr txBox="1"/>
          <p:nvPr>
            <p:ph idx="1" type="body"/>
          </p:nvPr>
        </p:nvSpPr>
        <p:spPr>
          <a:xfrm>
            <a:off x="315275" y="1047850"/>
            <a:ext cx="2217900" cy="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Standardization :</a:t>
            </a:r>
            <a:endParaRPr/>
          </a:p>
          <a:p>
            <a:pPr indent="0" lvl="0" marL="0" rtl="0" algn="l">
              <a:spcBef>
                <a:spcPts val="1600"/>
              </a:spcBef>
              <a:spcAft>
                <a:spcPts val="1600"/>
              </a:spcAft>
              <a:buNone/>
            </a:pPr>
            <a:r>
              <a:t/>
            </a:r>
            <a:endParaRPr/>
          </a:p>
        </p:txBody>
      </p:sp>
      <p:pic>
        <p:nvPicPr>
          <p:cNvPr id="191" name="Google Shape;191;p22"/>
          <p:cNvPicPr preferRelativeResize="0"/>
          <p:nvPr/>
        </p:nvPicPr>
        <p:blipFill>
          <a:blip r:embed="rId3">
            <a:alphaModFix/>
          </a:blip>
          <a:stretch>
            <a:fillRect/>
          </a:stretch>
        </p:blipFill>
        <p:spPr>
          <a:xfrm>
            <a:off x="248900" y="1670300"/>
            <a:ext cx="3876950" cy="3052925"/>
          </a:xfrm>
          <a:prstGeom prst="rect">
            <a:avLst/>
          </a:prstGeom>
          <a:noFill/>
          <a:ln>
            <a:noFill/>
          </a:ln>
        </p:spPr>
      </p:pic>
      <p:sp>
        <p:nvSpPr>
          <p:cNvPr id="192" name="Google Shape;192;p22"/>
          <p:cNvSpPr txBox="1"/>
          <p:nvPr/>
        </p:nvSpPr>
        <p:spPr>
          <a:xfrm>
            <a:off x="5939925" y="1061875"/>
            <a:ext cx="25329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After Standardization:</a:t>
            </a:r>
            <a:endParaRPr>
              <a:solidFill>
                <a:schemeClr val="lt1"/>
              </a:solidFill>
              <a:latin typeface="Lato"/>
              <a:ea typeface="Lato"/>
              <a:cs typeface="Lato"/>
              <a:sym typeface="Lato"/>
            </a:endParaRPr>
          </a:p>
        </p:txBody>
      </p:sp>
      <p:pic>
        <p:nvPicPr>
          <p:cNvPr id="193" name="Google Shape;193;p22"/>
          <p:cNvPicPr preferRelativeResize="0"/>
          <p:nvPr/>
        </p:nvPicPr>
        <p:blipFill>
          <a:blip r:embed="rId4">
            <a:alphaModFix/>
          </a:blip>
          <a:stretch>
            <a:fillRect/>
          </a:stretch>
        </p:blipFill>
        <p:spPr>
          <a:xfrm>
            <a:off x="4572000" y="1670300"/>
            <a:ext cx="4397774" cy="31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2484450" y="76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 - Column Views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23"/>
          <p:cNvPicPr preferRelativeResize="0"/>
          <p:nvPr/>
        </p:nvPicPr>
        <p:blipFill>
          <a:blip r:embed="rId3">
            <a:alphaModFix/>
          </a:blip>
          <a:stretch>
            <a:fillRect/>
          </a:stretch>
        </p:blipFill>
        <p:spPr>
          <a:xfrm>
            <a:off x="526275" y="639000"/>
            <a:ext cx="8091451" cy="4395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b="6395" l="20986" r="50351" t="76759"/>
          <a:stretch/>
        </p:blipFill>
        <p:spPr>
          <a:xfrm>
            <a:off x="1157175" y="1114925"/>
            <a:ext cx="4967875" cy="1692600"/>
          </a:xfrm>
          <a:prstGeom prst="rect">
            <a:avLst/>
          </a:prstGeom>
          <a:noFill/>
          <a:ln>
            <a:noFill/>
          </a:ln>
          <a:effectLst>
            <a:outerShdw blurRad="57150" rotWithShape="0" algn="bl" dir="5400000" dist="19050">
              <a:srgbClr val="000000">
                <a:alpha val="50000"/>
              </a:srgbClr>
            </a:outerShdw>
          </a:effectLst>
        </p:spPr>
      </p:pic>
      <p:sp>
        <p:nvSpPr>
          <p:cNvPr id="206" name="Google Shape;206;p24"/>
          <p:cNvSpPr txBox="1"/>
          <p:nvPr>
            <p:ph type="title"/>
          </p:nvPr>
        </p:nvSpPr>
        <p:spPr>
          <a:xfrm>
            <a:off x="2536700" y="329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p:txBody>
      </p:sp>
      <p:sp>
        <p:nvSpPr>
          <p:cNvPr id="207" name="Google Shape;207;p24"/>
          <p:cNvSpPr txBox="1"/>
          <p:nvPr/>
        </p:nvSpPr>
        <p:spPr>
          <a:xfrm>
            <a:off x="618450" y="3180475"/>
            <a:ext cx="7907100" cy="20727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rgbClr val="FFFFFF"/>
              </a:buClr>
              <a:buSzPts val="1300"/>
              <a:buFont typeface="Lato"/>
              <a:buChar char="●"/>
            </a:pPr>
            <a:r>
              <a:rPr lang="en" sz="1300">
                <a:solidFill>
                  <a:srgbClr val="FFFFFF"/>
                </a:solidFill>
              </a:rPr>
              <a:t>Correlation is a bivariate analysis that measures the strength of association between two variables and the direction of the relationship.  In terms of the strength of relationship, the value of the correlation coefficient varies between +1 and -1.</a:t>
            </a:r>
            <a:endParaRPr sz="1300">
              <a:solidFill>
                <a:srgbClr val="FFFFFF"/>
              </a:solidFill>
            </a:endParaRPr>
          </a:p>
          <a:p>
            <a:pPr indent="-311150" lvl="0" marL="457200" rtl="0" algn="just">
              <a:spcBef>
                <a:spcPts val="1000"/>
              </a:spcBef>
              <a:spcAft>
                <a:spcPts val="1000"/>
              </a:spcAft>
              <a:buClr>
                <a:srgbClr val="FFFFFF"/>
              </a:buClr>
              <a:buSzPts val="1300"/>
              <a:buChar char="●"/>
            </a:pPr>
            <a:r>
              <a:rPr lang="en" sz="1300">
                <a:solidFill>
                  <a:srgbClr val="FFFFFF"/>
                </a:solidFill>
              </a:rPr>
              <a:t>A higher value of this correlation coefficient implies a stronger relation between the two given attributes. In this test, the correlation coefficients are computed for all the numerical attributes in the dataset. </a:t>
            </a:r>
            <a:endParaRPr sz="1300">
              <a:solidFill>
                <a:srgbClr val="FFFFFF"/>
              </a:solidFill>
            </a:endParaRPr>
          </a:p>
        </p:txBody>
      </p:sp>
      <p:sp>
        <p:nvSpPr>
          <p:cNvPr id="208" name="Google Shape;208;p24"/>
          <p:cNvSpPr txBox="1"/>
          <p:nvPr/>
        </p:nvSpPr>
        <p:spPr>
          <a:xfrm>
            <a:off x="6125050" y="1114925"/>
            <a:ext cx="3018900" cy="16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Pearson:</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Highest r = views - likes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Lowest r = dislikes - comment_count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Kendall: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Highest r = likes - comment_count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Lowest r = likes - dislikes</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46000" y="254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 For Column Likes</a:t>
            </a:r>
            <a:endParaRPr/>
          </a:p>
        </p:txBody>
      </p:sp>
      <p:pic>
        <p:nvPicPr>
          <p:cNvPr id="214" name="Google Shape;214;p25"/>
          <p:cNvPicPr preferRelativeResize="0"/>
          <p:nvPr/>
        </p:nvPicPr>
        <p:blipFill>
          <a:blip r:embed="rId3">
            <a:alphaModFix/>
          </a:blip>
          <a:stretch>
            <a:fillRect/>
          </a:stretch>
        </p:blipFill>
        <p:spPr>
          <a:xfrm>
            <a:off x="4525050" y="3975875"/>
            <a:ext cx="3970800" cy="798775"/>
          </a:xfrm>
          <a:prstGeom prst="rect">
            <a:avLst/>
          </a:prstGeom>
          <a:noFill/>
          <a:ln>
            <a:noFill/>
          </a:ln>
        </p:spPr>
      </p:pic>
      <p:pic>
        <p:nvPicPr>
          <p:cNvPr id="215" name="Google Shape;215;p25"/>
          <p:cNvPicPr preferRelativeResize="0"/>
          <p:nvPr/>
        </p:nvPicPr>
        <p:blipFill>
          <a:blip r:embed="rId4">
            <a:alphaModFix/>
          </a:blip>
          <a:stretch>
            <a:fillRect/>
          </a:stretch>
        </p:blipFill>
        <p:spPr>
          <a:xfrm>
            <a:off x="4525052" y="1118809"/>
            <a:ext cx="3970800" cy="2382491"/>
          </a:xfrm>
          <a:prstGeom prst="rect">
            <a:avLst/>
          </a:prstGeom>
          <a:noFill/>
          <a:ln>
            <a:noFill/>
          </a:ln>
        </p:spPr>
      </p:pic>
      <p:sp>
        <p:nvSpPr>
          <p:cNvPr id="216" name="Google Shape;216;p25"/>
          <p:cNvSpPr txBox="1"/>
          <p:nvPr/>
        </p:nvSpPr>
        <p:spPr>
          <a:xfrm>
            <a:off x="554250" y="1518225"/>
            <a:ext cx="3970800" cy="22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x = Sample mean</a:t>
            </a:r>
            <a:endParaRPr>
              <a:solidFill>
                <a:srgbClr val="FFFFFF"/>
              </a:solidFill>
            </a:endParaRPr>
          </a:p>
          <a:p>
            <a:pPr indent="0" lvl="0" marL="0" rtl="0" algn="l">
              <a:spcBef>
                <a:spcPts val="1000"/>
              </a:spcBef>
              <a:spcAft>
                <a:spcPts val="0"/>
              </a:spcAft>
              <a:buNone/>
            </a:pPr>
            <a:r>
              <a:rPr lang="en">
                <a:solidFill>
                  <a:srgbClr val="FFFFFF"/>
                </a:solidFill>
              </a:rPr>
              <a:t>s = Sample Standard Deviation</a:t>
            </a:r>
            <a:endParaRPr>
              <a:solidFill>
                <a:srgbClr val="FFFFFF"/>
              </a:solidFill>
            </a:endParaRPr>
          </a:p>
          <a:p>
            <a:pPr indent="0" lvl="0" marL="0" rtl="0" algn="l">
              <a:spcBef>
                <a:spcPts val="1000"/>
              </a:spcBef>
              <a:spcAft>
                <a:spcPts val="0"/>
              </a:spcAft>
              <a:buNone/>
            </a:pPr>
            <a:r>
              <a:rPr lang="en">
                <a:solidFill>
                  <a:srgbClr val="FFFFFF"/>
                </a:solidFill>
              </a:rPr>
              <a:t>μ</a:t>
            </a:r>
            <a:r>
              <a:rPr lang="en">
                <a:solidFill>
                  <a:srgbClr val="FFFFFF"/>
                </a:solidFill>
              </a:rPr>
              <a:t> = Population Mean</a:t>
            </a:r>
            <a:endParaRPr>
              <a:solidFill>
                <a:srgbClr val="FFFFFF"/>
              </a:solidFill>
            </a:endParaRPr>
          </a:p>
          <a:p>
            <a:pPr indent="0" lvl="0" marL="0" rtl="0" algn="l">
              <a:spcBef>
                <a:spcPts val="1000"/>
              </a:spcBef>
              <a:spcAft>
                <a:spcPts val="0"/>
              </a:spcAft>
              <a:buNone/>
            </a:pPr>
            <a:r>
              <a:rPr lang="en">
                <a:solidFill>
                  <a:srgbClr val="FFFFFF"/>
                </a:solidFill>
              </a:rPr>
              <a:t>S = Population Standard Deviation</a:t>
            </a:r>
            <a:endParaRPr>
              <a:solidFill>
                <a:srgbClr val="FFFFFF"/>
              </a:solidFill>
            </a:endParaRPr>
          </a:p>
          <a:p>
            <a:pPr indent="0" lvl="0" marL="0" rtl="0" algn="l">
              <a:spcBef>
                <a:spcPts val="1000"/>
              </a:spcBef>
              <a:spcAft>
                <a:spcPts val="0"/>
              </a:spcAft>
              <a:buNone/>
            </a:pPr>
            <a:r>
              <a:rPr lang="en">
                <a:solidFill>
                  <a:srgbClr val="FFFFFF"/>
                </a:solidFill>
              </a:rPr>
              <a:t>Population Size: 41000 (approx)</a:t>
            </a:r>
            <a:endParaRPr>
              <a:solidFill>
                <a:srgbClr val="FFFFFF"/>
              </a:solidFill>
            </a:endParaRPr>
          </a:p>
          <a:p>
            <a:pPr indent="0" lvl="0" marL="0" rtl="0" algn="l">
              <a:spcBef>
                <a:spcPts val="1000"/>
              </a:spcBef>
              <a:spcAft>
                <a:spcPts val="0"/>
              </a:spcAft>
              <a:buNone/>
            </a:pPr>
            <a:r>
              <a:rPr lang="en">
                <a:solidFill>
                  <a:srgbClr val="FFFFFF"/>
                </a:solidFill>
              </a:rPr>
              <a:t>Sample Size: 1000</a:t>
            </a:r>
            <a:endParaRPr>
              <a:solidFill>
                <a:srgbClr val="FFFFFF"/>
              </a:solidFill>
            </a:endParaRPr>
          </a:p>
          <a:p>
            <a:pPr indent="0" lvl="0" marL="0" rtl="0" algn="l">
              <a:spcBef>
                <a:spcPts val="1000"/>
              </a:spcBef>
              <a:spcAft>
                <a:spcPts val="0"/>
              </a:spcAft>
              <a:buNone/>
            </a:pPr>
            <a:r>
              <a:t/>
            </a:r>
            <a:endParaRPr>
              <a:solidFill>
                <a:srgbClr val="FFFFFF"/>
              </a:solidFill>
            </a:endParaRPr>
          </a:p>
          <a:p>
            <a:pPr indent="0" lvl="0" marL="0" rtl="0" algn="l">
              <a:lnSpc>
                <a:spcPct val="115000"/>
              </a:lnSpc>
              <a:spcBef>
                <a:spcPts val="1200"/>
              </a:spcBef>
              <a:spcAft>
                <a:spcPts val="0"/>
              </a:spcAft>
              <a:buNone/>
            </a:pPr>
            <a:r>
              <a:rPr lang="en">
                <a:solidFill>
                  <a:srgbClr val="FFFFFF"/>
                </a:solidFill>
              </a:rPr>
              <a:t>Null Hypothesis H</a:t>
            </a:r>
            <a:r>
              <a:rPr baseline="-25000" lang="en">
                <a:solidFill>
                  <a:srgbClr val="FFFFFF"/>
                </a:solidFill>
              </a:rPr>
              <a:t>0</a:t>
            </a:r>
            <a:r>
              <a:rPr lang="en">
                <a:solidFill>
                  <a:srgbClr val="FFFFFF"/>
                </a:solidFill>
              </a:rPr>
              <a:t> :   x’ = μ (74234.014)</a:t>
            </a:r>
            <a:endParaRPr>
              <a:solidFill>
                <a:srgbClr val="FFFFFF"/>
              </a:solidFill>
            </a:endParaRPr>
          </a:p>
          <a:p>
            <a:pPr indent="0" lvl="0" marL="0" rtl="0" algn="l">
              <a:lnSpc>
                <a:spcPct val="115000"/>
              </a:lnSpc>
              <a:spcBef>
                <a:spcPts val="1200"/>
              </a:spcBef>
              <a:spcAft>
                <a:spcPts val="0"/>
              </a:spcAft>
              <a:buNone/>
            </a:pPr>
            <a:r>
              <a:rPr lang="en">
                <a:solidFill>
                  <a:srgbClr val="FFFFFF"/>
                </a:solidFill>
              </a:rPr>
              <a:t>Alternate Hypothesis H</a:t>
            </a:r>
            <a:r>
              <a:rPr baseline="-25000" lang="en">
                <a:solidFill>
                  <a:srgbClr val="FFFFFF"/>
                </a:solidFill>
              </a:rPr>
              <a:t>1</a:t>
            </a:r>
            <a:r>
              <a:rPr lang="en">
                <a:solidFill>
                  <a:srgbClr val="FFFFFF"/>
                </a:solidFill>
              </a:rPr>
              <a:t> : x’ not equal to μ</a:t>
            </a:r>
            <a:endParaRPr>
              <a:solidFill>
                <a:srgbClr val="FFFFFF"/>
              </a:solidFill>
            </a:endParaRPr>
          </a:p>
          <a:p>
            <a:pPr indent="0" lvl="0" marL="0" rtl="0" algn="l">
              <a:spcBef>
                <a:spcPts val="1200"/>
              </a:spcBef>
              <a:spcAft>
                <a:spcPts val="0"/>
              </a:spcAft>
              <a:buNone/>
            </a:pPr>
            <a:r>
              <a:t/>
            </a:r>
            <a:endParaRPr sz="105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6"/>
          <p:cNvPicPr preferRelativeResize="0"/>
          <p:nvPr/>
        </p:nvPicPr>
        <p:blipFill>
          <a:blip r:embed="rId3">
            <a:alphaModFix/>
          </a:blip>
          <a:stretch>
            <a:fillRect/>
          </a:stretch>
        </p:blipFill>
        <p:spPr>
          <a:xfrm>
            <a:off x="290675" y="1876400"/>
            <a:ext cx="4134601" cy="2806500"/>
          </a:xfrm>
          <a:prstGeom prst="rect">
            <a:avLst/>
          </a:prstGeom>
          <a:noFill/>
          <a:ln>
            <a:noFill/>
          </a:ln>
        </p:spPr>
      </p:pic>
      <p:sp>
        <p:nvSpPr>
          <p:cNvPr id="222" name="Google Shape;222;p26"/>
          <p:cNvSpPr txBox="1"/>
          <p:nvPr>
            <p:ph type="title"/>
          </p:nvPr>
        </p:nvSpPr>
        <p:spPr>
          <a:xfrm>
            <a:off x="2105100" y="174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223" name="Google Shape;223;p26"/>
          <p:cNvSpPr txBox="1"/>
          <p:nvPr/>
        </p:nvSpPr>
        <p:spPr>
          <a:xfrm>
            <a:off x="490775" y="1876388"/>
            <a:ext cx="4134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Least Squares line for dislikes vs comment_count</a:t>
            </a:r>
            <a:endParaRPr>
              <a:latin typeface="Lato"/>
              <a:ea typeface="Lato"/>
              <a:cs typeface="Lato"/>
              <a:sym typeface="Lato"/>
            </a:endParaRPr>
          </a:p>
        </p:txBody>
      </p:sp>
      <p:sp>
        <p:nvSpPr>
          <p:cNvPr id="224" name="Google Shape;224;p26"/>
          <p:cNvSpPr txBox="1"/>
          <p:nvPr/>
        </p:nvSpPr>
        <p:spPr>
          <a:xfrm>
            <a:off x="2017925" y="4364825"/>
            <a:ext cx="2149500" cy="1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dislikes</a:t>
            </a:r>
            <a:endParaRPr sz="1000">
              <a:latin typeface="Lato"/>
              <a:ea typeface="Lato"/>
              <a:cs typeface="Lato"/>
              <a:sym typeface="Lato"/>
            </a:endParaRPr>
          </a:p>
        </p:txBody>
      </p:sp>
      <p:sp>
        <p:nvSpPr>
          <p:cNvPr id="225" name="Google Shape;225;p26"/>
          <p:cNvSpPr txBox="1"/>
          <p:nvPr/>
        </p:nvSpPr>
        <p:spPr>
          <a:xfrm rot="-5400000">
            <a:off x="-452425" y="2941950"/>
            <a:ext cx="18096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comment_count</a:t>
            </a:r>
            <a:endParaRPr sz="1000">
              <a:latin typeface="Lato"/>
              <a:ea typeface="Lato"/>
              <a:cs typeface="Lato"/>
              <a:sym typeface="Lato"/>
            </a:endParaRPr>
          </a:p>
        </p:txBody>
      </p:sp>
      <p:sp>
        <p:nvSpPr>
          <p:cNvPr id="226" name="Google Shape;226;p26"/>
          <p:cNvSpPr txBox="1"/>
          <p:nvPr/>
        </p:nvSpPr>
        <p:spPr>
          <a:xfrm>
            <a:off x="874625" y="4682900"/>
            <a:ext cx="44361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RMSE: 20123.232907419402</a:t>
            </a:r>
            <a:endParaRPr>
              <a:solidFill>
                <a:srgbClr val="FFFFFF"/>
              </a:solidFill>
              <a:latin typeface="Lato"/>
              <a:ea typeface="Lato"/>
              <a:cs typeface="Lato"/>
              <a:sym typeface="Lato"/>
            </a:endParaRPr>
          </a:p>
        </p:txBody>
      </p:sp>
      <p:pic>
        <p:nvPicPr>
          <p:cNvPr id="227" name="Google Shape;227;p26"/>
          <p:cNvPicPr preferRelativeResize="0"/>
          <p:nvPr/>
        </p:nvPicPr>
        <p:blipFill>
          <a:blip r:embed="rId4">
            <a:alphaModFix/>
          </a:blip>
          <a:stretch>
            <a:fillRect/>
          </a:stretch>
        </p:blipFill>
        <p:spPr>
          <a:xfrm>
            <a:off x="4625375" y="1876400"/>
            <a:ext cx="4235925" cy="2806500"/>
          </a:xfrm>
          <a:prstGeom prst="rect">
            <a:avLst/>
          </a:prstGeom>
          <a:noFill/>
          <a:ln>
            <a:noFill/>
          </a:ln>
        </p:spPr>
      </p:pic>
      <p:sp>
        <p:nvSpPr>
          <p:cNvPr id="228" name="Google Shape;228;p26"/>
          <p:cNvSpPr txBox="1"/>
          <p:nvPr/>
        </p:nvSpPr>
        <p:spPr>
          <a:xfrm>
            <a:off x="4876400" y="1876388"/>
            <a:ext cx="4134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Least Squares line for likes vs comment_count</a:t>
            </a:r>
            <a:endParaRPr>
              <a:latin typeface="Lato"/>
              <a:ea typeface="Lato"/>
              <a:cs typeface="Lato"/>
              <a:sym typeface="Lato"/>
            </a:endParaRPr>
          </a:p>
        </p:txBody>
      </p:sp>
      <p:sp>
        <p:nvSpPr>
          <p:cNvPr id="229" name="Google Shape;229;p26"/>
          <p:cNvSpPr txBox="1"/>
          <p:nvPr/>
        </p:nvSpPr>
        <p:spPr>
          <a:xfrm>
            <a:off x="6404675" y="4419650"/>
            <a:ext cx="2050800" cy="1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likes</a:t>
            </a:r>
            <a:endParaRPr sz="1000">
              <a:latin typeface="Lato"/>
              <a:ea typeface="Lato"/>
              <a:cs typeface="Lato"/>
              <a:sym typeface="Lato"/>
            </a:endParaRPr>
          </a:p>
        </p:txBody>
      </p:sp>
      <p:sp>
        <p:nvSpPr>
          <p:cNvPr id="230" name="Google Shape;230;p26"/>
          <p:cNvSpPr txBox="1"/>
          <p:nvPr/>
        </p:nvSpPr>
        <p:spPr>
          <a:xfrm rot="-5400000">
            <a:off x="7687775" y="3339450"/>
            <a:ext cx="1579200" cy="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comment_count</a:t>
            </a:r>
            <a:endParaRPr sz="1000">
              <a:latin typeface="Lato"/>
              <a:ea typeface="Lato"/>
              <a:cs typeface="Lato"/>
              <a:sym typeface="Lato"/>
            </a:endParaRPr>
          </a:p>
        </p:txBody>
      </p:sp>
      <p:sp>
        <p:nvSpPr>
          <p:cNvPr id="231" name="Google Shape;231;p26"/>
          <p:cNvSpPr txBox="1"/>
          <p:nvPr/>
        </p:nvSpPr>
        <p:spPr>
          <a:xfrm>
            <a:off x="5242175" y="4682900"/>
            <a:ext cx="32133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RMSE: 30506.75080681049</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803025" y="338550"/>
            <a:ext cx="1638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37" name="Google Shape;237;p27"/>
          <p:cNvSpPr txBox="1"/>
          <p:nvPr>
            <p:ph idx="1" type="body"/>
          </p:nvPr>
        </p:nvSpPr>
        <p:spPr>
          <a:xfrm>
            <a:off x="1297500" y="1172725"/>
            <a:ext cx="7038900" cy="3564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The box plot shows the existence of outliers in almost every category except category 1 , 20 and 43 . </a:t>
            </a:r>
            <a:endParaRPr/>
          </a:p>
          <a:p>
            <a:pPr indent="-311150" lvl="0" marL="457200" rtl="0" algn="just">
              <a:spcBef>
                <a:spcPts val="1000"/>
              </a:spcBef>
              <a:spcAft>
                <a:spcPts val="0"/>
              </a:spcAft>
              <a:buSzPts val="1300"/>
              <a:buChar char="●"/>
            </a:pPr>
            <a:r>
              <a:rPr lang="en"/>
              <a:t>The views in Category 10  has the greatest mean followed by category 20 . On the other hand category 29  has the least overall mean garnering less views.</a:t>
            </a:r>
            <a:endParaRPr/>
          </a:p>
          <a:p>
            <a:pPr indent="-311150" lvl="0" marL="457200" rtl="0" algn="just">
              <a:spcBef>
                <a:spcPts val="1000"/>
              </a:spcBef>
              <a:spcAft>
                <a:spcPts val="0"/>
              </a:spcAft>
              <a:buSzPts val="1300"/>
              <a:buChar char="●"/>
            </a:pPr>
            <a:r>
              <a:rPr lang="en"/>
              <a:t>Category 10 has a large number of values in the 3rd quartile . So the graph is left skewed</a:t>
            </a:r>
            <a:endParaRPr/>
          </a:p>
          <a:p>
            <a:pPr indent="-311150" lvl="0" marL="457200" rtl="0" algn="just">
              <a:spcBef>
                <a:spcPts val="1000"/>
              </a:spcBef>
              <a:spcAft>
                <a:spcPts val="0"/>
              </a:spcAft>
              <a:buSzPts val="1300"/>
              <a:buChar char="●"/>
            </a:pPr>
            <a:r>
              <a:rPr lang="en"/>
              <a:t>Histograms for the likes and comment_count attributes show that there are a very large number of values in the range of 0 - 1000000. Standardisation shifts the histogram to the left such that the distribution is centered around 0.</a:t>
            </a:r>
            <a:endParaRPr/>
          </a:p>
          <a:p>
            <a:pPr indent="-311150" lvl="0" marL="457200" rtl="0" algn="just">
              <a:spcBef>
                <a:spcPts val="1000"/>
              </a:spcBef>
              <a:spcAft>
                <a:spcPts val="0"/>
              </a:spcAft>
              <a:buSzPts val="1300"/>
              <a:buChar char="●"/>
            </a:pPr>
            <a:r>
              <a:rPr lang="en"/>
              <a:t>Simple linear regression models constructed for likes vs comment_count and dislikes vs comment_count show a large Root Mean Square Error (RMSE) due to the nature of the data used (containing a large number of outliers, non-linearity).</a:t>
            </a:r>
            <a:endParaRPr/>
          </a:p>
          <a:p>
            <a:pPr indent="-311150" lvl="0" marL="457200" rtl="0" algn="just">
              <a:spcBef>
                <a:spcPts val="1000"/>
              </a:spcBef>
              <a:spcAft>
                <a:spcPts val="1000"/>
              </a:spcAft>
              <a:buSzPts val="1300"/>
              <a:buChar char="●"/>
            </a:pPr>
            <a:r>
              <a:rPr lang="en"/>
              <a:t>The correlation analysis shows highest correlation coefficient between views and likes and least correlation coefficient between dislikes and comment count.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800"/>
          </a:p>
          <a:p>
            <a:pPr indent="-342900" lvl="0" marL="457200" rtl="0" algn="l">
              <a:spcBef>
                <a:spcPts val="1600"/>
              </a:spcBef>
              <a:spcAft>
                <a:spcPts val="0"/>
              </a:spcAft>
              <a:buSzPts val="1800"/>
              <a:buAutoNum type="arabicPeriod"/>
            </a:pPr>
            <a:r>
              <a:rPr lang="en" sz="1800"/>
              <a:t>Numpy -  Multi-dimensional arrays and Hypothesis testing</a:t>
            </a:r>
            <a:endParaRPr sz="1800"/>
          </a:p>
          <a:p>
            <a:pPr indent="-342900" lvl="0" marL="457200" rtl="0" algn="l">
              <a:spcBef>
                <a:spcPts val="1000"/>
              </a:spcBef>
              <a:spcAft>
                <a:spcPts val="0"/>
              </a:spcAft>
              <a:buSzPts val="1800"/>
              <a:buAutoNum type="arabicPeriod"/>
            </a:pPr>
            <a:r>
              <a:rPr lang="en" sz="1800"/>
              <a:t>Matplotlib - Plotting graphs for visualisation</a:t>
            </a:r>
            <a:endParaRPr sz="1800"/>
          </a:p>
          <a:p>
            <a:pPr indent="-342900" lvl="0" marL="457200" rtl="0" algn="l">
              <a:spcBef>
                <a:spcPts val="1000"/>
              </a:spcBef>
              <a:spcAft>
                <a:spcPts val="0"/>
              </a:spcAft>
              <a:buSzPts val="1800"/>
              <a:buAutoNum type="arabicPeriod"/>
            </a:pPr>
            <a:r>
              <a:rPr lang="en" sz="1800"/>
              <a:t>Pandas - Accessing dataset , data cleaning</a:t>
            </a:r>
            <a:endParaRPr sz="1800"/>
          </a:p>
          <a:p>
            <a:pPr indent="-342900" lvl="0" marL="457200" rtl="0" algn="l">
              <a:spcBef>
                <a:spcPts val="1000"/>
              </a:spcBef>
              <a:spcAft>
                <a:spcPts val="1000"/>
              </a:spcAft>
              <a:buSzPts val="1800"/>
              <a:buAutoNum type="arabicPeriod"/>
            </a:pPr>
            <a:r>
              <a:rPr lang="en" sz="1800"/>
              <a:t>Sklearn - Simple Linear Regression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References</a:t>
            </a:r>
            <a:endParaRPr sz="3000"/>
          </a:p>
        </p:txBody>
      </p:sp>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14000"/>
              </a:lnSpc>
              <a:spcBef>
                <a:spcPts val="0"/>
              </a:spcBef>
              <a:spcAft>
                <a:spcPts val="0"/>
              </a:spcAft>
              <a:buSzPts val="1300"/>
              <a:buChar char="●"/>
            </a:pPr>
            <a:r>
              <a:rPr lang="en"/>
              <a:t>Iman Barjasteh, Ying Liu , Hayder Radha, Trending Videos: Measurement and Analysis </a:t>
            </a:r>
            <a:endParaRPr/>
          </a:p>
          <a:p>
            <a:pPr indent="-311150" lvl="0" marL="457200" rtl="0" algn="l">
              <a:lnSpc>
                <a:spcPct val="114000"/>
              </a:lnSpc>
              <a:spcBef>
                <a:spcPts val="1500"/>
              </a:spcBef>
              <a:spcAft>
                <a:spcPts val="0"/>
              </a:spcAft>
              <a:buSzPts val="1300"/>
              <a:buChar char="●"/>
            </a:pPr>
            <a:r>
              <a:rPr lang="en" u="sng">
                <a:solidFill>
                  <a:schemeClr val="hlink"/>
                </a:solidFill>
                <a:hlinkClick r:id="rId3"/>
              </a:rPr>
              <a:t>www.kaggle.com</a:t>
            </a:r>
            <a:endParaRPr/>
          </a:p>
          <a:p>
            <a:pPr indent="0" lvl="0" marL="457200" rtl="0" algn="l">
              <a:lnSpc>
                <a:spcPct val="114000"/>
              </a:lnSpc>
              <a:spcBef>
                <a:spcPts val="1500"/>
              </a:spcBef>
              <a:spcAft>
                <a:spcPts val="1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Agenda</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14000"/>
              </a:lnSpc>
              <a:spcBef>
                <a:spcPts val="0"/>
              </a:spcBef>
              <a:spcAft>
                <a:spcPts val="0"/>
              </a:spcAft>
              <a:buSzPts val="1300"/>
              <a:buChar char="●"/>
            </a:pPr>
            <a:r>
              <a:rPr lang="en"/>
              <a:t>Analysis of the viewership lifecycle and basic statistics of  trending-video  content. </a:t>
            </a:r>
            <a:endParaRPr/>
          </a:p>
          <a:p>
            <a:pPr indent="-311150" lvl="0" marL="457200" rtl="0" algn="l">
              <a:lnSpc>
                <a:spcPct val="114000"/>
              </a:lnSpc>
              <a:spcBef>
                <a:spcPts val="1500"/>
              </a:spcBef>
              <a:spcAft>
                <a:spcPts val="0"/>
              </a:spcAft>
              <a:buSzPts val="1300"/>
              <a:buChar char="●"/>
            </a:pPr>
            <a:r>
              <a:rPr lang="en"/>
              <a:t>A comparative analysis  of trending and non-trending videos.  </a:t>
            </a:r>
            <a:endParaRPr/>
          </a:p>
          <a:p>
            <a:pPr indent="-311150" lvl="0" marL="457200" rtl="0" algn="l">
              <a:lnSpc>
                <a:spcPct val="114000"/>
              </a:lnSpc>
              <a:spcBef>
                <a:spcPts val="1500"/>
              </a:spcBef>
              <a:spcAft>
                <a:spcPts val="1500"/>
              </a:spcAft>
              <a:buSzPts val="1300"/>
              <a:buChar char="●"/>
            </a:pPr>
            <a:r>
              <a:rPr lang="en"/>
              <a:t>Directional-Relationship  analysis  of  trending-video viewership  and  the  viewership  of  its  categories.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147" name="Google Shape;147;p15"/>
          <p:cNvSpPr txBox="1"/>
          <p:nvPr>
            <p:ph idx="1" type="body"/>
          </p:nvPr>
        </p:nvSpPr>
        <p:spPr>
          <a:xfrm>
            <a:off x="1126500" y="1307850"/>
            <a:ext cx="7380900" cy="3102900"/>
          </a:xfrm>
          <a:prstGeom prst="rect">
            <a:avLst/>
          </a:prstGeom>
        </p:spPr>
        <p:txBody>
          <a:bodyPr anchorCtr="0" anchor="t" bIns="274300" lIns="91425" spcFirstLastPara="1" rIns="91425" wrap="square" tIns="91425">
            <a:noAutofit/>
          </a:bodyPr>
          <a:lstStyle/>
          <a:p>
            <a:pPr indent="-317500" lvl="0" marL="457200" rtl="0" algn="just">
              <a:lnSpc>
                <a:spcPct val="114000"/>
              </a:lnSpc>
              <a:spcBef>
                <a:spcPts val="0"/>
              </a:spcBef>
              <a:spcAft>
                <a:spcPts val="0"/>
              </a:spcAft>
              <a:buSzPts val="1400"/>
              <a:buChar char="●"/>
            </a:pPr>
            <a:r>
              <a:rPr lang="en" sz="1400"/>
              <a:t>Unlike popular videos, which would have already achieved high viewership numbers by the time they are declared popular, YouTube trending videos represent content that targets viewers’ attention over a relatively short time, and has the potential of becoming popular.</a:t>
            </a:r>
            <a:endParaRPr sz="1400"/>
          </a:p>
          <a:p>
            <a:pPr indent="-317500" lvl="0" marL="457200" rtl="0" algn="just">
              <a:lnSpc>
                <a:spcPct val="114000"/>
              </a:lnSpc>
              <a:spcBef>
                <a:spcPts val="1500"/>
              </a:spcBef>
              <a:spcAft>
                <a:spcPts val="0"/>
              </a:spcAft>
              <a:buSzPts val="1400"/>
              <a:buChar char="●"/>
            </a:pPr>
            <a:r>
              <a:rPr lang="en" sz="1400"/>
              <a:t>YouTube provides public statistics regarding its uploaded videos, most notably the number of views, which shows the aggregate number of times a video has been watched up to that point.</a:t>
            </a:r>
            <a:endParaRPr sz="1400"/>
          </a:p>
          <a:p>
            <a:pPr indent="-317500" lvl="0" marL="457200" rtl="0" algn="just">
              <a:lnSpc>
                <a:spcPct val="114000"/>
              </a:lnSpc>
              <a:spcBef>
                <a:spcPts val="1500"/>
              </a:spcBef>
              <a:spcAft>
                <a:spcPts val="0"/>
              </a:spcAft>
              <a:buSzPts val="1400"/>
              <a:buChar char="●"/>
            </a:pPr>
            <a:r>
              <a:rPr lang="en"/>
              <a:t>Considering the  fact that more  than  one  billion  unique  users  visit  YouTube  each month  and  they  upload  72 hours  of  video  every  minute , YouTube is the best place for e.g. brand engagement or advertising, but it is genuinely difficult and competitive to  get  the  attention  of  users.  </a:t>
            </a:r>
            <a:endParaRPr sz="1400"/>
          </a:p>
          <a:p>
            <a:pPr indent="0" lvl="0" marL="0" rtl="0" algn="just">
              <a:spcBef>
                <a:spcPts val="1500"/>
              </a:spcBef>
              <a:spcAft>
                <a:spcPts val="0"/>
              </a:spcAft>
              <a:buNone/>
            </a:pPr>
            <a:r>
              <a:rPr lang="en" sz="1400"/>
              <a:t>		</a:t>
            </a:r>
            <a:endParaRPr sz="1400"/>
          </a:p>
          <a:p>
            <a:pPr indent="0" lvl="0" marL="914400" rtl="0" algn="just">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Motivation</a:t>
            </a:r>
            <a:endParaRPr sz="3000"/>
          </a:p>
        </p:txBody>
      </p:sp>
      <p:sp>
        <p:nvSpPr>
          <p:cNvPr id="153" name="Google Shape;153;p16"/>
          <p:cNvSpPr txBox="1"/>
          <p:nvPr>
            <p:ph idx="1" type="body"/>
          </p:nvPr>
        </p:nvSpPr>
        <p:spPr>
          <a:xfrm>
            <a:off x="1297500" y="1056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just">
              <a:lnSpc>
                <a:spcPct val="114000"/>
              </a:lnSpc>
              <a:spcBef>
                <a:spcPts val="1600"/>
              </a:spcBef>
              <a:spcAft>
                <a:spcPts val="0"/>
              </a:spcAft>
              <a:buSzPts val="1300"/>
              <a:buChar char="●"/>
            </a:pPr>
            <a:r>
              <a:rPr lang="en"/>
              <a:t>Better understanding  of  YouTube  trending  videos  and  their statistics,  and a  deeper  insight about  their  life cycles, can greatly  affect  the  strategies  for  marketing,  target advertising,  recommendation systems  and search  engines.</a:t>
            </a:r>
            <a:endParaRPr/>
          </a:p>
          <a:p>
            <a:pPr indent="-311150" lvl="0" marL="457200" rtl="0" algn="just">
              <a:lnSpc>
                <a:spcPct val="114000"/>
              </a:lnSpc>
              <a:spcBef>
                <a:spcPts val="1500"/>
              </a:spcBef>
              <a:spcAft>
                <a:spcPts val="0"/>
              </a:spcAft>
              <a:buSzPts val="1300"/>
              <a:buChar char="●"/>
            </a:pPr>
            <a:r>
              <a:rPr lang="en"/>
              <a:t>Finding these trends are significantly important , many different websites have made efforts to pick up on  the  latest  trends  on  the  web,  such  as  “buzzFeed”  or “whatTheTrend”. There are other kinds of websites such as “channelFactory”  that  tries  to  build  an  audience  on YouTube  for  content  owners  or  advertisers.   </a:t>
            </a:r>
            <a:endParaRPr/>
          </a:p>
          <a:p>
            <a:pPr indent="-311150" lvl="0" marL="457200" rtl="0" algn="just">
              <a:lnSpc>
                <a:spcPct val="113000"/>
              </a:lnSpc>
              <a:spcBef>
                <a:spcPts val="1500"/>
              </a:spcBef>
              <a:spcAft>
                <a:spcPts val="1500"/>
              </a:spcAft>
              <a:buSzPts val="1300"/>
              <a:buChar char="●"/>
            </a:pPr>
            <a:r>
              <a:rPr lang="en"/>
              <a:t>Attempts toward the study of these statistics are very significant in developing an insight into the trending videos and viewership pattern among its different categories. This represents a key motivation for our effort.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88675" y="149000"/>
            <a:ext cx="7038900" cy="6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Description</a:t>
            </a:r>
            <a:endParaRPr sz="3000"/>
          </a:p>
        </p:txBody>
      </p:sp>
      <p:sp>
        <p:nvSpPr>
          <p:cNvPr id="159" name="Google Shape;159;p17"/>
          <p:cNvSpPr txBox="1"/>
          <p:nvPr>
            <p:ph idx="1" type="body"/>
          </p:nvPr>
        </p:nvSpPr>
        <p:spPr>
          <a:xfrm>
            <a:off x="1164500" y="780800"/>
            <a:ext cx="7038900" cy="2975400"/>
          </a:xfrm>
          <a:prstGeom prst="rect">
            <a:avLst/>
          </a:prstGeom>
        </p:spPr>
        <p:txBody>
          <a:bodyPr anchorCtr="0" anchor="t" bIns="91425" lIns="91425" spcFirstLastPara="1" rIns="91425" wrap="square" tIns="91425">
            <a:noAutofit/>
          </a:bodyPr>
          <a:lstStyle/>
          <a:p>
            <a:pPr indent="-311150" lvl="0" marL="457200" rtl="0" algn="l">
              <a:lnSpc>
                <a:spcPct val="114000"/>
              </a:lnSpc>
              <a:spcBef>
                <a:spcPts val="0"/>
              </a:spcBef>
              <a:spcAft>
                <a:spcPts val="0"/>
              </a:spcAft>
              <a:buSzPts val="1300"/>
              <a:buChar char="●"/>
            </a:pPr>
            <a:r>
              <a:rPr lang="en"/>
              <a:t>Each row contains details about a video.  </a:t>
            </a:r>
            <a:endParaRPr/>
          </a:p>
          <a:p>
            <a:pPr indent="-311150" lvl="0" marL="457200" rtl="0" algn="l">
              <a:lnSpc>
                <a:spcPct val="114000"/>
              </a:lnSpc>
              <a:spcBef>
                <a:spcPts val="800"/>
              </a:spcBef>
              <a:spcAft>
                <a:spcPts val="0"/>
              </a:spcAft>
              <a:buSzPts val="1300"/>
              <a:buChar char="●"/>
            </a:pPr>
            <a:r>
              <a:rPr lang="en"/>
              <a:t>The columns in the dataset are as follows : </a:t>
            </a:r>
            <a:endParaRPr/>
          </a:p>
          <a:p>
            <a:pPr indent="-304800" lvl="0" marL="914400" rtl="0" algn="l">
              <a:lnSpc>
                <a:spcPct val="114000"/>
              </a:lnSpc>
              <a:spcBef>
                <a:spcPts val="800"/>
              </a:spcBef>
              <a:spcAft>
                <a:spcPts val="0"/>
              </a:spcAft>
              <a:buSzPts val="1200"/>
              <a:buAutoNum type="arabicPeriod"/>
            </a:pPr>
            <a:r>
              <a:rPr lang="en" sz="1200"/>
              <a:t>Video_id ( String)</a:t>
            </a:r>
            <a:endParaRPr sz="1200"/>
          </a:p>
          <a:p>
            <a:pPr indent="-304800" lvl="0" marL="914400" rtl="0" algn="l">
              <a:lnSpc>
                <a:spcPct val="114000"/>
              </a:lnSpc>
              <a:spcBef>
                <a:spcPts val="0"/>
              </a:spcBef>
              <a:spcAft>
                <a:spcPts val="0"/>
              </a:spcAft>
              <a:buSzPts val="1200"/>
              <a:buAutoNum type="arabicPeriod"/>
            </a:pPr>
            <a:r>
              <a:rPr lang="en" sz="1200"/>
              <a:t>Trending_date (String)</a:t>
            </a:r>
            <a:endParaRPr sz="1200"/>
          </a:p>
          <a:p>
            <a:pPr indent="-304800" lvl="0" marL="914400" rtl="0" algn="l">
              <a:lnSpc>
                <a:spcPct val="114000"/>
              </a:lnSpc>
              <a:spcBef>
                <a:spcPts val="0"/>
              </a:spcBef>
              <a:spcAft>
                <a:spcPts val="0"/>
              </a:spcAft>
              <a:buSzPts val="1200"/>
              <a:buAutoNum type="arabicPeriod"/>
            </a:pPr>
            <a:r>
              <a:rPr lang="en" sz="1200"/>
              <a:t>Title (String)</a:t>
            </a:r>
            <a:endParaRPr sz="1200"/>
          </a:p>
          <a:p>
            <a:pPr indent="-304800" lvl="0" marL="914400" rtl="0" algn="l">
              <a:lnSpc>
                <a:spcPct val="114000"/>
              </a:lnSpc>
              <a:spcBef>
                <a:spcPts val="0"/>
              </a:spcBef>
              <a:spcAft>
                <a:spcPts val="0"/>
              </a:spcAft>
              <a:buSzPts val="1200"/>
              <a:buAutoNum type="arabicPeriod"/>
            </a:pPr>
            <a:r>
              <a:rPr lang="en" sz="1200"/>
              <a:t>Channel_title (String)</a:t>
            </a:r>
            <a:endParaRPr sz="1200"/>
          </a:p>
          <a:p>
            <a:pPr indent="-304800" lvl="0" marL="914400" rtl="0" algn="l">
              <a:lnSpc>
                <a:spcPct val="114000"/>
              </a:lnSpc>
              <a:spcBef>
                <a:spcPts val="0"/>
              </a:spcBef>
              <a:spcAft>
                <a:spcPts val="0"/>
              </a:spcAft>
              <a:buSzPts val="1200"/>
              <a:buAutoNum type="arabicPeriod"/>
            </a:pPr>
            <a:r>
              <a:rPr lang="en" sz="1200"/>
              <a:t>Category_id (ID)</a:t>
            </a:r>
            <a:endParaRPr sz="1200"/>
          </a:p>
          <a:p>
            <a:pPr indent="-304800" lvl="0" marL="914400" rtl="0" algn="l">
              <a:lnSpc>
                <a:spcPct val="114000"/>
              </a:lnSpc>
              <a:spcBef>
                <a:spcPts val="0"/>
              </a:spcBef>
              <a:spcAft>
                <a:spcPts val="0"/>
              </a:spcAft>
              <a:buSzPts val="1200"/>
              <a:buAutoNum type="arabicPeriod"/>
            </a:pPr>
            <a:r>
              <a:rPr lang="en" sz="1200"/>
              <a:t>Publish_time (Date)</a:t>
            </a:r>
            <a:endParaRPr sz="1200"/>
          </a:p>
          <a:p>
            <a:pPr indent="-304800" lvl="0" marL="914400" rtl="0" algn="l">
              <a:lnSpc>
                <a:spcPct val="114000"/>
              </a:lnSpc>
              <a:spcBef>
                <a:spcPts val="0"/>
              </a:spcBef>
              <a:spcAft>
                <a:spcPts val="0"/>
              </a:spcAft>
              <a:buSzPts val="1200"/>
              <a:buAutoNum type="arabicPeriod"/>
            </a:pPr>
            <a:r>
              <a:rPr lang="en" sz="1200"/>
              <a:t>Tags (String)</a:t>
            </a:r>
            <a:endParaRPr sz="1200"/>
          </a:p>
          <a:p>
            <a:pPr indent="-304800" lvl="0" marL="914400" rtl="0" algn="l">
              <a:lnSpc>
                <a:spcPct val="114000"/>
              </a:lnSpc>
              <a:spcBef>
                <a:spcPts val="0"/>
              </a:spcBef>
              <a:spcAft>
                <a:spcPts val="0"/>
              </a:spcAft>
              <a:buSzPts val="1200"/>
              <a:buAutoNum type="arabicPeriod"/>
            </a:pPr>
            <a:r>
              <a:rPr lang="en" sz="1200"/>
              <a:t>Views (Integer)</a:t>
            </a:r>
            <a:endParaRPr sz="1200"/>
          </a:p>
          <a:p>
            <a:pPr indent="-304800" lvl="0" marL="914400" rtl="0" algn="l">
              <a:lnSpc>
                <a:spcPct val="114000"/>
              </a:lnSpc>
              <a:spcBef>
                <a:spcPts val="0"/>
              </a:spcBef>
              <a:spcAft>
                <a:spcPts val="0"/>
              </a:spcAft>
              <a:buSzPts val="1200"/>
              <a:buAutoNum type="arabicPeriod"/>
            </a:pPr>
            <a:r>
              <a:rPr lang="en" sz="1200"/>
              <a:t>Likes (Integer)</a:t>
            </a:r>
            <a:endParaRPr sz="1200"/>
          </a:p>
          <a:p>
            <a:pPr indent="-304800" lvl="0" marL="914400" rtl="0" algn="l">
              <a:lnSpc>
                <a:spcPct val="114000"/>
              </a:lnSpc>
              <a:spcBef>
                <a:spcPts val="0"/>
              </a:spcBef>
              <a:spcAft>
                <a:spcPts val="0"/>
              </a:spcAft>
              <a:buSzPts val="1200"/>
              <a:buAutoNum type="arabicPeriod"/>
            </a:pPr>
            <a:r>
              <a:rPr lang="en" sz="1200"/>
              <a:t>Dislikes (Integer)</a:t>
            </a:r>
            <a:endParaRPr sz="1200"/>
          </a:p>
          <a:p>
            <a:pPr indent="-304800" lvl="0" marL="914400" rtl="0" algn="l">
              <a:lnSpc>
                <a:spcPct val="114000"/>
              </a:lnSpc>
              <a:spcBef>
                <a:spcPts val="0"/>
              </a:spcBef>
              <a:spcAft>
                <a:spcPts val="0"/>
              </a:spcAft>
              <a:buSzPts val="1200"/>
              <a:buAutoNum type="arabicPeriod"/>
            </a:pPr>
            <a:r>
              <a:rPr lang="en" sz="1200"/>
              <a:t>Comment_count (Integer)</a:t>
            </a:r>
            <a:endParaRPr sz="1200"/>
          </a:p>
          <a:p>
            <a:pPr indent="-304800" lvl="0" marL="914400" rtl="0" algn="l">
              <a:lnSpc>
                <a:spcPct val="114000"/>
              </a:lnSpc>
              <a:spcBef>
                <a:spcPts val="0"/>
              </a:spcBef>
              <a:spcAft>
                <a:spcPts val="0"/>
              </a:spcAft>
              <a:buSzPts val="1200"/>
              <a:buAutoNum type="arabicPeriod"/>
            </a:pPr>
            <a:r>
              <a:rPr lang="en" sz="1200"/>
              <a:t>Thumbnail_link (URL)</a:t>
            </a:r>
            <a:endParaRPr sz="1200"/>
          </a:p>
          <a:p>
            <a:pPr indent="-304800" lvl="0" marL="914400" rtl="0" algn="l">
              <a:lnSpc>
                <a:spcPct val="114000"/>
              </a:lnSpc>
              <a:spcBef>
                <a:spcPts val="0"/>
              </a:spcBef>
              <a:spcAft>
                <a:spcPts val="0"/>
              </a:spcAft>
              <a:buSzPts val="1200"/>
              <a:buAutoNum type="arabicPeriod"/>
            </a:pPr>
            <a:r>
              <a:rPr lang="en" sz="1200"/>
              <a:t>Comments_disabled (Boolean)</a:t>
            </a:r>
            <a:endParaRPr sz="1200"/>
          </a:p>
          <a:p>
            <a:pPr indent="-304800" lvl="0" marL="914400" rtl="0" algn="l">
              <a:lnSpc>
                <a:spcPct val="114000"/>
              </a:lnSpc>
              <a:spcBef>
                <a:spcPts val="0"/>
              </a:spcBef>
              <a:spcAft>
                <a:spcPts val="0"/>
              </a:spcAft>
              <a:buSzPts val="1200"/>
              <a:buAutoNum type="arabicPeriod"/>
            </a:pPr>
            <a:r>
              <a:rPr lang="en" sz="1200"/>
              <a:t>Ratings_disabled (Boolean)</a:t>
            </a:r>
            <a:endParaRPr sz="1200"/>
          </a:p>
          <a:p>
            <a:pPr indent="-304800" lvl="0" marL="914400" rtl="0" algn="l">
              <a:lnSpc>
                <a:spcPct val="114000"/>
              </a:lnSpc>
              <a:spcBef>
                <a:spcPts val="0"/>
              </a:spcBef>
              <a:spcAft>
                <a:spcPts val="0"/>
              </a:spcAft>
              <a:buSzPts val="1200"/>
              <a:buAutoNum type="arabicPeriod"/>
            </a:pPr>
            <a:r>
              <a:rPr lang="en" sz="1200"/>
              <a:t>Video_error_or_removed (Boolean)</a:t>
            </a:r>
            <a:endParaRPr sz="1200"/>
          </a:p>
          <a:p>
            <a:pPr indent="-304800" lvl="0" marL="914400" rtl="0" algn="l">
              <a:lnSpc>
                <a:spcPct val="114000"/>
              </a:lnSpc>
              <a:spcBef>
                <a:spcPts val="0"/>
              </a:spcBef>
              <a:spcAft>
                <a:spcPts val="0"/>
              </a:spcAft>
              <a:buSzPts val="1200"/>
              <a:buAutoNum type="arabicPeriod"/>
            </a:pPr>
            <a:r>
              <a:rPr lang="en" sz="1200"/>
              <a:t>Description (String)</a:t>
            </a:r>
            <a:endParaRPr sz="1200"/>
          </a:p>
          <a:p>
            <a:pPr indent="0" lvl="0" marL="1371600" rtl="0" algn="l">
              <a:lnSpc>
                <a:spcPct val="114000"/>
              </a:lnSpc>
              <a:spcBef>
                <a:spcPts val="800"/>
              </a:spcBef>
              <a:spcAft>
                <a:spcPts val="8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558275"/>
            <a:ext cx="7038900" cy="9141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3000"/>
              <a:t>Scope of the Project</a:t>
            </a:r>
            <a:endParaRPr sz="3000"/>
          </a:p>
        </p:txBody>
      </p:sp>
      <p:sp>
        <p:nvSpPr>
          <p:cNvPr id="165" name="Google Shape;165;p18"/>
          <p:cNvSpPr txBox="1"/>
          <p:nvPr>
            <p:ph idx="1" type="body"/>
          </p:nvPr>
        </p:nvSpPr>
        <p:spPr>
          <a:xfrm>
            <a:off x="1297500" y="1585175"/>
            <a:ext cx="7038900" cy="2893500"/>
          </a:xfrm>
          <a:prstGeom prst="rect">
            <a:avLst/>
          </a:prstGeom>
        </p:spPr>
        <p:txBody>
          <a:bodyPr anchorCtr="0" anchor="t" bIns="91425" lIns="91425" spcFirstLastPara="1" rIns="91425" wrap="square" tIns="91425">
            <a:noAutofit/>
          </a:bodyPr>
          <a:lstStyle/>
          <a:p>
            <a:pPr indent="-311150" lvl="0" marL="457200" rtl="0" algn="just">
              <a:lnSpc>
                <a:spcPct val="114000"/>
              </a:lnSpc>
              <a:spcBef>
                <a:spcPts val="0"/>
              </a:spcBef>
              <a:spcAft>
                <a:spcPts val="0"/>
              </a:spcAft>
              <a:buSzPts val="1300"/>
              <a:buChar char="●"/>
            </a:pPr>
            <a:r>
              <a:rPr lang="en"/>
              <a:t>The insights obtained from the statistical analysis of the YouTube trending data can </a:t>
            </a:r>
            <a:r>
              <a:rPr lang="en"/>
              <a:t>greatly  affect  the  strategies  for  marketing,  target advertising,  recommendation systems  and search  engines and can also be used to build predictive models for services with crowd based interactions.</a:t>
            </a:r>
            <a:endParaRPr/>
          </a:p>
          <a:p>
            <a:pPr indent="-311150" lvl="0" marL="457200" rtl="0" algn="just">
              <a:lnSpc>
                <a:spcPct val="114000"/>
              </a:lnSpc>
              <a:spcBef>
                <a:spcPts val="1500"/>
              </a:spcBef>
              <a:spcAft>
                <a:spcPts val="0"/>
              </a:spcAft>
              <a:buSzPts val="1300"/>
              <a:buChar char="●"/>
            </a:pPr>
            <a:r>
              <a:rPr lang="en"/>
              <a:t>For  example,  YouTube  has  more  than  a million advertisers  that employ  Google ad  platforms, and according  to  YouTube  stats   the  majority  of  these advertisers  are small  businesses. Having  an insight  about trending  videos’  lifecycles  and  the  viewership  pattern among its popular categories can arguably be instrumental for such applications. </a:t>
            </a:r>
            <a:endParaRPr/>
          </a:p>
          <a:p>
            <a:pPr indent="-311150" lvl="0" marL="457200" rtl="0" algn="just">
              <a:lnSpc>
                <a:spcPct val="114000"/>
              </a:lnSpc>
              <a:spcBef>
                <a:spcPts val="1500"/>
              </a:spcBef>
              <a:spcAft>
                <a:spcPts val="1500"/>
              </a:spcAft>
              <a:buSzPts val="1300"/>
              <a:buChar char="●"/>
            </a:pPr>
            <a:r>
              <a:rPr lang="en"/>
              <a:t>It provides an opportunity to study and analyze the inter-relationships among trending videos’ viewership through their recordings (time series).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260575" y="338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71" name="Google Shape;171;p19"/>
          <p:cNvSpPr txBox="1"/>
          <p:nvPr>
            <p:ph idx="1" type="body"/>
          </p:nvPr>
        </p:nvSpPr>
        <p:spPr>
          <a:xfrm>
            <a:off x="1111075" y="1161775"/>
            <a:ext cx="7038900" cy="324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The  numerical columns ‘likes’  , ‘dislikes’,  ‘views’ and  ‘comment_count’ has missing values and data of type string.</a:t>
            </a:r>
            <a:endParaRPr sz="1800"/>
          </a:p>
          <a:p>
            <a:pPr indent="-342900" lvl="0" marL="457200" rtl="0" algn="just">
              <a:lnSpc>
                <a:spcPct val="115000"/>
              </a:lnSpc>
              <a:spcBef>
                <a:spcPts val="1000"/>
              </a:spcBef>
              <a:spcAft>
                <a:spcPts val="0"/>
              </a:spcAft>
              <a:buSzPts val="1800"/>
              <a:buChar char="●"/>
            </a:pPr>
            <a:r>
              <a:rPr lang="en" sz="1800"/>
              <a:t>The categorical columns comments_disabled , ratings_disabled and video_error_or_removed has missing values.</a:t>
            </a:r>
            <a:endParaRPr sz="1800"/>
          </a:p>
          <a:p>
            <a:pPr indent="-342900" lvl="0" marL="457200" rtl="0" algn="just">
              <a:lnSpc>
                <a:spcPct val="115000"/>
              </a:lnSpc>
              <a:spcBef>
                <a:spcPts val="1000"/>
              </a:spcBef>
              <a:spcAft>
                <a:spcPts val="0"/>
              </a:spcAft>
              <a:buSzPts val="1800"/>
              <a:buChar char="●"/>
            </a:pPr>
            <a:r>
              <a:rPr lang="en" sz="1800"/>
              <a:t>The string values in the numeric column were converted to a  numeric value</a:t>
            </a:r>
            <a:endParaRPr sz="1800"/>
          </a:p>
          <a:p>
            <a:pPr indent="-342900" lvl="0" marL="457200" rtl="0" algn="just">
              <a:lnSpc>
                <a:spcPct val="115000"/>
              </a:lnSpc>
              <a:spcBef>
                <a:spcPts val="1000"/>
              </a:spcBef>
              <a:spcAft>
                <a:spcPts val="0"/>
              </a:spcAft>
              <a:buSzPts val="1800"/>
              <a:buChar char="●"/>
            </a:pPr>
            <a:r>
              <a:rPr lang="en" sz="1800"/>
              <a:t>The missing values in the numerical columns were replaced by the mean of the same column .</a:t>
            </a:r>
            <a:endParaRPr sz="1800"/>
          </a:p>
          <a:p>
            <a:pPr indent="-342900" lvl="0" marL="457200" rtl="0" algn="just">
              <a:lnSpc>
                <a:spcPct val="115000"/>
              </a:lnSpc>
              <a:spcBef>
                <a:spcPts val="1000"/>
              </a:spcBef>
              <a:spcAft>
                <a:spcPts val="0"/>
              </a:spcAft>
              <a:buSzPts val="1800"/>
              <a:buChar char="●"/>
            </a:pPr>
            <a:r>
              <a:rPr lang="en" sz="1800"/>
              <a:t>The missing values in the categorical column are replaced by the previous row value.</a:t>
            </a:r>
            <a:endParaRPr sz="1800"/>
          </a:p>
          <a:p>
            <a:pPr indent="0" lvl="0" marL="457200" rtl="0" algn="just">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57750" y="584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After Cleaning</a:t>
            </a:r>
            <a:endParaRPr/>
          </a:p>
        </p:txBody>
      </p:sp>
      <p:pic>
        <p:nvPicPr>
          <p:cNvPr id="177" name="Google Shape;177;p20"/>
          <p:cNvPicPr preferRelativeResize="0"/>
          <p:nvPr/>
        </p:nvPicPr>
        <p:blipFill rotWithShape="1">
          <a:blip r:embed="rId3">
            <a:alphaModFix/>
          </a:blip>
          <a:srcRect b="17460" l="-9" r="842" t="13745"/>
          <a:stretch/>
        </p:blipFill>
        <p:spPr>
          <a:xfrm>
            <a:off x="404550" y="1498250"/>
            <a:ext cx="8334898" cy="337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018700" y="325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Standardization</a:t>
            </a:r>
            <a:endParaRPr/>
          </a:p>
        </p:txBody>
      </p:sp>
      <p:pic>
        <p:nvPicPr>
          <p:cNvPr id="183" name="Google Shape;183;p21"/>
          <p:cNvPicPr preferRelativeResize="0"/>
          <p:nvPr/>
        </p:nvPicPr>
        <p:blipFill rotWithShape="1">
          <a:blip r:embed="rId3">
            <a:alphaModFix/>
          </a:blip>
          <a:srcRect b="66749" l="0" r="51814" t="14285"/>
          <a:stretch/>
        </p:blipFill>
        <p:spPr>
          <a:xfrm>
            <a:off x="822213" y="1075425"/>
            <a:ext cx="7499563" cy="1496325"/>
          </a:xfrm>
          <a:prstGeom prst="rect">
            <a:avLst/>
          </a:prstGeom>
          <a:noFill/>
          <a:ln>
            <a:noFill/>
          </a:ln>
        </p:spPr>
      </p:pic>
      <p:sp>
        <p:nvSpPr>
          <p:cNvPr id="184" name="Google Shape;184;p21"/>
          <p:cNvSpPr txBox="1"/>
          <p:nvPr/>
        </p:nvSpPr>
        <p:spPr>
          <a:xfrm>
            <a:off x="756675" y="2828675"/>
            <a:ext cx="7499400" cy="1496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Standardization refers to the process of centering the data around 0, i.e, altering the values of the given data such that the mean is 0 and variance is 1.</a:t>
            </a:r>
            <a:endParaRPr sz="1600">
              <a:solidFill>
                <a:srgbClr val="FFFFFF"/>
              </a:solidFill>
              <a:latin typeface="Lato"/>
              <a:ea typeface="Lato"/>
              <a:cs typeface="Lato"/>
              <a:sym typeface="Lato"/>
            </a:endParaRPr>
          </a:p>
          <a:p>
            <a:pPr indent="-330200" lvl="0" marL="457200" rtl="0" algn="just">
              <a:spcBef>
                <a:spcPts val="1000"/>
              </a:spcBef>
              <a:spcAft>
                <a:spcPts val="0"/>
              </a:spcAft>
              <a:buClr>
                <a:srgbClr val="FFFFFF"/>
              </a:buClr>
              <a:buSzPts val="1600"/>
              <a:buFont typeface="Lato"/>
              <a:buChar char="●"/>
            </a:pPr>
            <a:r>
              <a:rPr lang="en" sz="1600">
                <a:solidFill>
                  <a:srgbClr val="FFFFFF"/>
                </a:solidFill>
                <a:latin typeface="Lato"/>
                <a:ea typeface="Lato"/>
                <a:cs typeface="Lato"/>
                <a:sym typeface="Lato"/>
              </a:rPr>
              <a:t>Normalization refers to altering the values in the dataset such that all entries of the numerical columns are between 0 and 1.</a:t>
            </a:r>
            <a:endParaRPr sz="1600">
              <a:solidFill>
                <a:srgbClr val="FFFFFF"/>
              </a:solidFill>
              <a:latin typeface="Lato"/>
              <a:ea typeface="Lato"/>
              <a:cs typeface="Lato"/>
              <a:sym typeface="Lato"/>
            </a:endParaRPr>
          </a:p>
          <a:p>
            <a:pPr indent="-330200" lvl="0" marL="457200" rtl="0" algn="just">
              <a:spcBef>
                <a:spcPts val="1000"/>
              </a:spcBef>
              <a:spcAft>
                <a:spcPts val="1000"/>
              </a:spcAft>
              <a:buClr>
                <a:srgbClr val="FFFFFF"/>
              </a:buClr>
              <a:buSzPts val="1600"/>
              <a:buFont typeface="Lato"/>
              <a:buChar char="●"/>
            </a:pPr>
            <a:r>
              <a:rPr lang="en" sz="1600">
                <a:solidFill>
                  <a:srgbClr val="FFFFFF"/>
                </a:solidFill>
                <a:latin typeface="Lato"/>
                <a:ea typeface="Lato"/>
                <a:cs typeface="Lato"/>
                <a:sym typeface="Lato"/>
              </a:rPr>
              <a:t>Standardisation is required to ensure that the data is internally consistent. Normalization is required by machine learning models when the testing and training sets have different ranges of values.</a:t>
            </a:r>
            <a:endParaRPr sz="16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