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07" r:id="rId2"/>
    <p:sldId id="306" r:id="rId3"/>
    <p:sldId id="275" r:id="rId4"/>
    <p:sldId id="272" r:id="rId5"/>
    <p:sldId id="276" r:id="rId6"/>
    <p:sldId id="277" r:id="rId7"/>
    <p:sldId id="260" r:id="rId8"/>
    <p:sldId id="278" r:id="rId9"/>
    <p:sldId id="262" r:id="rId10"/>
    <p:sldId id="279" r:id="rId11"/>
    <p:sldId id="273" r:id="rId12"/>
    <p:sldId id="280" r:id="rId13"/>
    <p:sldId id="274" r:id="rId14"/>
    <p:sldId id="282" r:id="rId15"/>
    <p:sldId id="283" r:id="rId16"/>
    <p:sldId id="261" r:id="rId17"/>
    <p:sldId id="266" r:id="rId18"/>
    <p:sldId id="267" r:id="rId19"/>
    <p:sldId id="268" r:id="rId20"/>
    <p:sldId id="300" r:id="rId21"/>
    <p:sldId id="310" r:id="rId22"/>
    <p:sldId id="311" r:id="rId23"/>
    <p:sldId id="312" r:id="rId24"/>
    <p:sldId id="314" r:id="rId25"/>
    <p:sldId id="315" r:id="rId26"/>
    <p:sldId id="316" r:id="rId27"/>
    <p:sldId id="290" r:id="rId28"/>
    <p:sldId id="297" r:id="rId29"/>
    <p:sldId id="298" r:id="rId30"/>
    <p:sldId id="299" r:id="rId31"/>
    <p:sldId id="284" r:id="rId32"/>
    <p:sldId id="269" r:id="rId33"/>
    <p:sldId id="285" r:id="rId34"/>
    <p:sldId id="295" r:id="rId35"/>
    <p:sldId id="292" r:id="rId36"/>
    <p:sldId id="296" r:id="rId37"/>
    <p:sldId id="294" r:id="rId38"/>
    <p:sldId id="301" r:id="rId39"/>
    <p:sldId id="287" r:id="rId40"/>
    <p:sldId id="303" r:id="rId41"/>
  </p:sldIdLst>
  <p:sldSz cx="10801350" cy="8280400"/>
  <p:notesSz cx="6858000" cy="9144000"/>
  <p:defaultTextStyle>
    <a:defPPr>
      <a:defRPr lang="en-US"/>
    </a:defPPr>
    <a:lvl1pPr marL="0" algn="l" defTabSz="1090331" rtl="0" eaLnBrk="1" latinLnBrk="0" hangingPunct="1">
      <a:defRPr sz="2100" kern="1200">
        <a:solidFill>
          <a:schemeClr val="tx1"/>
        </a:solidFill>
        <a:latin typeface="+mn-lt"/>
        <a:ea typeface="+mn-ea"/>
        <a:cs typeface="+mn-cs"/>
      </a:defRPr>
    </a:lvl1pPr>
    <a:lvl2pPr marL="545165" algn="l" defTabSz="1090331" rtl="0" eaLnBrk="1" latinLnBrk="0" hangingPunct="1">
      <a:defRPr sz="2100" kern="1200">
        <a:solidFill>
          <a:schemeClr val="tx1"/>
        </a:solidFill>
        <a:latin typeface="+mn-lt"/>
        <a:ea typeface="+mn-ea"/>
        <a:cs typeface="+mn-cs"/>
      </a:defRPr>
    </a:lvl2pPr>
    <a:lvl3pPr marL="1090331" algn="l" defTabSz="1090331" rtl="0" eaLnBrk="1" latinLnBrk="0" hangingPunct="1">
      <a:defRPr sz="2100" kern="1200">
        <a:solidFill>
          <a:schemeClr val="tx1"/>
        </a:solidFill>
        <a:latin typeface="+mn-lt"/>
        <a:ea typeface="+mn-ea"/>
        <a:cs typeface="+mn-cs"/>
      </a:defRPr>
    </a:lvl3pPr>
    <a:lvl4pPr marL="1635496" algn="l" defTabSz="1090331" rtl="0" eaLnBrk="1" latinLnBrk="0" hangingPunct="1">
      <a:defRPr sz="2100" kern="1200">
        <a:solidFill>
          <a:schemeClr val="tx1"/>
        </a:solidFill>
        <a:latin typeface="+mn-lt"/>
        <a:ea typeface="+mn-ea"/>
        <a:cs typeface="+mn-cs"/>
      </a:defRPr>
    </a:lvl4pPr>
    <a:lvl5pPr marL="2180661" algn="l" defTabSz="1090331" rtl="0" eaLnBrk="1" latinLnBrk="0" hangingPunct="1">
      <a:defRPr sz="2100" kern="1200">
        <a:solidFill>
          <a:schemeClr val="tx1"/>
        </a:solidFill>
        <a:latin typeface="+mn-lt"/>
        <a:ea typeface="+mn-ea"/>
        <a:cs typeface="+mn-cs"/>
      </a:defRPr>
    </a:lvl5pPr>
    <a:lvl6pPr marL="2725826" algn="l" defTabSz="1090331" rtl="0" eaLnBrk="1" latinLnBrk="0" hangingPunct="1">
      <a:defRPr sz="2100" kern="1200">
        <a:solidFill>
          <a:schemeClr val="tx1"/>
        </a:solidFill>
        <a:latin typeface="+mn-lt"/>
        <a:ea typeface="+mn-ea"/>
        <a:cs typeface="+mn-cs"/>
      </a:defRPr>
    </a:lvl6pPr>
    <a:lvl7pPr marL="3270992" algn="l" defTabSz="1090331" rtl="0" eaLnBrk="1" latinLnBrk="0" hangingPunct="1">
      <a:defRPr sz="2100" kern="1200">
        <a:solidFill>
          <a:schemeClr val="tx1"/>
        </a:solidFill>
        <a:latin typeface="+mn-lt"/>
        <a:ea typeface="+mn-ea"/>
        <a:cs typeface="+mn-cs"/>
      </a:defRPr>
    </a:lvl7pPr>
    <a:lvl8pPr marL="3816157" algn="l" defTabSz="1090331" rtl="0" eaLnBrk="1" latinLnBrk="0" hangingPunct="1">
      <a:defRPr sz="2100" kern="1200">
        <a:solidFill>
          <a:schemeClr val="tx1"/>
        </a:solidFill>
        <a:latin typeface="+mn-lt"/>
        <a:ea typeface="+mn-ea"/>
        <a:cs typeface="+mn-cs"/>
      </a:defRPr>
    </a:lvl8pPr>
    <a:lvl9pPr marL="4361322" algn="l" defTabSz="1090331"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37E4"/>
    <a:srgbClr val="83F591"/>
    <a:srgbClr val="51E5E5"/>
    <a:srgbClr val="FEB4F5"/>
    <a:srgbClr val="BCE292"/>
    <a:srgbClr val="ABE9FF"/>
    <a:srgbClr val="25C6FF"/>
    <a:srgbClr val="4C31BF"/>
    <a:srgbClr val="F63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670" y="-226"/>
      </p:cViewPr>
      <p:guideLst>
        <p:guide orient="horz" pos="2608"/>
        <p:guide pos="34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855A93-25D3-4969-9A38-4CC893DBDECF}" type="datetimeFigureOut">
              <a:rPr lang="en-IN" smtClean="0"/>
              <a:t>09-04-2023</a:t>
            </a:fld>
            <a:endParaRPr lang="en-IN"/>
          </a:p>
        </p:txBody>
      </p:sp>
      <p:sp>
        <p:nvSpPr>
          <p:cNvPr id="4" name="Slide Image Placeholder 3"/>
          <p:cNvSpPr>
            <a:spLocks noGrp="1" noRot="1" noChangeAspect="1"/>
          </p:cNvSpPr>
          <p:nvPr>
            <p:ph type="sldImg" idx="2"/>
          </p:nvPr>
        </p:nvSpPr>
        <p:spPr>
          <a:xfrm>
            <a:off x="1192213" y="685800"/>
            <a:ext cx="447357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051368-193F-45AB-BD28-E8D021848712}" type="slidenum">
              <a:rPr lang="en-IN" smtClean="0"/>
              <a:t>‹#›</a:t>
            </a:fld>
            <a:endParaRPr lang="en-IN"/>
          </a:p>
        </p:txBody>
      </p:sp>
    </p:spTree>
    <p:extLst>
      <p:ext uri="{BB962C8B-B14F-4D97-AF65-F5344CB8AC3E}">
        <p14:creationId xmlns:p14="http://schemas.microsoft.com/office/powerpoint/2010/main" val="3296641897"/>
      </p:ext>
    </p:extLst>
  </p:cSld>
  <p:clrMap bg1="lt1" tx1="dk1" bg2="lt2" tx2="dk2" accent1="accent1" accent2="accent2" accent3="accent3" accent4="accent4" accent5="accent5" accent6="accent6" hlink="hlink" folHlink="folHlink"/>
  <p:notesStyle>
    <a:lvl1pPr marL="0" algn="l" defTabSz="1090331" rtl="0" eaLnBrk="1" latinLnBrk="0" hangingPunct="1">
      <a:defRPr sz="1400" kern="1200">
        <a:solidFill>
          <a:schemeClr val="tx1"/>
        </a:solidFill>
        <a:latin typeface="+mn-lt"/>
        <a:ea typeface="+mn-ea"/>
        <a:cs typeface="+mn-cs"/>
      </a:defRPr>
    </a:lvl1pPr>
    <a:lvl2pPr marL="545165" algn="l" defTabSz="1090331" rtl="0" eaLnBrk="1" latinLnBrk="0" hangingPunct="1">
      <a:defRPr sz="1400" kern="1200">
        <a:solidFill>
          <a:schemeClr val="tx1"/>
        </a:solidFill>
        <a:latin typeface="+mn-lt"/>
        <a:ea typeface="+mn-ea"/>
        <a:cs typeface="+mn-cs"/>
      </a:defRPr>
    </a:lvl2pPr>
    <a:lvl3pPr marL="1090331" algn="l" defTabSz="1090331" rtl="0" eaLnBrk="1" latinLnBrk="0" hangingPunct="1">
      <a:defRPr sz="1400" kern="1200">
        <a:solidFill>
          <a:schemeClr val="tx1"/>
        </a:solidFill>
        <a:latin typeface="+mn-lt"/>
        <a:ea typeface="+mn-ea"/>
        <a:cs typeface="+mn-cs"/>
      </a:defRPr>
    </a:lvl3pPr>
    <a:lvl4pPr marL="1635496" algn="l" defTabSz="1090331" rtl="0" eaLnBrk="1" latinLnBrk="0" hangingPunct="1">
      <a:defRPr sz="1400" kern="1200">
        <a:solidFill>
          <a:schemeClr val="tx1"/>
        </a:solidFill>
        <a:latin typeface="+mn-lt"/>
        <a:ea typeface="+mn-ea"/>
        <a:cs typeface="+mn-cs"/>
      </a:defRPr>
    </a:lvl4pPr>
    <a:lvl5pPr marL="2180661" algn="l" defTabSz="1090331" rtl="0" eaLnBrk="1" latinLnBrk="0" hangingPunct="1">
      <a:defRPr sz="1400" kern="1200">
        <a:solidFill>
          <a:schemeClr val="tx1"/>
        </a:solidFill>
        <a:latin typeface="+mn-lt"/>
        <a:ea typeface="+mn-ea"/>
        <a:cs typeface="+mn-cs"/>
      </a:defRPr>
    </a:lvl5pPr>
    <a:lvl6pPr marL="2725826" algn="l" defTabSz="1090331" rtl="0" eaLnBrk="1" latinLnBrk="0" hangingPunct="1">
      <a:defRPr sz="1400" kern="1200">
        <a:solidFill>
          <a:schemeClr val="tx1"/>
        </a:solidFill>
        <a:latin typeface="+mn-lt"/>
        <a:ea typeface="+mn-ea"/>
        <a:cs typeface="+mn-cs"/>
      </a:defRPr>
    </a:lvl6pPr>
    <a:lvl7pPr marL="3270992" algn="l" defTabSz="1090331" rtl="0" eaLnBrk="1" latinLnBrk="0" hangingPunct="1">
      <a:defRPr sz="1400" kern="1200">
        <a:solidFill>
          <a:schemeClr val="tx1"/>
        </a:solidFill>
        <a:latin typeface="+mn-lt"/>
        <a:ea typeface="+mn-ea"/>
        <a:cs typeface="+mn-cs"/>
      </a:defRPr>
    </a:lvl7pPr>
    <a:lvl8pPr marL="3816157" algn="l" defTabSz="1090331" rtl="0" eaLnBrk="1" latinLnBrk="0" hangingPunct="1">
      <a:defRPr sz="1400" kern="1200">
        <a:solidFill>
          <a:schemeClr val="tx1"/>
        </a:solidFill>
        <a:latin typeface="+mn-lt"/>
        <a:ea typeface="+mn-ea"/>
        <a:cs typeface="+mn-cs"/>
      </a:defRPr>
    </a:lvl8pPr>
    <a:lvl9pPr marL="4361322" algn="l" defTabSz="1090331"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051368-193F-45AB-BD28-E8D021848712}" type="slidenum">
              <a:rPr lang="en-IN" smtClean="0"/>
              <a:t>9</a:t>
            </a:fld>
            <a:endParaRPr lang="en-IN"/>
          </a:p>
        </p:txBody>
      </p:sp>
    </p:spTree>
    <p:extLst>
      <p:ext uri="{BB962C8B-B14F-4D97-AF65-F5344CB8AC3E}">
        <p14:creationId xmlns:p14="http://schemas.microsoft.com/office/powerpoint/2010/main" val="308935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5051368-193F-45AB-BD28-E8D021848712}" type="slidenum">
              <a:rPr lang="en-IN" smtClean="0"/>
              <a:t>11</a:t>
            </a:fld>
            <a:endParaRPr lang="en-IN"/>
          </a:p>
        </p:txBody>
      </p:sp>
    </p:spTree>
    <p:extLst>
      <p:ext uri="{BB962C8B-B14F-4D97-AF65-F5344CB8AC3E}">
        <p14:creationId xmlns:p14="http://schemas.microsoft.com/office/powerpoint/2010/main" val="409062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0101" y="2572292"/>
            <a:ext cx="9181148" cy="17749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620203" y="4692227"/>
            <a:ext cx="7560945" cy="2116102"/>
          </a:xfrm>
        </p:spPr>
        <p:txBody>
          <a:bodyPr/>
          <a:lstStyle>
            <a:lvl1pPr marL="0" indent="0" algn="ctr">
              <a:buNone/>
              <a:defRPr>
                <a:solidFill>
                  <a:schemeClr val="tx1">
                    <a:tint val="75000"/>
                  </a:schemeClr>
                </a:solidFill>
              </a:defRPr>
            </a:lvl1pPr>
            <a:lvl2pPr marL="545165" indent="0" algn="ctr">
              <a:buNone/>
              <a:defRPr>
                <a:solidFill>
                  <a:schemeClr val="tx1">
                    <a:tint val="75000"/>
                  </a:schemeClr>
                </a:solidFill>
              </a:defRPr>
            </a:lvl2pPr>
            <a:lvl3pPr marL="1090331" indent="0" algn="ctr">
              <a:buNone/>
              <a:defRPr>
                <a:solidFill>
                  <a:schemeClr val="tx1">
                    <a:tint val="75000"/>
                  </a:schemeClr>
                </a:solidFill>
              </a:defRPr>
            </a:lvl3pPr>
            <a:lvl4pPr marL="1635496" indent="0" algn="ctr">
              <a:buNone/>
              <a:defRPr>
                <a:solidFill>
                  <a:schemeClr val="tx1">
                    <a:tint val="75000"/>
                  </a:schemeClr>
                </a:solidFill>
              </a:defRPr>
            </a:lvl4pPr>
            <a:lvl5pPr marL="2180661" indent="0" algn="ctr">
              <a:buNone/>
              <a:defRPr>
                <a:solidFill>
                  <a:schemeClr val="tx1">
                    <a:tint val="75000"/>
                  </a:schemeClr>
                </a:solidFill>
              </a:defRPr>
            </a:lvl5pPr>
            <a:lvl6pPr marL="2725826" indent="0" algn="ctr">
              <a:buNone/>
              <a:defRPr>
                <a:solidFill>
                  <a:schemeClr val="tx1">
                    <a:tint val="75000"/>
                  </a:schemeClr>
                </a:solidFill>
              </a:defRPr>
            </a:lvl6pPr>
            <a:lvl7pPr marL="3270992" indent="0" algn="ctr">
              <a:buNone/>
              <a:defRPr>
                <a:solidFill>
                  <a:schemeClr val="tx1">
                    <a:tint val="75000"/>
                  </a:schemeClr>
                </a:solidFill>
              </a:defRPr>
            </a:lvl7pPr>
            <a:lvl8pPr marL="3816157" indent="0" algn="ctr">
              <a:buNone/>
              <a:defRPr>
                <a:solidFill>
                  <a:schemeClr val="tx1">
                    <a:tint val="75000"/>
                  </a:schemeClr>
                </a:solidFill>
              </a:defRPr>
            </a:lvl8pPr>
            <a:lvl9pPr marL="4361322"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82840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81100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30979" y="331600"/>
            <a:ext cx="2430304" cy="706517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40067" y="331600"/>
            <a:ext cx="7110889" cy="7065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2604211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D62158-5AB6-4A67-9ED6-20ABF84A9668}"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329921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3232" y="5320925"/>
            <a:ext cx="9181148" cy="1644579"/>
          </a:xfrm>
        </p:spPr>
        <p:txBody>
          <a:bodyPr anchor="t"/>
          <a:lstStyle>
            <a:lvl1pPr algn="l">
              <a:defRPr sz="4800" b="1" cap="all"/>
            </a:lvl1pPr>
          </a:lstStyle>
          <a:p>
            <a:r>
              <a:rPr lang="en-US" smtClean="0"/>
              <a:t>Click to edit Master title style</a:t>
            </a:r>
            <a:endParaRPr lang="en-IN"/>
          </a:p>
        </p:txBody>
      </p:sp>
      <p:sp>
        <p:nvSpPr>
          <p:cNvPr id="3" name="Text Placeholder 2"/>
          <p:cNvSpPr>
            <a:spLocks noGrp="1"/>
          </p:cNvSpPr>
          <p:nvPr>
            <p:ph type="body" idx="1"/>
          </p:nvPr>
        </p:nvSpPr>
        <p:spPr>
          <a:xfrm>
            <a:off x="853232" y="3509587"/>
            <a:ext cx="9181148" cy="1811337"/>
          </a:xfrm>
        </p:spPr>
        <p:txBody>
          <a:bodyPr anchor="b"/>
          <a:lstStyle>
            <a:lvl1pPr marL="0" indent="0">
              <a:buNone/>
              <a:defRPr sz="2400">
                <a:solidFill>
                  <a:schemeClr val="tx1">
                    <a:tint val="75000"/>
                  </a:schemeClr>
                </a:solidFill>
              </a:defRPr>
            </a:lvl1pPr>
            <a:lvl2pPr marL="545165" indent="0">
              <a:buNone/>
              <a:defRPr sz="2100">
                <a:solidFill>
                  <a:schemeClr val="tx1">
                    <a:tint val="75000"/>
                  </a:schemeClr>
                </a:solidFill>
              </a:defRPr>
            </a:lvl2pPr>
            <a:lvl3pPr marL="1090331" indent="0">
              <a:buNone/>
              <a:defRPr sz="1900">
                <a:solidFill>
                  <a:schemeClr val="tx1">
                    <a:tint val="75000"/>
                  </a:schemeClr>
                </a:solidFill>
              </a:defRPr>
            </a:lvl3pPr>
            <a:lvl4pPr marL="1635496" indent="0">
              <a:buNone/>
              <a:defRPr sz="1700">
                <a:solidFill>
                  <a:schemeClr val="tx1">
                    <a:tint val="75000"/>
                  </a:schemeClr>
                </a:solidFill>
              </a:defRPr>
            </a:lvl4pPr>
            <a:lvl5pPr marL="2180661" indent="0">
              <a:buNone/>
              <a:defRPr sz="1700">
                <a:solidFill>
                  <a:schemeClr val="tx1">
                    <a:tint val="75000"/>
                  </a:schemeClr>
                </a:solidFill>
              </a:defRPr>
            </a:lvl5pPr>
            <a:lvl6pPr marL="2725826" indent="0">
              <a:buNone/>
              <a:defRPr sz="1700">
                <a:solidFill>
                  <a:schemeClr val="tx1">
                    <a:tint val="75000"/>
                  </a:schemeClr>
                </a:solidFill>
              </a:defRPr>
            </a:lvl6pPr>
            <a:lvl7pPr marL="3270992" indent="0">
              <a:buNone/>
              <a:defRPr sz="1700">
                <a:solidFill>
                  <a:schemeClr val="tx1">
                    <a:tint val="75000"/>
                  </a:schemeClr>
                </a:solidFill>
              </a:defRPr>
            </a:lvl7pPr>
            <a:lvl8pPr marL="3816157" indent="0">
              <a:buNone/>
              <a:defRPr sz="1700">
                <a:solidFill>
                  <a:schemeClr val="tx1">
                    <a:tint val="75000"/>
                  </a:schemeClr>
                </a:solidFill>
              </a:defRPr>
            </a:lvl8pPr>
            <a:lvl9pPr marL="4361322"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D62158-5AB6-4A67-9ED6-20ABF84A9668}"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293690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40068" y="1932094"/>
            <a:ext cx="4770596" cy="546468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90686" y="1932094"/>
            <a:ext cx="4770596" cy="5464681"/>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D62158-5AB6-4A67-9ED6-20ABF84A9668}"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14595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40068" y="1853507"/>
            <a:ext cx="4772472" cy="772453"/>
          </a:xfrm>
        </p:spPr>
        <p:txBody>
          <a:bodyPr anchor="b"/>
          <a:lstStyle>
            <a:lvl1pPr marL="0" indent="0">
              <a:buNone/>
              <a:defRPr sz="2900" b="1"/>
            </a:lvl1pPr>
            <a:lvl2pPr marL="545165" indent="0">
              <a:buNone/>
              <a:defRPr sz="2400" b="1"/>
            </a:lvl2pPr>
            <a:lvl3pPr marL="1090331" indent="0">
              <a:buNone/>
              <a:defRPr sz="2100" b="1"/>
            </a:lvl3pPr>
            <a:lvl4pPr marL="1635496" indent="0">
              <a:buNone/>
              <a:defRPr sz="1900" b="1"/>
            </a:lvl4pPr>
            <a:lvl5pPr marL="2180661" indent="0">
              <a:buNone/>
              <a:defRPr sz="1900" b="1"/>
            </a:lvl5pPr>
            <a:lvl6pPr marL="2725826" indent="0">
              <a:buNone/>
              <a:defRPr sz="1900" b="1"/>
            </a:lvl6pPr>
            <a:lvl7pPr marL="3270992" indent="0">
              <a:buNone/>
              <a:defRPr sz="1900" b="1"/>
            </a:lvl7pPr>
            <a:lvl8pPr marL="3816157" indent="0">
              <a:buNone/>
              <a:defRPr sz="1900" b="1"/>
            </a:lvl8pPr>
            <a:lvl9pPr marL="4361322"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540068" y="2625960"/>
            <a:ext cx="4772472" cy="4770814"/>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86936" y="1853507"/>
            <a:ext cx="4774347" cy="772453"/>
          </a:xfrm>
        </p:spPr>
        <p:txBody>
          <a:bodyPr anchor="b"/>
          <a:lstStyle>
            <a:lvl1pPr marL="0" indent="0">
              <a:buNone/>
              <a:defRPr sz="2900" b="1"/>
            </a:lvl1pPr>
            <a:lvl2pPr marL="545165" indent="0">
              <a:buNone/>
              <a:defRPr sz="2400" b="1"/>
            </a:lvl2pPr>
            <a:lvl3pPr marL="1090331" indent="0">
              <a:buNone/>
              <a:defRPr sz="2100" b="1"/>
            </a:lvl3pPr>
            <a:lvl4pPr marL="1635496" indent="0">
              <a:buNone/>
              <a:defRPr sz="1900" b="1"/>
            </a:lvl4pPr>
            <a:lvl5pPr marL="2180661" indent="0">
              <a:buNone/>
              <a:defRPr sz="1900" b="1"/>
            </a:lvl5pPr>
            <a:lvl6pPr marL="2725826" indent="0">
              <a:buNone/>
              <a:defRPr sz="1900" b="1"/>
            </a:lvl6pPr>
            <a:lvl7pPr marL="3270992" indent="0">
              <a:buNone/>
              <a:defRPr sz="1900" b="1"/>
            </a:lvl7pPr>
            <a:lvl8pPr marL="3816157" indent="0">
              <a:buNone/>
              <a:defRPr sz="1900" b="1"/>
            </a:lvl8pPr>
            <a:lvl9pPr marL="4361322"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5486936" y="2625960"/>
            <a:ext cx="4774347" cy="4770814"/>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D62158-5AB6-4A67-9ED6-20ABF84A9668}"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426020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D62158-5AB6-4A67-9ED6-20ABF84A9668}"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818572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D62158-5AB6-4A67-9ED6-20ABF84A9668}"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16579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0068" y="329682"/>
            <a:ext cx="3553570" cy="1403068"/>
          </a:xfrm>
        </p:spPr>
        <p:txBody>
          <a:bodyPr anchor="b"/>
          <a:lstStyle>
            <a:lvl1pPr algn="l">
              <a:defRPr sz="2400" b="1"/>
            </a:lvl1pPr>
          </a:lstStyle>
          <a:p>
            <a:r>
              <a:rPr lang="en-US" smtClean="0"/>
              <a:t>Click to edit Master title style</a:t>
            </a:r>
            <a:endParaRPr lang="en-IN"/>
          </a:p>
        </p:txBody>
      </p:sp>
      <p:sp>
        <p:nvSpPr>
          <p:cNvPr id="3" name="Content Placeholder 2"/>
          <p:cNvSpPr>
            <a:spLocks noGrp="1"/>
          </p:cNvSpPr>
          <p:nvPr>
            <p:ph idx="1"/>
          </p:nvPr>
        </p:nvSpPr>
        <p:spPr>
          <a:xfrm>
            <a:off x="4223028" y="329683"/>
            <a:ext cx="6038255" cy="7067092"/>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40068" y="1732751"/>
            <a:ext cx="3553570" cy="5664024"/>
          </a:xfrm>
        </p:spPr>
        <p:txBody>
          <a:bodyPr/>
          <a:lstStyle>
            <a:lvl1pPr marL="0" indent="0">
              <a:buNone/>
              <a:defRPr sz="1700"/>
            </a:lvl1pPr>
            <a:lvl2pPr marL="545165" indent="0">
              <a:buNone/>
              <a:defRPr sz="1400"/>
            </a:lvl2pPr>
            <a:lvl3pPr marL="1090331" indent="0">
              <a:buNone/>
              <a:defRPr sz="1200"/>
            </a:lvl3pPr>
            <a:lvl4pPr marL="1635496" indent="0">
              <a:buNone/>
              <a:defRPr sz="1100"/>
            </a:lvl4pPr>
            <a:lvl5pPr marL="2180661" indent="0">
              <a:buNone/>
              <a:defRPr sz="1100"/>
            </a:lvl5pPr>
            <a:lvl6pPr marL="2725826" indent="0">
              <a:buNone/>
              <a:defRPr sz="1100"/>
            </a:lvl6pPr>
            <a:lvl7pPr marL="3270992" indent="0">
              <a:buNone/>
              <a:defRPr sz="1100"/>
            </a:lvl7pPr>
            <a:lvl8pPr marL="3816157" indent="0">
              <a:buNone/>
              <a:defRPr sz="1100"/>
            </a:lvl8pPr>
            <a:lvl9pPr marL="436132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62158-5AB6-4A67-9ED6-20ABF84A9668}"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7614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17140" y="5796280"/>
            <a:ext cx="6480810" cy="684284"/>
          </a:xfrm>
        </p:spPr>
        <p:txBody>
          <a:bodyPr anchor="b"/>
          <a:lstStyle>
            <a:lvl1pPr algn="l">
              <a:defRPr sz="2400" b="1"/>
            </a:lvl1pPr>
          </a:lstStyle>
          <a:p>
            <a:r>
              <a:rPr lang="en-US" smtClean="0"/>
              <a:t>Click to edit Master title style</a:t>
            </a:r>
            <a:endParaRPr lang="en-IN"/>
          </a:p>
        </p:txBody>
      </p:sp>
      <p:sp>
        <p:nvSpPr>
          <p:cNvPr id="3" name="Picture Placeholder 2"/>
          <p:cNvSpPr>
            <a:spLocks noGrp="1"/>
          </p:cNvSpPr>
          <p:nvPr>
            <p:ph type="pic" idx="1"/>
          </p:nvPr>
        </p:nvSpPr>
        <p:spPr>
          <a:xfrm>
            <a:off x="2117140" y="739869"/>
            <a:ext cx="6480810" cy="4968240"/>
          </a:xfrm>
        </p:spPr>
        <p:txBody>
          <a:bodyPr/>
          <a:lstStyle>
            <a:lvl1pPr marL="0" indent="0">
              <a:buNone/>
              <a:defRPr sz="3800"/>
            </a:lvl1pPr>
            <a:lvl2pPr marL="545165" indent="0">
              <a:buNone/>
              <a:defRPr sz="3300"/>
            </a:lvl2pPr>
            <a:lvl3pPr marL="1090331" indent="0">
              <a:buNone/>
              <a:defRPr sz="2900"/>
            </a:lvl3pPr>
            <a:lvl4pPr marL="1635496" indent="0">
              <a:buNone/>
              <a:defRPr sz="2400"/>
            </a:lvl4pPr>
            <a:lvl5pPr marL="2180661" indent="0">
              <a:buNone/>
              <a:defRPr sz="2400"/>
            </a:lvl5pPr>
            <a:lvl6pPr marL="2725826" indent="0">
              <a:buNone/>
              <a:defRPr sz="2400"/>
            </a:lvl6pPr>
            <a:lvl7pPr marL="3270992" indent="0">
              <a:buNone/>
              <a:defRPr sz="2400"/>
            </a:lvl7pPr>
            <a:lvl8pPr marL="3816157" indent="0">
              <a:buNone/>
              <a:defRPr sz="2400"/>
            </a:lvl8pPr>
            <a:lvl9pPr marL="4361322" indent="0">
              <a:buNone/>
              <a:defRPr sz="2400"/>
            </a:lvl9pPr>
          </a:lstStyle>
          <a:p>
            <a:endParaRPr lang="en-IN"/>
          </a:p>
        </p:txBody>
      </p:sp>
      <p:sp>
        <p:nvSpPr>
          <p:cNvPr id="4" name="Text Placeholder 3"/>
          <p:cNvSpPr>
            <a:spLocks noGrp="1"/>
          </p:cNvSpPr>
          <p:nvPr>
            <p:ph type="body" sz="half" idx="2"/>
          </p:nvPr>
        </p:nvSpPr>
        <p:spPr>
          <a:xfrm>
            <a:off x="2117140" y="6480564"/>
            <a:ext cx="6480810" cy="971796"/>
          </a:xfrm>
        </p:spPr>
        <p:txBody>
          <a:bodyPr/>
          <a:lstStyle>
            <a:lvl1pPr marL="0" indent="0">
              <a:buNone/>
              <a:defRPr sz="1700"/>
            </a:lvl1pPr>
            <a:lvl2pPr marL="545165" indent="0">
              <a:buNone/>
              <a:defRPr sz="1400"/>
            </a:lvl2pPr>
            <a:lvl3pPr marL="1090331" indent="0">
              <a:buNone/>
              <a:defRPr sz="1200"/>
            </a:lvl3pPr>
            <a:lvl4pPr marL="1635496" indent="0">
              <a:buNone/>
              <a:defRPr sz="1100"/>
            </a:lvl4pPr>
            <a:lvl5pPr marL="2180661" indent="0">
              <a:buNone/>
              <a:defRPr sz="1100"/>
            </a:lvl5pPr>
            <a:lvl6pPr marL="2725826" indent="0">
              <a:buNone/>
              <a:defRPr sz="1100"/>
            </a:lvl6pPr>
            <a:lvl7pPr marL="3270992" indent="0">
              <a:buNone/>
              <a:defRPr sz="1100"/>
            </a:lvl7pPr>
            <a:lvl8pPr marL="3816157" indent="0">
              <a:buNone/>
              <a:defRPr sz="1100"/>
            </a:lvl8pPr>
            <a:lvl9pPr marL="4361322"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D62158-5AB6-4A67-9ED6-20ABF84A9668}"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CDE487-7532-48EE-AB6A-16E630DD9D23}" type="slidenum">
              <a:rPr lang="en-IN" smtClean="0"/>
              <a:t>‹#›</a:t>
            </a:fld>
            <a:endParaRPr lang="en-IN"/>
          </a:p>
        </p:txBody>
      </p:sp>
    </p:spTree>
    <p:extLst>
      <p:ext uri="{BB962C8B-B14F-4D97-AF65-F5344CB8AC3E}">
        <p14:creationId xmlns:p14="http://schemas.microsoft.com/office/powerpoint/2010/main" val="1979606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0068" y="331600"/>
            <a:ext cx="9721215" cy="1380067"/>
          </a:xfrm>
          <a:prstGeom prst="rect">
            <a:avLst/>
          </a:prstGeom>
        </p:spPr>
        <p:txBody>
          <a:bodyPr vert="horz" lIns="109033" tIns="54517" rIns="109033" bIns="54517"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540068" y="1932094"/>
            <a:ext cx="9721215" cy="5464681"/>
          </a:xfrm>
          <a:prstGeom prst="rect">
            <a:avLst/>
          </a:prstGeom>
        </p:spPr>
        <p:txBody>
          <a:bodyPr vert="horz" lIns="109033" tIns="54517" rIns="109033" bIns="5451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540068" y="7674704"/>
            <a:ext cx="2520315" cy="440855"/>
          </a:xfrm>
          <a:prstGeom prst="rect">
            <a:avLst/>
          </a:prstGeom>
        </p:spPr>
        <p:txBody>
          <a:bodyPr vert="horz" lIns="109033" tIns="54517" rIns="109033" bIns="54517" rtlCol="0" anchor="ctr"/>
          <a:lstStyle>
            <a:lvl1pPr algn="l">
              <a:defRPr sz="1400">
                <a:solidFill>
                  <a:schemeClr val="tx1">
                    <a:tint val="75000"/>
                  </a:schemeClr>
                </a:solidFill>
              </a:defRPr>
            </a:lvl1pPr>
          </a:lstStyle>
          <a:p>
            <a:fld id="{E5D62158-5AB6-4A67-9ED6-20ABF84A9668}" type="datetimeFigureOut">
              <a:rPr lang="en-IN" smtClean="0"/>
              <a:t>09-04-2023</a:t>
            </a:fld>
            <a:endParaRPr lang="en-IN"/>
          </a:p>
        </p:txBody>
      </p:sp>
      <p:sp>
        <p:nvSpPr>
          <p:cNvPr id="5" name="Footer Placeholder 4"/>
          <p:cNvSpPr>
            <a:spLocks noGrp="1"/>
          </p:cNvSpPr>
          <p:nvPr>
            <p:ph type="ftr" sz="quarter" idx="3"/>
          </p:nvPr>
        </p:nvSpPr>
        <p:spPr>
          <a:xfrm>
            <a:off x="3690461" y="7674704"/>
            <a:ext cx="3420428" cy="440855"/>
          </a:xfrm>
          <a:prstGeom prst="rect">
            <a:avLst/>
          </a:prstGeom>
        </p:spPr>
        <p:txBody>
          <a:bodyPr vert="horz" lIns="109033" tIns="54517" rIns="109033" bIns="54517" rtlCol="0" anchor="ctr"/>
          <a:lstStyle>
            <a:lvl1pPr algn="ctr">
              <a:defRPr sz="14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40968" y="7674704"/>
            <a:ext cx="2520315" cy="440855"/>
          </a:xfrm>
          <a:prstGeom prst="rect">
            <a:avLst/>
          </a:prstGeom>
        </p:spPr>
        <p:txBody>
          <a:bodyPr vert="horz" lIns="109033" tIns="54517" rIns="109033" bIns="54517" rtlCol="0" anchor="ctr"/>
          <a:lstStyle>
            <a:lvl1pPr algn="r">
              <a:defRPr sz="1400">
                <a:solidFill>
                  <a:schemeClr val="tx1">
                    <a:tint val="75000"/>
                  </a:schemeClr>
                </a:solidFill>
              </a:defRPr>
            </a:lvl1pPr>
          </a:lstStyle>
          <a:p>
            <a:fld id="{43CDE487-7532-48EE-AB6A-16E630DD9D23}" type="slidenum">
              <a:rPr lang="en-IN" smtClean="0"/>
              <a:t>‹#›</a:t>
            </a:fld>
            <a:endParaRPr lang="en-IN"/>
          </a:p>
        </p:txBody>
      </p:sp>
    </p:spTree>
    <p:extLst>
      <p:ext uri="{BB962C8B-B14F-4D97-AF65-F5344CB8AC3E}">
        <p14:creationId xmlns:p14="http://schemas.microsoft.com/office/powerpoint/2010/main" val="49274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90331" rtl="0" eaLnBrk="1" latinLnBrk="0" hangingPunct="1">
        <a:spcBef>
          <a:spcPct val="0"/>
        </a:spcBef>
        <a:buNone/>
        <a:defRPr sz="5200" kern="1200">
          <a:solidFill>
            <a:schemeClr val="tx1"/>
          </a:solidFill>
          <a:latin typeface="+mj-lt"/>
          <a:ea typeface="+mj-ea"/>
          <a:cs typeface="+mj-cs"/>
        </a:defRPr>
      </a:lvl1pPr>
    </p:titleStyle>
    <p:bodyStyle>
      <a:lvl1pPr marL="408874" indent="-408874" algn="l" defTabSz="1090331"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5894" indent="-340728" algn="l" defTabSz="1090331"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2913" indent="-272583" algn="l" defTabSz="109033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8078"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53244"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8409"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43574"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8740"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33905" indent="-272583" algn="l" defTabSz="1090331"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0331" rtl="0" eaLnBrk="1" latinLnBrk="0" hangingPunct="1">
        <a:defRPr sz="2100" kern="1200">
          <a:solidFill>
            <a:schemeClr val="tx1"/>
          </a:solidFill>
          <a:latin typeface="+mn-lt"/>
          <a:ea typeface="+mn-ea"/>
          <a:cs typeface="+mn-cs"/>
        </a:defRPr>
      </a:lvl1pPr>
      <a:lvl2pPr marL="545165" algn="l" defTabSz="1090331" rtl="0" eaLnBrk="1" latinLnBrk="0" hangingPunct="1">
        <a:defRPr sz="2100" kern="1200">
          <a:solidFill>
            <a:schemeClr val="tx1"/>
          </a:solidFill>
          <a:latin typeface="+mn-lt"/>
          <a:ea typeface="+mn-ea"/>
          <a:cs typeface="+mn-cs"/>
        </a:defRPr>
      </a:lvl2pPr>
      <a:lvl3pPr marL="1090331" algn="l" defTabSz="1090331" rtl="0" eaLnBrk="1" latinLnBrk="0" hangingPunct="1">
        <a:defRPr sz="2100" kern="1200">
          <a:solidFill>
            <a:schemeClr val="tx1"/>
          </a:solidFill>
          <a:latin typeface="+mn-lt"/>
          <a:ea typeface="+mn-ea"/>
          <a:cs typeface="+mn-cs"/>
        </a:defRPr>
      </a:lvl3pPr>
      <a:lvl4pPr marL="1635496" algn="l" defTabSz="1090331" rtl="0" eaLnBrk="1" latinLnBrk="0" hangingPunct="1">
        <a:defRPr sz="2100" kern="1200">
          <a:solidFill>
            <a:schemeClr val="tx1"/>
          </a:solidFill>
          <a:latin typeface="+mn-lt"/>
          <a:ea typeface="+mn-ea"/>
          <a:cs typeface="+mn-cs"/>
        </a:defRPr>
      </a:lvl4pPr>
      <a:lvl5pPr marL="2180661" algn="l" defTabSz="1090331" rtl="0" eaLnBrk="1" latinLnBrk="0" hangingPunct="1">
        <a:defRPr sz="2100" kern="1200">
          <a:solidFill>
            <a:schemeClr val="tx1"/>
          </a:solidFill>
          <a:latin typeface="+mn-lt"/>
          <a:ea typeface="+mn-ea"/>
          <a:cs typeface="+mn-cs"/>
        </a:defRPr>
      </a:lvl5pPr>
      <a:lvl6pPr marL="2725826" algn="l" defTabSz="1090331" rtl="0" eaLnBrk="1" latinLnBrk="0" hangingPunct="1">
        <a:defRPr sz="2100" kern="1200">
          <a:solidFill>
            <a:schemeClr val="tx1"/>
          </a:solidFill>
          <a:latin typeface="+mn-lt"/>
          <a:ea typeface="+mn-ea"/>
          <a:cs typeface="+mn-cs"/>
        </a:defRPr>
      </a:lvl6pPr>
      <a:lvl7pPr marL="3270992" algn="l" defTabSz="1090331" rtl="0" eaLnBrk="1" latinLnBrk="0" hangingPunct="1">
        <a:defRPr sz="2100" kern="1200">
          <a:solidFill>
            <a:schemeClr val="tx1"/>
          </a:solidFill>
          <a:latin typeface="+mn-lt"/>
          <a:ea typeface="+mn-ea"/>
          <a:cs typeface="+mn-cs"/>
        </a:defRPr>
      </a:lvl7pPr>
      <a:lvl8pPr marL="3816157" algn="l" defTabSz="1090331" rtl="0" eaLnBrk="1" latinLnBrk="0" hangingPunct="1">
        <a:defRPr sz="2100" kern="1200">
          <a:solidFill>
            <a:schemeClr val="tx1"/>
          </a:solidFill>
          <a:latin typeface="+mn-lt"/>
          <a:ea typeface="+mn-ea"/>
          <a:cs typeface="+mn-cs"/>
        </a:defRPr>
      </a:lvl8pPr>
      <a:lvl9pPr marL="4361322" algn="l" defTabSz="1090331"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sourceforge.net/projects/mingw-w64/files/Toolchains%20targetting%20Win64/Personal%20Builds/mingw-builds/8.1.0/threads-win32/sjlj/x86_64-8.1.0-release-win32-sjlj-rt_v6-rev0.7z/download"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drive.google.com/drive/folders/1XSllKx-xI3Baljr9wOILriWg9lqKgQ2Q?usp=shari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39465318"/>
              </p:ext>
            </p:extLst>
          </p:nvPr>
        </p:nvGraphicFramePr>
        <p:xfrm>
          <a:off x="576139" y="2195984"/>
          <a:ext cx="9721080" cy="4752528"/>
        </p:xfrm>
        <a:graphic>
          <a:graphicData uri="http://schemas.openxmlformats.org/drawingml/2006/table">
            <a:tbl>
              <a:tblPr firstRow="1" bandRow="1">
                <a:tableStyleId>{5C22544A-7EE6-4342-B048-85BDC9FD1C3A}</a:tableStyleId>
              </a:tblPr>
              <a:tblGrid>
                <a:gridCol w="1037661">
                  <a:extLst>
                    <a:ext uri="{9D8B030D-6E8A-4147-A177-3AD203B41FA5}">
                      <a16:colId xmlns="" xmlns:a16="http://schemas.microsoft.com/office/drawing/2014/main" val="2147290983"/>
                    </a:ext>
                  </a:extLst>
                </a:gridCol>
                <a:gridCol w="6803075">
                  <a:extLst>
                    <a:ext uri="{9D8B030D-6E8A-4147-A177-3AD203B41FA5}">
                      <a16:colId xmlns="" xmlns:a16="http://schemas.microsoft.com/office/drawing/2014/main" val="207230885"/>
                    </a:ext>
                  </a:extLst>
                </a:gridCol>
                <a:gridCol w="1880344">
                  <a:extLst>
                    <a:ext uri="{9D8B030D-6E8A-4147-A177-3AD203B41FA5}">
                      <a16:colId xmlns="" xmlns:a16="http://schemas.microsoft.com/office/drawing/2014/main" val="3137762658"/>
                    </a:ext>
                  </a:extLst>
                </a:gridCol>
              </a:tblGrid>
              <a:tr h="540060">
                <a:tc>
                  <a:txBody>
                    <a:bodyPr/>
                    <a:lstStyle/>
                    <a:p>
                      <a:pPr algn="ctr"/>
                      <a:r>
                        <a:rPr lang="en-US" sz="2000" dirty="0" smtClean="0">
                          <a:latin typeface="Arial" panose="020B0604020202020204" pitchFamily="34" charset="0"/>
                          <a:cs typeface="Arial" panose="020B0604020202020204" pitchFamily="34" charset="0"/>
                        </a:rPr>
                        <a:t>S. No.</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F13FC2"/>
                    </a:solidFill>
                  </a:tcPr>
                </a:tc>
                <a:tc>
                  <a:txBody>
                    <a:bodyPr/>
                    <a:lstStyle/>
                    <a:p>
                      <a:pPr algn="ctr"/>
                      <a:r>
                        <a:rPr lang="en-US" sz="2000" dirty="0" smtClean="0">
                          <a:latin typeface="Arial" panose="020B0604020202020204" pitchFamily="34" charset="0"/>
                          <a:cs typeface="Arial" panose="020B0604020202020204" pitchFamily="34" charset="0"/>
                        </a:rPr>
                        <a:t>Index</a:t>
                      </a:r>
                      <a:endParaRPr lang="en-IN" sz="2000" dirty="0">
                        <a:latin typeface="Arial" panose="020B0604020202020204" pitchFamily="34" charset="0"/>
                        <a:cs typeface="Arial" panose="020B0604020202020204" pitchFamily="34" charset="0"/>
                      </a:endParaRPr>
                    </a:p>
                  </a:txBody>
                  <a:tcPr>
                    <a:lnT w="12700" cap="flat" cmpd="sng" algn="ctr">
                      <a:solidFill>
                        <a:schemeClr val="tx1"/>
                      </a:solidFill>
                      <a:prstDash val="solid"/>
                      <a:round/>
                      <a:headEnd type="none" w="med" len="med"/>
                      <a:tailEnd type="none" w="med" len="med"/>
                    </a:lnT>
                    <a:solidFill>
                      <a:srgbClr val="F13FC2"/>
                    </a:solidFill>
                  </a:tcPr>
                </a:tc>
                <a:tc>
                  <a:txBody>
                    <a:bodyPr/>
                    <a:lstStyle/>
                    <a:p>
                      <a:pPr algn="ctr"/>
                      <a:r>
                        <a:rPr lang="en-US" sz="2000" dirty="0" smtClean="0">
                          <a:latin typeface="Arial" panose="020B0604020202020204" pitchFamily="34" charset="0"/>
                          <a:cs typeface="Arial" panose="020B0604020202020204" pitchFamily="34" charset="0"/>
                        </a:rPr>
                        <a:t>Page no.</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F13FC2"/>
                    </a:solidFill>
                  </a:tcPr>
                </a:tc>
                <a:extLst>
                  <a:ext uri="{0D108BD9-81ED-4DB2-BD59-A6C34878D82A}">
                    <a16:rowId xmlns="" xmlns:a16="http://schemas.microsoft.com/office/drawing/2014/main" val="2508018498"/>
                  </a:ext>
                </a:extLst>
              </a:tr>
              <a:tr h="468052">
                <a:tc>
                  <a:txBody>
                    <a:bodyPr/>
                    <a:lstStyle/>
                    <a:p>
                      <a:pPr algn="ctr"/>
                      <a:r>
                        <a:rPr lang="en-US" sz="2000" dirty="0" smtClean="0">
                          <a:latin typeface="Arial" panose="020B0604020202020204" pitchFamily="34" charset="0"/>
                          <a:cs typeface="Arial" panose="020B0604020202020204" pitchFamily="34" charset="0"/>
                        </a:rPr>
                        <a:t>1</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83F59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Problem Statement</a:t>
                      </a: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3</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 xmlns:a16="http://schemas.microsoft.com/office/drawing/2014/main" val="1352876188"/>
                  </a:ext>
                </a:extLst>
              </a:tr>
              <a:tr h="468052">
                <a:tc>
                  <a:txBody>
                    <a:bodyPr/>
                    <a:lstStyle/>
                    <a:p>
                      <a:pPr algn="ctr"/>
                      <a:r>
                        <a:rPr lang="en-US" sz="2000" dirty="0" smtClean="0">
                          <a:latin typeface="Arial" panose="020B0604020202020204" pitchFamily="34" charset="0"/>
                          <a:cs typeface="Arial" panose="020B0604020202020204" pitchFamily="34" charset="0"/>
                        </a:rPr>
                        <a:t>2</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51E5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Architecture Design</a:t>
                      </a: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4</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extLst>
                  <a:ext uri="{0D108BD9-81ED-4DB2-BD59-A6C34878D82A}">
                    <a16:rowId xmlns="" xmlns:a16="http://schemas.microsoft.com/office/drawing/2014/main" val="2921331535"/>
                  </a:ext>
                </a:extLst>
              </a:tr>
              <a:tr h="468052">
                <a:tc>
                  <a:txBody>
                    <a:bodyPr/>
                    <a:lstStyle/>
                    <a:p>
                      <a:pPr algn="ctr"/>
                      <a:r>
                        <a:rPr lang="en-US" sz="2000" dirty="0" smtClean="0">
                          <a:latin typeface="Arial" panose="020B0604020202020204" pitchFamily="34" charset="0"/>
                          <a:cs typeface="Arial" panose="020B0604020202020204" pitchFamily="34" charset="0"/>
                        </a:rPr>
                        <a:t>3</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83F59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Functional Blocks, entities and Databases</a:t>
                      </a: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15</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 xmlns:a16="http://schemas.microsoft.com/office/drawing/2014/main" val="1557431853"/>
                  </a:ext>
                </a:extLst>
              </a:tr>
              <a:tr h="468052">
                <a:tc>
                  <a:txBody>
                    <a:bodyPr/>
                    <a:lstStyle/>
                    <a:p>
                      <a:pPr algn="ctr"/>
                      <a:r>
                        <a:rPr lang="en-US" sz="2000" dirty="0" smtClean="0">
                          <a:latin typeface="Arial" panose="020B0604020202020204" pitchFamily="34" charset="0"/>
                          <a:cs typeface="Arial" panose="020B0604020202020204" pitchFamily="34" charset="0"/>
                        </a:rPr>
                        <a:t>4</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51E5E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Libraries and Header files</a:t>
                      </a: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22</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extLst>
                  <a:ext uri="{0D108BD9-81ED-4DB2-BD59-A6C34878D82A}">
                    <a16:rowId xmlns="" xmlns:a16="http://schemas.microsoft.com/office/drawing/2014/main" val="1830203313"/>
                  </a:ext>
                </a:extLst>
              </a:tr>
              <a:tr h="468052">
                <a:tc>
                  <a:txBody>
                    <a:bodyPr/>
                    <a:lstStyle/>
                    <a:p>
                      <a:pPr algn="ctr"/>
                      <a:r>
                        <a:rPr lang="en-US" sz="2000" dirty="0" smtClean="0">
                          <a:latin typeface="Arial" panose="020B0604020202020204" pitchFamily="34" charset="0"/>
                          <a:cs typeface="Arial" panose="020B0604020202020204" pitchFamily="34" charset="0"/>
                        </a:rPr>
                        <a:t>5</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83F59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smtClean="0">
                          <a:latin typeface="Arial" panose="020B0604020202020204" pitchFamily="34" charset="0"/>
                          <a:cs typeface="Arial" panose="020B0604020202020204" pitchFamily="34" charset="0"/>
                        </a:rPr>
                        <a:t>System Requirements</a:t>
                      </a: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26</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 xmlns:a16="http://schemas.microsoft.com/office/drawing/2014/main" val="1745472231"/>
                  </a:ext>
                </a:extLst>
              </a:tr>
              <a:tr h="468052">
                <a:tc>
                  <a:txBody>
                    <a:bodyPr/>
                    <a:lstStyle/>
                    <a:p>
                      <a:pPr algn="ctr"/>
                      <a:r>
                        <a:rPr lang="en-US" sz="2000" dirty="0" smtClean="0">
                          <a:latin typeface="Arial" panose="020B0604020202020204" pitchFamily="34" charset="0"/>
                          <a:cs typeface="Arial" panose="020B0604020202020204" pitchFamily="34" charset="0"/>
                        </a:rPr>
                        <a:t>6</a:t>
                      </a:r>
                      <a:endParaRPr lang="en-IN" sz="20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solidFill>
                      <a:srgbClr val="51E5E5"/>
                    </a:solidFill>
                  </a:tcPr>
                </a:tc>
                <a:tc>
                  <a:txBody>
                    <a:bodyPr/>
                    <a:lstStyle/>
                    <a:p>
                      <a:r>
                        <a:rPr lang="en-US" sz="2000" dirty="0" smtClean="0">
                          <a:latin typeface="Arial" panose="020B0604020202020204" pitchFamily="34" charset="0"/>
                          <a:cs typeface="Arial" panose="020B0604020202020204" pitchFamily="34" charset="0"/>
                        </a:rPr>
                        <a:t>Drive link Information</a:t>
                      </a:r>
                      <a:endParaRPr lang="en-IN" sz="2000" dirty="0">
                        <a:latin typeface="Arial" panose="020B0604020202020204" pitchFamily="34" charset="0"/>
                        <a:cs typeface="Arial" panose="020B0604020202020204" pitchFamily="34" charset="0"/>
                      </a:endParaRP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28</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extLst>
                  <a:ext uri="{0D108BD9-81ED-4DB2-BD59-A6C34878D82A}">
                    <a16:rowId xmlns="" xmlns:a16="http://schemas.microsoft.com/office/drawing/2014/main" val="4021210613"/>
                  </a:ext>
                </a:extLst>
              </a:tr>
              <a:tr h="468052">
                <a:tc>
                  <a:txBody>
                    <a:bodyPr/>
                    <a:lstStyle/>
                    <a:p>
                      <a:pPr algn="ctr"/>
                      <a:r>
                        <a:rPr lang="en-US" sz="1800" b="0" dirty="0" smtClean="0">
                          <a:latin typeface="Arial" panose="020B0604020202020204" pitchFamily="34" charset="0"/>
                          <a:cs typeface="Arial" panose="020B0604020202020204" pitchFamily="34" charset="0"/>
                        </a:rPr>
                        <a:t>7</a:t>
                      </a:r>
                    </a:p>
                  </a:txBody>
                  <a:tcPr>
                    <a:lnL w="12700" cap="flat" cmpd="sng" algn="ctr">
                      <a:solidFill>
                        <a:schemeClr val="tx1"/>
                      </a:solidFill>
                      <a:prstDash val="solid"/>
                      <a:round/>
                      <a:headEnd type="none" w="med" len="med"/>
                      <a:tailEnd type="none" w="med" len="med"/>
                    </a:lnL>
                    <a:solidFill>
                      <a:srgbClr val="83F591"/>
                    </a:solidFill>
                  </a:tcPr>
                </a:tc>
                <a:tc>
                  <a:txBody>
                    <a:bodyPr/>
                    <a:lstStyle/>
                    <a:p>
                      <a:r>
                        <a:rPr lang="en-US" sz="2000" dirty="0" smtClean="0">
                          <a:latin typeface="Arial" panose="020B0604020202020204" pitchFamily="34" charset="0"/>
                          <a:cs typeface="Arial" panose="020B0604020202020204" pitchFamily="34" charset="0"/>
                        </a:rPr>
                        <a:t>Instructions for the Execution</a:t>
                      </a:r>
                      <a:r>
                        <a:rPr lang="en-US" sz="2000" baseline="0" dirty="0" smtClean="0">
                          <a:latin typeface="Arial" panose="020B0604020202020204" pitchFamily="34" charset="0"/>
                          <a:cs typeface="Arial" panose="020B0604020202020204" pitchFamily="34" charset="0"/>
                        </a:rPr>
                        <a:t> Steps</a:t>
                      </a:r>
                      <a:endParaRPr lang="en-IN" sz="2000" dirty="0">
                        <a:latin typeface="Arial" panose="020B0604020202020204" pitchFamily="34" charset="0"/>
                        <a:cs typeface="Arial" panose="020B0604020202020204" pitchFamily="34" charset="0"/>
                      </a:endParaRPr>
                    </a:p>
                  </a:txBody>
                  <a:tcPr>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32</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83F591"/>
                    </a:solidFill>
                  </a:tcPr>
                </a:tc>
                <a:extLst>
                  <a:ext uri="{0D108BD9-81ED-4DB2-BD59-A6C34878D82A}">
                    <a16:rowId xmlns="" xmlns:a16="http://schemas.microsoft.com/office/drawing/2014/main" val="852069027"/>
                  </a:ext>
                </a:extLst>
              </a:tr>
              <a:tr h="468052">
                <a:tc>
                  <a:txBody>
                    <a:bodyPr/>
                    <a:lstStyle/>
                    <a:p>
                      <a:pPr algn="ctr"/>
                      <a:r>
                        <a:rPr lang="en-US" sz="1800" b="0" dirty="0" smtClean="0">
                          <a:latin typeface="Arial" panose="020B0604020202020204" pitchFamily="34" charset="0"/>
                          <a:cs typeface="Arial" panose="020B0604020202020204" pitchFamily="34" charset="0"/>
                        </a:rPr>
                        <a:t>8</a:t>
                      </a:r>
                    </a:p>
                  </a:txBody>
                  <a:tcPr>
                    <a:lnL w="12700" cap="flat" cmpd="sng" algn="ctr">
                      <a:solidFill>
                        <a:schemeClr val="tx1"/>
                      </a:solidFill>
                      <a:prstDash val="solid"/>
                      <a:round/>
                      <a:headEnd type="none" w="med" len="med"/>
                      <a:tailEnd type="none" w="med" len="med"/>
                    </a:lnL>
                    <a:solidFill>
                      <a:srgbClr val="51E5E5"/>
                    </a:solidFill>
                  </a:tcPr>
                </a:tc>
                <a:tc>
                  <a:txBody>
                    <a:bodyPr/>
                    <a:lstStyle/>
                    <a:p>
                      <a:pPr marL="0" marR="0" indent="0" algn="l" defTabSz="1090331" rtl="0" eaLnBrk="1" fontAlgn="auto" latinLnBrk="0" hangingPunct="1">
                        <a:lnSpc>
                          <a:spcPct val="100000"/>
                        </a:lnSpc>
                        <a:spcBef>
                          <a:spcPts val="0"/>
                        </a:spcBef>
                        <a:spcAft>
                          <a:spcPts val="0"/>
                        </a:spcAft>
                        <a:buClrTx/>
                        <a:buSzTx/>
                        <a:buFontTx/>
                        <a:buNone/>
                        <a:tabLst/>
                        <a:defRPr/>
                      </a:pPr>
                      <a:r>
                        <a:rPr lang="en-US" sz="2000" dirty="0" smtClean="0">
                          <a:latin typeface="Arial" panose="020B0604020202020204" pitchFamily="34" charset="0"/>
                          <a:cs typeface="Arial" panose="020B0604020202020204" pitchFamily="34" charset="0"/>
                        </a:rPr>
                        <a:t>Mechanism of Communication between Process blocks</a:t>
                      </a:r>
                      <a:endParaRPr lang="en-IN" sz="2000" dirty="0" smtClean="0">
                        <a:latin typeface="Arial" panose="020B0604020202020204" pitchFamily="34" charset="0"/>
                        <a:cs typeface="Arial" panose="020B0604020202020204" pitchFamily="34" charset="0"/>
                      </a:endParaRPr>
                    </a:p>
                  </a:txBody>
                  <a:tcPr>
                    <a:solidFill>
                      <a:srgbClr val="51E5E5"/>
                    </a:solidFill>
                  </a:tcPr>
                </a:tc>
                <a:tc>
                  <a:txBody>
                    <a:bodyPr/>
                    <a:lstStyle/>
                    <a:p>
                      <a:pPr algn="ctr"/>
                      <a:r>
                        <a:rPr lang="en-US" sz="2000" dirty="0" smtClean="0">
                          <a:latin typeface="Arial" panose="020B0604020202020204" pitchFamily="34" charset="0"/>
                          <a:cs typeface="Arial" panose="020B0604020202020204" pitchFamily="34" charset="0"/>
                        </a:rPr>
                        <a:t>35</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solidFill>
                      <a:srgbClr val="51E5E5"/>
                    </a:solidFill>
                  </a:tcPr>
                </a:tc>
              </a:tr>
              <a:tr h="468052">
                <a:tc>
                  <a:txBody>
                    <a:bodyPr/>
                    <a:lstStyle/>
                    <a:p>
                      <a:pPr algn="ctr"/>
                      <a:r>
                        <a:rPr lang="en-US" sz="1800" b="0" dirty="0" smtClean="0">
                          <a:latin typeface="Arial" panose="020B0604020202020204" pitchFamily="34" charset="0"/>
                          <a:cs typeface="Arial" panose="020B0604020202020204" pitchFamily="34" charset="0"/>
                        </a:rPr>
                        <a:t>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rgbClr val="83F591"/>
                    </a:solidFill>
                  </a:tcPr>
                </a:tc>
                <a:tc>
                  <a:txBody>
                    <a:bodyPr/>
                    <a:lstStyle/>
                    <a:p>
                      <a:r>
                        <a:rPr lang="en-US" sz="2000" dirty="0" smtClean="0">
                          <a:latin typeface="Arial" panose="020B0604020202020204" pitchFamily="34" charset="0"/>
                          <a:cs typeface="Arial" panose="020B0604020202020204" pitchFamily="34" charset="0"/>
                        </a:rPr>
                        <a:t>Scalability and Modularity</a:t>
                      </a:r>
                      <a:endParaRPr lang="en-IN" sz="2000" dirty="0">
                        <a:latin typeface="Arial" panose="020B0604020202020204" pitchFamily="34" charset="0"/>
                        <a:cs typeface="Arial" panose="020B0604020202020204" pitchFamily="34" charset="0"/>
                      </a:endParaRPr>
                    </a:p>
                  </a:txBody>
                  <a:tcPr>
                    <a:lnB w="12700" cap="flat" cmpd="sng" algn="ctr">
                      <a:solidFill>
                        <a:schemeClr val="tx1"/>
                      </a:solidFill>
                      <a:prstDash val="solid"/>
                      <a:round/>
                      <a:headEnd type="none" w="med" len="med"/>
                      <a:tailEnd type="none" w="med" len="med"/>
                    </a:lnB>
                    <a:solidFill>
                      <a:srgbClr val="83F591"/>
                    </a:solidFill>
                  </a:tcPr>
                </a:tc>
                <a:tc>
                  <a:txBody>
                    <a:bodyPr/>
                    <a:lstStyle/>
                    <a:p>
                      <a:pPr algn="ctr"/>
                      <a:r>
                        <a:rPr lang="en-US" sz="2000" dirty="0" smtClean="0">
                          <a:latin typeface="Arial" panose="020B0604020202020204" pitchFamily="34" charset="0"/>
                          <a:cs typeface="Arial" panose="020B0604020202020204" pitchFamily="34" charset="0"/>
                        </a:rPr>
                        <a:t>39</a:t>
                      </a:r>
                      <a:endParaRPr lang="en-IN" sz="2000" dirty="0">
                        <a:latin typeface="Arial" panose="020B0604020202020204" pitchFamily="34" charset="0"/>
                        <a:cs typeface="Arial" panose="020B0604020202020204" pitchFamily="34"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83F591"/>
                    </a:solidFill>
                  </a:tcPr>
                </a:tc>
              </a:tr>
            </a:tbl>
          </a:graphicData>
        </a:graphic>
      </p:graphicFrame>
      <p:sp>
        <p:nvSpPr>
          <p:cNvPr id="4" name="TextBox 3"/>
          <p:cNvSpPr txBox="1"/>
          <p:nvPr/>
        </p:nvSpPr>
        <p:spPr>
          <a:xfrm>
            <a:off x="247152" y="107752"/>
            <a:ext cx="10122075" cy="1341205"/>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smtClean="0">
                <a:solidFill>
                  <a:srgbClr val="FF0000"/>
                </a:solidFill>
              </a:rPr>
              <a:t>Content</a:t>
            </a:r>
            <a:endParaRPr lang="en-US" sz="8000" b="1" dirty="0">
              <a:solidFill>
                <a:srgbClr val="FF0000"/>
              </a:solidFill>
            </a:endParaRPr>
          </a:p>
        </p:txBody>
      </p:sp>
    </p:spTree>
    <p:extLst>
      <p:ext uri="{BB962C8B-B14F-4D97-AF65-F5344CB8AC3E}">
        <p14:creationId xmlns:p14="http://schemas.microsoft.com/office/powerpoint/2010/main" val="17963775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115" y="2772048"/>
            <a:ext cx="10081120" cy="21414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2.1 Design</a:t>
            </a:r>
          </a:p>
          <a:p>
            <a:pPr algn="ctr"/>
            <a:r>
              <a:rPr lang="en-IN" sz="6600" b="1" dirty="0">
                <a:solidFill>
                  <a:srgbClr val="4C31BF"/>
                </a:solidFill>
              </a:rPr>
              <a:t>Data </a:t>
            </a:r>
            <a:r>
              <a:rPr lang="en-IN" sz="6600" b="1" dirty="0" smtClean="0">
                <a:solidFill>
                  <a:srgbClr val="4C31BF"/>
                </a:solidFill>
              </a:rPr>
              <a:t>Acquisition </a:t>
            </a:r>
            <a:r>
              <a:rPr lang="en-US" sz="6600" b="1" dirty="0" smtClean="0">
                <a:solidFill>
                  <a:srgbClr val="4C31BF"/>
                </a:solidFill>
              </a:rPr>
              <a:t>System</a:t>
            </a:r>
            <a:endParaRPr lang="en-IN" sz="6600" b="1" dirty="0">
              <a:solidFill>
                <a:srgbClr val="4C31BF"/>
              </a:solidFill>
            </a:endParaRPr>
          </a:p>
        </p:txBody>
      </p:sp>
    </p:spTree>
    <p:extLst>
      <p:ext uri="{BB962C8B-B14F-4D97-AF65-F5344CB8AC3E}">
        <p14:creationId xmlns:p14="http://schemas.microsoft.com/office/powerpoint/2010/main" val="4139331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091" y="3350984"/>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4" name="Oval 3"/>
          <p:cNvSpPr/>
          <p:nvPr/>
        </p:nvSpPr>
        <p:spPr>
          <a:xfrm>
            <a:off x="4513513" y="3232735"/>
            <a:ext cx="2107470" cy="199012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Data </a:t>
            </a:r>
            <a:r>
              <a:rPr lang="en-IN" b="1" dirty="0" smtClean="0"/>
              <a:t>Acquisition</a:t>
            </a:r>
          </a:p>
        </p:txBody>
      </p:sp>
      <p:sp>
        <p:nvSpPr>
          <p:cNvPr id="24" name="Rectangle 23"/>
          <p:cNvSpPr/>
          <p:nvPr/>
        </p:nvSpPr>
        <p:spPr>
          <a:xfrm>
            <a:off x="174512" y="607065"/>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26" name="Straight Connector 25"/>
          <p:cNvCxnSpPr/>
          <p:nvPr/>
        </p:nvCxnSpPr>
        <p:spPr>
          <a:xfrm flipV="1">
            <a:off x="514750" y="59907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174512" y="59512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174512" y="196801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275517" y="1974237"/>
            <a:ext cx="0" cy="1376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46628" y="2240531"/>
            <a:ext cx="1728268"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3) Retrieve </a:t>
            </a:r>
            <a:r>
              <a:rPr lang="en-US" sz="1800" b="1" dirty="0">
                <a:solidFill>
                  <a:srgbClr val="FF0000"/>
                </a:solidFill>
              </a:rPr>
              <a:t>each row of pixels</a:t>
            </a:r>
            <a:endParaRPr lang="en-IN" sz="1800" b="1" dirty="0">
              <a:solidFill>
                <a:srgbClr val="FF0000"/>
              </a:solidFill>
            </a:endParaRPr>
          </a:p>
        </p:txBody>
      </p:sp>
      <p:sp>
        <p:nvSpPr>
          <p:cNvPr id="38" name="Rectangle 37"/>
          <p:cNvSpPr/>
          <p:nvPr/>
        </p:nvSpPr>
        <p:spPr>
          <a:xfrm>
            <a:off x="573096" y="858053"/>
            <a:ext cx="1727903" cy="780385"/>
          </a:xfrm>
          <a:prstGeom prst="rect">
            <a:avLst/>
          </a:prstGeom>
        </p:spPr>
        <p:txBody>
          <a:bodyPr wrap="square" lIns="109033" tIns="54517" rIns="109033" bIns="54517">
            <a:spAutoFit/>
          </a:bodyPr>
          <a:lstStyle/>
          <a:p>
            <a:pPr algn="ctr"/>
            <a:r>
              <a:rPr lang="en-IN" b="1" dirty="0" smtClean="0">
                <a:solidFill>
                  <a:schemeClr val="bg1"/>
                </a:solidFill>
              </a:rPr>
              <a:t>Testing.csv file</a:t>
            </a:r>
            <a:endParaRPr lang="en-IN" dirty="0">
              <a:solidFill>
                <a:schemeClr val="bg1"/>
              </a:solidFill>
            </a:endParaRPr>
          </a:p>
        </p:txBody>
      </p:sp>
      <p:sp>
        <p:nvSpPr>
          <p:cNvPr id="45" name="Rectangle 44"/>
          <p:cNvSpPr/>
          <p:nvPr/>
        </p:nvSpPr>
        <p:spPr>
          <a:xfrm>
            <a:off x="8290714" y="3479392"/>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6" name="Straight Connector 45"/>
          <p:cNvCxnSpPr/>
          <p:nvPr/>
        </p:nvCxnSpPr>
        <p:spPr>
          <a:xfrm flipV="1">
            <a:off x="8630952" y="3471399"/>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8290714" y="3471778"/>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8290714" y="4840343"/>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8293899" y="347939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8689298" y="3909548"/>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cxnSp>
        <p:nvCxnSpPr>
          <p:cNvPr id="56" name="Straight Arrow Connector 55"/>
          <p:cNvCxnSpPr>
            <a:stCxn id="4" idx="1"/>
          </p:cNvCxnSpPr>
          <p:nvPr/>
        </p:nvCxnSpPr>
        <p:spPr>
          <a:xfrm flipH="1" flipV="1">
            <a:off x="2381290" y="1993547"/>
            <a:ext cx="2440855" cy="15306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355637" y="4180735"/>
            <a:ext cx="2157876"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69744" y="6225112"/>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62" name="Rectangle 61"/>
          <p:cNvSpPr/>
          <p:nvPr/>
        </p:nvSpPr>
        <p:spPr>
          <a:xfrm>
            <a:off x="4409437" y="6431720"/>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63" name="Straight Connector 62"/>
          <p:cNvCxnSpPr/>
          <p:nvPr/>
        </p:nvCxnSpPr>
        <p:spPr>
          <a:xfrm flipV="1">
            <a:off x="4749675" y="6423727"/>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4409437" y="6419777"/>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4409437" y="779267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412622" y="6431720"/>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2440471" y="7148511"/>
            <a:ext cx="1909784"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6) Store </a:t>
            </a:r>
            <a:r>
              <a:rPr lang="en-US" sz="1800" b="1" dirty="0">
                <a:solidFill>
                  <a:srgbClr val="FF0000"/>
                </a:solidFill>
              </a:rPr>
              <a:t>scanned pair of pixels</a:t>
            </a:r>
            <a:endParaRPr lang="en-IN" sz="1800" b="1" dirty="0">
              <a:solidFill>
                <a:srgbClr val="FF0000"/>
              </a:solidFill>
            </a:endParaRPr>
          </a:p>
        </p:txBody>
      </p:sp>
      <p:sp>
        <p:nvSpPr>
          <p:cNvPr id="68" name="Rectangle 67"/>
          <p:cNvSpPr/>
          <p:nvPr/>
        </p:nvSpPr>
        <p:spPr>
          <a:xfrm>
            <a:off x="4808021" y="6861876"/>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cxnSp>
        <p:nvCxnSpPr>
          <p:cNvPr id="69" name="Straight Arrow Connector 68"/>
          <p:cNvCxnSpPr>
            <a:endCxn id="62" idx="1"/>
          </p:cNvCxnSpPr>
          <p:nvPr/>
        </p:nvCxnSpPr>
        <p:spPr>
          <a:xfrm flipV="1">
            <a:off x="2381290" y="7118168"/>
            <a:ext cx="2028147" cy="870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355854" y="3243651"/>
            <a:ext cx="2053583"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4) Send Row </a:t>
            </a:r>
            <a:r>
              <a:rPr lang="en-US" sz="1800" b="1" dirty="0">
                <a:solidFill>
                  <a:srgbClr val="FF0000"/>
                </a:solidFill>
              </a:rPr>
              <a:t>of </a:t>
            </a:r>
            <a:r>
              <a:rPr lang="en-US" sz="1800" b="1" dirty="0" smtClean="0">
                <a:solidFill>
                  <a:srgbClr val="FF0000"/>
                </a:solidFill>
              </a:rPr>
              <a:t>pixels to </a:t>
            </a:r>
            <a:r>
              <a:rPr lang="en-US" sz="1800" b="1" dirty="0" err="1" smtClean="0">
                <a:solidFill>
                  <a:srgbClr val="FF0000"/>
                </a:solidFill>
              </a:rPr>
              <a:t>Pixel_Generator</a:t>
            </a:r>
            <a:endParaRPr lang="en-IN" sz="1800" b="1" dirty="0">
              <a:solidFill>
                <a:srgbClr val="FF0000"/>
              </a:solidFill>
            </a:endParaRPr>
          </a:p>
        </p:txBody>
      </p:sp>
      <p:sp>
        <p:nvSpPr>
          <p:cNvPr id="73" name="TextBox 72"/>
          <p:cNvSpPr txBox="1"/>
          <p:nvPr/>
        </p:nvSpPr>
        <p:spPr>
          <a:xfrm>
            <a:off x="3603225" y="5460789"/>
            <a:ext cx="2085482"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7) Send scanned pixels for storing into Buffer</a:t>
            </a:r>
            <a:endParaRPr lang="en-IN" sz="1800" b="1" dirty="0">
              <a:solidFill>
                <a:srgbClr val="FF0000"/>
              </a:solidFill>
            </a:endParaRPr>
          </a:p>
        </p:txBody>
      </p:sp>
      <p:cxnSp>
        <p:nvCxnSpPr>
          <p:cNvPr id="86" name="Straight Arrow Connector 85"/>
          <p:cNvCxnSpPr/>
          <p:nvPr/>
        </p:nvCxnSpPr>
        <p:spPr>
          <a:xfrm flipV="1">
            <a:off x="5576537" y="5222859"/>
            <a:ext cx="0" cy="12088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4" idx="3"/>
          </p:cNvCxnSpPr>
          <p:nvPr/>
        </p:nvCxnSpPr>
        <p:spPr>
          <a:xfrm flipH="1">
            <a:off x="2355637" y="4931411"/>
            <a:ext cx="2466508" cy="13469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rot="19857158">
            <a:off x="2197606" y="5166798"/>
            <a:ext cx="2549344"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5) Receive Row </a:t>
            </a:r>
            <a:r>
              <a:rPr lang="en-US" sz="1800" b="1" dirty="0">
                <a:solidFill>
                  <a:srgbClr val="FF0000"/>
                </a:solidFill>
              </a:rPr>
              <a:t>of pixels</a:t>
            </a:r>
            <a:endParaRPr lang="en-IN" sz="1800" b="1" dirty="0">
              <a:solidFill>
                <a:srgbClr val="FF0000"/>
              </a:solidFill>
            </a:endParaRPr>
          </a:p>
        </p:txBody>
      </p:sp>
      <p:sp>
        <p:nvSpPr>
          <p:cNvPr id="99" name="Trapezoid 98"/>
          <p:cNvSpPr/>
          <p:nvPr/>
        </p:nvSpPr>
        <p:spPr>
          <a:xfrm>
            <a:off x="4363528" y="326648"/>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sp>
        <p:nvSpPr>
          <p:cNvPr id="104" name="TextBox 103"/>
          <p:cNvSpPr txBox="1"/>
          <p:nvPr/>
        </p:nvSpPr>
        <p:spPr>
          <a:xfrm>
            <a:off x="5492325" y="1891927"/>
            <a:ext cx="1845923" cy="664097"/>
          </a:xfrm>
          <a:prstGeom prst="rect">
            <a:avLst/>
          </a:prstGeom>
          <a:noFill/>
        </p:spPr>
        <p:txBody>
          <a:bodyPr wrap="square" lIns="109033" tIns="54517" rIns="109033" bIns="54517" rtlCol="0">
            <a:spAutoFit/>
          </a:bodyPr>
          <a:lstStyle/>
          <a:p>
            <a:pPr algn="ctr"/>
            <a:r>
              <a:rPr lang="en-US" sz="1800" b="1" dirty="0">
                <a:solidFill>
                  <a:srgbClr val="FF0000"/>
                </a:solidFill>
              </a:rPr>
              <a:t>1) Share details of object</a:t>
            </a:r>
            <a:endParaRPr lang="en-IN" sz="1800" b="1" dirty="0">
              <a:solidFill>
                <a:srgbClr val="FF0000"/>
              </a:solidFill>
            </a:endParaRPr>
          </a:p>
        </p:txBody>
      </p:sp>
      <p:cxnSp>
        <p:nvCxnSpPr>
          <p:cNvPr id="109" name="Straight Arrow Connector 108"/>
          <p:cNvCxnSpPr/>
          <p:nvPr/>
        </p:nvCxnSpPr>
        <p:spPr>
          <a:xfrm>
            <a:off x="5551660" y="1838816"/>
            <a:ext cx="0" cy="13767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rot="1981588">
            <a:off x="2448884" y="2371378"/>
            <a:ext cx="2608032" cy="387098"/>
          </a:xfrm>
          <a:prstGeom prst="rect">
            <a:avLst/>
          </a:prstGeom>
          <a:noFill/>
        </p:spPr>
        <p:txBody>
          <a:bodyPr wrap="square" lIns="109033" tIns="54517" rIns="109033" bIns="54517" rtlCol="0">
            <a:spAutoFit/>
          </a:bodyPr>
          <a:lstStyle/>
          <a:p>
            <a:pPr algn="ctr"/>
            <a:r>
              <a:rPr lang="en-US" sz="1800" b="1" dirty="0">
                <a:solidFill>
                  <a:srgbClr val="FF0000"/>
                </a:solidFill>
              </a:rPr>
              <a:t>2</a:t>
            </a:r>
            <a:r>
              <a:rPr lang="en-US" sz="1800" b="1" dirty="0" smtClean="0">
                <a:solidFill>
                  <a:srgbClr val="FF0000"/>
                </a:solidFill>
              </a:rPr>
              <a:t>) Store details of object</a:t>
            </a:r>
            <a:endParaRPr lang="en-IN" sz="1800" b="1" dirty="0">
              <a:solidFill>
                <a:srgbClr val="FF0000"/>
              </a:solidFill>
            </a:endParaRPr>
          </a:p>
        </p:txBody>
      </p:sp>
      <p:sp>
        <p:nvSpPr>
          <p:cNvPr id="162" name="Rectangle 161"/>
          <p:cNvSpPr/>
          <p:nvPr/>
        </p:nvSpPr>
        <p:spPr>
          <a:xfrm>
            <a:off x="8362722" y="627836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Store into</a:t>
            </a:r>
            <a:r>
              <a:rPr lang="en-IN" b="1" dirty="0"/>
              <a:t> </a:t>
            </a:r>
            <a:r>
              <a:rPr lang="en-IN" b="1" dirty="0" smtClean="0"/>
              <a:t>Buffer</a:t>
            </a:r>
            <a:endParaRPr lang="en-IN" dirty="0"/>
          </a:p>
        </p:txBody>
      </p:sp>
      <p:sp>
        <p:nvSpPr>
          <p:cNvPr id="163" name="TextBox 162"/>
          <p:cNvSpPr txBox="1"/>
          <p:nvPr/>
        </p:nvSpPr>
        <p:spPr>
          <a:xfrm>
            <a:off x="9217099" y="5076304"/>
            <a:ext cx="1605819"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12) Store scanned pixels into Buffer</a:t>
            </a:r>
            <a:endParaRPr lang="en-IN" sz="1800" b="1" dirty="0">
              <a:solidFill>
                <a:srgbClr val="FF0000"/>
              </a:solidFill>
            </a:endParaRPr>
          </a:p>
        </p:txBody>
      </p:sp>
      <p:cxnSp>
        <p:nvCxnSpPr>
          <p:cNvPr id="164" name="Straight Arrow Connector 163"/>
          <p:cNvCxnSpPr/>
          <p:nvPr/>
        </p:nvCxnSpPr>
        <p:spPr>
          <a:xfrm flipV="1">
            <a:off x="9289107" y="4860280"/>
            <a:ext cx="0" cy="13884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9" name="Rectangle 178"/>
          <p:cNvSpPr/>
          <p:nvPr/>
        </p:nvSpPr>
        <p:spPr>
          <a:xfrm>
            <a:off x="8280995" y="39578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Add Padding</a:t>
            </a:r>
            <a:endParaRPr lang="en-IN" dirty="0"/>
          </a:p>
        </p:txBody>
      </p:sp>
      <p:cxnSp>
        <p:nvCxnSpPr>
          <p:cNvPr id="180" name="Straight Arrow Connector 179"/>
          <p:cNvCxnSpPr/>
          <p:nvPr/>
        </p:nvCxnSpPr>
        <p:spPr>
          <a:xfrm>
            <a:off x="9289107" y="2055288"/>
            <a:ext cx="0" cy="13911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4" name="Straight Arrow Connector 183"/>
          <p:cNvCxnSpPr>
            <a:endCxn id="162" idx="1"/>
          </p:cNvCxnSpPr>
          <p:nvPr/>
        </p:nvCxnSpPr>
        <p:spPr>
          <a:xfrm>
            <a:off x="5986458" y="5082496"/>
            <a:ext cx="2376264" cy="202562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p:nvPr/>
        </p:nvCxnSpPr>
        <p:spPr>
          <a:xfrm flipH="1" flipV="1">
            <a:off x="6505101" y="4766485"/>
            <a:ext cx="1857624" cy="1530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4" name="Straight Arrow Connector 193"/>
          <p:cNvCxnSpPr/>
          <p:nvPr/>
        </p:nvCxnSpPr>
        <p:spPr>
          <a:xfrm flipV="1">
            <a:off x="6329318" y="2055288"/>
            <a:ext cx="1964581" cy="15101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7" name="TextBox 196"/>
          <p:cNvSpPr txBox="1"/>
          <p:nvPr/>
        </p:nvSpPr>
        <p:spPr>
          <a:xfrm rot="19363185">
            <a:off x="6372921" y="2765252"/>
            <a:ext cx="2203531"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10) Add padding </a:t>
            </a:r>
            <a:endParaRPr lang="en-IN" sz="1800" b="1" dirty="0">
              <a:solidFill>
                <a:srgbClr val="FF0000"/>
              </a:solidFill>
            </a:endParaRPr>
          </a:p>
        </p:txBody>
      </p:sp>
      <p:sp>
        <p:nvSpPr>
          <p:cNvPr id="198" name="TextBox 197"/>
          <p:cNvSpPr txBox="1"/>
          <p:nvPr/>
        </p:nvSpPr>
        <p:spPr>
          <a:xfrm rot="2400064">
            <a:off x="6226655" y="4944525"/>
            <a:ext cx="2838136"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9) Call 'Add Padding Block' if required</a:t>
            </a:r>
            <a:endParaRPr lang="en-IN" sz="1800" b="1" dirty="0">
              <a:solidFill>
                <a:srgbClr val="FF0000"/>
              </a:solidFill>
            </a:endParaRPr>
          </a:p>
        </p:txBody>
      </p:sp>
      <p:sp>
        <p:nvSpPr>
          <p:cNvPr id="199" name="TextBox 198"/>
          <p:cNvSpPr txBox="1"/>
          <p:nvPr/>
        </p:nvSpPr>
        <p:spPr>
          <a:xfrm rot="2488758">
            <a:off x="5638040" y="5979715"/>
            <a:ext cx="2727704"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8) Receive scanned pixels</a:t>
            </a:r>
            <a:endParaRPr lang="en-IN" sz="1800" b="1" dirty="0">
              <a:solidFill>
                <a:srgbClr val="FF0000"/>
              </a:solidFill>
            </a:endParaRPr>
          </a:p>
        </p:txBody>
      </p:sp>
      <p:sp>
        <p:nvSpPr>
          <p:cNvPr id="200" name="TextBox 199"/>
          <p:cNvSpPr txBox="1"/>
          <p:nvPr/>
        </p:nvSpPr>
        <p:spPr>
          <a:xfrm>
            <a:off x="9195456" y="2190992"/>
            <a:ext cx="1677827"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11) Add padding of 0's into Buffer</a:t>
            </a:r>
            <a:endParaRPr lang="en-IN" sz="1800" b="1" dirty="0">
              <a:solidFill>
                <a:srgbClr val="FF0000"/>
              </a:solidFill>
            </a:endParaRPr>
          </a:p>
        </p:txBody>
      </p:sp>
    </p:spTree>
    <p:extLst>
      <p:ext uri="{BB962C8B-B14F-4D97-AF65-F5344CB8AC3E}">
        <p14:creationId xmlns:p14="http://schemas.microsoft.com/office/powerpoint/2010/main" val="198435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115" y="2556024"/>
            <a:ext cx="10081120" cy="21414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2.2 Design</a:t>
            </a:r>
          </a:p>
          <a:p>
            <a:pPr algn="ctr"/>
            <a:r>
              <a:rPr lang="en-IN" sz="6600" b="1" dirty="0">
                <a:solidFill>
                  <a:srgbClr val="4C31BF"/>
                </a:solidFill>
              </a:rPr>
              <a:t>Filter &amp; Threshold </a:t>
            </a:r>
            <a:r>
              <a:rPr lang="en-US" sz="6600" b="1" dirty="0" smtClean="0">
                <a:solidFill>
                  <a:srgbClr val="4C31BF"/>
                </a:solidFill>
              </a:rPr>
              <a:t>System</a:t>
            </a:r>
            <a:endParaRPr lang="en-IN" sz="6600" b="1" dirty="0">
              <a:solidFill>
                <a:srgbClr val="4C31BF"/>
              </a:solidFill>
            </a:endParaRPr>
          </a:p>
        </p:txBody>
      </p:sp>
    </p:spTree>
    <p:extLst>
      <p:ext uri="{BB962C8B-B14F-4D97-AF65-F5344CB8AC3E}">
        <p14:creationId xmlns:p14="http://schemas.microsoft.com/office/powerpoint/2010/main" val="3062221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8107" y="3056760"/>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4" name="Oval 3"/>
          <p:cNvSpPr/>
          <p:nvPr/>
        </p:nvSpPr>
        <p:spPr>
          <a:xfrm>
            <a:off x="4790696" y="3034477"/>
            <a:ext cx="1911588" cy="182580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Filter &amp; Threshold </a:t>
            </a:r>
          </a:p>
        </p:txBody>
      </p:sp>
      <p:sp>
        <p:nvSpPr>
          <p:cNvPr id="8" name="Rectangle 7"/>
          <p:cNvSpPr/>
          <p:nvPr/>
        </p:nvSpPr>
        <p:spPr>
          <a:xfrm>
            <a:off x="8249946" y="244497"/>
            <a:ext cx="2211546" cy="152830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39" name="Rectangle 38"/>
          <p:cNvSpPr/>
          <p:nvPr/>
        </p:nvSpPr>
        <p:spPr>
          <a:xfrm>
            <a:off x="290365" y="6369128"/>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Processing</a:t>
            </a:r>
            <a:endParaRPr lang="en-IN" dirty="0"/>
          </a:p>
        </p:txBody>
      </p:sp>
      <p:sp>
        <p:nvSpPr>
          <p:cNvPr id="40" name="Rectangle 39"/>
          <p:cNvSpPr/>
          <p:nvPr/>
        </p:nvSpPr>
        <p:spPr>
          <a:xfrm>
            <a:off x="8307162" y="636642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Compute</a:t>
            </a:r>
            <a:endParaRPr lang="en-IN" dirty="0"/>
          </a:p>
        </p:txBody>
      </p:sp>
      <p:sp>
        <p:nvSpPr>
          <p:cNvPr id="41" name="Rectangle 40"/>
          <p:cNvSpPr/>
          <p:nvPr/>
        </p:nvSpPr>
        <p:spPr>
          <a:xfrm>
            <a:off x="314274" y="272580"/>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2" name="Straight Connector 41"/>
          <p:cNvCxnSpPr/>
          <p:nvPr/>
        </p:nvCxnSpPr>
        <p:spPr>
          <a:xfrm flipV="1">
            <a:off x="654512" y="264587"/>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V="1">
            <a:off x="314274" y="260637"/>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314274" y="163353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17459" y="272580"/>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712858" y="702736"/>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cxnSp>
        <p:nvCxnSpPr>
          <p:cNvPr id="63" name="Straight Arrow Connector 62"/>
          <p:cNvCxnSpPr/>
          <p:nvPr/>
        </p:nvCxnSpPr>
        <p:spPr>
          <a:xfrm>
            <a:off x="1393880" y="1629715"/>
            <a:ext cx="0" cy="14439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499653" y="3852168"/>
            <a:ext cx="2291043"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269056" y="4284216"/>
            <a:ext cx="3561020" cy="20849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 idx="6"/>
          </p:cNvCxnSpPr>
          <p:nvPr/>
        </p:nvCxnSpPr>
        <p:spPr>
          <a:xfrm>
            <a:off x="6702284" y="3947379"/>
            <a:ext cx="3816424" cy="2425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6270236" y="1772805"/>
            <a:ext cx="3079530" cy="13681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1420047" y="1835944"/>
            <a:ext cx="2589492"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 Retrieve </a:t>
            </a:r>
            <a:r>
              <a:rPr lang="en-US" sz="1800" b="1" dirty="0">
                <a:solidFill>
                  <a:srgbClr val="FF0000"/>
                </a:solidFill>
              </a:rPr>
              <a:t>scanned pair of pixels for filtering</a:t>
            </a:r>
            <a:endParaRPr lang="en-IN" sz="1800" b="1" dirty="0">
              <a:solidFill>
                <a:srgbClr val="FF0000"/>
              </a:solidFill>
            </a:endParaRPr>
          </a:p>
        </p:txBody>
      </p:sp>
      <p:sp>
        <p:nvSpPr>
          <p:cNvPr id="86" name="TextBox 85"/>
          <p:cNvSpPr txBox="1"/>
          <p:nvPr/>
        </p:nvSpPr>
        <p:spPr>
          <a:xfrm>
            <a:off x="2712227" y="2921069"/>
            <a:ext cx="2078469" cy="941096"/>
          </a:xfrm>
          <a:prstGeom prst="rect">
            <a:avLst/>
          </a:prstGeom>
          <a:noFill/>
        </p:spPr>
        <p:txBody>
          <a:bodyPr wrap="square" lIns="109033" tIns="54517" rIns="109033" bIns="54517" rtlCol="0">
            <a:spAutoFit/>
          </a:bodyPr>
          <a:lstStyle/>
          <a:p>
            <a:pPr algn="ctr"/>
            <a:r>
              <a:rPr lang="en-US" sz="1800" b="1" dirty="0">
                <a:solidFill>
                  <a:srgbClr val="FF0000"/>
                </a:solidFill>
              </a:rPr>
              <a:t>2</a:t>
            </a:r>
            <a:r>
              <a:rPr lang="en-US" sz="1800" b="1" dirty="0" smtClean="0">
                <a:solidFill>
                  <a:srgbClr val="FF0000"/>
                </a:solidFill>
              </a:rPr>
              <a:t>) Send scanned pair of pixels  for Processing</a:t>
            </a:r>
            <a:endParaRPr lang="en-IN" sz="1800" b="1" dirty="0">
              <a:solidFill>
                <a:srgbClr val="FF0000"/>
              </a:solidFill>
            </a:endParaRPr>
          </a:p>
        </p:txBody>
      </p:sp>
      <p:cxnSp>
        <p:nvCxnSpPr>
          <p:cNvPr id="93" name="Elbow Connector 92"/>
          <p:cNvCxnSpPr>
            <a:stCxn id="39" idx="3"/>
            <a:endCxn id="4" idx="4"/>
          </p:cNvCxnSpPr>
          <p:nvPr/>
        </p:nvCxnSpPr>
        <p:spPr>
          <a:xfrm flipV="1">
            <a:off x="2501911" y="4860280"/>
            <a:ext cx="3244579" cy="2338600"/>
          </a:xfrm>
          <a:prstGeom prst="bentConnector2">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rot="1904228">
            <a:off x="6845716" y="4331347"/>
            <a:ext cx="3234045"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8) Receive scanned pair of pixels  for filtering</a:t>
            </a:r>
            <a:endParaRPr lang="en-IN" sz="1800" b="1" dirty="0">
              <a:solidFill>
                <a:srgbClr val="FF0000"/>
              </a:solidFill>
            </a:endParaRPr>
          </a:p>
        </p:txBody>
      </p:sp>
      <p:sp>
        <p:nvSpPr>
          <p:cNvPr id="105" name="TextBox 104"/>
          <p:cNvSpPr txBox="1"/>
          <p:nvPr/>
        </p:nvSpPr>
        <p:spPr>
          <a:xfrm rot="1985643">
            <a:off x="6326703" y="5234535"/>
            <a:ext cx="235944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9) Send filtered values of pair of pixels</a:t>
            </a:r>
            <a:endParaRPr lang="en-IN" sz="1800" b="1" dirty="0">
              <a:solidFill>
                <a:srgbClr val="FF0000"/>
              </a:solidFill>
            </a:endParaRPr>
          </a:p>
        </p:txBody>
      </p:sp>
      <p:sp>
        <p:nvSpPr>
          <p:cNvPr id="108" name="TextBox 107"/>
          <p:cNvSpPr txBox="1"/>
          <p:nvPr/>
        </p:nvSpPr>
        <p:spPr>
          <a:xfrm rot="19737226">
            <a:off x="647078" y="4775373"/>
            <a:ext cx="4313839"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3) Receive scanned pair of pixels  for Processing</a:t>
            </a:r>
            <a:endParaRPr lang="en-IN" sz="1800" b="1" dirty="0">
              <a:solidFill>
                <a:srgbClr val="FF0000"/>
              </a:solidFill>
            </a:endParaRPr>
          </a:p>
        </p:txBody>
      </p:sp>
      <p:sp>
        <p:nvSpPr>
          <p:cNvPr id="109" name="TextBox 108"/>
          <p:cNvSpPr txBox="1"/>
          <p:nvPr/>
        </p:nvSpPr>
        <p:spPr>
          <a:xfrm rot="19736567">
            <a:off x="1995671" y="5068683"/>
            <a:ext cx="3342424"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10) Receive filtered values of pair of pixels and compute </a:t>
            </a:r>
            <a:r>
              <a:rPr lang="en-US" sz="1800" b="1" dirty="0" err="1" smtClean="0">
                <a:solidFill>
                  <a:srgbClr val="FF0000"/>
                </a:solidFill>
              </a:rPr>
              <a:t>Thresholded</a:t>
            </a:r>
            <a:r>
              <a:rPr lang="en-US" sz="1800" b="1" dirty="0" smtClean="0">
                <a:solidFill>
                  <a:srgbClr val="FF0000"/>
                </a:solidFill>
              </a:rPr>
              <a:t> value</a:t>
            </a:r>
            <a:endParaRPr lang="en-IN" sz="1800" b="1" dirty="0">
              <a:solidFill>
                <a:srgbClr val="FF0000"/>
              </a:solidFill>
            </a:endParaRPr>
          </a:p>
        </p:txBody>
      </p:sp>
      <p:sp>
        <p:nvSpPr>
          <p:cNvPr id="110" name="TextBox 109"/>
          <p:cNvSpPr txBox="1"/>
          <p:nvPr/>
        </p:nvSpPr>
        <p:spPr>
          <a:xfrm rot="20105793">
            <a:off x="6490695" y="2486537"/>
            <a:ext cx="2794609"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12) Display </a:t>
            </a:r>
            <a:r>
              <a:rPr lang="en-US" sz="1800" b="1" dirty="0">
                <a:solidFill>
                  <a:srgbClr val="FF0000"/>
                </a:solidFill>
              </a:rPr>
              <a:t>processed </a:t>
            </a:r>
            <a:r>
              <a:rPr lang="en-US" sz="1800" b="1" dirty="0" smtClean="0">
                <a:solidFill>
                  <a:srgbClr val="FF0000"/>
                </a:solidFill>
              </a:rPr>
              <a:t>values of pair of </a:t>
            </a:r>
            <a:r>
              <a:rPr lang="en-US" sz="1800" b="1" dirty="0">
                <a:solidFill>
                  <a:srgbClr val="FF0000"/>
                </a:solidFill>
              </a:rPr>
              <a:t>pixels</a:t>
            </a:r>
            <a:endParaRPr lang="en-IN" sz="1800" b="1" dirty="0">
              <a:solidFill>
                <a:srgbClr val="FF0000"/>
              </a:solidFill>
            </a:endParaRPr>
          </a:p>
        </p:txBody>
      </p:sp>
      <p:sp>
        <p:nvSpPr>
          <p:cNvPr id="111" name="Rectangle 110"/>
          <p:cNvSpPr/>
          <p:nvPr/>
        </p:nvSpPr>
        <p:spPr>
          <a:xfrm>
            <a:off x="4701297" y="244497"/>
            <a:ext cx="2211546" cy="1528308"/>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Remove Padding</a:t>
            </a:r>
            <a:endParaRPr lang="en-IN" dirty="0"/>
          </a:p>
        </p:txBody>
      </p:sp>
      <p:cxnSp>
        <p:nvCxnSpPr>
          <p:cNvPr id="113" name="Straight Arrow Connector 112"/>
          <p:cNvCxnSpPr>
            <a:stCxn id="4" idx="0"/>
          </p:cNvCxnSpPr>
          <p:nvPr/>
        </p:nvCxnSpPr>
        <p:spPr>
          <a:xfrm flipV="1">
            <a:off x="5746490" y="1747250"/>
            <a:ext cx="0" cy="12872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2499653" y="925703"/>
            <a:ext cx="2201644"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376339" y="521611"/>
            <a:ext cx="2448272" cy="387098"/>
          </a:xfrm>
          <a:prstGeom prst="rect">
            <a:avLst/>
          </a:prstGeom>
          <a:noFill/>
        </p:spPr>
        <p:txBody>
          <a:bodyPr wrap="square" lIns="109033" tIns="54517" rIns="109033" bIns="54517" rtlCol="0">
            <a:spAutoFit/>
          </a:bodyPr>
          <a:lstStyle/>
          <a:p>
            <a:pPr algn="ctr"/>
            <a:r>
              <a:rPr lang="en-US" sz="1800" b="1" dirty="0" smtClean="0">
                <a:solidFill>
                  <a:srgbClr val="FF0000"/>
                </a:solidFill>
              </a:rPr>
              <a:t>6) Removing padding</a:t>
            </a:r>
            <a:endParaRPr lang="en-IN" sz="1800" b="1" dirty="0">
              <a:solidFill>
                <a:srgbClr val="FF0000"/>
              </a:solidFill>
            </a:endParaRPr>
          </a:p>
        </p:txBody>
      </p:sp>
      <p:sp>
        <p:nvSpPr>
          <p:cNvPr id="124" name="TextBox 123"/>
          <p:cNvSpPr txBox="1"/>
          <p:nvPr/>
        </p:nvSpPr>
        <p:spPr>
          <a:xfrm>
            <a:off x="5760715" y="2035943"/>
            <a:ext cx="122663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5) Remove padding</a:t>
            </a:r>
            <a:endParaRPr lang="en-IN" sz="1800" b="1" dirty="0">
              <a:solidFill>
                <a:srgbClr val="FF0000"/>
              </a:solidFill>
            </a:endParaRPr>
          </a:p>
        </p:txBody>
      </p:sp>
      <p:cxnSp>
        <p:nvCxnSpPr>
          <p:cNvPr id="144" name="Straight Arrow Connector 143"/>
          <p:cNvCxnSpPr>
            <a:stCxn id="40" idx="0"/>
          </p:cNvCxnSpPr>
          <p:nvPr/>
        </p:nvCxnSpPr>
        <p:spPr>
          <a:xfrm flipH="1" flipV="1">
            <a:off x="6480795" y="4500240"/>
            <a:ext cx="2932140" cy="18661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2" name="TextBox 151"/>
          <p:cNvSpPr txBox="1"/>
          <p:nvPr/>
        </p:nvSpPr>
        <p:spPr>
          <a:xfrm>
            <a:off x="5713428" y="6012408"/>
            <a:ext cx="1792995" cy="1495093"/>
          </a:xfrm>
          <a:prstGeom prst="rect">
            <a:avLst/>
          </a:prstGeom>
          <a:noFill/>
        </p:spPr>
        <p:txBody>
          <a:bodyPr wrap="square" lIns="109033" tIns="54517" rIns="109033" bIns="54517" rtlCol="0">
            <a:spAutoFit/>
          </a:bodyPr>
          <a:lstStyle/>
          <a:p>
            <a:pPr algn="ctr"/>
            <a:r>
              <a:rPr lang="en-US" sz="1800" b="1" dirty="0">
                <a:solidFill>
                  <a:srgbClr val="FF0000"/>
                </a:solidFill>
              </a:rPr>
              <a:t>11) Send </a:t>
            </a:r>
            <a:r>
              <a:rPr lang="en-US" sz="1800" b="1" dirty="0" err="1">
                <a:solidFill>
                  <a:srgbClr val="FF0000"/>
                </a:solidFill>
              </a:rPr>
              <a:t>thresholded</a:t>
            </a:r>
            <a:r>
              <a:rPr lang="en-US" sz="1800" b="1" dirty="0">
                <a:solidFill>
                  <a:srgbClr val="FF0000"/>
                </a:solidFill>
              </a:rPr>
              <a:t> value of pair of pixels to Display Unit</a:t>
            </a:r>
            <a:endParaRPr lang="en-IN" sz="1800" b="1" dirty="0">
              <a:solidFill>
                <a:srgbClr val="FF0000"/>
              </a:solidFill>
            </a:endParaRPr>
          </a:p>
        </p:txBody>
      </p:sp>
      <p:sp>
        <p:nvSpPr>
          <p:cNvPr id="153" name="TextBox 152"/>
          <p:cNvSpPr txBox="1"/>
          <p:nvPr/>
        </p:nvSpPr>
        <p:spPr>
          <a:xfrm>
            <a:off x="2478489" y="6516464"/>
            <a:ext cx="323033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4) Call 'Remove Padding' block to remove padding if any</a:t>
            </a:r>
          </a:p>
        </p:txBody>
      </p:sp>
      <p:sp>
        <p:nvSpPr>
          <p:cNvPr id="154" name="TextBox 153"/>
          <p:cNvSpPr txBox="1"/>
          <p:nvPr/>
        </p:nvSpPr>
        <p:spPr>
          <a:xfrm>
            <a:off x="2569863" y="7308552"/>
            <a:ext cx="3230331"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7) </a:t>
            </a:r>
            <a:r>
              <a:rPr lang="en-US" sz="1800" b="1" dirty="0">
                <a:solidFill>
                  <a:srgbClr val="FF0000"/>
                </a:solidFill>
              </a:rPr>
              <a:t>Send scanned pair of pixels to compute filtered </a:t>
            </a:r>
            <a:r>
              <a:rPr lang="en-US" sz="1800" b="1" dirty="0" smtClean="0">
                <a:solidFill>
                  <a:srgbClr val="FF0000"/>
                </a:solidFill>
              </a:rPr>
              <a:t>values</a:t>
            </a:r>
          </a:p>
        </p:txBody>
      </p:sp>
    </p:spTree>
    <p:extLst>
      <p:ext uri="{BB962C8B-B14F-4D97-AF65-F5344CB8AC3E}">
        <p14:creationId xmlns:p14="http://schemas.microsoft.com/office/powerpoint/2010/main" val="18311241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59" y="1835944"/>
            <a:ext cx="10122075" cy="4542081"/>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Functional Blocks, Entities and Databases </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5394308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2996" y="161176"/>
            <a:ext cx="9975358" cy="738664"/>
          </a:xfrm>
          <a:prstGeom prst="rect">
            <a:avLst/>
          </a:prstGeom>
          <a:noFill/>
        </p:spPr>
        <p:txBody>
          <a:bodyPr wrap="square" rtlCol="0">
            <a:spAutoFit/>
          </a:bodyPr>
          <a:lstStyle/>
          <a:p>
            <a:r>
              <a:rPr lang="en-US" dirty="0" smtClean="0"/>
              <a:t>There are total of </a:t>
            </a:r>
            <a:r>
              <a:rPr lang="en-US" b="1" dirty="0" smtClean="0"/>
              <a:t>13 </a:t>
            </a:r>
            <a:r>
              <a:rPr lang="en-US" dirty="0" smtClean="0"/>
              <a:t>functional blocks, entities and databases in the proposed solution as shown below: </a:t>
            </a:r>
            <a:endParaRPr lang="en-IN" dirty="0"/>
          </a:p>
        </p:txBody>
      </p:sp>
      <p:sp>
        <p:nvSpPr>
          <p:cNvPr id="3" name="Trapezoid 2"/>
          <p:cNvSpPr/>
          <p:nvPr/>
        </p:nvSpPr>
        <p:spPr>
          <a:xfrm>
            <a:off x="432123" y="1467629"/>
            <a:ext cx="2016224" cy="1080120"/>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sp>
        <p:nvSpPr>
          <p:cNvPr id="10" name="Rectangle 9"/>
          <p:cNvSpPr/>
          <p:nvPr/>
        </p:nvSpPr>
        <p:spPr>
          <a:xfrm>
            <a:off x="5805394" y="1429755"/>
            <a:ext cx="1755521" cy="101187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11" name="Rectangle 10"/>
          <p:cNvSpPr/>
          <p:nvPr/>
        </p:nvSpPr>
        <p:spPr>
          <a:xfrm>
            <a:off x="8356355" y="1430806"/>
            <a:ext cx="1724840" cy="1009772"/>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12" name="Rectangle 11"/>
          <p:cNvSpPr/>
          <p:nvPr/>
        </p:nvSpPr>
        <p:spPr>
          <a:xfrm>
            <a:off x="3168427" y="3267829"/>
            <a:ext cx="1779498" cy="973608"/>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Store into</a:t>
            </a:r>
            <a:r>
              <a:rPr lang="en-IN" b="1" dirty="0"/>
              <a:t> </a:t>
            </a:r>
            <a:r>
              <a:rPr lang="en-IN" b="1" dirty="0" smtClean="0"/>
              <a:t>Buffer</a:t>
            </a:r>
            <a:endParaRPr lang="en-IN" dirty="0"/>
          </a:p>
        </p:txBody>
      </p:sp>
      <p:sp>
        <p:nvSpPr>
          <p:cNvPr id="13" name="Rectangle 12"/>
          <p:cNvSpPr/>
          <p:nvPr/>
        </p:nvSpPr>
        <p:spPr>
          <a:xfrm>
            <a:off x="576139" y="3218966"/>
            <a:ext cx="1785875" cy="1115070"/>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14" name="Straight Connector 13"/>
          <p:cNvCxnSpPr/>
          <p:nvPr/>
        </p:nvCxnSpPr>
        <p:spPr>
          <a:xfrm flipV="1">
            <a:off x="590147" y="3218966"/>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90147" y="3218966"/>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20127" y="3540997"/>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sp>
        <p:nvSpPr>
          <p:cNvPr id="25" name="Rectangle 24"/>
          <p:cNvSpPr/>
          <p:nvPr/>
        </p:nvSpPr>
        <p:spPr>
          <a:xfrm>
            <a:off x="620501" y="5052726"/>
            <a:ext cx="1755521" cy="996358"/>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26" name="Rectangle 25"/>
          <p:cNvSpPr/>
          <p:nvPr/>
        </p:nvSpPr>
        <p:spPr>
          <a:xfrm>
            <a:off x="3194848" y="5052726"/>
            <a:ext cx="1779498" cy="1011659"/>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Processing</a:t>
            </a:r>
            <a:endParaRPr lang="en-IN" dirty="0"/>
          </a:p>
        </p:txBody>
      </p:sp>
      <p:sp>
        <p:nvSpPr>
          <p:cNvPr id="27" name="Rectangle 26"/>
          <p:cNvSpPr/>
          <p:nvPr/>
        </p:nvSpPr>
        <p:spPr>
          <a:xfrm>
            <a:off x="4766560" y="6660481"/>
            <a:ext cx="1755521" cy="1080119"/>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28" name="Rectangle 27"/>
          <p:cNvSpPr/>
          <p:nvPr/>
        </p:nvSpPr>
        <p:spPr>
          <a:xfrm>
            <a:off x="5852203" y="3231903"/>
            <a:ext cx="1755521" cy="98105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Add Padding</a:t>
            </a:r>
            <a:endParaRPr lang="en-IN" dirty="0"/>
          </a:p>
        </p:txBody>
      </p:sp>
      <p:cxnSp>
        <p:nvCxnSpPr>
          <p:cNvPr id="37" name="Straight Connector 36"/>
          <p:cNvCxnSpPr/>
          <p:nvPr/>
        </p:nvCxnSpPr>
        <p:spPr>
          <a:xfrm>
            <a:off x="604155" y="4335433"/>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V="1">
            <a:off x="863854" y="3205053"/>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8388379" y="3155322"/>
            <a:ext cx="1785875" cy="1115070"/>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0" name="Straight Connector 39"/>
          <p:cNvCxnSpPr/>
          <p:nvPr/>
        </p:nvCxnSpPr>
        <p:spPr>
          <a:xfrm flipV="1">
            <a:off x="8402387" y="3155322"/>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8402387" y="3155322"/>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038657" y="1673248"/>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cxnSp>
        <p:nvCxnSpPr>
          <p:cNvPr id="43" name="Straight Connector 42"/>
          <p:cNvCxnSpPr/>
          <p:nvPr/>
        </p:nvCxnSpPr>
        <p:spPr>
          <a:xfrm>
            <a:off x="8416395" y="4271789"/>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8676094" y="3141409"/>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8424368" y="3510759"/>
            <a:ext cx="1727903" cy="417875"/>
          </a:xfrm>
          <a:prstGeom prst="rect">
            <a:avLst/>
          </a:prstGeom>
        </p:spPr>
        <p:txBody>
          <a:bodyPr wrap="square" lIns="109033" tIns="54517" rIns="109033" bIns="54517">
            <a:spAutoFit/>
          </a:bodyPr>
          <a:lstStyle/>
          <a:p>
            <a:pPr algn="ctr"/>
            <a:r>
              <a:rPr lang="en-IN" sz="2000" b="1" dirty="0" smtClean="0">
                <a:solidFill>
                  <a:schemeClr val="bg1"/>
                </a:solidFill>
              </a:rPr>
              <a:t>Buffer</a:t>
            </a:r>
            <a:endParaRPr lang="en-IN" sz="2000" dirty="0">
              <a:solidFill>
                <a:schemeClr val="bg1"/>
              </a:solidFill>
            </a:endParaRPr>
          </a:p>
        </p:txBody>
      </p:sp>
      <p:sp>
        <p:nvSpPr>
          <p:cNvPr id="46" name="Rectangle 45"/>
          <p:cNvSpPr/>
          <p:nvPr/>
        </p:nvSpPr>
        <p:spPr>
          <a:xfrm>
            <a:off x="3174463" y="1409534"/>
            <a:ext cx="1785875" cy="1115070"/>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7" name="Straight Connector 46"/>
          <p:cNvCxnSpPr/>
          <p:nvPr/>
        </p:nvCxnSpPr>
        <p:spPr>
          <a:xfrm flipV="1">
            <a:off x="3188471" y="1409534"/>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188471" y="1409534"/>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202479" y="2526001"/>
            <a:ext cx="17718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462178" y="1395621"/>
            <a:ext cx="0" cy="11289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534503" y="1648544"/>
            <a:ext cx="1328339" cy="664097"/>
          </a:xfrm>
          <a:prstGeom prst="rect">
            <a:avLst/>
          </a:prstGeom>
        </p:spPr>
        <p:txBody>
          <a:bodyPr wrap="square" lIns="109033" tIns="54517" rIns="109033" bIns="54517">
            <a:spAutoFit/>
          </a:bodyPr>
          <a:lstStyle/>
          <a:p>
            <a:pPr algn="ctr"/>
            <a:r>
              <a:rPr lang="en-IN" sz="1800" b="1" dirty="0">
                <a:solidFill>
                  <a:schemeClr val="bg1"/>
                </a:solidFill>
              </a:rPr>
              <a:t>Testing.csv file</a:t>
            </a:r>
            <a:endParaRPr lang="en-IN" sz="1800" dirty="0">
              <a:solidFill>
                <a:schemeClr val="bg1"/>
              </a:solidFill>
            </a:endParaRPr>
          </a:p>
        </p:txBody>
      </p:sp>
      <p:sp>
        <p:nvSpPr>
          <p:cNvPr id="54" name="Rectangle 53"/>
          <p:cNvSpPr/>
          <p:nvPr/>
        </p:nvSpPr>
        <p:spPr>
          <a:xfrm>
            <a:off x="5852203" y="5052726"/>
            <a:ext cx="1779498" cy="1053062"/>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Remove Padding</a:t>
            </a:r>
            <a:endParaRPr lang="en-IN" dirty="0"/>
          </a:p>
        </p:txBody>
      </p:sp>
      <p:sp>
        <p:nvSpPr>
          <p:cNvPr id="55" name="Rectangle 54"/>
          <p:cNvSpPr/>
          <p:nvPr/>
        </p:nvSpPr>
        <p:spPr>
          <a:xfrm>
            <a:off x="8424368" y="5052726"/>
            <a:ext cx="1779498" cy="1053062"/>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Compute</a:t>
            </a:r>
            <a:endParaRPr lang="en-IN" dirty="0"/>
          </a:p>
        </p:txBody>
      </p:sp>
    </p:spTree>
    <p:extLst>
      <p:ext uri="{BB962C8B-B14F-4D97-AF65-F5344CB8AC3E}">
        <p14:creationId xmlns:p14="http://schemas.microsoft.com/office/powerpoint/2010/main" val="19600651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p:cNvSpPr/>
          <p:nvPr/>
        </p:nvSpPr>
        <p:spPr>
          <a:xfrm>
            <a:off x="360115" y="377493"/>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sp>
        <p:nvSpPr>
          <p:cNvPr id="4" name="TextBox 3"/>
          <p:cNvSpPr txBox="1"/>
          <p:nvPr/>
        </p:nvSpPr>
        <p:spPr>
          <a:xfrm>
            <a:off x="3168427" y="558091"/>
            <a:ext cx="7344816" cy="1061829"/>
          </a:xfrm>
          <a:prstGeom prst="rect">
            <a:avLst/>
          </a:prstGeom>
          <a:noFill/>
        </p:spPr>
        <p:txBody>
          <a:bodyPr wrap="square" rtlCol="0">
            <a:spAutoFit/>
          </a:bodyPr>
          <a:lstStyle/>
          <a:p>
            <a:r>
              <a:rPr lang="en-US" dirty="0" smtClean="0"/>
              <a:t>Object refers to any real world structure having infinitely long length but finite width. Typical Objects for the proposed system can be: newspaper, long sheet of fabric.</a:t>
            </a:r>
            <a:endParaRPr lang="en-IN" dirty="0"/>
          </a:p>
        </p:txBody>
      </p:sp>
      <p:sp>
        <p:nvSpPr>
          <p:cNvPr id="5" name="Rectangle 4"/>
          <p:cNvSpPr/>
          <p:nvPr/>
        </p:nvSpPr>
        <p:spPr>
          <a:xfrm>
            <a:off x="432123" y="2831320"/>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6" name="Straight Connector 5"/>
          <p:cNvCxnSpPr/>
          <p:nvPr/>
        </p:nvCxnSpPr>
        <p:spPr>
          <a:xfrm flipV="1">
            <a:off x="772361" y="2823327"/>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432123" y="281937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32123" y="4192271"/>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35308" y="2831320"/>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30707" y="3082308"/>
            <a:ext cx="1727903" cy="780385"/>
          </a:xfrm>
          <a:prstGeom prst="rect">
            <a:avLst/>
          </a:prstGeom>
        </p:spPr>
        <p:txBody>
          <a:bodyPr wrap="square" lIns="109033" tIns="54517" rIns="109033" bIns="54517">
            <a:spAutoFit/>
          </a:bodyPr>
          <a:lstStyle/>
          <a:p>
            <a:pPr algn="ctr"/>
            <a:r>
              <a:rPr lang="en-IN" b="1" dirty="0" smtClean="0">
                <a:solidFill>
                  <a:schemeClr val="bg1"/>
                </a:solidFill>
              </a:rPr>
              <a:t>Testing.csv file</a:t>
            </a:r>
            <a:endParaRPr lang="en-IN" dirty="0">
              <a:solidFill>
                <a:schemeClr val="bg1"/>
              </a:solidFill>
            </a:endParaRPr>
          </a:p>
        </p:txBody>
      </p:sp>
      <p:sp>
        <p:nvSpPr>
          <p:cNvPr id="11" name="TextBox 10"/>
          <p:cNvSpPr txBox="1"/>
          <p:nvPr/>
        </p:nvSpPr>
        <p:spPr>
          <a:xfrm>
            <a:off x="3168427" y="2730525"/>
            <a:ext cx="7272808" cy="1384995"/>
          </a:xfrm>
          <a:prstGeom prst="rect">
            <a:avLst/>
          </a:prstGeom>
          <a:noFill/>
        </p:spPr>
        <p:txBody>
          <a:bodyPr wrap="square" rtlCol="0">
            <a:spAutoFit/>
          </a:bodyPr>
          <a:lstStyle/>
          <a:p>
            <a:r>
              <a:rPr lang="en-US" dirty="0" smtClean="0"/>
              <a:t>A text file storing comma separated values ranging from 0 to 255. These values represent values of scanned pixels of the object at a particular location. Each row in the file has 'm' comma separated values, where 'm' represents the number of columns of each row.</a:t>
            </a:r>
            <a:endParaRPr lang="en-IN" dirty="0"/>
          </a:p>
        </p:txBody>
      </p:sp>
      <p:sp>
        <p:nvSpPr>
          <p:cNvPr id="13" name="Rectangle 12"/>
          <p:cNvSpPr/>
          <p:nvPr/>
        </p:nvSpPr>
        <p:spPr>
          <a:xfrm>
            <a:off x="432123" y="5004296"/>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14" name="TextBox 13"/>
          <p:cNvSpPr txBox="1"/>
          <p:nvPr/>
        </p:nvSpPr>
        <p:spPr>
          <a:xfrm>
            <a:off x="3132423" y="4860280"/>
            <a:ext cx="7272808" cy="3323987"/>
          </a:xfrm>
          <a:prstGeom prst="rect">
            <a:avLst/>
          </a:prstGeom>
          <a:noFill/>
        </p:spPr>
        <p:txBody>
          <a:bodyPr wrap="square" rtlCol="0">
            <a:spAutoFit/>
          </a:bodyPr>
          <a:lstStyle/>
          <a:p>
            <a:r>
              <a:rPr lang="en-US" dirty="0" smtClean="0"/>
              <a:t>This is one of the 2 fundamental block in our proposed system and is responsible for data generation from the given</a:t>
            </a:r>
            <a:r>
              <a:rPr lang="en-US" b="1" dirty="0" smtClean="0"/>
              <a:t> 'Testing.csv' </a:t>
            </a:r>
            <a:r>
              <a:rPr lang="en-US" dirty="0" smtClean="0"/>
              <a:t>file. It has 2 sub-blocks: </a:t>
            </a:r>
            <a:r>
              <a:rPr lang="en-IN" b="1" dirty="0" smtClean="0"/>
              <a:t>Pixel </a:t>
            </a:r>
            <a:r>
              <a:rPr lang="en-IN" b="1" dirty="0"/>
              <a:t>Generator </a:t>
            </a:r>
            <a:r>
              <a:rPr lang="en-IN" b="1" dirty="0" smtClean="0"/>
              <a:t>block </a:t>
            </a:r>
            <a:r>
              <a:rPr lang="en-IN" dirty="0" smtClean="0"/>
              <a:t>and</a:t>
            </a:r>
            <a:r>
              <a:rPr lang="en-IN" b="1" dirty="0" smtClean="0"/>
              <a:t> Store into Buffer block. </a:t>
            </a:r>
            <a:r>
              <a:rPr lang="en-US" dirty="0" smtClean="0"/>
              <a:t>This block scans each line (row) from </a:t>
            </a:r>
            <a:r>
              <a:rPr lang="en-US" b="1" dirty="0" smtClean="0"/>
              <a:t>Testing.csv</a:t>
            </a:r>
            <a:r>
              <a:rPr lang="en-US" dirty="0" smtClean="0"/>
              <a:t> file and sends the scanned line to </a:t>
            </a:r>
            <a:r>
              <a:rPr lang="en-IN" b="1" dirty="0" smtClean="0"/>
              <a:t>Pixel Generator block</a:t>
            </a:r>
            <a:r>
              <a:rPr lang="en-IN" dirty="0" smtClean="0"/>
              <a:t> for generation of pixels from the scanned line. Once all the pixels of every row have been generated and stored into the buffer, this block calls </a:t>
            </a:r>
            <a:r>
              <a:rPr lang="en-IN" b="1" dirty="0" smtClean="0"/>
              <a:t>Add Padding block</a:t>
            </a:r>
            <a:r>
              <a:rPr lang="en-IN" dirty="0" smtClean="0"/>
              <a:t> that adds padding of four 0's to the end of the buffer to make filtering possible on the last 4 elements of the last row. </a:t>
            </a:r>
            <a:endParaRPr lang="en-IN" dirty="0"/>
          </a:p>
        </p:txBody>
      </p:sp>
    </p:spTree>
    <p:extLst>
      <p:ext uri="{BB962C8B-B14F-4D97-AF65-F5344CB8AC3E}">
        <p14:creationId xmlns:p14="http://schemas.microsoft.com/office/powerpoint/2010/main" val="29717282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115" y="464472"/>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3" name="TextBox 2"/>
          <p:cNvSpPr txBox="1"/>
          <p:nvPr/>
        </p:nvSpPr>
        <p:spPr>
          <a:xfrm>
            <a:off x="3096419" y="323776"/>
            <a:ext cx="7272808" cy="2031325"/>
          </a:xfrm>
          <a:prstGeom prst="rect">
            <a:avLst/>
          </a:prstGeom>
          <a:noFill/>
        </p:spPr>
        <p:txBody>
          <a:bodyPr wrap="square" rtlCol="0">
            <a:spAutoFit/>
          </a:bodyPr>
          <a:lstStyle/>
          <a:p>
            <a:r>
              <a:rPr lang="en-US" dirty="0" smtClean="0"/>
              <a:t>This block receives the line scanned by </a:t>
            </a:r>
            <a:r>
              <a:rPr lang="en-US" b="1" dirty="0" smtClean="0"/>
              <a:t>Data Generation Block</a:t>
            </a:r>
            <a:r>
              <a:rPr lang="en-US" dirty="0" smtClean="0"/>
              <a:t> and in each iteration this block generates 2 pixels from the scanned line and stores those 2 pixels into '</a:t>
            </a:r>
            <a:r>
              <a:rPr lang="en-US" b="1" dirty="0" smtClean="0"/>
              <a:t>Send'</a:t>
            </a:r>
            <a:r>
              <a:rPr lang="en-US" dirty="0" smtClean="0"/>
              <a:t> data structure. After the 2 pixels have been generated, the block passes the </a:t>
            </a:r>
            <a:r>
              <a:rPr lang="en-US" b="1" dirty="0" smtClean="0"/>
              <a:t>'Send'</a:t>
            </a:r>
            <a:r>
              <a:rPr lang="en-US" dirty="0" smtClean="0"/>
              <a:t> data structure containing those 2 pixels to </a:t>
            </a:r>
            <a:r>
              <a:rPr lang="en-US" b="1" dirty="0" smtClean="0"/>
              <a:t>Store into Buffer block.</a:t>
            </a:r>
            <a:endParaRPr lang="en-IN" b="1" dirty="0"/>
          </a:p>
        </p:txBody>
      </p:sp>
      <p:sp>
        <p:nvSpPr>
          <p:cNvPr id="4" name="Rectangle 3"/>
          <p:cNvSpPr/>
          <p:nvPr/>
        </p:nvSpPr>
        <p:spPr>
          <a:xfrm>
            <a:off x="360115" y="579638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Store into</a:t>
            </a:r>
            <a:r>
              <a:rPr lang="en-IN" b="1" dirty="0"/>
              <a:t> </a:t>
            </a:r>
            <a:r>
              <a:rPr lang="en-IN" b="1" dirty="0" smtClean="0"/>
              <a:t>Buffer</a:t>
            </a:r>
            <a:endParaRPr lang="en-IN" dirty="0"/>
          </a:p>
        </p:txBody>
      </p:sp>
      <p:sp>
        <p:nvSpPr>
          <p:cNvPr id="5" name="TextBox 4"/>
          <p:cNvSpPr txBox="1"/>
          <p:nvPr/>
        </p:nvSpPr>
        <p:spPr>
          <a:xfrm>
            <a:off x="3096419" y="5422984"/>
            <a:ext cx="7272808" cy="2677656"/>
          </a:xfrm>
          <a:prstGeom prst="rect">
            <a:avLst/>
          </a:prstGeom>
          <a:noFill/>
        </p:spPr>
        <p:txBody>
          <a:bodyPr wrap="square" rtlCol="0">
            <a:spAutoFit/>
          </a:bodyPr>
          <a:lstStyle/>
          <a:p>
            <a:r>
              <a:rPr lang="en-US" dirty="0" smtClean="0"/>
              <a:t>This block receives the 2 pixels generated by</a:t>
            </a:r>
            <a:r>
              <a:rPr lang="en-US" b="1" dirty="0" smtClean="0"/>
              <a:t> Pixel Generator block</a:t>
            </a:r>
            <a:r>
              <a:rPr lang="en-US" dirty="0" smtClean="0"/>
              <a:t> in each iteration. The block is responsible for storing the pixels into the buffer. Before storing the pixel, the block checks if the pixel to be stored is the first pixel of a new row or not. If it is, then the block </a:t>
            </a:r>
            <a:r>
              <a:rPr lang="en-IN" dirty="0" smtClean="0"/>
              <a:t>calls </a:t>
            </a:r>
            <a:r>
              <a:rPr lang="en-IN" b="1" dirty="0"/>
              <a:t>Add Padding Block</a:t>
            </a:r>
            <a:r>
              <a:rPr lang="en-IN" dirty="0"/>
              <a:t> </a:t>
            </a:r>
            <a:r>
              <a:rPr lang="en-US" dirty="0" smtClean="0"/>
              <a:t>to add </a:t>
            </a:r>
            <a:r>
              <a:rPr lang="en-US" b="1" dirty="0" smtClean="0"/>
              <a:t>padding </a:t>
            </a:r>
            <a:r>
              <a:rPr lang="en-US" dirty="0" smtClean="0"/>
              <a:t>of </a:t>
            </a:r>
            <a:r>
              <a:rPr lang="en-US" b="1" dirty="0" smtClean="0"/>
              <a:t>four 0's</a:t>
            </a:r>
            <a:r>
              <a:rPr lang="en-US" dirty="0" smtClean="0"/>
              <a:t> to the end of the buffer. This is done to make Convolution possible for the initial 4 elements of the new row and last 4 elements of the previous row.</a:t>
            </a:r>
            <a:endParaRPr lang="en-IN" b="1" dirty="0"/>
          </a:p>
        </p:txBody>
      </p:sp>
      <p:sp>
        <p:nvSpPr>
          <p:cNvPr id="6" name="Rectangle 5"/>
          <p:cNvSpPr/>
          <p:nvPr/>
        </p:nvSpPr>
        <p:spPr>
          <a:xfrm>
            <a:off x="360115" y="3263368"/>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7" name="Straight Connector 6"/>
          <p:cNvCxnSpPr/>
          <p:nvPr/>
        </p:nvCxnSpPr>
        <p:spPr>
          <a:xfrm flipV="1">
            <a:off x="700353" y="3255375"/>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360115" y="3251425"/>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60115" y="4624319"/>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63300" y="3263368"/>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58699" y="3693524"/>
            <a:ext cx="1727903" cy="433264"/>
          </a:xfrm>
          <a:prstGeom prst="rect">
            <a:avLst/>
          </a:prstGeom>
        </p:spPr>
        <p:txBody>
          <a:bodyPr wrap="square" lIns="109033" tIns="54517" rIns="109033" bIns="54517">
            <a:spAutoFit/>
          </a:bodyPr>
          <a:lstStyle/>
          <a:p>
            <a:pPr algn="ctr"/>
            <a:r>
              <a:rPr lang="en-US" b="1" dirty="0" smtClean="0">
                <a:solidFill>
                  <a:schemeClr val="bg1"/>
                </a:solidFill>
              </a:rPr>
              <a:t>Send</a:t>
            </a:r>
            <a:endParaRPr lang="en-IN" b="1" dirty="0">
              <a:solidFill>
                <a:schemeClr val="bg1"/>
              </a:solidFill>
            </a:endParaRPr>
          </a:p>
        </p:txBody>
      </p:sp>
      <p:sp>
        <p:nvSpPr>
          <p:cNvPr id="12" name="TextBox 11"/>
          <p:cNvSpPr txBox="1"/>
          <p:nvPr/>
        </p:nvSpPr>
        <p:spPr>
          <a:xfrm>
            <a:off x="3096419" y="3545552"/>
            <a:ext cx="7272808" cy="738664"/>
          </a:xfrm>
          <a:prstGeom prst="rect">
            <a:avLst/>
          </a:prstGeom>
          <a:noFill/>
        </p:spPr>
        <p:txBody>
          <a:bodyPr wrap="square" rtlCol="0">
            <a:spAutoFit/>
          </a:bodyPr>
          <a:lstStyle/>
          <a:p>
            <a:r>
              <a:rPr lang="en-US" dirty="0" smtClean="0"/>
              <a:t>This is a </a:t>
            </a:r>
            <a:r>
              <a:rPr lang="en-US" b="1" dirty="0" smtClean="0"/>
              <a:t>vector</a:t>
            </a:r>
            <a:r>
              <a:rPr lang="en-US" dirty="0" smtClean="0"/>
              <a:t> data structure that stores the 2 pixels retrieved in each iteration by </a:t>
            </a:r>
            <a:r>
              <a:rPr lang="en-US" b="1" dirty="0" smtClean="0"/>
              <a:t>Pixel Generator</a:t>
            </a:r>
            <a:r>
              <a:rPr lang="en-US" dirty="0" smtClean="0"/>
              <a:t> block. </a:t>
            </a:r>
            <a:endParaRPr lang="en-IN" b="1" dirty="0"/>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8107" y="2407565"/>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3" name="Straight Connector 2"/>
          <p:cNvCxnSpPr/>
          <p:nvPr/>
        </p:nvCxnSpPr>
        <p:spPr>
          <a:xfrm flipV="1">
            <a:off x="628345" y="239957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flipV="1">
            <a:off x="288107" y="2395622"/>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88107" y="376851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291292" y="2407565"/>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86691" y="2837721"/>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sp>
        <p:nvSpPr>
          <p:cNvPr id="8" name="TextBox 7"/>
          <p:cNvSpPr txBox="1"/>
          <p:nvPr/>
        </p:nvSpPr>
        <p:spPr>
          <a:xfrm>
            <a:off x="3096419" y="2267992"/>
            <a:ext cx="7416824" cy="1708160"/>
          </a:xfrm>
          <a:prstGeom prst="rect">
            <a:avLst/>
          </a:prstGeom>
          <a:noFill/>
        </p:spPr>
        <p:txBody>
          <a:bodyPr wrap="square" rtlCol="0">
            <a:spAutoFit/>
          </a:bodyPr>
          <a:lstStyle/>
          <a:p>
            <a:r>
              <a:rPr lang="en-US" dirty="0" smtClean="0"/>
              <a:t>This is a </a:t>
            </a:r>
            <a:r>
              <a:rPr lang="en-US" b="1" dirty="0" err="1" smtClean="0"/>
              <a:t>deque</a:t>
            </a:r>
            <a:r>
              <a:rPr lang="en-US" dirty="0" smtClean="0"/>
              <a:t> data structure that stores the recovered pixels from Pixel Generator block. </a:t>
            </a:r>
            <a:r>
              <a:rPr lang="en-US" dirty="0" err="1" smtClean="0"/>
              <a:t>Newely</a:t>
            </a:r>
            <a:r>
              <a:rPr lang="en-US" dirty="0" smtClean="0"/>
              <a:t> generated pixels are added to the end of the </a:t>
            </a:r>
            <a:r>
              <a:rPr lang="en-US" dirty="0" err="1" smtClean="0"/>
              <a:t>deque</a:t>
            </a:r>
            <a:r>
              <a:rPr lang="en-US" dirty="0" smtClean="0"/>
              <a:t> using </a:t>
            </a:r>
            <a:r>
              <a:rPr lang="en-US" dirty="0" err="1" smtClean="0"/>
              <a:t>push_back</a:t>
            </a:r>
            <a:r>
              <a:rPr lang="en-US" dirty="0" smtClean="0"/>
              <a:t>() operation. The </a:t>
            </a:r>
            <a:r>
              <a:rPr lang="en-IN" b="1" dirty="0"/>
              <a:t>Filter &amp; Threshold </a:t>
            </a:r>
            <a:r>
              <a:rPr lang="en-IN" b="1" dirty="0" smtClean="0"/>
              <a:t>Block </a:t>
            </a:r>
            <a:r>
              <a:rPr lang="en-IN" dirty="0" smtClean="0"/>
              <a:t>accesses the front elements of this </a:t>
            </a:r>
            <a:r>
              <a:rPr lang="en-IN" dirty="0" err="1" smtClean="0"/>
              <a:t>deque</a:t>
            </a:r>
            <a:r>
              <a:rPr lang="en-IN" dirty="0" smtClean="0"/>
              <a:t> using </a:t>
            </a:r>
            <a:r>
              <a:rPr lang="en-IN" dirty="0" err="1" smtClean="0"/>
              <a:t>pop_front</a:t>
            </a:r>
            <a:r>
              <a:rPr lang="en-IN" dirty="0" smtClean="0"/>
              <a:t>() operation and performs filtering upon them.</a:t>
            </a:r>
            <a:endParaRPr lang="en-IN" dirty="0"/>
          </a:p>
        </p:txBody>
      </p:sp>
      <p:sp>
        <p:nvSpPr>
          <p:cNvPr id="9" name="Rectangle 8"/>
          <p:cNvSpPr/>
          <p:nvPr/>
        </p:nvSpPr>
        <p:spPr>
          <a:xfrm>
            <a:off x="291292" y="4701982"/>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10" name="TextBox 9"/>
          <p:cNvSpPr txBox="1"/>
          <p:nvPr/>
        </p:nvSpPr>
        <p:spPr>
          <a:xfrm>
            <a:off x="2952403" y="4583222"/>
            <a:ext cx="7676992" cy="3323987"/>
          </a:xfrm>
          <a:prstGeom prst="rect">
            <a:avLst/>
          </a:prstGeom>
          <a:noFill/>
        </p:spPr>
        <p:txBody>
          <a:bodyPr wrap="square" rtlCol="0">
            <a:spAutoFit/>
          </a:bodyPr>
          <a:lstStyle/>
          <a:p>
            <a:r>
              <a:rPr lang="en-US" dirty="0" smtClean="0"/>
              <a:t>This is one of the 2 main blocks in our proposed system and is responsible for filtering the pixels using </a:t>
            </a:r>
            <a:r>
              <a:rPr lang="en-US" b="1" dirty="0" smtClean="0"/>
              <a:t>Linear Convolution</a:t>
            </a:r>
            <a:r>
              <a:rPr lang="en-US" dirty="0" smtClean="0"/>
              <a:t> and generating </a:t>
            </a:r>
            <a:r>
              <a:rPr lang="en-US" b="1" dirty="0" err="1" smtClean="0"/>
              <a:t>thresholded</a:t>
            </a:r>
            <a:r>
              <a:rPr lang="en-US" dirty="0" smtClean="0"/>
              <a:t> values of the filtered pixels. It has 2 sub-blocks: </a:t>
            </a:r>
            <a:r>
              <a:rPr lang="en-IN" b="1" dirty="0" smtClean="0"/>
              <a:t>Processing block </a:t>
            </a:r>
            <a:r>
              <a:rPr lang="en-IN" dirty="0" smtClean="0"/>
              <a:t>and</a:t>
            </a:r>
            <a:r>
              <a:rPr lang="en-IN" b="1" dirty="0" smtClean="0"/>
              <a:t> Compute block. </a:t>
            </a:r>
            <a:r>
              <a:rPr lang="en-US" dirty="0" smtClean="0"/>
              <a:t>The block ensures that the Buffer is filled with </a:t>
            </a:r>
            <a:r>
              <a:rPr lang="en-US" b="1" dirty="0" err="1" smtClean="0"/>
              <a:t>atleast</a:t>
            </a:r>
            <a:r>
              <a:rPr lang="en-US" b="1" dirty="0" smtClean="0"/>
              <a:t> 9 elements</a:t>
            </a:r>
            <a:r>
              <a:rPr lang="en-US" dirty="0" smtClean="0"/>
              <a:t> to initiate filtering process. In case the Buffer currently has less than 9 elements, the block goes into </a:t>
            </a:r>
            <a:r>
              <a:rPr lang="en-US" b="1" dirty="0" smtClean="0"/>
              <a:t>sleep mode</a:t>
            </a:r>
            <a:r>
              <a:rPr lang="en-US" dirty="0" smtClean="0"/>
              <a:t> for </a:t>
            </a:r>
            <a:r>
              <a:rPr lang="en-US" b="1" dirty="0" smtClean="0"/>
              <a:t>1 time-period of the iteration</a:t>
            </a:r>
            <a:r>
              <a:rPr lang="en-US" dirty="0" smtClean="0"/>
              <a:t> and waits for Data Generation Block to fill the sufficient elements into the buffer to initiate filtering. To initiate filtering, this block calls the</a:t>
            </a:r>
            <a:r>
              <a:rPr lang="en-US" b="1" dirty="0" smtClean="0"/>
              <a:t> Processing block.</a:t>
            </a:r>
            <a:endParaRPr lang="en-IN" b="1" dirty="0"/>
          </a:p>
        </p:txBody>
      </p:sp>
      <p:sp>
        <p:nvSpPr>
          <p:cNvPr id="11" name="Rectangle 10"/>
          <p:cNvSpPr/>
          <p:nvPr/>
        </p:nvSpPr>
        <p:spPr>
          <a:xfrm>
            <a:off x="291292" y="179760"/>
            <a:ext cx="2211546" cy="129614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Add Padding</a:t>
            </a:r>
            <a:endParaRPr lang="en-IN" dirty="0"/>
          </a:p>
        </p:txBody>
      </p:sp>
      <p:sp>
        <p:nvSpPr>
          <p:cNvPr id="12" name="TextBox 11"/>
          <p:cNvSpPr txBox="1"/>
          <p:nvPr/>
        </p:nvSpPr>
        <p:spPr>
          <a:xfrm>
            <a:off x="3096419" y="449208"/>
            <a:ext cx="7272808" cy="738664"/>
          </a:xfrm>
          <a:prstGeom prst="rect">
            <a:avLst/>
          </a:prstGeom>
          <a:noFill/>
        </p:spPr>
        <p:txBody>
          <a:bodyPr wrap="square" rtlCol="0">
            <a:spAutoFit/>
          </a:bodyPr>
          <a:lstStyle/>
          <a:p>
            <a:r>
              <a:rPr lang="en-US" dirty="0" smtClean="0"/>
              <a:t>Adds padding of four 0's to the back of the buffer to make Filtering possible for first 4 and last 4 pixels in a row.</a:t>
            </a:r>
            <a:endParaRPr lang="en-IN" dirty="0"/>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2123" y="323776"/>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Processing</a:t>
            </a:r>
            <a:endParaRPr lang="en-IN" dirty="0"/>
          </a:p>
        </p:txBody>
      </p:sp>
      <p:sp>
        <p:nvSpPr>
          <p:cNvPr id="3" name="TextBox 2"/>
          <p:cNvSpPr txBox="1"/>
          <p:nvPr/>
        </p:nvSpPr>
        <p:spPr>
          <a:xfrm>
            <a:off x="3096419" y="168141"/>
            <a:ext cx="7272808" cy="3323987"/>
          </a:xfrm>
          <a:prstGeom prst="rect">
            <a:avLst/>
          </a:prstGeom>
          <a:noFill/>
        </p:spPr>
        <p:txBody>
          <a:bodyPr wrap="square" rtlCol="0">
            <a:spAutoFit/>
          </a:bodyPr>
          <a:lstStyle/>
          <a:p>
            <a:r>
              <a:rPr lang="en-US" dirty="0" smtClean="0"/>
              <a:t>This block initiates filtering on the pixels stored into the Buffer. In each iteration, 2 pixels are filtered. It also ensures that only the pixels are filtered and not the padding of 0's that were added by </a:t>
            </a:r>
            <a:r>
              <a:rPr lang="en-US" b="1" dirty="0" smtClean="0"/>
              <a:t>Store into Buffer block</a:t>
            </a:r>
            <a:r>
              <a:rPr lang="en-US" dirty="0" smtClean="0"/>
              <a:t>. In case the padding is encountered, the block calls </a:t>
            </a:r>
            <a:r>
              <a:rPr lang="en-US" b="1" dirty="0" smtClean="0"/>
              <a:t>Remove Padding Block</a:t>
            </a:r>
            <a:r>
              <a:rPr lang="en-US" dirty="0" smtClean="0"/>
              <a:t> to remove the padding from the front of the buffer. For computing </a:t>
            </a:r>
            <a:r>
              <a:rPr lang="en-US" b="1" dirty="0" smtClean="0"/>
              <a:t>filtered value</a:t>
            </a:r>
            <a:r>
              <a:rPr lang="en-US" dirty="0" smtClean="0"/>
              <a:t>, the block calls the </a:t>
            </a:r>
            <a:r>
              <a:rPr lang="en-US" b="1" dirty="0" smtClean="0"/>
              <a:t>Compute block</a:t>
            </a:r>
            <a:r>
              <a:rPr lang="en-US" dirty="0"/>
              <a:t> </a:t>
            </a:r>
            <a:r>
              <a:rPr lang="en-US" dirty="0" smtClean="0"/>
              <a:t>and receives the filtered value. Then, the block computes the </a:t>
            </a:r>
            <a:r>
              <a:rPr lang="en-US" b="1" dirty="0" err="1" smtClean="0"/>
              <a:t>Thresholded</a:t>
            </a:r>
            <a:r>
              <a:rPr lang="en-US" b="1" dirty="0" smtClean="0"/>
              <a:t> value</a:t>
            </a:r>
            <a:r>
              <a:rPr lang="en-US" dirty="0" smtClean="0"/>
              <a:t> of the pixel based upon the given value of</a:t>
            </a:r>
            <a:r>
              <a:rPr lang="en-US" b="1" dirty="0" smtClean="0"/>
              <a:t> TV </a:t>
            </a:r>
            <a:r>
              <a:rPr lang="en-US" dirty="0" smtClean="0"/>
              <a:t> entered by the user and sends the processed value to the </a:t>
            </a:r>
            <a:r>
              <a:rPr lang="en-US" b="1" dirty="0" smtClean="0"/>
              <a:t>Display Unit</a:t>
            </a:r>
            <a:r>
              <a:rPr lang="en-US" dirty="0" smtClean="0"/>
              <a:t>.</a:t>
            </a:r>
            <a:endParaRPr lang="en-IN" dirty="0"/>
          </a:p>
        </p:txBody>
      </p:sp>
      <p:sp>
        <p:nvSpPr>
          <p:cNvPr id="5" name="Rectangle 4"/>
          <p:cNvSpPr/>
          <p:nvPr/>
        </p:nvSpPr>
        <p:spPr>
          <a:xfrm>
            <a:off x="432123" y="6156424"/>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Compute</a:t>
            </a:r>
            <a:endParaRPr lang="en-IN" dirty="0"/>
          </a:p>
        </p:txBody>
      </p:sp>
      <p:sp>
        <p:nvSpPr>
          <p:cNvPr id="6" name="TextBox 5"/>
          <p:cNvSpPr txBox="1"/>
          <p:nvPr/>
        </p:nvSpPr>
        <p:spPr>
          <a:xfrm>
            <a:off x="3190947" y="6069315"/>
            <a:ext cx="7272808" cy="2031325"/>
          </a:xfrm>
          <a:prstGeom prst="rect">
            <a:avLst/>
          </a:prstGeom>
          <a:noFill/>
        </p:spPr>
        <p:txBody>
          <a:bodyPr wrap="square" rtlCol="0">
            <a:spAutoFit/>
          </a:bodyPr>
          <a:lstStyle/>
          <a:p>
            <a:r>
              <a:rPr lang="en-US" dirty="0" smtClean="0"/>
              <a:t>This block applies </a:t>
            </a:r>
            <a:r>
              <a:rPr lang="en-US" b="1" dirty="0" smtClean="0"/>
              <a:t>Linear Convolution </a:t>
            </a:r>
            <a:r>
              <a:rPr lang="en-US" dirty="0" smtClean="0"/>
              <a:t>upon the pixel to be filtered and returns the filtered value of that pixel. For each element to be filtered it considers </a:t>
            </a:r>
            <a:r>
              <a:rPr lang="en-US" b="1" dirty="0" smtClean="0"/>
              <a:t>4 past elements</a:t>
            </a:r>
            <a:r>
              <a:rPr lang="en-US" dirty="0" smtClean="0"/>
              <a:t> and </a:t>
            </a:r>
            <a:r>
              <a:rPr lang="en-US" b="1" dirty="0" smtClean="0"/>
              <a:t>4 future elements</a:t>
            </a:r>
            <a:r>
              <a:rPr lang="en-US" dirty="0" smtClean="0"/>
              <a:t>. The 9 elements are multiplied to their corresponding elements in the filter window and the result is added to compute filtered value of the pixel.</a:t>
            </a:r>
            <a:endParaRPr lang="en-IN" dirty="0"/>
          </a:p>
        </p:txBody>
      </p:sp>
      <p:sp>
        <p:nvSpPr>
          <p:cNvPr id="8" name="Rectangle 7"/>
          <p:cNvSpPr/>
          <p:nvPr/>
        </p:nvSpPr>
        <p:spPr>
          <a:xfrm>
            <a:off x="380555" y="3924176"/>
            <a:ext cx="2263114" cy="1512168"/>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Remove Padding</a:t>
            </a:r>
            <a:endParaRPr lang="en-IN" dirty="0"/>
          </a:p>
        </p:txBody>
      </p:sp>
      <p:sp>
        <p:nvSpPr>
          <p:cNvPr id="9" name="TextBox 8"/>
          <p:cNvSpPr txBox="1"/>
          <p:nvPr/>
        </p:nvSpPr>
        <p:spPr>
          <a:xfrm>
            <a:off x="3190947" y="4428232"/>
            <a:ext cx="7272808" cy="415498"/>
          </a:xfrm>
          <a:prstGeom prst="rect">
            <a:avLst/>
          </a:prstGeom>
          <a:noFill/>
        </p:spPr>
        <p:txBody>
          <a:bodyPr wrap="square" rtlCol="0">
            <a:spAutoFit/>
          </a:bodyPr>
          <a:lstStyle/>
          <a:p>
            <a:r>
              <a:rPr lang="en-US" dirty="0" smtClean="0"/>
              <a:t>Removes padding of four 0's from the front portion of the buffer. </a:t>
            </a:r>
            <a:endParaRPr lang="en-IN" dirty="0"/>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 y="-108272"/>
            <a:ext cx="10122075" cy="1125761"/>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600" b="1" dirty="0">
                <a:solidFill>
                  <a:srgbClr val="FF0000"/>
                </a:solidFill>
              </a:rPr>
              <a:t>Problem Statement</a:t>
            </a:r>
          </a:p>
        </p:txBody>
      </p:sp>
      <p:sp>
        <p:nvSpPr>
          <p:cNvPr id="3" name="TextBox 2"/>
          <p:cNvSpPr txBox="1"/>
          <p:nvPr/>
        </p:nvSpPr>
        <p:spPr>
          <a:xfrm>
            <a:off x="504131" y="1024919"/>
            <a:ext cx="10009112" cy="7219737"/>
          </a:xfrm>
          <a:prstGeom prst="rect">
            <a:avLst/>
          </a:prstGeom>
          <a:noFill/>
        </p:spPr>
        <p:txBody>
          <a:bodyPr wrap="square" lIns="109033" tIns="54517" rIns="109033" bIns="54517" rtlCol="0">
            <a:spAutoFit/>
          </a:bodyPr>
          <a:lstStyle/>
          <a:p>
            <a:r>
              <a:rPr lang="en-US" dirty="0" smtClean="0"/>
              <a:t>We need to implement a real world Line Scanner with the following description:</a:t>
            </a:r>
            <a:endParaRPr lang="en-US" dirty="0"/>
          </a:p>
          <a:p>
            <a:endParaRPr lang="en-US" dirty="0" smtClean="0"/>
          </a:p>
          <a:p>
            <a:pPr marL="340728" indent="-340728">
              <a:buFont typeface="Wingdings" panose="05000000000000000000" pitchFamily="2" charset="2"/>
              <a:buChar char="Ø"/>
            </a:pPr>
            <a:r>
              <a:rPr lang="en-US" dirty="0" smtClean="0"/>
              <a:t>It consists of two main blocks-    </a:t>
            </a:r>
            <a:r>
              <a:rPr lang="en-US" dirty="0" err="1" smtClean="0"/>
              <a:t>i</a:t>
            </a:r>
            <a:r>
              <a:rPr lang="en-US" dirty="0" smtClean="0"/>
              <a:t>) </a:t>
            </a:r>
            <a:r>
              <a:rPr lang="en-IN" dirty="0" smtClean="0"/>
              <a:t>Data Generation Block</a:t>
            </a:r>
            <a:endParaRPr lang="en-US" dirty="0" smtClean="0"/>
          </a:p>
          <a:p>
            <a:pPr lvl="2"/>
            <a:r>
              <a:rPr lang="en-IN" dirty="0" smtClean="0"/>
              <a:t>		         ii) Filter &amp; Threshold Block</a:t>
            </a:r>
            <a:endParaRPr lang="en-US" dirty="0" smtClean="0"/>
          </a:p>
          <a:p>
            <a:pPr lvl="2"/>
            <a:endParaRPr lang="en-US" dirty="0" smtClean="0"/>
          </a:p>
          <a:p>
            <a:pPr marL="340728" indent="-340728">
              <a:buFont typeface="Wingdings" panose="05000000000000000000" pitchFamily="2" charset="2"/>
              <a:buChar char="Ø"/>
            </a:pPr>
            <a:r>
              <a:rPr lang="en-US" dirty="0" smtClean="0"/>
              <a:t>The </a:t>
            </a:r>
            <a:r>
              <a:rPr lang="en-IN" b="1" dirty="0" smtClean="0"/>
              <a:t>Data Generation Block</a:t>
            </a:r>
            <a:r>
              <a:rPr lang="en-US" dirty="0" smtClean="0"/>
              <a:t>  scans the infinitely long object with finite width </a:t>
            </a:r>
            <a:r>
              <a:rPr lang="en-US" b="1" dirty="0" smtClean="0"/>
              <a:t>line by line</a:t>
            </a:r>
            <a:r>
              <a:rPr lang="en-US" dirty="0" smtClean="0"/>
              <a:t>.</a:t>
            </a:r>
            <a:r>
              <a:rPr lang="en-US" dirty="0"/>
              <a:t> </a:t>
            </a:r>
            <a:r>
              <a:rPr lang="en-US" dirty="0" smtClean="0"/>
              <a:t>In each iteration it generates at max 2 pixels and output those pixels.</a:t>
            </a:r>
          </a:p>
          <a:p>
            <a:endParaRPr lang="en-US" dirty="0" smtClean="0"/>
          </a:p>
          <a:p>
            <a:pPr marL="340728" indent="-340728">
              <a:buFont typeface="Wingdings" panose="05000000000000000000" pitchFamily="2" charset="2"/>
              <a:buChar char="Ø"/>
            </a:pPr>
            <a:r>
              <a:rPr lang="en-US" dirty="0" smtClean="0"/>
              <a:t>The </a:t>
            </a:r>
            <a:r>
              <a:rPr lang="en-IN" b="1" dirty="0" smtClean="0"/>
              <a:t>Filter &amp; Threshold Block</a:t>
            </a:r>
            <a:r>
              <a:rPr lang="en-US" b="1" dirty="0" smtClean="0"/>
              <a:t> </a:t>
            </a:r>
            <a:r>
              <a:rPr lang="en-US" dirty="0" smtClean="0"/>
              <a:t>does filtering over each scanned pixel using </a:t>
            </a:r>
            <a:r>
              <a:rPr lang="en-US" b="1" dirty="0" smtClean="0"/>
              <a:t>Linear Convolution </a:t>
            </a:r>
            <a:r>
              <a:rPr lang="en-US" dirty="0" smtClean="0"/>
              <a:t>method. In each iteration it processes at max 2 pixels and</a:t>
            </a:r>
            <a:r>
              <a:rPr lang="en-US" b="1" dirty="0" smtClean="0"/>
              <a:t> flags</a:t>
            </a:r>
            <a:r>
              <a:rPr lang="en-US" dirty="0" smtClean="0"/>
              <a:t> the </a:t>
            </a:r>
            <a:r>
              <a:rPr lang="en-US" b="1" dirty="0" smtClean="0"/>
              <a:t>defective pixel</a:t>
            </a:r>
            <a:r>
              <a:rPr lang="en-US" dirty="0" smtClean="0"/>
              <a:t> as 0 or 1 based on the given </a:t>
            </a:r>
            <a:r>
              <a:rPr lang="en-US" b="1" dirty="0" smtClean="0"/>
              <a:t>Threshold Value</a:t>
            </a:r>
            <a:r>
              <a:rPr lang="en-US" dirty="0" smtClean="0"/>
              <a:t>.</a:t>
            </a:r>
          </a:p>
          <a:p>
            <a:pPr marL="340728" indent="-340728">
              <a:buFont typeface="Wingdings" panose="05000000000000000000" pitchFamily="2" charset="2"/>
              <a:buChar char="Ø"/>
            </a:pPr>
            <a:endParaRPr lang="en-US" dirty="0"/>
          </a:p>
          <a:p>
            <a:pPr marL="340728" indent="-340728">
              <a:buFont typeface="Wingdings" panose="05000000000000000000" pitchFamily="2" charset="2"/>
              <a:buChar char="Ø"/>
            </a:pPr>
            <a:r>
              <a:rPr lang="en-US" dirty="0" smtClean="0"/>
              <a:t>Both these blocks execute simultaneously.</a:t>
            </a:r>
          </a:p>
          <a:p>
            <a:endParaRPr lang="en-US" dirty="0"/>
          </a:p>
          <a:p>
            <a:pPr marL="340728" indent="-340728">
              <a:buFont typeface="Wingdings" panose="05000000000000000000" pitchFamily="2" charset="2"/>
              <a:buChar char="Ø"/>
            </a:pPr>
            <a:r>
              <a:rPr lang="en-US" dirty="0" smtClean="0"/>
              <a:t>Both of these process blocks have a maximum cycle or iteration time of T (&gt;=500ns).</a:t>
            </a:r>
          </a:p>
          <a:p>
            <a:pPr marL="340728" indent="-340728">
              <a:buFont typeface="Wingdings" panose="05000000000000000000" pitchFamily="2" charset="2"/>
              <a:buChar char="Ø"/>
            </a:pPr>
            <a:endParaRPr lang="en-US" dirty="0"/>
          </a:p>
          <a:p>
            <a:pPr marL="340728" indent="-340728">
              <a:buFont typeface="Wingdings" panose="05000000000000000000" pitchFamily="2" charset="2"/>
              <a:buChar char="Ø"/>
            </a:pPr>
            <a:r>
              <a:rPr lang="en-US" dirty="0" smtClean="0"/>
              <a:t>The two blocks need not necessarily be synchronous.  Each iteration of the 2 blocks need not to start and end at the same point of time. But the time gap between the consecutive iterations must be &lt;= T.</a:t>
            </a:r>
          </a:p>
          <a:p>
            <a:pPr marL="340728" indent="-340728">
              <a:buFont typeface="Wingdings" panose="05000000000000000000" pitchFamily="2" charset="2"/>
              <a:buChar char="Ø"/>
            </a:pPr>
            <a:endParaRPr lang="en-US" dirty="0"/>
          </a:p>
          <a:p>
            <a:pPr marL="340728" indent="-340728">
              <a:buFont typeface="Wingdings" panose="05000000000000000000" pitchFamily="2" charset="2"/>
              <a:buChar char="Ø"/>
            </a:pPr>
            <a:r>
              <a:rPr lang="en-US" dirty="0" smtClean="0"/>
              <a:t>There will be 2 modes of execution in the proposed solution: </a:t>
            </a:r>
            <a:r>
              <a:rPr lang="en-US" b="1" dirty="0" smtClean="0"/>
              <a:t>Test Mode</a:t>
            </a:r>
            <a:r>
              <a:rPr lang="en-US" dirty="0" smtClean="0"/>
              <a:t> and </a:t>
            </a:r>
            <a:r>
              <a:rPr lang="en-US" b="1" dirty="0" smtClean="0"/>
              <a:t>Random Generator Mode.</a:t>
            </a:r>
          </a:p>
        </p:txBody>
      </p:sp>
    </p:spTree>
    <p:extLst>
      <p:ext uri="{BB962C8B-B14F-4D97-AF65-F5344CB8AC3E}">
        <p14:creationId xmlns:p14="http://schemas.microsoft.com/office/powerpoint/2010/main" val="1829614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6747" y="467792"/>
            <a:ext cx="2211546" cy="151216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5" name="TextBox 4"/>
          <p:cNvSpPr txBox="1"/>
          <p:nvPr/>
        </p:nvSpPr>
        <p:spPr>
          <a:xfrm>
            <a:off x="3185571" y="881256"/>
            <a:ext cx="7272808" cy="738664"/>
          </a:xfrm>
          <a:prstGeom prst="rect">
            <a:avLst/>
          </a:prstGeom>
          <a:noFill/>
        </p:spPr>
        <p:txBody>
          <a:bodyPr wrap="square" rtlCol="0">
            <a:spAutoFit/>
          </a:bodyPr>
          <a:lstStyle/>
          <a:p>
            <a:r>
              <a:rPr lang="en-US" dirty="0" smtClean="0"/>
              <a:t>This block simply displays the processed </a:t>
            </a:r>
            <a:r>
              <a:rPr lang="en-US" dirty="0" err="1" smtClean="0"/>
              <a:t>Thresholded</a:t>
            </a:r>
            <a:r>
              <a:rPr lang="en-US" dirty="0" smtClean="0"/>
              <a:t> value of each and every pixel received from the </a:t>
            </a:r>
            <a:r>
              <a:rPr lang="en-US" b="1" dirty="0" smtClean="0"/>
              <a:t>Processing Block.</a:t>
            </a:r>
            <a:endParaRPr lang="en-IN" b="1" dirty="0"/>
          </a:p>
        </p:txBody>
      </p:sp>
    </p:spTree>
    <p:extLst>
      <p:ext uri="{BB962C8B-B14F-4D97-AF65-F5344CB8AC3E}">
        <p14:creationId xmlns:p14="http://schemas.microsoft.com/office/powerpoint/2010/main" val="27518079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267992"/>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a:solidFill>
                  <a:srgbClr val="FF0000"/>
                </a:solidFill>
              </a:rPr>
              <a:t>Libraries and Header files</a:t>
            </a:r>
          </a:p>
        </p:txBody>
      </p:sp>
    </p:spTree>
    <p:extLst>
      <p:ext uri="{BB962C8B-B14F-4D97-AF65-F5344CB8AC3E}">
        <p14:creationId xmlns:p14="http://schemas.microsoft.com/office/powerpoint/2010/main" val="1526293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4131" y="467792"/>
            <a:ext cx="9865096" cy="7389014"/>
          </a:xfrm>
          <a:prstGeom prst="rect">
            <a:avLst/>
          </a:prstGeom>
          <a:noFill/>
        </p:spPr>
        <p:txBody>
          <a:bodyPr wrap="square" lIns="109033" tIns="54517" rIns="109033" bIns="54517" rtlCol="0">
            <a:spAutoFit/>
          </a:bodyPr>
          <a:lstStyle/>
          <a:p>
            <a:r>
              <a:rPr lang="en-US" dirty="0" smtClean="0"/>
              <a:t>Following were the Libraries/header files required while implementing the proposed system:</a:t>
            </a:r>
          </a:p>
          <a:p>
            <a:endParaRPr lang="en-US" dirty="0" smtClean="0"/>
          </a:p>
          <a:p>
            <a:r>
              <a:rPr lang="en-US" b="1" dirty="0" smtClean="0">
                <a:solidFill>
                  <a:srgbClr val="FF0000"/>
                </a:solidFill>
              </a:rPr>
              <a:t>1) </a:t>
            </a:r>
            <a:r>
              <a:rPr lang="en-US" b="1" dirty="0" err="1" smtClean="0">
                <a:solidFill>
                  <a:srgbClr val="FF0000"/>
                </a:solidFill>
              </a:rPr>
              <a:t>iostream</a:t>
            </a:r>
            <a:r>
              <a:rPr lang="en-US" b="1" dirty="0" smtClean="0">
                <a:solidFill>
                  <a:srgbClr val="FF0000"/>
                </a:solidFill>
              </a:rPr>
              <a:t>:</a:t>
            </a:r>
            <a:r>
              <a:rPr lang="en-US" dirty="0" smtClean="0">
                <a:solidFill>
                  <a:srgbClr val="FF0000"/>
                </a:solidFill>
              </a:rPr>
              <a:t> </a:t>
            </a:r>
            <a:r>
              <a:rPr lang="en-US" dirty="0" err="1"/>
              <a:t>iostream</a:t>
            </a:r>
            <a:r>
              <a:rPr lang="en-US" dirty="0"/>
              <a:t> stands for standard input-output stream. This header file contains definitions of objects like </a:t>
            </a:r>
            <a:r>
              <a:rPr lang="en-US" dirty="0" err="1"/>
              <a:t>cin</a:t>
            </a:r>
            <a:r>
              <a:rPr lang="en-US" dirty="0"/>
              <a:t>, </a:t>
            </a:r>
            <a:r>
              <a:rPr lang="en-US" dirty="0" err="1" smtClean="0"/>
              <a:t>cout</a:t>
            </a:r>
            <a:r>
              <a:rPr lang="en-US" dirty="0"/>
              <a:t>,</a:t>
            </a:r>
            <a:r>
              <a:rPr lang="en-US" dirty="0" smtClean="0"/>
              <a:t> </a:t>
            </a:r>
            <a:r>
              <a:rPr lang="en-US" dirty="0" err="1"/>
              <a:t>iostream</a:t>
            </a:r>
            <a:r>
              <a:rPr lang="en-US" dirty="0"/>
              <a:t> provides basic input and output services for C++ programs. </a:t>
            </a:r>
            <a:endParaRPr lang="en-US" dirty="0" smtClean="0"/>
          </a:p>
          <a:p>
            <a:endParaRPr lang="en-US" dirty="0" smtClean="0"/>
          </a:p>
          <a:p>
            <a:endParaRPr lang="en-US" dirty="0" smtClean="0"/>
          </a:p>
          <a:p>
            <a:r>
              <a:rPr lang="en-US" b="1" dirty="0" smtClean="0">
                <a:solidFill>
                  <a:srgbClr val="FF0000"/>
                </a:solidFill>
              </a:rPr>
              <a:t>2) </a:t>
            </a:r>
            <a:r>
              <a:rPr lang="en-US" b="1" dirty="0" err="1" smtClean="0">
                <a:solidFill>
                  <a:srgbClr val="FF0000"/>
                </a:solidFill>
              </a:rPr>
              <a:t>fstream</a:t>
            </a:r>
            <a:r>
              <a:rPr lang="en-US" b="1" dirty="0" smtClean="0">
                <a:solidFill>
                  <a:srgbClr val="FF0000"/>
                </a:solidFill>
              </a:rPr>
              <a:t> : </a:t>
            </a:r>
            <a:r>
              <a:rPr lang="en-US" dirty="0" smtClean="0"/>
              <a:t> </a:t>
            </a:r>
            <a:r>
              <a:rPr lang="en-US" dirty="0"/>
              <a:t> </a:t>
            </a:r>
            <a:r>
              <a:rPr lang="en-US" dirty="0" err="1"/>
              <a:t>f</a:t>
            </a:r>
            <a:r>
              <a:rPr lang="en-US" dirty="0" err="1" smtClean="0"/>
              <a:t>stream</a:t>
            </a:r>
            <a:r>
              <a:rPr lang="en-US" dirty="0" smtClean="0"/>
              <a:t> </a:t>
            </a:r>
            <a:r>
              <a:rPr lang="en-US" dirty="0"/>
              <a:t>is a </a:t>
            </a:r>
            <a:r>
              <a:rPr lang="en-US" dirty="0" smtClean="0"/>
              <a:t>C++ standard library </a:t>
            </a:r>
            <a:r>
              <a:rPr lang="en-US" dirty="0"/>
              <a:t>that consists </a:t>
            </a:r>
            <a:r>
              <a:rPr lang="en-US" dirty="0" smtClean="0"/>
              <a:t>of both</a:t>
            </a:r>
            <a:r>
              <a:rPr lang="en-US" dirty="0"/>
              <a:t>, </a:t>
            </a:r>
            <a:r>
              <a:rPr lang="en-US" b="1" dirty="0" err="1"/>
              <a:t>ofstream</a:t>
            </a:r>
            <a:r>
              <a:rPr lang="en-US" dirty="0"/>
              <a:t> and </a:t>
            </a:r>
            <a:r>
              <a:rPr lang="en-US" b="1" dirty="0" err="1"/>
              <a:t>ifstream</a:t>
            </a:r>
            <a:r>
              <a:rPr lang="en-US" dirty="0"/>
              <a:t> </a:t>
            </a:r>
            <a:r>
              <a:rPr lang="en-US" dirty="0" smtClean="0"/>
              <a:t>objects which </a:t>
            </a:r>
            <a:r>
              <a:rPr lang="en-US" dirty="0"/>
              <a:t>means it can create files, write information to files, and read information from files. This header file is generally used as a data type that represents the file </a:t>
            </a:r>
            <a:r>
              <a:rPr lang="en-US" dirty="0" smtClean="0"/>
              <a:t>stream</a:t>
            </a:r>
            <a:r>
              <a:rPr lang="en-US" dirty="0"/>
              <a:t> w</a:t>
            </a:r>
            <a:r>
              <a:rPr lang="en-US" dirty="0" smtClean="0"/>
              <a:t>hich </a:t>
            </a:r>
            <a:r>
              <a:rPr lang="en-US" dirty="0"/>
              <a:t>is used while describing the syntax to open, read, take input and close the file, etc</a:t>
            </a:r>
            <a:r>
              <a:rPr lang="en-US" dirty="0" smtClean="0"/>
              <a:t>. </a:t>
            </a:r>
          </a:p>
          <a:p>
            <a:endParaRPr lang="en-US" sz="1600" dirty="0"/>
          </a:p>
          <a:p>
            <a:r>
              <a:rPr lang="en-US" dirty="0" smtClean="0"/>
              <a:t>Here, we have used </a:t>
            </a:r>
            <a:r>
              <a:rPr lang="en-US" b="1" dirty="0" err="1" smtClean="0"/>
              <a:t>ifstream</a:t>
            </a:r>
            <a:r>
              <a:rPr lang="en-US" dirty="0" smtClean="0"/>
              <a:t> datatype to read csv file in </a:t>
            </a:r>
            <a:r>
              <a:rPr lang="en-US" b="1" dirty="0" smtClean="0"/>
              <a:t>Testing mode</a:t>
            </a:r>
            <a:r>
              <a:rPr lang="en-US" dirty="0" smtClean="0"/>
              <a:t> and </a:t>
            </a:r>
            <a:r>
              <a:rPr lang="en-US" b="1" dirty="0" err="1" smtClean="0"/>
              <a:t>ofstream</a:t>
            </a:r>
            <a:r>
              <a:rPr lang="en-US" b="1" dirty="0" smtClean="0"/>
              <a:t> </a:t>
            </a:r>
            <a:r>
              <a:rPr lang="en-US" dirty="0" smtClean="0"/>
              <a:t>class to write into csv file during </a:t>
            </a:r>
            <a:r>
              <a:rPr lang="en-US" b="1" dirty="0" smtClean="0"/>
              <a:t>Random Generator mode</a:t>
            </a:r>
            <a:r>
              <a:rPr lang="en-US" dirty="0" smtClean="0"/>
              <a:t>.</a:t>
            </a:r>
          </a:p>
          <a:p>
            <a:endParaRPr lang="en-US" dirty="0" smtClean="0"/>
          </a:p>
          <a:p>
            <a:endParaRPr lang="en-US" dirty="0"/>
          </a:p>
          <a:p>
            <a:r>
              <a:rPr lang="en-IN" b="1" dirty="0" smtClean="0">
                <a:solidFill>
                  <a:srgbClr val="FF0000"/>
                </a:solidFill>
              </a:rPr>
              <a:t>3) #include&lt;vector</a:t>
            </a:r>
            <a:r>
              <a:rPr lang="en-IN" b="1" dirty="0">
                <a:solidFill>
                  <a:srgbClr val="FF0000"/>
                </a:solidFill>
              </a:rPr>
              <a:t>&gt; :</a:t>
            </a:r>
            <a:r>
              <a:rPr lang="en-IN" dirty="0"/>
              <a:t> A header file to use vector data structure. </a:t>
            </a:r>
            <a:endParaRPr lang="en-IN" dirty="0" smtClean="0"/>
          </a:p>
          <a:p>
            <a:endParaRPr lang="en-IN" sz="1600" dirty="0"/>
          </a:p>
          <a:p>
            <a:r>
              <a:rPr lang="en-IN" dirty="0" smtClean="0"/>
              <a:t>Here</a:t>
            </a:r>
            <a:r>
              <a:rPr lang="en-IN" dirty="0"/>
              <a:t>, we used vector to store the scanned pixels in each iteration in the </a:t>
            </a:r>
            <a:r>
              <a:rPr lang="en-IN" b="1" dirty="0"/>
              <a:t>Data Generation Block</a:t>
            </a:r>
            <a:r>
              <a:rPr lang="en-IN" dirty="0"/>
              <a:t> so that these scanned pixels could be send to </a:t>
            </a:r>
            <a:r>
              <a:rPr lang="en-IN" b="1" dirty="0"/>
              <a:t>Filter &amp; Threshold Block </a:t>
            </a:r>
            <a:r>
              <a:rPr lang="en-IN" dirty="0"/>
              <a:t>after the end of each iteration</a:t>
            </a:r>
            <a:r>
              <a:rPr lang="en-IN" dirty="0" smtClean="0"/>
              <a:t>.</a:t>
            </a:r>
          </a:p>
        </p:txBody>
      </p:sp>
    </p:spTree>
    <p:extLst>
      <p:ext uri="{BB962C8B-B14F-4D97-AF65-F5344CB8AC3E}">
        <p14:creationId xmlns:p14="http://schemas.microsoft.com/office/powerpoint/2010/main" val="2824461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139" y="520863"/>
            <a:ext cx="9721080" cy="7219737"/>
          </a:xfrm>
          <a:prstGeom prst="rect">
            <a:avLst/>
          </a:prstGeom>
        </p:spPr>
        <p:txBody>
          <a:bodyPr wrap="square" lIns="109033" tIns="54517" rIns="109033" bIns="54517">
            <a:spAutoFit/>
          </a:bodyPr>
          <a:lstStyle/>
          <a:p>
            <a:r>
              <a:rPr lang="en-IN" b="1" dirty="0">
                <a:solidFill>
                  <a:srgbClr val="FF0000"/>
                </a:solidFill>
              </a:rPr>
              <a:t>4) #include&lt;</a:t>
            </a:r>
            <a:r>
              <a:rPr lang="en-IN" b="1" dirty="0" err="1">
                <a:solidFill>
                  <a:srgbClr val="FF0000"/>
                </a:solidFill>
              </a:rPr>
              <a:t>deque</a:t>
            </a:r>
            <a:r>
              <a:rPr lang="en-IN" b="1" dirty="0">
                <a:solidFill>
                  <a:srgbClr val="FF0000"/>
                </a:solidFill>
              </a:rPr>
              <a:t>&gt; : </a:t>
            </a:r>
            <a:r>
              <a:rPr lang="en-IN" dirty="0"/>
              <a:t>A header file to use </a:t>
            </a:r>
            <a:r>
              <a:rPr lang="en-IN" dirty="0" err="1"/>
              <a:t>deque</a:t>
            </a:r>
            <a:r>
              <a:rPr lang="en-IN" dirty="0"/>
              <a:t> data structure. </a:t>
            </a:r>
          </a:p>
          <a:p>
            <a:endParaRPr lang="en-IN" dirty="0"/>
          </a:p>
          <a:p>
            <a:r>
              <a:rPr lang="en-IN" dirty="0"/>
              <a:t>Here, we used </a:t>
            </a:r>
            <a:r>
              <a:rPr lang="en-IN" dirty="0" err="1"/>
              <a:t>deque</a:t>
            </a:r>
            <a:r>
              <a:rPr lang="en-IN" dirty="0"/>
              <a:t> to create a </a:t>
            </a:r>
            <a:r>
              <a:rPr lang="en-IN" b="1" dirty="0"/>
              <a:t>buffer </a:t>
            </a:r>
            <a:r>
              <a:rPr lang="en-IN" dirty="0"/>
              <a:t>storage that would receive the scanned pixels after each iteration of </a:t>
            </a:r>
            <a:r>
              <a:rPr lang="en-IN" b="1" dirty="0"/>
              <a:t>Data Generation Block.</a:t>
            </a:r>
            <a:r>
              <a:rPr lang="en-IN" dirty="0"/>
              <a:t> The</a:t>
            </a:r>
            <a:r>
              <a:rPr lang="en-IN" b="1" dirty="0"/>
              <a:t> Filter &amp; Threshold Block </a:t>
            </a:r>
            <a:r>
              <a:rPr lang="en-IN" dirty="0"/>
              <a:t>would retrieve scanned pixels from this buffer to perform Linear convolution</a:t>
            </a:r>
            <a:r>
              <a:rPr lang="en-IN" dirty="0" smtClean="0"/>
              <a:t>.</a:t>
            </a:r>
          </a:p>
          <a:p>
            <a:endParaRPr lang="en-US" b="1" dirty="0">
              <a:solidFill>
                <a:srgbClr val="FF0000"/>
              </a:solidFill>
            </a:endParaRPr>
          </a:p>
          <a:p>
            <a:endParaRPr lang="en-US" b="1" dirty="0" smtClean="0">
              <a:solidFill>
                <a:srgbClr val="FF0000"/>
              </a:solidFill>
            </a:endParaRPr>
          </a:p>
          <a:p>
            <a:r>
              <a:rPr lang="en-IN" b="1" dirty="0" smtClean="0">
                <a:solidFill>
                  <a:srgbClr val="FF0000"/>
                </a:solidFill>
              </a:rPr>
              <a:t>5) </a:t>
            </a:r>
            <a:r>
              <a:rPr lang="en-IN" b="1" dirty="0" err="1">
                <a:solidFill>
                  <a:srgbClr val="FF0000"/>
                </a:solidFill>
              </a:rPr>
              <a:t>time.h</a:t>
            </a:r>
            <a:r>
              <a:rPr lang="en-IN" b="1" dirty="0">
                <a:solidFill>
                  <a:srgbClr val="FF0000"/>
                </a:solidFill>
              </a:rPr>
              <a:t> :</a:t>
            </a:r>
            <a:r>
              <a:rPr lang="en-IN" dirty="0"/>
              <a:t> </a:t>
            </a:r>
            <a:r>
              <a:rPr lang="en-US" dirty="0"/>
              <a:t>The </a:t>
            </a:r>
            <a:r>
              <a:rPr lang="en-US" b="1" dirty="0" err="1"/>
              <a:t>time.h</a:t>
            </a:r>
            <a:r>
              <a:rPr lang="en-US" dirty="0"/>
              <a:t> header file contains definitions of functions to get and manipulate date and time information. </a:t>
            </a:r>
            <a:endParaRPr lang="en-US" dirty="0" smtClean="0"/>
          </a:p>
          <a:p>
            <a:endParaRPr lang="en-US" dirty="0"/>
          </a:p>
          <a:p>
            <a:r>
              <a:rPr lang="en-US" dirty="0" smtClean="0"/>
              <a:t>Here</a:t>
            </a:r>
            <a:r>
              <a:rPr lang="en-US" dirty="0"/>
              <a:t>, we used it with </a:t>
            </a:r>
            <a:r>
              <a:rPr lang="en-US" dirty="0" err="1"/>
              <a:t>srand</a:t>
            </a:r>
            <a:r>
              <a:rPr lang="en-US" dirty="0"/>
              <a:t>(time(0)) in Random Generator Mode so that rand() function generates unique random sequences during each execution.</a:t>
            </a:r>
          </a:p>
          <a:p>
            <a:r>
              <a:rPr lang="en-US" dirty="0"/>
              <a:t>Note that </a:t>
            </a:r>
            <a:r>
              <a:rPr lang="en-US" dirty="0" err="1"/>
              <a:t>srand</a:t>
            </a:r>
            <a:r>
              <a:rPr lang="en-US" dirty="0"/>
              <a:t>() is not guaranteed to be thread-safe</a:t>
            </a:r>
            <a:r>
              <a:rPr lang="en-US" dirty="0" smtClean="0"/>
              <a:t>. So, don't initialize </a:t>
            </a:r>
            <a:r>
              <a:rPr lang="en-US" dirty="0" err="1" smtClean="0"/>
              <a:t>srand</a:t>
            </a:r>
            <a:r>
              <a:rPr lang="en-US" dirty="0" smtClean="0"/>
              <a:t>() in the main block when using threads, rather initialize it inside that function where it is to be used.</a:t>
            </a:r>
          </a:p>
          <a:p>
            <a:endParaRPr lang="en-US" dirty="0"/>
          </a:p>
          <a:p>
            <a:endParaRPr lang="en-US" b="1" dirty="0" smtClean="0">
              <a:solidFill>
                <a:srgbClr val="FF0000"/>
              </a:solidFill>
            </a:endParaRPr>
          </a:p>
          <a:p>
            <a:r>
              <a:rPr lang="en-US" b="1" dirty="0" smtClean="0">
                <a:solidFill>
                  <a:srgbClr val="FF0000"/>
                </a:solidFill>
              </a:rPr>
              <a:t>6) </a:t>
            </a:r>
            <a:r>
              <a:rPr lang="en-US" b="1" dirty="0" err="1" smtClean="0">
                <a:solidFill>
                  <a:srgbClr val="FF0000"/>
                </a:solidFill>
              </a:rPr>
              <a:t>chrono</a:t>
            </a:r>
            <a:r>
              <a:rPr lang="en-US" b="1" dirty="0">
                <a:solidFill>
                  <a:srgbClr val="FF0000"/>
                </a:solidFill>
              </a:rPr>
              <a:t>:</a:t>
            </a:r>
            <a:r>
              <a:rPr lang="en-US" dirty="0">
                <a:solidFill>
                  <a:srgbClr val="FF0000"/>
                </a:solidFill>
              </a:rPr>
              <a:t> </a:t>
            </a:r>
            <a:r>
              <a:rPr lang="en-US" dirty="0"/>
              <a:t>Chrono library is used to deal with date and time. It can measure the time in seconds, </a:t>
            </a:r>
            <a:r>
              <a:rPr lang="en-US" dirty="0" err="1"/>
              <a:t>milli</a:t>
            </a:r>
            <a:r>
              <a:rPr lang="en-US" dirty="0"/>
              <a:t> seconds , micro seconds and </a:t>
            </a:r>
            <a:r>
              <a:rPr lang="en-US" dirty="0" err="1"/>
              <a:t>nano</a:t>
            </a:r>
            <a:r>
              <a:rPr lang="en-US" dirty="0"/>
              <a:t> seconds. </a:t>
            </a:r>
            <a:endParaRPr lang="en-US" dirty="0" smtClean="0"/>
          </a:p>
          <a:p>
            <a:endParaRPr lang="en-US" dirty="0"/>
          </a:p>
          <a:p>
            <a:r>
              <a:rPr lang="en-US" dirty="0" smtClean="0"/>
              <a:t>Here</a:t>
            </a:r>
            <a:r>
              <a:rPr lang="en-US" dirty="0"/>
              <a:t>, we have used it to store the time period 'T' in nanoseconds of each iteration cycle</a:t>
            </a:r>
            <a:r>
              <a:rPr lang="en-US" dirty="0" smtClean="0"/>
              <a:t>.</a:t>
            </a:r>
            <a:endParaRPr lang="en-IN" dirty="0" smtClean="0"/>
          </a:p>
        </p:txBody>
      </p:sp>
    </p:spTree>
    <p:extLst>
      <p:ext uri="{BB962C8B-B14F-4D97-AF65-F5344CB8AC3E}">
        <p14:creationId xmlns:p14="http://schemas.microsoft.com/office/powerpoint/2010/main" val="711576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76139" y="251768"/>
            <a:ext cx="9649071" cy="7848302"/>
          </a:xfrm>
          <a:prstGeom prst="rect">
            <a:avLst/>
          </a:prstGeom>
        </p:spPr>
        <p:txBody>
          <a:bodyPr wrap="square">
            <a:spAutoFit/>
          </a:bodyPr>
          <a:lstStyle/>
          <a:p>
            <a:r>
              <a:rPr lang="en-US" b="1" dirty="0" smtClean="0">
                <a:solidFill>
                  <a:srgbClr val="FF0000"/>
                </a:solidFill>
              </a:rPr>
              <a:t>7) </a:t>
            </a:r>
            <a:r>
              <a:rPr lang="en-US" b="1" dirty="0" err="1">
                <a:solidFill>
                  <a:srgbClr val="FF0000"/>
                </a:solidFill>
              </a:rPr>
              <a:t>mingw.thread.h</a:t>
            </a:r>
            <a:r>
              <a:rPr lang="en-US" b="1" dirty="0">
                <a:solidFill>
                  <a:srgbClr val="FF0000"/>
                </a:solidFill>
              </a:rPr>
              <a:t>:</a:t>
            </a:r>
            <a:r>
              <a:rPr lang="en-US" dirty="0"/>
              <a:t>  It is an </a:t>
            </a:r>
            <a:r>
              <a:rPr lang="en-US" b="1" dirty="0"/>
              <a:t>external header file</a:t>
            </a:r>
            <a:r>
              <a:rPr lang="en-US" dirty="0"/>
              <a:t> containing implementation of standard C++11 threading classes and functions, which are currently still missing on </a:t>
            </a:r>
            <a:r>
              <a:rPr lang="en-US" dirty="0" err="1"/>
              <a:t>MinGW</a:t>
            </a:r>
            <a:r>
              <a:rPr lang="en-US" dirty="0"/>
              <a:t> GCC. </a:t>
            </a:r>
            <a:r>
              <a:rPr lang="en-US" b="1" dirty="0"/>
              <a:t>Note</a:t>
            </a:r>
            <a:r>
              <a:rPr lang="en-US" dirty="0"/>
              <a:t> that the standard inbuilt '</a:t>
            </a:r>
            <a:r>
              <a:rPr lang="en-US" b="1" dirty="0"/>
              <a:t>thread</a:t>
            </a:r>
            <a:r>
              <a:rPr lang="en-US" dirty="0"/>
              <a:t>' library is </a:t>
            </a:r>
            <a:r>
              <a:rPr lang="en-US" b="1" dirty="0"/>
              <a:t>not compatible with</a:t>
            </a:r>
            <a:r>
              <a:rPr lang="en-US" dirty="0"/>
              <a:t> </a:t>
            </a:r>
            <a:r>
              <a:rPr lang="en-US" b="1" dirty="0" err="1"/>
              <a:t>MinGW</a:t>
            </a:r>
            <a:r>
              <a:rPr lang="en-US" b="1" dirty="0"/>
              <a:t> compiler</a:t>
            </a:r>
            <a:r>
              <a:rPr lang="en-US" b="1" dirty="0" smtClean="0"/>
              <a:t>.</a:t>
            </a:r>
            <a:endParaRPr lang="en-US" dirty="0" smtClean="0"/>
          </a:p>
          <a:p>
            <a:endParaRPr lang="en-US" dirty="0"/>
          </a:p>
          <a:p>
            <a:r>
              <a:rPr lang="en-US" dirty="0"/>
              <a:t>Here, we have used this header file to create the threads of both </a:t>
            </a:r>
            <a:r>
              <a:rPr lang="en-IN" b="1" dirty="0"/>
              <a:t>Data Generation Block</a:t>
            </a:r>
            <a:r>
              <a:rPr lang="en-US" dirty="0"/>
              <a:t> as well as </a:t>
            </a:r>
            <a:r>
              <a:rPr lang="en-IN" b="1" dirty="0"/>
              <a:t>Filter &amp; Threshold Block. </a:t>
            </a:r>
            <a:endParaRPr lang="en-US" dirty="0" smtClean="0"/>
          </a:p>
          <a:p>
            <a:endParaRPr lang="en-US" dirty="0"/>
          </a:p>
          <a:p>
            <a:endParaRPr lang="en-US" dirty="0"/>
          </a:p>
          <a:p>
            <a:r>
              <a:rPr lang="en-US" dirty="0"/>
              <a:t>This external header file is been provided in the </a:t>
            </a:r>
            <a:r>
              <a:rPr lang="en-US" dirty="0" smtClean="0"/>
              <a:t>below path </a:t>
            </a:r>
            <a:r>
              <a:rPr lang="en-US" dirty="0"/>
              <a:t>: </a:t>
            </a:r>
          </a:p>
          <a:p>
            <a:r>
              <a:rPr lang="en-US" dirty="0"/>
              <a:t>"Solution using Thread\Dependencies\</a:t>
            </a:r>
            <a:r>
              <a:rPr lang="en-US" dirty="0" err="1"/>
              <a:t>mingw.thread.h</a:t>
            </a:r>
            <a:r>
              <a:rPr lang="en-US" dirty="0"/>
              <a:t>"</a:t>
            </a:r>
          </a:p>
          <a:p>
            <a:endParaRPr lang="en-US" dirty="0"/>
          </a:p>
          <a:p>
            <a:r>
              <a:rPr lang="en-US" dirty="0"/>
              <a:t>Note that there are 2 requirements to use this header file:</a:t>
            </a:r>
          </a:p>
          <a:p>
            <a:endParaRPr lang="en-US" dirty="0" smtClean="0"/>
          </a:p>
          <a:p>
            <a:r>
              <a:rPr lang="en-US" dirty="0" smtClean="0"/>
              <a:t>1</a:t>
            </a:r>
            <a:r>
              <a:rPr lang="en-US" dirty="0"/>
              <a:t>) </a:t>
            </a:r>
            <a:r>
              <a:rPr lang="en-US" dirty="0" err="1"/>
              <a:t>MinGW</a:t>
            </a:r>
            <a:r>
              <a:rPr lang="en-US" dirty="0"/>
              <a:t> compiler should be of 64 bit version (</a:t>
            </a:r>
            <a:r>
              <a:rPr lang="en-IN" dirty="0"/>
              <a:t>MinGW-w64)</a:t>
            </a:r>
          </a:p>
          <a:p>
            <a:r>
              <a:rPr lang="en-US" dirty="0"/>
              <a:t>2) C++ version must be C++11 or later</a:t>
            </a:r>
            <a:r>
              <a:rPr lang="en-US" dirty="0" smtClean="0"/>
              <a:t>.</a:t>
            </a:r>
          </a:p>
          <a:p>
            <a:endParaRPr lang="en-US" dirty="0"/>
          </a:p>
          <a:p>
            <a:r>
              <a:rPr lang="en-US" b="1" dirty="0" smtClean="0">
                <a:solidFill>
                  <a:srgbClr val="FF0000"/>
                </a:solidFill>
              </a:rPr>
              <a:t># Note:</a:t>
            </a:r>
            <a:r>
              <a:rPr lang="en-US" dirty="0" smtClean="0">
                <a:solidFill>
                  <a:srgbClr val="FF0000"/>
                </a:solidFill>
              </a:rPr>
              <a:t> </a:t>
            </a:r>
            <a:r>
              <a:rPr lang="en-US" dirty="0" smtClean="0"/>
              <a:t>If your system </a:t>
            </a:r>
            <a:r>
              <a:rPr lang="en-US" b="1" dirty="0" smtClean="0">
                <a:solidFill>
                  <a:srgbClr val="FF0000"/>
                </a:solidFill>
              </a:rPr>
              <a:t>doesn't have </a:t>
            </a:r>
            <a:r>
              <a:rPr lang="en-US" b="1" dirty="0" err="1" smtClean="0">
                <a:solidFill>
                  <a:srgbClr val="FF0000"/>
                </a:solidFill>
              </a:rPr>
              <a:t>MinGW</a:t>
            </a:r>
            <a:r>
              <a:rPr lang="en-US" dirty="0" smtClean="0">
                <a:solidFill>
                  <a:srgbClr val="FF0000"/>
                </a:solidFill>
              </a:rPr>
              <a:t> </a:t>
            </a:r>
            <a:r>
              <a:rPr lang="en-US" dirty="0" smtClean="0"/>
              <a:t>C++ compiler and you face errors related to this header file, try including standard inbuilt thread library (</a:t>
            </a:r>
            <a:r>
              <a:rPr lang="en-US" b="1" dirty="0" smtClean="0"/>
              <a:t>#include &lt;thread&gt;</a:t>
            </a:r>
            <a:r>
              <a:rPr lang="en-US" dirty="0" smtClean="0"/>
              <a:t>) instead of this header in the following 2 files:</a:t>
            </a:r>
          </a:p>
          <a:p>
            <a:endParaRPr lang="en-US" dirty="0" smtClean="0"/>
          </a:p>
          <a:p>
            <a:r>
              <a:rPr lang="en-US" dirty="0">
                <a:solidFill>
                  <a:srgbClr val="FF0000"/>
                </a:solidFill>
              </a:rPr>
              <a:t>"Solution using Thread\Data_Filtering_and_Threshold.cpp"</a:t>
            </a:r>
          </a:p>
          <a:p>
            <a:r>
              <a:rPr lang="en-US" dirty="0">
                <a:solidFill>
                  <a:srgbClr val="FF0000"/>
                </a:solidFill>
              </a:rPr>
              <a:t>"Solution using Thread\Main_Random_Generator_Mode.cpp"</a:t>
            </a:r>
          </a:p>
          <a:p>
            <a:endParaRPr lang="en-US" dirty="0"/>
          </a:p>
        </p:txBody>
      </p:sp>
    </p:spTree>
    <p:extLst>
      <p:ext uri="{BB962C8B-B14F-4D97-AF65-F5344CB8AC3E}">
        <p14:creationId xmlns:p14="http://schemas.microsoft.com/office/powerpoint/2010/main" val="5151489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267992"/>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9600" b="1" dirty="0">
                <a:solidFill>
                  <a:srgbClr val="FF0000"/>
                </a:solidFill>
              </a:rPr>
              <a:t>System Requirements</a:t>
            </a:r>
          </a:p>
        </p:txBody>
      </p:sp>
    </p:spTree>
    <p:extLst>
      <p:ext uri="{BB962C8B-B14F-4D97-AF65-F5344CB8AC3E}">
        <p14:creationId xmlns:p14="http://schemas.microsoft.com/office/powerpoint/2010/main" val="1554419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115" y="315872"/>
            <a:ext cx="10122075" cy="7496736"/>
          </a:xfrm>
          <a:prstGeom prst="rect">
            <a:avLst/>
          </a:prstGeom>
          <a:noFill/>
        </p:spPr>
        <p:txBody>
          <a:bodyPr wrap="square" lIns="109033" tIns="54517" rIns="109033" bIns="54517" rtlCol="0">
            <a:spAutoFit/>
          </a:bodyPr>
          <a:lstStyle/>
          <a:p>
            <a:r>
              <a:rPr lang="en-US" sz="2000" dirty="0" smtClean="0"/>
              <a:t>Following are the System Requirements to execute the proposed solution</a:t>
            </a:r>
          </a:p>
          <a:p>
            <a:endParaRPr lang="en-US" sz="2000" b="1" dirty="0" smtClean="0"/>
          </a:p>
          <a:p>
            <a:pPr marL="342900" indent="-342900">
              <a:buFont typeface="Wingdings" panose="05000000000000000000" pitchFamily="2" charset="2"/>
              <a:buChar char="ü"/>
            </a:pPr>
            <a:r>
              <a:rPr lang="en-US" sz="2000" dirty="0" smtClean="0"/>
              <a:t>Operating System : Windows (XP or higher)</a:t>
            </a:r>
          </a:p>
          <a:p>
            <a:pPr marL="342900" indent="-342900">
              <a:buFont typeface="Wingdings" panose="05000000000000000000" pitchFamily="2" charset="2"/>
              <a:buChar char="ü"/>
            </a:pPr>
            <a:r>
              <a:rPr lang="en-US" sz="2000" dirty="0" smtClean="0"/>
              <a:t>MinGW-w64 compiler (Version 5.3.0 or higher)</a:t>
            </a:r>
          </a:p>
          <a:p>
            <a:pPr marL="342900" indent="-342900">
              <a:buFont typeface="Wingdings" panose="05000000000000000000" pitchFamily="2" charset="2"/>
              <a:buChar char="ü"/>
            </a:pPr>
            <a:r>
              <a:rPr lang="en-US" sz="2000" dirty="0" smtClean="0"/>
              <a:t>C++11 or higher</a:t>
            </a:r>
          </a:p>
          <a:p>
            <a:pPr marL="342900" indent="-342900">
              <a:buFont typeface="Wingdings" panose="05000000000000000000" pitchFamily="2" charset="2"/>
              <a:buChar char="ü"/>
            </a:pPr>
            <a:r>
              <a:rPr lang="en-US" sz="2000" dirty="0"/>
              <a:t>C++ Compatible Editor/IDE (</a:t>
            </a:r>
            <a:r>
              <a:rPr lang="en-US" sz="2000" dirty="0" err="1"/>
              <a:t>e.g</a:t>
            </a:r>
            <a:r>
              <a:rPr lang="en-US" sz="2000" dirty="0"/>
              <a:t>: VS Code</a:t>
            </a:r>
            <a:r>
              <a:rPr lang="en-US" sz="2000" dirty="0" smtClean="0"/>
              <a:t>) to run code</a:t>
            </a:r>
            <a:endParaRPr lang="en-US" sz="2000" dirty="0"/>
          </a:p>
          <a:p>
            <a:endParaRPr lang="en-US" sz="2000" dirty="0" smtClean="0"/>
          </a:p>
          <a:p>
            <a:r>
              <a:rPr lang="en-US" sz="2000" b="1" dirty="0" smtClean="0">
                <a:solidFill>
                  <a:srgbClr val="FF0000"/>
                </a:solidFill>
              </a:rPr>
              <a:t># Note:</a:t>
            </a:r>
            <a:r>
              <a:rPr lang="en-US" sz="2000" dirty="0" smtClean="0"/>
              <a:t> The proposed solution </a:t>
            </a:r>
            <a:r>
              <a:rPr lang="en-US" sz="2000" b="1" dirty="0" smtClean="0"/>
              <a:t>most probably</a:t>
            </a:r>
            <a:r>
              <a:rPr lang="en-US" sz="2000" dirty="0" smtClean="0"/>
              <a:t> </a:t>
            </a:r>
            <a:r>
              <a:rPr lang="en-US" sz="2000" b="1" dirty="0" smtClean="0"/>
              <a:t>won't execute on MinGW-w32 compiler</a:t>
            </a:r>
            <a:r>
              <a:rPr lang="en-US" sz="2000" dirty="0" smtClean="0"/>
              <a:t>. You need to update your </a:t>
            </a:r>
            <a:r>
              <a:rPr lang="en-US" sz="2000" dirty="0" err="1" smtClean="0"/>
              <a:t>MinGW</a:t>
            </a:r>
            <a:r>
              <a:rPr lang="en-US" sz="2000" dirty="0" smtClean="0"/>
              <a:t> version to MinGW-w64. To do that, download </a:t>
            </a:r>
            <a:r>
              <a:rPr lang="en-US" sz="2000" b="1" dirty="0" smtClean="0"/>
              <a:t>MinGW-w64 version 8.1.0</a:t>
            </a:r>
            <a:r>
              <a:rPr lang="en-US" sz="2000" dirty="0" smtClean="0"/>
              <a:t> from </a:t>
            </a:r>
            <a:r>
              <a:rPr lang="en-US" sz="2000" dirty="0"/>
              <a:t>the </a:t>
            </a:r>
            <a:r>
              <a:rPr lang="en-US" sz="2000" dirty="0" smtClean="0"/>
              <a:t>following </a:t>
            </a:r>
            <a:r>
              <a:rPr lang="en-US" sz="2000" dirty="0"/>
              <a:t>link: </a:t>
            </a:r>
            <a:endParaRPr lang="en-US" sz="2000" dirty="0" smtClean="0"/>
          </a:p>
          <a:p>
            <a:endParaRPr lang="en-US" sz="2000" dirty="0">
              <a:solidFill>
                <a:srgbClr val="0070C0"/>
              </a:solidFill>
              <a:hlinkClick r:id="rId2"/>
            </a:endParaRPr>
          </a:p>
          <a:p>
            <a:r>
              <a:rPr lang="en-US" sz="2000" dirty="0" smtClean="0">
                <a:solidFill>
                  <a:srgbClr val="0070C0"/>
                </a:solidFill>
                <a:hlinkClick r:id="rId2"/>
              </a:rPr>
              <a:t>https</a:t>
            </a:r>
            <a:r>
              <a:rPr lang="en-US" sz="2000" dirty="0">
                <a:solidFill>
                  <a:srgbClr val="0070C0"/>
                </a:solidFill>
                <a:hlinkClick r:id="rId2"/>
              </a:rPr>
              <a:t>://</a:t>
            </a:r>
            <a:r>
              <a:rPr lang="en-US" sz="2000" dirty="0" smtClean="0">
                <a:solidFill>
                  <a:srgbClr val="0070C0"/>
                </a:solidFill>
                <a:hlinkClick r:id="rId2"/>
              </a:rPr>
              <a:t>sourceforge.net/projects/mingw-w64/files/Toolchains%20targetting%20Win64/Personal%20Builds/mingw-builds/8.1.0/threads-win32/sjlj/x86_64-8.1.0-release-win32-sjlj-rt_v6-rev0.7z/download</a:t>
            </a:r>
            <a:endParaRPr lang="en-US" sz="2000" dirty="0" smtClean="0">
              <a:solidFill>
                <a:srgbClr val="0070C0"/>
              </a:solidFill>
            </a:endParaRPr>
          </a:p>
          <a:p>
            <a:endParaRPr lang="en-US" sz="2000" dirty="0">
              <a:solidFill>
                <a:srgbClr val="0070C0"/>
              </a:solidFill>
            </a:endParaRPr>
          </a:p>
          <a:p>
            <a:r>
              <a:rPr lang="en-US" sz="2000" dirty="0" smtClean="0"/>
              <a:t>Extract the files and replace these files with the existing files present inside your C/</a:t>
            </a:r>
            <a:r>
              <a:rPr lang="en-US" sz="2000" dirty="0" err="1" smtClean="0"/>
              <a:t>MinGW</a:t>
            </a:r>
            <a:r>
              <a:rPr lang="en-US" sz="2000" dirty="0" smtClean="0"/>
              <a:t> directory.</a:t>
            </a:r>
          </a:p>
          <a:p>
            <a:endParaRPr lang="en-US" sz="2000" dirty="0"/>
          </a:p>
          <a:p>
            <a:r>
              <a:rPr lang="en-US" sz="2000" b="1" dirty="0" smtClean="0">
                <a:solidFill>
                  <a:srgbClr val="FF0000"/>
                </a:solidFill>
              </a:rPr>
              <a:t># Note:</a:t>
            </a:r>
            <a:r>
              <a:rPr lang="en-US" sz="2000" dirty="0" smtClean="0"/>
              <a:t> The proposed solution was built and tested on the system with following specifications:</a:t>
            </a:r>
          </a:p>
          <a:p>
            <a:endParaRPr lang="en-US" sz="2000" dirty="0" smtClean="0"/>
          </a:p>
          <a:p>
            <a:pPr marL="342900" indent="-342900">
              <a:buFont typeface="Wingdings" panose="05000000000000000000" pitchFamily="2" charset="2"/>
              <a:buChar char="ü"/>
            </a:pPr>
            <a:r>
              <a:rPr lang="en-US" sz="2000" dirty="0" smtClean="0"/>
              <a:t>Windows 10 64 bit</a:t>
            </a:r>
          </a:p>
          <a:p>
            <a:pPr marL="342900" indent="-342900">
              <a:buFont typeface="Wingdings" panose="05000000000000000000" pitchFamily="2" charset="2"/>
              <a:buChar char="ü"/>
            </a:pPr>
            <a:r>
              <a:rPr lang="en-US" sz="2000" dirty="0" smtClean="0"/>
              <a:t>MinGW-64 8.1.0 (C++ Compiler)</a:t>
            </a:r>
          </a:p>
          <a:p>
            <a:pPr marL="342900" indent="-342900">
              <a:buFont typeface="Wingdings" panose="05000000000000000000" pitchFamily="2" charset="2"/>
              <a:buChar char="ü"/>
            </a:pPr>
            <a:r>
              <a:rPr lang="en-US" sz="2000" dirty="0" smtClean="0"/>
              <a:t>C++14 version</a:t>
            </a:r>
          </a:p>
          <a:p>
            <a:pPr marL="342900" indent="-342900">
              <a:buFont typeface="Wingdings" panose="05000000000000000000" pitchFamily="2" charset="2"/>
              <a:buChar char="ü"/>
            </a:pPr>
            <a:r>
              <a:rPr lang="en-US" sz="2000" dirty="0" smtClean="0"/>
              <a:t>VS Code C++ Editor</a:t>
            </a:r>
          </a:p>
        </p:txBody>
      </p:sp>
    </p:spTree>
    <p:extLst>
      <p:ext uri="{BB962C8B-B14F-4D97-AF65-F5344CB8AC3E}">
        <p14:creationId xmlns:p14="http://schemas.microsoft.com/office/powerpoint/2010/main" val="42404231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16" y="1259880"/>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Drive Link Information</a:t>
            </a:r>
            <a:endParaRPr lang="en-IN" sz="6600" b="1" dirty="0" smtClean="0">
              <a:ln w="11430"/>
              <a:solidFill>
                <a:srgbClr val="FF0000"/>
              </a:solidFill>
              <a:effectLst>
                <a:outerShdw blurRad="50800" dist="39000" dir="5460000" algn="tl">
                  <a:srgbClr val="000000">
                    <a:alpha val="38000"/>
                  </a:srgbClr>
                </a:outerShdw>
              </a:effectLst>
            </a:endParaRPr>
          </a:p>
        </p:txBody>
      </p:sp>
      <p:sp>
        <p:nvSpPr>
          <p:cNvPr id="3" name="Rectangle 2"/>
          <p:cNvSpPr/>
          <p:nvPr/>
        </p:nvSpPr>
        <p:spPr>
          <a:xfrm>
            <a:off x="144016" y="5680509"/>
            <a:ext cx="10585251" cy="400110"/>
          </a:xfrm>
          <a:prstGeom prst="rect">
            <a:avLst/>
          </a:prstGeom>
        </p:spPr>
        <p:txBody>
          <a:bodyPr wrap="square">
            <a:spAutoFit/>
          </a:bodyPr>
          <a:lstStyle/>
          <a:p>
            <a:r>
              <a:rPr lang="en-IN" sz="2000" b="1" dirty="0" smtClean="0"/>
              <a:t>Drive Link:</a:t>
            </a:r>
            <a:r>
              <a:rPr lang="en-IN" sz="2000" b="1" dirty="0" smtClean="0">
                <a:solidFill>
                  <a:srgbClr val="0070C0"/>
                </a:solidFill>
              </a:rPr>
              <a:t> </a:t>
            </a:r>
            <a:r>
              <a:rPr lang="en-IN" sz="2000" dirty="0" smtClean="0">
                <a:hlinkClick r:id="rId2"/>
              </a:rPr>
              <a:t>https</a:t>
            </a:r>
            <a:r>
              <a:rPr lang="en-IN" sz="2000" dirty="0">
                <a:hlinkClick r:id="rId2"/>
              </a:rPr>
              <a:t>://</a:t>
            </a:r>
            <a:r>
              <a:rPr lang="en-IN" sz="2000" dirty="0" smtClean="0">
                <a:hlinkClick r:id="rId2"/>
              </a:rPr>
              <a:t>drive.google.com/drive/folders/1XSllKx-xI3Baljr9wOILriWg9lqKgQ2Q?usp=sharing</a:t>
            </a:r>
            <a:endParaRPr lang="en-IN" sz="2000" dirty="0"/>
          </a:p>
        </p:txBody>
      </p:sp>
    </p:spTree>
    <p:extLst>
      <p:ext uri="{BB962C8B-B14F-4D97-AF65-F5344CB8AC3E}">
        <p14:creationId xmlns:p14="http://schemas.microsoft.com/office/powerpoint/2010/main" val="27041216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129" y="359479"/>
            <a:ext cx="10009111" cy="7525137"/>
          </a:xfrm>
          <a:prstGeom prst="rect">
            <a:avLst/>
          </a:prstGeom>
        </p:spPr>
        <p:txBody>
          <a:bodyPr wrap="square">
            <a:spAutoFit/>
          </a:bodyPr>
          <a:lstStyle/>
          <a:p>
            <a:r>
              <a:rPr lang="en-US" dirty="0"/>
              <a:t>The Drive link consists of </a:t>
            </a:r>
            <a:r>
              <a:rPr lang="en-US" dirty="0" smtClean="0"/>
              <a:t>1 file and 2 folders. These are:</a:t>
            </a:r>
          </a:p>
          <a:p>
            <a:endParaRPr lang="en-US" dirty="0" smtClean="0"/>
          </a:p>
          <a:p>
            <a:r>
              <a:rPr lang="en-US" b="1" dirty="0" smtClean="0">
                <a:solidFill>
                  <a:srgbClr val="FF0000"/>
                </a:solidFill>
              </a:rPr>
              <a:t>1) Solution using Thread </a:t>
            </a:r>
            <a:r>
              <a:rPr lang="en-US" dirty="0" smtClean="0">
                <a:solidFill>
                  <a:srgbClr val="FF0000"/>
                </a:solidFill>
              </a:rPr>
              <a:t>:</a:t>
            </a:r>
            <a:r>
              <a:rPr lang="en-US" dirty="0" smtClean="0">
                <a:solidFill>
                  <a:srgbClr val="4C31BF"/>
                </a:solidFill>
              </a:rPr>
              <a:t> </a:t>
            </a:r>
            <a:r>
              <a:rPr lang="en-US" dirty="0" smtClean="0"/>
              <a:t>Here, thread library is been used (but </a:t>
            </a:r>
            <a:r>
              <a:rPr lang="en-US" b="1" dirty="0" smtClean="0"/>
              <a:t>not inbuilt </a:t>
            </a:r>
            <a:r>
              <a:rPr lang="en-US" b="1" dirty="0" err="1" smtClean="0"/>
              <a:t>std</a:t>
            </a:r>
            <a:r>
              <a:rPr lang="en-US" b="1" dirty="0" smtClean="0"/>
              <a:t> thread library</a:t>
            </a:r>
            <a:r>
              <a:rPr lang="en-US" dirty="0" smtClean="0"/>
              <a:t>) and threads of both Data Generation Block and Filtering and Threshold Block have been created so that these two blocks run simultaneously. The iterations of Data Generation Block and Filtering and Threshold Block may or may not be synchronous.</a:t>
            </a:r>
          </a:p>
          <a:p>
            <a:endParaRPr lang="en-US" dirty="0"/>
          </a:p>
          <a:p>
            <a:r>
              <a:rPr lang="en-US" b="1" dirty="0" smtClean="0"/>
              <a:t># Note: </a:t>
            </a:r>
            <a:r>
              <a:rPr lang="en-US" dirty="0" smtClean="0"/>
              <a:t>Not all C++ versions and compilers support threads. So, in-case you encounter error (related to threads) in the execution of </a:t>
            </a:r>
            <a:r>
              <a:rPr lang="en-US" b="1" dirty="0" smtClean="0"/>
              <a:t>'Solution using thread'</a:t>
            </a:r>
            <a:r>
              <a:rPr lang="en-US" dirty="0"/>
              <a:t> </a:t>
            </a:r>
            <a:r>
              <a:rPr lang="en-US" dirty="0" smtClean="0"/>
              <a:t>code, try executing the code of </a:t>
            </a:r>
            <a:r>
              <a:rPr lang="en-US" b="1" dirty="0" smtClean="0"/>
              <a:t>'Solution without using Thread'</a:t>
            </a:r>
            <a:r>
              <a:rPr lang="en-US" dirty="0" smtClean="0"/>
              <a:t>.</a:t>
            </a:r>
          </a:p>
          <a:p>
            <a:endParaRPr lang="en-US" dirty="0" smtClean="0"/>
          </a:p>
          <a:p>
            <a:r>
              <a:rPr lang="en-US" b="1" dirty="0" smtClean="0">
                <a:solidFill>
                  <a:srgbClr val="FF0000"/>
                </a:solidFill>
              </a:rPr>
              <a:t>2) Solution without using Thread: </a:t>
            </a:r>
            <a:r>
              <a:rPr lang="en-US" dirty="0" smtClean="0"/>
              <a:t>This version of Code does not use thread. Instead, in each iteration both the Data Generation Block and </a:t>
            </a:r>
            <a:r>
              <a:rPr lang="en-US" dirty="0"/>
              <a:t>Filtering and Threshold </a:t>
            </a:r>
            <a:r>
              <a:rPr lang="en-US" dirty="0" smtClean="0"/>
              <a:t>Block will run sequentially one after the other. </a:t>
            </a:r>
            <a:r>
              <a:rPr lang="en-US" dirty="0"/>
              <a:t>This version is been implemented since some C++ versions and compilers does not support threading. </a:t>
            </a:r>
            <a:endParaRPr lang="en-US" dirty="0" smtClean="0"/>
          </a:p>
          <a:p>
            <a:endParaRPr lang="en-US" dirty="0"/>
          </a:p>
          <a:p>
            <a:r>
              <a:rPr lang="en-US" dirty="0" smtClean="0"/>
              <a:t>In each iteration, Data Generation block will scan 2 pixels and add those into the buffer. After this is been done, the Filtering </a:t>
            </a:r>
            <a:r>
              <a:rPr lang="en-US" dirty="0"/>
              <a:t>and Threshold Block</a:t>
            </a:r>
            <a:r>
              <a:rPr lang="en-US" dirty="0" smtClean="0"/>
              <a:t> will process the next 2 pixels at the front of the buffer and output them to display unit. This will mark the end of 1 iteration.</a:t>
            </a:r>
          </a:p>
          <a:p>
            <a:endParaRPr lang="en-US" dirty="0" smtClean="0">
              <a:solidFill>
                <a:srgbClr val="FF0000"/>
              </a:solidFill>
            </a:endParaRPr>
          </a:p>
          <a:p>
            <a:r>
              <a:rPr lang="en-US" b="1" dirty="0" smtClean="0">
                <a:solidFill>
                  <a:srgbClr val="FF0000"/>
                </a:solidFill>
              </a:rPr>
              <a:t>3) Design_Overview.ppt</a:t>
            </a:r>
          </a:p>
          <a:p>
            <a:endParaRPr lang="en-US" dirty="0"/>
          </a:p>
        </p:txBody>
      </p:sp>
    </p:spTree>
    <p:extLst>
      <p:ext uri="{BB962C8B-B14F-4D97-AF65-F5344CB8AC3E}">
        <p14:creationId xmlns:p14="http://schemas.microsoft.com/office/powerpoint/2010/main" val="2600003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4131" y="107752"/>
            <a:ext cx="9937104" cy="8171468"/>
          </a:xfrm>
          <a:prstGeom prst="rect">
            <a:avLst/>
          </a:prstGeom>
        </p:spPr>
        <p:txBody>
          <a:bodyPr wrap="square">
            <a:spAutoFit/>
          </a:bodyPr>
          <a:lstStyle/>
          <a:p>
            <a:r>
              <a:rPr lang="en-US" dirty="0"/>
              <a:t>The </a:t>
            </a:r>
            <a:r>
              <a:rPr lang="en-US" b="1" dirty="0" smtClean="0"/>
              <a:t>'Solution using Thread' </a:t>
            </a:r>
            <a:r>
              <a:rPr lang="en-US" dirty="0" smtClean="0"/>
              <a:t>and </a:t>
            </a:r>
            <a:r>
              <a:rPr lang="en-US" b="1" dirty="0" smtClean="0"/>
              <a:t>'Solution without using Thread'</a:t>
            </a:r>
            <a:r>
              <a:rPr lang="en-US" dirty="0" smtClean="0"/>
              <a:t> folders both consists </a:t>
            </a:r>
            <a:r>
              <a:rPr lang="en-US" dirty="0"/>
              <a:t>of the following files and folders</a:t>
            </a:r>
            <a:r>
              <a:rPr lang="en-US" dirty="0" smtClean="0"/>
              <a:t>:</a:t>
            </a:r>
          </a:p>
          <a:p>
            <a:endParaRPr lang="en-US" b="1" dirty="0" smtClean="0"/>
          </a:p>
          <a:p>
            <a:r>
              <a:rPr lang="en-US" b="1" dirty="0" smtClean="0">
                <a:solidFill>
                  <a:srgbClr val="FF0000"/>
                </a:solidFill>
              </a:rPr>
              <a:t>1) CSV Files:</a:t>
            </a:r>
            <a:r>
              <a:rPr lang="en-US" b="1" dirty="0" smtClean="0">
                <a:solidFill>
                  <a:srgbClr val="0070C0"/>
                </a:solidFill>
              </a:rPr>
              <a:t> </a:t>
            </a:r>
            <a:r>
              <a:rPr lang="en-US" dirty="0" smtClean="0"/>
              <a:t>Consists of 2 .csv files :</a:t>
            </a:r>
          </a:p>
          <a:p>
            <a:endParaRPr lang="en-US" dirty="0" smtClean="0"/>
          </a:p>
          <a:p>
            <a:pPr lvl="1"/>
            <a:r>
              <a:rPr lang="en-IN" b="1" dirty="0" err="1" smtClean="0">
                <a:solidFill>
                  <a:srgbClr val="4C31BF"/>
                </a:solidFill>
              </a:rPr>
              <a:t>i</a:t>
            </a:r>
            <a:r>
              <a:rPr lang="en-IN" b="1" dirty="0" smtClean="0">
                <a:solidFill>
                  <a:srgbClr val="4C31BF"/>
                </a:solidFill>
              </a:rPr>
              <a:t>) Random_generator_mode.csv </a:t>
            </a:r>
            <a:r>
              <a:rPr lang="en-IN" b="1" dirty="0">
                <a:solidFill>
                  <a:srgbClr val="4C31BF"/>
                </a:solidFill>
              </a:rPr>
              <a:t>:</a:t>
            </a:r>
            <a:r>
              <a:rPr lang="en-IN" b="1" dirty="0"/>
              <a:t> </a:t>
            </a:r>
            <a:r>
              <a:rPr lang="en-IN" dirty="0"/>
              <a:t>Stores random sequences of pixels generated when </a:t>
            </a:r>
            <a:r>
              <a:rPr lang="en-IN" dirty="0" smtClean="0"/>
              <a:t>the program </a:t>
            </a:r>
            <a:r>
              <a:rPr lang="en-IN" dirty="0"/>
              <a:t>runs in Random Generator Mode</a:t>
            </a:r>
            <a:r>
              <a:rPr lang="en-IN" dirty="0" smtClean="0"/>
              <a:t>.</a:t>
            </a:r>
          </a:p>
          <a:p>
            <a:pPr lvl="1"/>
            <a:endParaRPr lang="en-IN" dirty="0"/>
          </a:p>
          <a:p>
            <a:pPr lvl="1"/>
            <a:r>
              <a:rPr lang="en-IN" b="1" dirty="0" smtClean="0">
                <a:solidFill>
                  <a:srgbClr val="4C31BF"/>
                </a:solidFill>
              </a:rPr>
              <a:t>ii) Testing_mode.csv </a:t>
            </a:r>
            <a:r>
              <a:rPr lang="en-IN" b="1" dirty="0">
                <a:solidFill>
                  <a:srgbClr val="4C31BF"/>
                </a:solidFill>
              </a:rPr>
              <a:t>:</a:t>
            </a:r>
            <a:r>
              <a:rPr lang="en-IN" b="1" dirty="0"/>
              <a:t> </a:t>
            </a:r>
            <a:r>
              <a:rPr lang="en-IN" dirty="0"/>
              <a:t>Stores the input pixels. The program reads input from this file when run in Test Mode. </a:t>
            </a:r>
            <a:r>
              <a:rPr lang="en-IN" b="1" dirty="0"/>
              <a:t>	</a:t>
            </a:r>
            <a:r>
              <a:rPr lang="en-IN" b="1" dirty="0" smtClean="0"/>
              <a:t>	</a:t>
            </a:r>
            <a:endParaRPr lang="en-IN" b="1" dirty="0"/>
          </a:p>
          <a:p>
            <a:endParaRPr lang="en-US" b="1" dirty="0" smtClean="0"/>
          </a:p>
          <a:p>
            <a:endParaRPr lang="en-IN" b="1" dirty="0"/>
          </a:p>
          <a:p>
            <a:r>
              <a:rPr lang="en-IN" b="1" dirty="0" smtClean="0">
                <a:solidFill>
                  <a:srgbClr val="FF0000"/>
                </a:solidFill>
              </a:rPr>
              <a:t>2) Main_Test_Mode.cpp :</a:t>
            </a:r>
            <a:r>
              <a:rPr lang="en-IN" b="1" dirty="0" smtClean="0">
                <a:solidFill>
                  <a:srgbClr val="0070C0"/>
                </a:solidFill>
              </a:rPr>
              <a:t> </a:t>
            </a:r>
            <a:r>
              <a:rPr lang="en-IN" dirty="0" smtClean="0"/>
              <a:t>The main file to run C++ program in Test Mode. Consists of 2 main modules:  </a:t>
            </a:r>
          </a:p>
          <a:p>
            <a:endParaRPr lang="en-IN" dirty="0" smtClean="0"/>
          </a:p>
          <a:p>
            <a:pPr lvl="1"/>
            <a:r>
              <a:rPr lang="en-IN" b="1" dirty="0" err="1" smtClean="0">
                <a:solidFill>
                  <a:srgbClr val="4C31BF"/>
                </a:solidFill>
              </a:rPr>
              <a:t>i</a:t>
            </a:r>
            <a:r>
              <a:rPr lang="en-IN" b="1" dirty="0" smtClean="0">
                <a:solidFill>
                  <a:srgbClr val="4C31BF"/>
                </a:solidFill>
              </a:rPr>
              <a:t>) </a:t>
            </a:r>
            <a:r>
              <a:rPr lang="en-US" b="1" dirty="0" err="1" smtClean="0">
                <a:solidFill>
                  <a:srgbClr val="4C31BF"/>
                </a:solidFill>
              </a:rPr>
              <a:t>Data_Generation_Block</a:t>
            </a:r>
            <a:r>
              <a:rPr lang="en-US" b="1" dirty="0" smtClean="0">
                <a:solidFill>
                  <a:srgbClr val="4C31BF"/>
                </a:solidFill>
              </a:rPr>
              <a:t>  </a:t>
            </a:r>
          </a:p>
          <a:p>
            <a:pPr lvl="1"/>
            <a:r>
              <a:rPr lang="en-US" b="1" dirty="0" smtClean="0">
                <a:solidFill>
                  <a:srgbClr val="4C31BF"/>
                </a:solidFill>
              </a:rPr>
              <a:t>ii) </a:t>
            </a:r>
            <a:r>
              <a:rPr lang="en-US" b="1" dirty="0" err="1" smtClean="0">
                <a:solidFill>
                  <a:srgbClr val="4C31BF"/>
                </a:solidFill>
              </a:rPr>
              <a:t>Filter_and_Threshold_Block</a:t>
            </a:r>
            <a:endParaRPr lang="en-US" b="1" dirty="0" smtClean="0">
              <a:solidFill>
                <a:srgbClr val="4C31BF"/>
              </a:solidFill>
            </a:endParaRPr>
          </a:p>
          <a:p>
            <a:endParaRPr lang="en-US" dirty="0" smtClean="0"/>
          </a:p>
          <a:p>
            <a:endParaRPr lang="en-IN" dirty="0" smtClean="0"/>
          </a:p>
          <a:p>
            <a:r>
              <a:rPr lang="en-IN" b="1" dirty="0" smtClean="0">
                <a:solidFill>
                  <a:srgbClr val="FF0000"/>
                </a:solidFill>
              </a:rPr>
              <a:t>3) Main_Random_Generator_Mode.cpp : </a:t>
            </a:r>
            <a:r>
              <a:rPr lang="en-IN" dirty="0">
                <a:solidFill>
                  <a:srgbClr val="FF0000"/>
                </a:solidFill>
              </a:rPr>
              <a:t> </a:t>
            </a:r>
            <a:r>
              <a:rPr lang="en-IN" dirty="0"/>
              <a:t>The main file to run C++ program in Random Generator Mode</a:t>
            </a:r>
            <a:r>
              <a:rPr lang="en-IN" dirty="0" smtClean="0"/>
              <a:t>. </a:t>
            </a:r>
            <a:r>
              <a:rPr lang="en-IN" dirty="0"/>
              <a:t>Consists of 2 main modules</a:t>
            </a:r>
            <a:r>
              <a:rPr lang="en-IN" dirty="0" smtClean="0"/>
              <a:t>: </a:t>
            </a:r>
          </a:p>
          <a:p>
            <a:endParaRPr lang="en-IN" dirty="0" smtClean="0"/>
          </a:p>
          <a:p>
            <a:pPr lvl="1"/>
            <a:r>
              <a:rPr lang="en-IN" b="1" dirty="0" err="1" smtClean="0">
                <a:solidFill>
                  <a:srgbClr val="4C31BF"/>
                </a:solidFill>
              </a:rPr>
              <a:t>i</a:t>
            </a:r>
            <a:r>
              <a:rPr lang="en-IN" b="1" dirty="0">
                <a:solidFill>
                  <a:srgbClr val="4C31BF"/>
                </a:solidFill>
              </a:rPr>
              <a:t>) </a:t>
            </a:r>
            <a:r>
              <a:rPr lang="en-US" b="1" dirty="0" err="1">
                <a:solidFill>
                  <a:srgbClr val="4C31BF"/>
                </a:solidFill>
              </a:rPr>
              <a:t>Data_Generation_Block</a:t>
            </a:r>
            <a:r>
              <a:rPr lang="en-US" b="1" dirty="0">
                <a:solidFill>
                  <a:srgbClr val="4C31BF"/>
                </a:solidFill>
              </a:rPr>
              <a:t>  </a:t>
            </a:r>
            <a:endParaRPr lang="en-US" b="1" dirty="0" smtClean="0">
              <a:solidFill>
                <a:srgbClr val="4C31BF"/>
              </a:solidFill>
            </a:endParaRPr>
          </a:p>
          <a:p>
            <a:pPr lvl="1"/>
            <a:r>
              <a:rPr lang="en-US" b="1" dirty="0" smtClean="0">
                <a:solidFill>
                  <a:srgbClr val="4C31BF"/>
                </a:solidFill>
              </a:rPr>
              <a:t>ii</a:t>
            </a:r>
            <a:r>
              <a:rPr lang="en-US" b="1" dirty="0">
                <a:solidFill>
                  <a:srgbClr val="4C31BF"/>
                </a:solidFill>
              </a:rPr>
              <a:t>) </a:t>
            </a:r>
            <a:r>
              <a:rPr lang="en-US" b="1" dirty="0" err="1" smtClean="0">
                <a:solidFill>
                  <a:srgbClr val="4C31BF"/>
                </a:solidFill>
              </a:rPr>
              <a:t>Filter_and_Threshold_Block</a:t>
            </a:r>
            <a:endParaRPr lang="en-US" b="1" dirty="0" smtClean="0">
              <a:solidFill>
                <a:srgbClr val="4C31BF"/>
              </a:solidFill>
            </a:endParaRPr>
          </a:p>
          <a:p>
            <a:endParaRPr lang="en-IN" dirty="0"/>
          </a:p>
        </p:txBody>
      </p:sp>
    </p:spTree>
    <p:extLst>
      <p:ext uri="{BB962C8B-B14F-4D97-AF65-F5344CB8AC3E}">
        <p14:creationId xmlns:p14="http://schemas.microsoft.com/office/powerpoint/2010/main" val="13447680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267992"/>
            <a:ext cx="10122075"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Architecture Design</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96677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 y="395784"/>
            <a:ext cx="9630851" cy="7201972"/>
          </a:xfrm>
          <a:prstGeom prst="rect">
            <a:avLst/>
          </a:prstGeom>
          <a:noFill/>
        </p:spPr>
        <p:txBody>
          <a:bodyPr wrap="square">
            <a:spAutoFit/>
          </a:bodyPr>
          <a:lstStyle/>
          <a:p>
            <a:r>
              <a:rPr lang="en-IN" b="1" dirty="0" smtClean="0">
                <a:solidFill>
                  <a:srgbClr val="FF0000"/>
                </a:solidFill>
              </a:rPr>
              <a:t>4) </a:t>
            </a:r>
            <a:r>
              <a:rPr lang="en-IN" b="1" dirty="0">
                <a:solidFill>
                  <a:srgbClr val="FF0000"/>
                </a:solidFill>
              </a:rPr>
              <a:t>Data_Generation.cpp :</a:t>
            </a:r>
            <a:r>
              <a:rPr lang="en-IN" dirty="0">
                <a:solidFill>
                  <a:srgbClr val="FF0000"/>
                </a:solidFill>
              </a:rPr>
              <a:t> </a:t>
            </a:r>
            <a:r>
              <a:rPr lang="en-IN" dirty="0"/>
              <a:t>Consists of </a:t>
            </a:r>
            <a:r>
              <a:rPr lang="en-IN" b="1" dirty="0" err="1">
                <a:solidFill>
                  <a:srgbClr val="4C31BF"/>
                </a:solidFill>
              </a:rPr>
              <a:t>Pixel_Generator</a:t>
            </a:r>
            <a:r>
              <a:rPr lang="en-IN" b="1" dirty="0">
                <a:solidFill>
                  <a:srgbClr val="4C31BF"/>
                </a:solidFill>
              </a:rPr>
              <a:t> </a:t>
            </a:r>
            <a:r>
              <a:rPr lang="en-IN" dirty="0"/>
              <a:t>module required by </a:t>
            </a:r>
            <a:r>
              <a:rPr lang="en-IN" dirty="0" err="1" smtClean="0"/>
              <a:t>Data_Generation</a:t>
            </a:r>
            <a:r>
              <a:rPr lang="en-IN" dirty="0" smtClean="0"/>
              <a:t> </a:t>
            </a:r>
            <a:r>
              <a:rPr lang="en-IN" dirty="0"/>
              <a:t>block.</a:t>
            </a:r>
          </a:p>
          <a:p>
            <a:endParaRPr lang="en-US" dirty="0" smtClean="0"/>
          </a:p>
          <a:p>
            <a:endParaRPr lang="en-IN" dirty="0"/>
          </a:p>
          <a:p>
            <a:r>
              <a:rPr lang="en-IN" b="1" dirty="0" smtClean="0">
                <a:solidFill>
                  <a:srgbClr val="FF0000"/>
                </a:solidFill>
              </a:rPr>
              <a:t>5) </a:t>
            </a:r>
            <a:r>
              <a:rPr lang="en-IN" b="1" dirty="0">
                <a:solidFill>
                  <a:srgbClr val="FF0000"/>
                </a:solidFill>
              </a:rPr>
              <a:t>Data_Filtering_and_Threshold.cpp :</a:t>
            </a:r>
            <a:r>
              <a:rPr lang="en-IN" dirty="0">
                <a:solidFill>
                  <a:srgbClr val="FF0000"/>
                </a:solidFill>
              </a:rPr>
              <a:t> </a:t>
            </a:r>
            <a:r>
              <a:rPr lang="en-IN" dirty="0"/>
              <a:t>Consists of </a:t>
            </a:r>
            <a:r>
              <a:rPr lang="en-IN" dirty="0" smtClean="0"/>
              <a:t>2 modules</a:t>
            </a:r>
            <a:r>
              <a:rPr lang="en-IN" b="1" dirty="0" smtClean="0"/>
              <a:t> </a:t>
            </a:r>
            <a:r>
              <a:rPr lang="en-IN" dirty="0" smtClean="0"/>
              <a:t>required </a:t>
            </a:r>
            <a:r>
              <a:rPr lang="en-IN" dirty="0"/>
              <a:t>by </a:t>
            </a:r>
            <a:r>
              <a:rPr lang="en-US" dirty="0" err="1" smtClean="0"/>
              <a:t>Filter_and_Threshold</a:t>
            </a:r>
            <a:r>
              <a:rPr lang="en-US" dirty="0" smtClean="0"/>
              <a:t> Block</a:t>
            </a:r>
            <a:r>
              <a:rPr lang="en-IN" dirty="0" smtClean="0"/>
              <a:t>:</a:t>
            </a:r>
          </a:p>
          <a:p>
            <a:endParaRPr lang="en-US" dirty="0"/>
          </a:p>
          <a:p>
            <a:r>
              <a:rPr lang="en-US" dirty="0" smtClean="0"/>
              <a:t>	</a:t>
            </a:r>
            <a:r>
              <a:rPr lang="en-IN" b="1" dirty="0" err="1" smtClean="0">
                <a:solidFill>
                  <a:srgbClr val="4C31BF"/>
                </a:solidFill>
              </a:rPr>
              <a:t>i</a:t>
            </a:r>
            <a:r>
              <a:rPr lang="en-IN" b="1" dirty="0" smtClean="0">
                <a:solidFill>
                  <a:srgbClr val="4C31BF"/>
                </a:solidFill>
              </a:rPr>
              <a:t>) Compute </a:t>
            </a:r>
            <a:r>
              <a:rPr lang="en-IN" b="1" dirty="0">
                <a:solidFill>
                  <a:srgbClr val="4C31BF"/>
                </a:solidFill>
              </a:rPr>
              <a:t>module </a:t>
            </a:r>
            <a:endParaRPr lang="en-IN" b="1" dirty="0" smtClean="0">
              <a:solidFill>
                <a:srgbClr val="4C31BF"/>
              </a:solidFill>
            </a:endParaRPr>
          </a:p>
          <a:p>
            <a:r>
              <a:rPr lang="en-IN" b="1" dirty="0">
                <a:solidFill>
                  <a:srgbClr val="4C31BF"/>
                </a:solidFill>
              </a:rPr>
              <a:t>	</a:t>
            </a:r>
            <a:r>
              <a:rPr lang="en-IN" b="1" dirty="0" smtClean="0">
                <a:solidFill>
                  <a:srgbClr val="4C31BF"/>
                </a:solidFill>
              </a:rPr>
              <a:t>ii</a:t>
            </a:r>
            <a:r>
              <a:rPr lang="en-IN" b="1" dirty="0">
                <a:solidFill>
                  <a:srgbClr val="4C31BF"/>
                </a:solidFill>
              </a:rPr>
              <a:t>) Processing module </a:t>
            </a:r>
          </a:p>
          <a:p>
            <a:endParaRPr lang="en-US" dirty="0" smtClean="0"/>
          </a:p>
          <a:p>
            <a:endParaRPr lang="en-IN" dirty="0"/>
          </a:p>
          <a:p>
            <a:r>
              <a:rPr lang="en-IN" b="1" dirty="0" smtClean="0">
                <a:solidFill>
                  <a:srgbClr val="FF0000"/>
                </a:solidFill>
              </a:rPr>
              <a:t>6) </a:t>
            </a:r>
            <a:r>
              <a:rPr lang="en-IN" b="1" dirty="0">
                <a:solidFill>
                  <a:srgbClr val="FF0000"/>
                </a:solidFill>
              </a:rPr>
              <a:t>Buffer_Storing_and_Padding.cpp :</a:t>
            </a:r>
            <a:r>
              <a:rPr lang="en-IN" dirty="0">
                <a:solidFill>
                  <a:srgbClr val="FF0000"/>
                </a:solidFill>
              </a:rPr>
              <a:t> </a:t>
            </a:r>
            <a:r>
              <a:rPr lang="en-IN" dirty="0"/>
              <a:t>Consists of </a:t>
            </a:r>
            <a:r>
              <a:rPr lang="en-IN" b="1" dirty="0" err="1">
                <a:solidFill>
                  <a:srgbClr val="4C31BF"/>
                </a:solidFill>
              </a:rPr>
              <a:t>Store_into_Buffer</a:t>
            </a:r>
            <a:r>
              <a:rPr lang="en-IN" b="1" dirty="0">
                <a:solidFill>
                  <a:srgbClr val="4C31BF"/>
                </a:solidFill>
              </a:rPr>
              <a:t> </a:t>
            </a:r>
            <a:r>
              <a:rPr lang="en-IN" dirty="0"/>
              <a:t>module for storing elements into the </a:t>
            </a:r>
            <a:r>
              <a:rPr lang="en-IN" dirty="0" smtClean="0"/>
              <a:t>buffer and adding/removing padding  to/from the buffer .</a:t>
            </a:r>
            <a:endParaRPr lang="en-IN" dirty="0"/>
          </a:p>
          <a:p>
            <a:endParaRPr lang="en-US" b="1" dirty="0" smtClean="0"/>
          </a:p>
          <a:p>
            <a:endParaRPr lang="en-US" b="1" dirty="0"/>
          </a:p>
          <a:p>
            <a:endParaRPr lang="en-US" b="1" dirty="0" smtClean="0"/>
          </a:p>
          <a:p>
            <a:r>
              <a:rPr lang="en-US" b="1" dirty="0" smtClean="0">
                <a:solidFill>
                  <a:srgbClr val="FF0000"/>
                </a:solidFill>
              </a:rPr>
              <a:t># Note: </a:t>
            </a:r>
            <a:r>
              <a:rPr lang="en-US" dirty="0"/>
              <a:t>The </a:t>
            </a:r>
            <a:r>
              <a:rPr lang="en-US" b="1" dirty="0"/>
              <a:t>'Solution using Thread' </a:t>
            </a:r>
            <a:r>
              <a:rPr lang="en-US" dirty="0" smtClean="0"/>
              <a:t>folder also consists of 1 </a:t>
            </a:r>
            <a:r>
              <a:rPr lang="en-US" dirty="0"/>
              <a:t>additional</a:t>
            </a:r>
            <a:r>
              <a:rPr lang="en-US" b="1" dirty="0"/>
              <a:t> </a:t>
            </a:r>
            <a:r>
              <a:rPr lang="en-US" b="1" dirty="0" smtClean="0"/>
              <a:t>'Dependencies' </a:t>
            </a:r>
            <a:r>
              <a:rPr lang="en-US" dirty="0" smtClean="0"/>
              <a:t>folder which consists of external </a:t>
            </a:r>
            <a:r>
              <a:rPr lang="en-US" b="1" dirty="0" smtClean="0"/>
              <a:t>'MinGW</a:t>
            </a:r>
            <a:r>
              <a:rPr lang="en-US" b="1" dirty="0"/>
              <a:t>-</a:t>
            </a:r>
            <a:r>
              <a:rPr lang="en-US" b="1" dirty="0" smtClean="0"/>
              <a:t>w64'</a:t>
            </a:r>
            <a:r>
              <a:rPr lang="en-US" dirty="0" smtClean="0"/>
              <a:t> compatible libraries required for threading. </a:t>
            </a:r>
            <a:endParaRPr lang="en-US" dirty="0" smtClean="0">
              <a:solidFill>
                <a:srgbClr val="FF0000"/>
              </a:solidFill>
            </a:endParaRPr>
          </a:p>
          <a:p>
            <a:endParaRPr lang="en-US" b="1" dirty="0">
              <a:solidFill>
                <a:srgbClr val="FF0000"/>
              </a:solidFill>
            </a:endParaRPr>
          </a:p>
          <a:p>
            <a:r>
              <a:rPr lang="en-US" b="1" dirty="0" smtClean="0">
                <a:solidFill>
                  <a:srgbClr val="FF0000"/>
                </a:solidFill>
              </a:rPr>
              <a:t># </a:t>
            </a:r>
            <a:r>
              <a:rPr lang="en-US" b="1" dirty="0">
                <a:solidFill>
                  <a:srgbClr val="FF0000"/>
                </a:solidFill>
              </a:rPr>
              <a:t>Note:</a:t>
            </a:r>
            <a:r>
              <a:rPr lang="en-US" b="1" dirty="0"/>
              <a:t> </a:t>
            </a:r>
            <a:r>
              <a:rPr lang="en-US" dirty="0"/>
              <a:t>Sample </a:t>
            </a:r>
            <a:r>
              <a:rPr lang="en-US" dirty="0" smtClean="0"/>
              <a:t>test input </a:t>
            </a:r>
            <a:r>
              <a:rPr lang="en-US" dirty="0"/>
              <a:t>.csv file is 'Testing_mode.csv' present inside 'CSV Files' folder. This is also the file that our program will read in Test Mode.</a:t>
            </a:r>
            <a:endParaRPr lang="en-IN" dirty="0"/>
          </a:p>
        </p:txBody>
      </p:sp>
    </p:spTree>
    <p:extLst>
      <p:ext uri="{BB962C8B-B14F-4D97-AF65-F5344CB8AC3E}">
        <p14:creationId xmlns:p14="http://schemas.microsoft.com/office/powerpoint/2010/main" val="40452002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59" y="2329779"/>
            <a:ext cx="10122075" cy="2818533"/>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8800" b="1" dirty="0" smtClean="0">
                <a:ln w="11430"/>
                <a:solidFill>
                  <a:srgbClr val="FF0000"/>
                </a:solidFill>
                <a:effectLst>
                  <a:outerShdw blurRad="50800" dist="39000" dir="5460000" algn="tl">
                    <a:srgbClr val="000000">
                      <a:alpha val="38000"/>
                    </a:srgbClr>
                  </a:outerShdw>
                </a:effectLst>
              </a:rPr>
              <a:t>Instructions for the Execution Steps</a:t>
            </a:r>
            <a:endParaRPr lang="en-IN" sz="60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291250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8032" y="899840"/>
            <a:ext cx="10297219" cy="7201972"/>
          </a:xfrm>
          <a:prstGeom prst="rect">
            <a:avLst/>
          </a:prstGeom>
          <a:noFill/>
        </p:spPr>
        <p:txBody>
          <a:bodyPr wrap="square" rtlCol="0">
            <a:spAutoFit/>
          </a:bodyPr>
          <a:lstStyle/>
          <a:p>
            <a:r>
              <a:rPr lang="en-US" dirty="0" smtClean="0"/>
              <a:t>These instructions are same for both the solutions – with thread and without thread. To run the program in </a:t>
            </a:r>
            <a:r>
              <a:rPr lang="en-US" b="1" dirty="0" smtClean="0"/>
              <a:t>Test Mode</a:t>
            </a:r>
            <a:r>
              <a:rPr lang="en-US" dirty="0" smtClean="0"/>
              <a:t>, follow the below instructions:</a:t>
            </a:r>
          </a:p>
          <a:p>
            <a:endParaRPr lang="en-US" dirty="0" smtClean="0"/>
          </a:p>
          <a:p>
            <a:pPr marL="457200" indent="-457200">
              <a:buFont typeface="+mj-lt"/>
              <a:buAutoNum type="arabicParenR"/>
            </a:pPr>
            <a:r>
              <a:rPr lang="en-US" dirty="0"/>
              <a:t>Copy all </a:t>
            </a:r>
            <a:r>
              <a:rPr lang="en-US" dirty="0" smtClean="0"/>
              <a:t>files from drive link into one folder </a:t>
            </a:r>
            <a:r>
              <a:rPr lang="en-US" dirty="0"/>
              <a:t>on your Local System</a:t>
            </a:r>
            <a:r>
              <a:rPr lang="en-US" dirty="0" smtClean="0"/>
              <a:t>.</a:t>
            </a:r>
          </a:p>
          <a:p>
            <a:pPr marL="457200" indent="-457200">
              <a:buFont typeface="+mj-lt"/>
              <a:buAutoNum type="arabicParenR"/>
            </a:pPr>
            <a:r>
              <a:rPr lang="en-US" dirty="0" smtClean="0"/>
              <a:t>Open </a:t>
            </a:r>
            <a:r>
              <a:rPr lang="en-US" b="1" dirty="0" smtClean="0"/>
              <a:t>'Solution using Thread'</a:t>
            </a:r>
            <a:r>
              <a:rPr lang="en-US" dirty="0" smtClean="0"/>
              <a:t> or</a:t>
            </a:r>
            <a:r>
              <a:rPr lang="en-US" b="1" dirty="0" smtClean="0"/>
              <a:t> 'Solution without using Thread' </a:t>
            </a:r>
            <a:r>
              <a:rPr lang="en-US" dirty="0" smtClean="0"/>
              <a:t>whatever version of code you want to execute.</a:t>
            </a:r>
          </a:p>
          <a:p>
            <a:pPr marL="457200" indent="-457200">
              <a:buFont typeface="+mj-lt"/>
              <a:buAutoNum type="arabicParenR"/>
            </a:pPr>
            <a:r>
              <a:rPr lang="en-US" dirty="0" smtClean="0"/>
              <a:t>Open </a:t>
            </a:r>
            <a:r>
              <a:rPr lang="en-US" b="1" dirty="0" smtClean="0"/>
              <a:t>'CSV Files'</a:t>
            </a:r>
            <a:r>
              <a:rPr lang="en-US" dirty="0" smtClean="0"/>
              <a:t> folder.</a:t>
            </a:r>
          </a:p>
          <a:p>
            <a:pPr marL="457200" indent="-457200">
              <a:buFont typeface="+mj-lt"/>
              <a:buAutoNum type="arabicParenR"/>
            </a:pPr>
            <a:r>
              <a:rPr lang="en-US" dirty="0" smtClean="0"/>
              <a:t>Open </a:t>
            </a:r>
            <a:r>
              <a:rPr lang="en-US" b="1" dirty="0" smtClean="0"/>
              <a:t>'Testing_mode.csv' </a:t>
            </a:r>
            <a:r>
              <a:rPr lang="en-US" dirty="0" smtClean="0"/>
              <a:t>file.</a:t>
            </a:r>
          </a:p>
          <a:p>
            <a:pPr marL="457200" indent="-457200">
              <a:buFont typeface="+mj-lt"/>
              <a:buAutoNum type="arabicParenR"/>
            </a:pPr>
            <a:r>
              <a:rPr lang="en-US" dirty="0" smtClean="0"/>
              <a:t>Replace the content in this file with the desired content (input) you want to feed. </a:t>
            </a:r>
            <a:r>
              <a:rPr lang="en-US" dirty="0"/>
              <a:t>Note that the values entered in this file must only range from 0 to 255 and must be integer. Also, these values must be </a:t>
            </a:r>
            <a:r>
              <a:rPr lang="en-US" b="1" dirty="0"/>
              <a:t>comma separated (csv</a:t>
            </a:r>
            <a:r>
              <a:rPr lang="en-US" b="1" dirty="0" smtClean="0"/>
              <a:t>). </a:t>
            </a:r>
          </a:p>
          <a:p>
            <a:pPr marL="457200" indent="-457200">
              <a:buFont typeface="+mj-lt"/>
              <a:buAutoNum type="arabicParenR"/>
            </a:pPr>
            <a:r>
              <a:rPr lang="en-US" dirty="0" smtClean="0"/>
              <a:t>Now, open '</a:t>
            </a:r>
            <a:r>
              <a:rPr lang="en-IN" b="1" dirty="0" smtClean="0"/>
              <a:t>Main_Test_Mode.cpp'</a:t>
            </a:r>
            <a:r>
              <a:rPr lang="en-IN" dirty="0" smtClean="0"/>
              <a:t> file. Run this file in C++ compatible editor (</a:t>
            </a:r>
            <a:r>
              <a:rPr lang="en-IN" dirty="0" err="1" smtClean="0"/>
              <a:t>e.g</a:t>
            </a:r>
            <a:r>
              <a:rPr lang="en-IN" dirty="0" smtClean="0"/>
              <a:t>: VS Code). </a:t>
            </a:r>
          </a:p>
          <a:p>
            <a:pPr marL="457200" indent="-457200">
              <a:buFont typeface="+mj-lt"/>
              <a:buAutoNum type="arabicParenR"/>
            </a:pPr>
            <a:r>
              <a:rPr lang="en-US" dirty="0" smtClean="0"/>
              <a:t>You will be asked to enter the value of </a:t>
            </a:r>
            <a:r>
              <a:rPr lang="en-US" b="1" dirty="0" smtClean="0"/>
              <a:t>'m'</a:t>
            </a:r>
            <a:r>
              <a:rPr lang="en-US" dirty="0" smtClean="0"/>
              <a:t>. Here, 'm' represents total number of columns in each row. Enter the number of element present in each row in </a:t>
            </a:r>
            <a:r>
              <a:rPr lang="en-US" dirty="0"/>
              <a:t>'Testing_mode.csv' </a:t>
            </a:r>
            <a:r>
              <a:rPr lang="en-US" dirty="0" smtClean="0"/>
              <a:t>file and press 'Enter'.</a:t>
            </a:r>
          </a:p>
          <a:p>
            <a:pPr marL="457200" indent="-457200">
              <a:buFont typeface="+mj-lt"/>
              <a:buAutoNum type="arabicParenR"/>
            </a:pPr>
            <a:r>
              <a:rPr lang="en-US" dirty="0" smtClean="0"/>
              <a:t>Now, you will be asked to enter value of </a:t>
            </a:r>
            <a:r>
              <a:rPr lang="en-US" b="1" dirty="0" smtClean="0"/>
              <a:t>'TV'</a:t>
            </a:r>
            <a:r>
              <a:rPr lang="en-US" dirty="0" smtClean="0"/>
              <a:t>. Enter the threshold value. It can either be integer or decimal value. Press 'Enter'.</a:t>
            </a:r>
          </a:p>
          <a:p>
            <a:pPr marL="457200" indent="-457200">
              <a:buFont typeface="+mj-lt"/>
              <a:buAutoNum type="arabicParenR"/>
            </a:pPr>
            <a:r>
              <a:rPr lang="en-US" dirty="0" smtClean="0"/>
              <a:t>At last, you will be asked to enter value of</a:t>
            </a:r>
            <a:r>
              <a:rPr lang="en-US" b="1" dirty="0" smtClean="0"/>
              <a:t> 'T' </a:t>
            </a:r>
            <a:r>
              <a:rPr lang="en-US" dirty="0" smtClean="0"/>
              <a:t>which is Process time of each iteration. Enter its value in nanoseconds. 'Press Enter'.</a:t>
            </a:r>
            <a:endParaRPr lang="en-IN" dirty="0" smtClean="0"/>
          </a:p>
          <a:p>
            <a:pPr marL="457200" indent="-457200">
              <a:buFont typeface="+mj-lt"/>
              <a:buAutoNum type="arabicParenR"/>
            </a:pPr>
            <a:r>
              <a:rPr lang="en-IN" dirty="0" smtClean="0"/>
              <a:t>The output would be displayed on the console in the form of 0's and 1's. These represent the </a:t>
            </a:r>
            <a:r>
              <a:rPr lang="en-IN" dirty="0" err="1" smtClean="0"/>
              <a:t>thresholded</a:t>
            </a:r>
            <a:r>
              <a:rPr lang="en-IN" dirty="0" smtClean="0"/>
              <a:t> values of the pixels.</a:t>
            </a:r>
            <a:endParaRPr lang="en-IN" dirty="0"/>
          </a:p>
        </p:txBody>
      </p:sp>
      <p:sp>
        <p:nvSpPr>
          <p:cNvPr id="4" name="TextBox 3"/>
          <p:cNvSpPr txBox="1"/>
          <p:nvPr/>
        </p:nvSpPr>
        <p:spPr>
          <a:xfrm>
            <a:off x="288107" y="-36264"/>
            <a:ext cx="10081120" cy="941096"/>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rgbClr val="4C31BF"/>
                </a:solidFill>
                <a:effectLst>
                  <a:outerShdw blurRad="50800" dist="39000" dir="5460000" algn="tl">
                    <a:srgbClr val="000000">
                      <a:alpha val="38000"/>
                    </a:srgbClr>
                  </a:outerShdw>
                </a:effectLst>
              </a:rPr>
              <a:t>Test Mode</a:t>
            </a:r>
            <a:endParaRPr lang="en-IN" sz="5400" b="1" dirty="0">
              <a:solidFill>
                <a:srgbClr val="4C31BF"/>
              </a:solidFill>
            </a:endParaRPr>
          </a:p>
        </p:txBody>
      </p:sp>
    </p:spTree>
    <p:extLst>
      <p:ext uri="{BB962C8B-B14F-4D97-AF65-F5344CB8AC3E}">
        <p14:creationId xmlns:p14="http://schemas.microsoft.com/office/powerpoint/2010/main" val="17279351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1187872"/>
            <a:ext cx="10153128" cy="7201972"/>
          </a:xfrm>
          <a:prstGeom prst="rect">
            <a:avLst/>
          </a:prstGeom>
          <a:noFill/>
        </p:spPr>
        <p:txBody>
          <a:bodyPr wrap="square" rtlCol="0">
            <a:spAutoFit/>
          </a:bodyPr>
          <a:lstStyle/>
          <a:p>
            <a:r>
              <a:rPr lang="en-US" dirty="0"/>
              <a:t>These instructions are same for both the solutions – with thread and without thread</a:t>
            </a:r>
            <a:r>
              <a:rPr lang="en-US" dirty="0" smtClean="0"/>
              <a:t>. To run the program in </a:t>
            </a:r>
            <a:r>
              <a:rPr lang="en-US" b="1" dirty="0" smtClean="0"/>
              <a:t>Random Number Generator Mode</a:t>
            </a:r>
            <a:r>
              <a:rPr lang="en-US" dirty="0" smtClean="0"/>
              <a:t>, follow the below instructions:</a:t>
            </a:r>
          </a:p>
          <a:p>
            <a:endParaRPr lang="en-US" dirty="0" smtClean="0"/>
          </a:p>
          <a:p>
            <a:pPr marL="457200" indent="-457200">
              <a:buFont typeface="+mj-lt"/>
              <a:buAutoNum type="arabicParenR"/>
            </a:pPr>
            <a:r>
              <a:rPr lang="en-US" dirty="0"/>
              <a:t>Copy all files from drive link into one folder on your Local System</a:t>
            </a:r>
            <a:r>
              <a:rPr lang="en-US" dirty="0" smtClean="0"/>
              <a:t>.</a:t>
            </a:r>
          </a:p>
          <a:p>
            <a:pPr marL="457200" indent="-457200">
              <a:buFont typeface="+mj-lt"/>
              <a:buAutoNum type="arabicParenR"/>
            </a:pPr>
            <a:r>
              <a:rPr lang="en-US" dirty="0"/>
              <a:t>Open</a:t>
            </a:r>
            <a:r>
              <a:rPr lang="en-US" b="1" dirty="0"/>
              <a:t> 'Solution using Thread' </a:t>
            </a:r>
            <a:r>
              <a:rPr lang="en-US" dirty="0"/>
              <a:t>or </a:t>
            </a:r>
            <a:r>
              <a:rPr lang="en-US" b="1" dirty="0"/>
              <a:t>'Solution without using Thread'</a:t>
            </a:r>
            <a:r>
              <a:rPr lang="en-US" dirty="0"/>
              <a:t> whatever version of code you want to execute</a:t>
            </a:r>
            <a:r>
              <a:rPr lang="en-US" dirty="0" smtClean="0"/>
              <a:t>.</a:t>
            </a:r>
            <a:endParaRPr lang="en-US" dirty="0"/>
          </a:p>
          <a:p>
            <a:pPr marL="457200" indent="-457200">
              <a:buFont typeface="+mj-lt"/>
              <a:buAutoNum type="arabicParenR"/>
            </a:pPr>
            <a:r>
              <a:rPr lang="en-US" dirty="0" smtClean="0"/>
              <a:t>Open</a:t>
            </a:r>
            <a:r>
              <a:rPr lang="en-US" b="1" dirty="0" smtClean="0"/>
              <a:t> '</a:t>
            </a:r>
            <a:r>
              <a:rPr lang="en-IN" b="1" dirty="0" smtClean="0"/>
              <a:t>Main_Random_Generator_Mode.cpp'</a:t>
            </a:r>
            <a:r>
              <a:rPr lang="en-IN" dirty="0" smtClean="0"/>
              <a:t> file. Run this file in C++ compatible editor (</a:t>
            </a:r>
            <a:r>
              <a:rPr lang="en-IN" dirty="0" err="1" smtClean="0"/>
              <a:t>e.g</a:t>
            </a:r>
            <a:r>
              <a:rPr lang="en-IN" dirty="0" smtClean="0"/>
              <a:t>: VS Code). </a:t>
            </a:r>
          </a:p>
          <a:p>
            <a:pPr marL="457200" indent="-457200">
              <a:buFont typeface="+mj-lt"/>
              <a:buAutoNum type="arabicParenR"/>
            </a:pPr>
            <a:r>
              <a:rPr lang="en-US" dirty="0" smtClean="0"/>
              <a:t>You will be asked to enter the value of </a:t>
            </a:r>
            <a:r>
              <a:rPr lang="en-US" b="1" dirty="0" smtClean="0"/>
              <a:t>'m'</a:t>
            </a:r>
            <a:r>
              <a:rPr lang="en-US" dirty="0" smtClean="0"/>
              <a:t>. Here, 'm' represents total number of columns in each row. Enter the desired number of columns present in each row and press 'Enter'.</a:t>
            </a:r>
          </a:p>
          <a:p>
            <a:pPr marL="457200" indent="-457200">
              <a:buFont typeface="+mj-lt"/>
              <a:buAutoNum type="arabicParenR"/>
            </a:pPr>
            <a:r>
              <a:rPr lang="en-US" dirty="0" smtClean="0"/>
              <a:t>Now, you will be asked to enter value of</a:t>
            </a:r>
            <a:r>
              <a:rPr lang="en-US" b="1" dirty="0" smtClean="0"/>
              <a:t> 'TV'</a:t>
            </a:r>
            <a:r>
              <a:rPr lang="en-US" dirty="0" smtClean="0"/>
              <a:t>. Enter the threshold value. It can either be integer or decimal value. </a:t>
            </a:r>
            <a:r>
              <a:rPr lang="en-US" dirty="0"/>
              <a:t>'Press Enter'.</a:t>
            </a:r>
            <a:endParaRPr lang="en-US" dirty="0" smtClean="0"/>
          </a:p>
          <a:p>
            <a:pPr marL="457200" indent="-457200">
              <a:buFont typeface="+mj-lt"/>
              <a:buAutoNum type="arabicParenR"/>
            </a:pPr>
            <a:r>
              <a:rPr lang="en-US" dirty="0" smtClean="0"/>
              <a:t>At last, you will be asked to enter value of</a:t>
            </a:r>
            <a:r>
              <a:rPr lang="en-US" b="1" dirty="0" smtClean="0"/>
              <a:t> 'T'</a:t>
            </a:r>
            <a:r>
              <a:rPr lang="en-US" dirty="0" smtClean="0"/>
              <a:t> which is Process time of each iteration. Enter its value in nanoseconds. </a:t>
            </a:r>
            <a:r>
              <a:rPr lang="en-US" dirty="0"/>
              <a:t>'Press Enter'.</a:t>
            </a:r>
            <a:endParaRPr lang="en-IN" dirty="0" smtClean="0"/>
          </a:p>
          <a:p>
            <a:pPr marL="457200" indent="-457200">
              <a:buFont typeface="+mj-lt"/>
              <a:buAutoNum type="arabicParenR"/>
            </a:pPr>
            <a:r>
              <a:rPr lang="en-IN" dirty="0" smtClean="0"/>
              <a:t>The output would be displayed on the console in the form of 0's and 1's. These represent the </a:t>
            </a:r>
            <a:r>
              <a:rPr lang="en-IN" dirty="0" err="1" smtClean="0"/>
              <a:t>thresholded</a:t>
            </a:r>
            <a:r>
              <a:rPr lang="en-IN" dirty="0" smtClean="0"/>
              <a:t> values of the pixels.</a:t>
            </a:r>
          </a:p>
          <a:p>
            <a:pPr marL="457200" indent="-457200">
              <a:buFont typeface="+mj-lt"/>
              <a:buAutoNum type="arabicParenR"/>
            </a:pPr>
            <a:r>
              <a:rPr lang="en-US" dirty="0" smtClean="0"/>
              <a:t>The random values that were generated during the program will also be stored in a csv file. To view that file follow steps 8 and 9.</a:t>
            </a:r>
          </a:p>
          <a:p>
            <a:pPr marL="457200" indent="-457200">
              <a:buFont typeface="+mj-lt"/>
              <a:buAutoNum type="arabicParenR"/>
            </a:pPr>
            <a:r>
              <a:rPr lang="en-US" dirty="0" smtClean="0"/>
              <a:t>Open </a:t>
            </a:r>
            <a:r>
              <a:rPr lang="en-US" b="1" dirty="0"/>
              <a:t>'CSV Files' </a:t>
            </a:r>
            <a:r>
              <a:rPr lang="en-US" dirty="0"/>
              <a:t>folder.</a:t>
            </a:r>
          </a:p>
          <a:p>
            <a:pPr marL="457200" indent="-457200">
              <a:buFont typeface="+mj-lt"/>
              <a:buAutoNum type="arabicParenR"/>
            </a:pPr>
            <a:r>
              <a:rPr lang="en-US" dirty="0"/>
              <a:t>Open</a:t>
            </a:r>
            <a:r>
              <a:rPr lang="en-US" b="1" dirty="0"/>
              <a:t> 'Random_generator_mode.csv' </a:t>
            </a:r>
            <a:r>
              <a:rPr lang="en-US" dirty="0"/>
              <a:t>file.</a:t>
            </a:r>
          </a:p>
          <a:p>
            <a:pPr marL="457200" indent="-457200">
              <a:buFont typeface="+mj-lt"/>
              <a:buAutoNum type="arabicParenR"/>
            </a:pPr>
            <a:endParaRPr lang="en-IN" dirty="0"/>
          </a:p>
        </p:txBody>
      </p:sp>
      <p:sp>
        <p:nvSpPr>
          <p:cNvPr id="3" name="TextBox 2"/>
          <p:cNvSpPr txBox="1"/>
          <p:nvPr/>
        </p:nvSpPr>
        <p:spPr>
          <a:xfrm>
            <a:off x="360115" y="30752"/>
            <a:ext cx="10081120" cy="941096"/>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smtClean="0">
                <a:ln w="11430"/>
                <a:solidFill>
                  <a:srgbClr val="4C31BF"/>
                </a:solidFill>
                <a:effectLst>
                  <a:outerShdw blurRad="50800" dist="39000" dir="5460000" algn="tl">
                    <a:srgbClr val="000000">
                      <a:alpha val="38000"/>
                    </a:srgbClr>
                  </a:outerShdw>
                </a:effectLst>
              </a:rPr>
              <a:t>Random Number Generator Mode</a:t>
            </a:r>
            <a:endParaRPr lang="en-IN" sz="5400" b="1" dirty="0">
              <a:solidFill>
                <a:srgbClr val="4C31BF"/>
              </a:solidFill>
            </a:endParaRPr>
          </a:p>
        </p:txBody>
      </p:sp>
    </p:spTree>
    <p:extLst>
      <p:ext uri="{BB962C8B-B14F-4D97-AF65-F5344CB8AC3E}">
        <p14:creationId xmlns:p14="http://schemas.microsoft.com/office/powerpoint/2010/main" val="6744138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815" y="1475904"/>
            <a:ext cx="10122075" cy="50345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8000" b="1" dirty="0" smtClean="0">
                <a:ln w="11430"/>
                <a:solidFill>
                  <a:srgbClr val="FF0000"/>
                </a:solidFill>
                <a:effectLst>
                  <a:outerShdw blurRad="50800" dist="39000" dir="5460000" algn="tl">
                    <a:srgbClr val="000000">
                      <a:alpha val="38000"/>
                    </a:srgbClr>
                  </a:outerShdw>
                </a:effectLst>
              </a:rPr>
              <a:t>Mechanism of Communication between process blocks</a:t>
            </a:r>
            <a:endParaRPr lang="en-IN" sz="54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6205506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107" y="179760"/>
            <a:ext cx="10153128" cy="7525137"/>
          </a:xfrm>
          <a:prstGeom prst="rect">
            <a:avLst/>
          </a:prstGeom>
        </p:spPr>
        <p:txBody>
          <a:bodyPr wrap="square">
            <a:spAutoFit/>
          </a:bodyPr>
          <a:lstStyle/>
          <a:p>
            <a:r>
              <a:rPr lang="en-US" dirty="0" smtClean="0"/>
              <a:t>There are two process blocks in our system:</a:t>
            </a:r>
          </a:p>
          <a:p>
            <a:r>
              <a:rPr lang="en-US" dirty="0" err="1" smtClean="0"/>
              <a:t>i</a:t>
            </a:r>
            <a:r>
              <a:rPr lang="en-US" dirty="0" smtClean="0"/>
              <a:t>) Data Acquisition process</a:t>
            </a:r>
          </a:p>
          <a:p>
            <a:r>
              <a:rPr lang="en-US" dirty="0" smtClean="0"/>
              <a:t>ii) Filter and Threshold process</a:t>
            </a:r>
          </a:p>
          <a:p>
            <a:endParaRPr lang="en-US" dirty="0"/>
          </a:p>
          <a:p>
            <a:r>
              <a:rPr lang="en-US" dirty="0" smtClean="0"/>
              <a:t>These two processes are communicating with each other using </a:t>
            </a:r>
            <a:r>
              <a:rPr lang="en-US" b="1" dirty="0" smtClean="0"/>
              <a:t>Inter-Process Communication</a:t>
            </a:r>
            <a:r>
              <a:rPr lang="en-US" dirty="0" smtClean="0"/>
              <a:t>, more specifically </a:t>
            </a:r>
            <a:r>
              <a:rPr lang="en-US" b="1" dirty="0" smtClean="0"/>
              <a:t>Shared Memory</a:t>
            </a:r>
            <a:r>
              <a:rPr lang="en-US" dirty="0" smtClean="0"/>
              <a:t>. There are </a:t>
            </a:r>
            <a:r>
              <a:rPr lang="en-US" b="1" dirty="0" smtClean="0"/>
              <a:t>two resources</a:t>
            </a:r>
            <a:r>
              <a:rPr lang="en-US" dirty="0" smtClean="0"/>
              <a:t> been shared between these processes in the Shared memory. They are:</a:t>
            </a:r>
          </a:p>
          <a:p>
            <a:endParaRPr lang="en-US" dirty="0" smtClean="0"/>
          </a:p>
          <a:p>
            <a:r>
              <a:rPr lang="en-US" b="1" dirty="0" err="1" smtClean="0"/>
              <a:t>i</a:t>
            </a:r>
            <a:r>
              <a:rPr lang="en-US" b="1" dirty="0" smtClean="0"/>
              <a:t>) </a:t>
            </a:r>
            <a:r>
              <a:rPr lang="en-US" b="1" dirty="0" err="1" smtClean="0"/>
              <a:t>int</a:t>
            </a:r>
            <a:r>
              <a:rPr lang="en-US" b="1" dirty="0" smtClean="0"/>
              <a:t> done variable:</a:t>
            </a:r>
            <a:r>
              <a:rPr lang="en-US" dirty="0" smtClean="0"/>
              <a:t> 'done' variable can possess 2 values - either 0 or 1. Initially its value will be set to 0. 0 means </a:t>
            </a:r>
            <a:r>
              <a:rPr lang="en-US" dirty="0"/>
              <a:t>Data Acquisition </a:t>
            </a:r>
            <a:r>
              <a:rPr lang="en-US" dirty="0" smtClean="0"/>
              <a:t>process is still executing and not yet terminated. Once </a:t>
            </a:r>
            <a:r>
              <a:rPr lang="en-US" dirty="0"/>
              <a:t>Data Acquisition </a:t>
            </a:r>
            <a:r>
              <a:rPr lang="en-US" dirty="0" smtClean="0"/>
              <a:t>process has been completed, the Data Generation Block will set the value of 'done' variable as 1.</a:t>
            </a:r>
          </a:p>
          <a:p>
            <a:endParaRPr lang="en-US" dirty="0"/>
          </a:p>
          <a:p>
            <a:r>
              <a:rPr lang="en-US" dirty="0" smtClean="0"/>
              <a:t>In each iteration, the Filtering and Threshold process will check the value of 'done' variable. If done is set as 1 at certain point of time, this will inform this process that no more elements will be added to the buffer and Filtering and Threshold process will keep on executing till the size of the buffer becomes less than 9. At that point this process would also terminate. </a:t>
            </a:r>
          </a:p>
          <a:p>
            <a:endParaRPr lang="en-US" dirty="0"/>
          </a:p>
          <a:p>
            <a:r>
              <a:rPr lang="en-US" b="1" dirty="0"/>
              <a:t>ii) </a:t>
            </a:r>
            <a:r>
              <a:rPr lang="en-US" b="1" dirty="0" err="1"/>
              <a:t>deque</a:t>
            </a:r>
            <a:r>
              <a:rPr lang="en-US" b="1" dirty="0"/>
              <a:t> &lt;</a:t>
            </a:r>
            <a:r>
              <a:rPr lang="en-US" b="1" dirty="0" err="1"/>
              <a:t>int</a:t>
            </a:r>
            <a:r>
              <a:rPr lang="en-US" b="1" dirty="0"/>
              <a:t>&gt; buffer</a:t>
            </a:r>
            <a:r>
              <a:rPr lang="en-US" b="1" dirty="0" smtClean="0"/>
              <a:t>:</a:t>
            </a:r>
            <a:r>
              <a:rPr lang="en-US" b="1" dirty="0"/>
              <a:t> </a:t>
            </a:r>
            <a:r>
              <a:rPr lang="en-US" dirty="0" smtClean="0"/>
              <a:t>The </a:t>
            </a:r>
            <a:r>
              <a:rPr lang="en-US" dirty="0"/>
              <a:t>Data Acquisition </a:t>
            </a:r>
            <a:r>
              <a:rPr lang="en-US" dirty="0" smtClean="0"/>
              <a:t>process will store the scanned pair of pixels after end of each iteration into this buffer and the </a:t>
            </a:r>
            <a:r>
              <a:rPr lang="en-US" dirty="0"/>
              <a:t>Filter and Threshold </a:t>
            </a:r>
            <a:r>
              <a:rPr lang="en-US" dirty="0" smtClean="0"/>
              <a:t>process</a:t>
            </a:r>
            <a:r>
              <a:rPr lang="en-IN" dirty="0" smtClean="0"/>
              <a:t> will retrieve the pair of pixels at the start of each iteration from this buffer for filtering and thresholding process.</a:t>
            </a:r>
            <a:endParaRPr lang="en-US" dirty="0"/>
          </a:p>
        </p:txBody>
      </p:sp>
    </p:spTree>
    <p:extLst>
      <p:ext uri="{BB962C8B-B14F-4D97-AF65-F5344CB8AC3E}">
        <p14:creationId xmlns:p14="http://schemas.microsoft.com/office/powerpoint/2010/main" val="38637895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200875" y="784427"/>
            <a:ext cx="2016224" cy="1771597"/>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Filter &amp; Threshold </a:t>
            </a:r>
          </a:p>
        </p:txBody>
      </p:sp>
      <p:sp>
        <p:nvSpPr>
          <p:cNvPr id="3" name="Oval 2"/>
          <p:cNvSpPr/>
          <p:nvPr/>
        </p:nvSpPr>
        <p:spPr>
          <a:xfrm>
            <a:off x="1440235" y="899840"/>
            <a:ext cx="2088232" cy="1872208"/>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Data </a:t>
            </a:r>
            <a:r>
              <a:rPr lang="en-IN" b="1" dirty="0" smtClean="0"/>
              <a:t>Acquisition</a:t>
            </a:r>
          </a:p>
        </p:txBody>
      </p:sp>
      <p:sp>
        <p:nvSpPr>
          <p:cNvPr id="5" name="Flowchart: Magnetic Disk 4"/>
          <p:cNvSpPr/>
          <p:nvPr/>
        </p:nvSpPr>
        <p:spPr>
          <a:xfrm>
            <a:off x="4225050" y="4470992"/>
            <a:ext cx="2163898" cy="1109368"/>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cxnSp>
        <p:nvCxnSpPr>
          <p:cNvPr id="7" name="Straight Arrow Connector 6"/>
          <p:cNvCxnSpPr>
            <a:stCxn id="3" idx="4"/>
            <a:endCxn id="5" idx="2"/>
          </p:cNvCxnSpPr>
          <p:nvPr/>
        </p:nvCxnSpPr>
        <p:spPr>
          <a:xfrm>
            <a:off x="2484351" y="2772048"/>
            <a:ext cx="1740699" cy="225362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Flowchart: Magnetic Disk 9"/>
          <p:cNvSpPr/>
          <p:nvPr/>
        </p:nvSpPr>
        <p:spPr>
          <a:xfrm>
            <a:off x="4228708" y="3564136"/>
            <a:ext cx="2160240" cy="803792"/>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11" name="TextBox 10"/>
          <p:cNvSpPr txBox="1"/>
          <p:nvPr/>
        </p:nvSpPr>
        <p:spPr>
          <a:xfrm>
            <a:off x="4729775" y="3851360"/>
            <a:ext cx="1095877" cy="415498"/>
          </a:xfrm>
          <a:prstGeom prst="rect">
            <a:avLst/>
          </a:prstGeom>
          <a:noFill/>
        </p:spPr>
        <p:txBody>
          <a:bodyPr wrap="none" rtlCol="0">
            <a:spAutoFit/>
          </a:bodyPr>
          <a:lstStyle/>
          <a:p>
            <a:r>
              <a:rPr lang="en-US" dirty="0" err="1" smtClean="0"/>
              <a:t>int</a:t>
            </a:r>
            <a:r>
              <a:rPr lang="en-US" dirty="0" smtClean="0"/>
              <a:t> done</a:t>
            </a:r>
            <a:endParaRPr lang="en-IN" dirty="0"/>
          </a:p>
        </p:txBody>
      </p:sp>
      <p:sp>
        <p:nvSpPr>
          <p:cNvPr id="12" name="TextBox 11"/>
          <p:cNvSpPr txBox="1"/>
          <p:nvPr/>
        </p:nvSpPr>
        <p:spPr>
          <a:xfrm>
            <a:off x="4228708" y="4948838"/>
            <a:ext cx="2163734" cy="415498"/>
          </a:xfrm>
          <a:prstGeom prst="rect">
            <a:avLst/>
          </a:prstGeom>
          <a:noFill/>
        </p:spPr>
        <p:txBody>
          <a:bodyPr wrap="none" rtlCol="0">
            <a:spAutoFit/>
          </a:bodyPr>
          <a:lstStyle/>
          <a:p>
            <a:r>
              <a:rPr lang="en-US" dirty="0" err="1" smtClean="0"/>
              <a:t>deque</a:t>
            </a:r>
            <a:r>
              <a:rPr lang="en-US" dirty="0" smtClean="0"/>
              <a:t>&lt;</a:t>
            </a:r>
            <a:r>
              <a:rPr lang="en-US" dirty="0" err="1" smtClean="0"/>
              <a:t>int</a:t>
            </a:r>
            <a:r>
              <a:rPr lang="en-US" dirty="0" smtClean="0"/>
              <a:t>&gt; buffer</a:t>
            </a:r>
            <a:endParaRPr lang="en-IN" dirty="0"/>
          </a:p>
        </p:txBody>
      </p:sp>
      <p:cxnSp>
        <p:nvCxnSpPr>
          <p:cNvPr id="19" name="Straight Arrow Connector 18"/>
          <p:cNvCxnSpPr>
            <a:stCxn id="5" idx="4"/>
            <a:endCxn id="2" idx="4"/>
          </p:cNvCxnSpPr>
          <p:nvPr/>
        </p:nvCxnSpPr>
        <p:spPr>
          <a:xfrm flipV="1">
            <a:off x="6388948" y="2556024"/>
            <a:ext cx="1820039" cy="24696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2"/>
          </p:cNvCxnSpPr>
          <p:nvPr/>
        </p:nvCxnSpPr>
        <p:spPr>
          <a:xfrm>
            <a:off x="3096419" y="2556024"/>
            <a:ext cx="1132289" cy="14100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endCxn id="2" idx="3"/>
          </p:cNvCxnSpPr>
          <p:nvPr/>
        </p:nvCxnSpPr>
        <p:spPr>
          <a:xfrm flipV="1">
            <a:off x="6388948" y="2296580"/>
            <a:ext cx="1107196" cy="15547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Left Brace 32"/>
          <p:cNvSpPr/>
          <p:nvPr/>
        </p:nvSpPr>
        <p:spPr>
          <a:xfrm rot="16200000">
            <a:off x="5109107" y="5144776"/>
            <a:ext cx="468052" cy="227532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TextBox 33"/>
          <p:cNvSpPr txBox="1"/>
          <p:nvPr/>
        </p:nvSpPr>
        <p:spPr>
          <a:xfrm>
            <a:off x="4051369" y="6641316"/>
            <a:ext cx="2583528" cy="523220"/>
          </a:xfrm>
          <a:prstGeom prst="rect">
            <a:avLst/>
          </a:prstGeom>
          <a:noFill/>
        </p:spPr>
        <p:txBody>
          <a:bodyPr wrap="none" rtlCol="0">
            <a:spAutoFit/>
          </a:bodyPr>
          <a:lstStyle/>
          <a:p>
            <a:r>
              <a:rPr lang="en-US" sz="2800" b="1" dirty="0" smtClean="0">
                <a:solidFill>
                  <a:srgbClr val="FF0000"/>
                </a:solidFill>
              </a:rPr>
              <a:t>Shared Memory</a:t>
            </a:r>
            <a:endParaRPr lang="en-IN" sz="2800" b="1" dirty="0">
              <a:solidFill>
                <a:srgbClr val="FF0000"/>
              </a:solidFill>
            </a:endParaRPr>
          </a:p>
        </p:txBody>
      </p:sp>
    </p:spTree>
    <p:extLst>
      <p:ext uri="{BB962C8B-B14F-4D97-AF65-F5344CB8AC3E}">
        <p14:creationId xmlns:p14="http://schemas.microsoft.com/office/powerpoint/2010/main" val="22129406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107" y="94392"/>
            <a:ext cx="10153128" cy="2677656"/>
          </a:xfrm>
          <a:prstGeom prst="rect">
            <a:avLst/>
          </a:prstGeom>
        </p:spPr>
        <p:txBody>
          <a:bodyPr wrap="square">
            <a:spAutoFit/>
          </a:bodyPr>
          <a:lstStyle/>
          <a:p>
            <a:r>
              <a:rPr lang="en-US" dirty="0" smtClean="0"/>
              <a:t>The </a:t>
            </a:r>
            <a:r>
              <a:rPr lang="en-IN" b="1" dirty="0" smtClean="0"/>
              <a:t>Data </a:t>
            </a:r>
            <a:r>
              <a:rPr lang="en-IN" b="1" dirty="0"/>
              <a:t>Generation </a:t>
            </a:r>
            <a:r>
              <a:rPr lang="en-IN" b="1" dirty="0" smtClean="0"/>
              <a:t>Block</a:t>
            </a:r>
            <a:r>
              <a:rPr lang="en-US" dirty="0" smtClean="0"/>
              <a:t> and </a:t>
            </a:r>
            <a:r>
              <a:rPr lang="en-US" b="1" dirty="0" smtClean="0"/>
              <a:t>Pixel Generator Block</a:t>
            </a:r>
            <a:r>
              <a:rPr lang="en-US" dirty="0" smtClean="0"/>
              <a:t> are also sharing one variable between them which is </a:t>
            </a:r>
            <a:r>
              <a:rPr lang="en-US" dirty="0" err="1" smtClean="0"/>
              <a:t>int</a:t>
            </a:r>
            <a:r>
              <a:rPr lang="en-US" dirty="0" smtClean="0"/>
              <a:t> check.</a:t>
            </a:r>
          </a:p>
          <a:p>
            <a:endParaRPr lang="en-US" dirty="0"/>
          </a:p>
          <a:p>
            <a:r>
              <a:rPr lang="en-US" dirty="0" smtClean="0"/>
              <a:t>When check = -1, it means the Pixel Generator Block hasn't yet recovered all the pixels in the current row and it informs the Data Generation Block to delay sending the next scanned row. Once Pixel Generator has recovered all the pixels from the given row, it sets the value of check as 1. This informs the Data Generation Block to send the next scanned row to the Pixel Generator Block.</a:t>
            </a:r>
            <a:endParaRPr lang="en-IN" dirty="0"/>
          </a:p>
        </p:txBody>
      </p:sp>
      <p:sp>
        <p:nvSpPr>
          <p:cNvPr id="5" name="Rectangle 4"/>
          <p:cNvSpPr/>
          <p:nvPr/>
        </p:nvSpPr>
        <p:spPr>
          <a:xfrm>
            <a:off x="6789529" y="3060080"/>
            <a:ext cx="2211546" cy="1659504"/>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Pixel Generator</a:t>
            </a:r>
            <a:endParaRPr lang="en-IN" dirty="0"/>
          </a:p>
        </p:txBody>
      </p:sp>
      <p:sp>
        <p:nvSpPr>
          <p:cNvPr id="6" name="Rectangle 5"/>
          <p:cNvSpPr/>
          <p:nvPr/>
        </p:nvSpPr>
        <p:spPr>
          <a:xfrm>
            <a:off x="1728267" y="3060080"/>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8" name="Flowchart: Magnetic Disk 7"/>
          <p:cNvSpPr/>
          <p:nvPr/>
        </p:nvSpPr>
        <p:spPr>
          <a:xfrm>
            <a:off x="4464571" y="6360744"/>
            <a:ext cx="1656184" cy="803792"/>
          </a:xfrm>
          <a:prstGeom prst="flowChartMagneticDisk">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00B050"/>
              </a:solidFill>
            </a:endParaRPr>
          </a:p>
        </p:txBody>
      </p:sp>
      <p:sp>
        <p:nvSpPr>
          <p:cNvPr id="9" name="TextBox 8"/>
          <p:cNvSpPr txBox="1"/>
          <p:nvPr/>
        </p:nvSpPr>
        <p:spPr>
          <a:xfrm>
            <a:off x="4743131" y="6665326"/>
            <a:ext cx="1161600" cy="415498"/>
          </a:xfrm>
          <a:prstGeom prst="rect">
            <a:avLst/>
          </a:prstGeom>
          <a:noFill/>
        </p:spPr>
        <p:txBody>
          <a:bodyPr wrap="none" rtlCol="0">
            <a:spAutoFit/>
          </a:bodyPr>
          <a:lstStyle/>
          <a:p>
            <a:r>
              <a:rPr lang="en-US" dirty="0" err="1" smtClean="0"/>
              <a:t>int</a:t>
            </a:r>
            <a:r>
              <a:rPr lang="en-US" dirty="0" smtClean="0"/>
              <a:t> check</a:t>
            </a:r>
            <a:endParaRPr lang="en-IN" dirty="0"/>
          </a:p>
        </p:txBody>
      </p:sp>
      <p:cxnSp>
        <p:nvCxnSpPr>
          <p:cNvPr id="10" name="Straight Arrow Connector 9"/>
          <p:cNvCxnSpPr>
            <a:stCxn id="8" idx="2"/>
          </p:cNvCxnSpPr>
          <p:nvPr/>
        </p:nvCxnSpPr>
        <p:spPr>
          <a:xfrm flipH="1" flipV="1">
            <a:off x="2800615" y="4719584"/>
            <a:ext cx="1663956" cy="204305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16200000">
            <a:off x="5058637" y="6260900"/>
            <a:ext cx="468052" cy="227532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2" name="TextBox 21"/>
          <p:cNvSpPr txBox="1"/>
          <p:nvPr/>
        </p:nvSpPr>
        <p:spPr>
          <a:xfrm>
            <a:off x="4169584" y="7757440"/>
            <a:ext cx="2239203" cy="461665"/>
          </a:xfrm>
          <a:prstGeom prst="rect">
            <a:avLst/>
          </a:prstGeom>
          <a:noFill/>
        </p:spPr>
        <p:txBody>
          <a:bodyPr wrap="none" rtlCol="0">
            <a:spAutoFit/>
          </a:bodyPr>
          <a:lstStyle/>
          <a:p>
            <a:r>
              <a:rPr lang="en-US" sz="2400" b="1" dirty="0" smtClean="0">
                <a:solidFill>
                  <a:srgbClr val="FF0000"/>
                </a:solidFill>
              </a:rPr>
              <a:t>Shared Memory</a:t>
            </a:r>
            <a:endParaRPr lang="en-IN" sz="2400" b="1" dirty="0">
              <a:solidFill>
                <a:srgbClr val="FF0000"/>
              </a:solidFill>
            </a:endParaRPr>
          </a:p>
        </p:txBody>
      </p:sp>
      <p:cxnSp>
        <p:nvCxnSpPr>
          <p:cNvPr id="23" name="Straight Arrow Connector 22"/>
          <p:cNvCxnSpPr>
            <a:stCxn id="5" idx="2"/>
          </p:cNvCxnSpPr>
          <p:nvPr/>
        </p:nvCxnSpPr>
        <p:spPr>
          <a:xfrm flipH="1">
            <a:off x="6120755" y="4719584"/>
            <a:ext cx="1774547" cy="20129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15212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091" y="2267992"/>
            <a:ext cx="10513243" cy="306475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Scalability and Modularity</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403993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950" y="179760"/>
            <a:ext cx="10225135" cy="7848302"/>
          </a:xfrm>
          <a:prstGeom prst="rect">
            <a:avLst/>
          </a:prstGeom>
        </p:spPr>
        <p:txBody>
          <a:bodyPr wrap="square">
            <a:spAutoFit/>
          </a:bodyPr>
          <a:lstStyle/>
          <a:p>
            <a:r>
              <a:rPr lang="en-US" dirty="0" smtClean="0"/>
              <a:t>The </a:t>
            </a:r>
            <a:r>
              <a:rPr lang="en-US" dirty="0" err="1" smtClean="0"/>
              <a:t>implementatoin</a:t>
            </a:r>
            <a:r>
              <a:rPr lang="en-US" dirty="0" smtClean="0"/>
              <a:t> of the system design was done in such a way to make certain modules of the system scalable </a:t>
            </a:r>
            <a:r>
              <a:rPr lang="en-US" dirty="0"/>
              <a:t>without affecting the other modules</a:t>
            </a:r>
            <a:r>
              <a:rPr lang="en-US" dirty="0" smtClean="0"/>
              <a:t>.  Few examples are: </a:t>
            </a:r>
          </a:p>
          <a:p>
            <a:endParaRPr lang="en-US" dirty="0"/>
          </a:p>
          <a:p>
            <a:pPr marL="342900" indent="-342900">
              <a:buFont typeface="Wingdings" panose="05000000000000000000" pitchFamily="2" charset="2"/>
              <a:buChar char="Ø"/>
            </a:pPr>
            <a:r>
              <a:rPr lang="en-US" dirty="0" smtClean="0"/>
              <a:t>Currently</a:t>
            </a:r>
            <a:r>
              <a:rPr lang="en-US" dirty="0"/>
              <a:t>, the </a:t>
            </a:r>
            <a:r>
              <a:rPr lang="en-US" dirty="0" smtClean="0"/>
              <a:t>system generates </a:t>
            </a:r>
            <a:r>
              <a:rPr lang="en-US" dirty="0"/>
              <a:t>and processes </a:t>
            </a:r>
            <a:r>
              <a:rPr lang="en-US" b="1" dirty="0"/>
              <a:t>at-most 2 pixels</a:t>
            </a:r>
            <a:r>
              <a:rPr lang="en-US" dirty="0"/>
              <a:t> in each iteration. But if needed more than 2 pixels can also be generated and processed in </a:t>
            </a:r>
            <a:r>
              <a:rPr lang="en-US" dirty="0" smtClean="0"/>
              <a:t>each </a:t>
            </a:r>
            <a:r>
              <a:rPr lang="en-US" dirty="0"/>
              <a:t>iteration. For that, simply change the value of</a:t>
            </a:r>
            <a:r>
              <a:rPr lang="en-US" b="1" dirty="0"/>
              <a:t> '</a:t>
            </a:r>
            <a:r>
              <a:rPr lang="en-US" b="1" dirty="0" err="1"/>
              <a:t>int</a:t>
            </a:r>
            <a:r>
              <a:rPr lang="en-US" b="1" dirty="0"/>
              <a:t> limit'</a:t>
            </a:r>
            <a:r>
              <a:rPr lang="en-US" dirty="0"/>
              <a:t> variable in the </a:t>
            </a:r>
            <a:r>
              <a:rPr lang="en-US" b="1" dirty="0" smtClean="0"/>
              <a:t>'Main_Random_Generator_Mode.cpp' </a:t>
            </a:r>
            <a:r>
              <a:rPr lang="en-US" dirty="0"/>
              <a:t>and</a:t>
            </a:r>
            <a:r>
              <a:rPr lang="en-US" b="1" dirty="0"/>
              <a:t> </a:t>
            </a:r>
            <a:r>
              <a:rPr lang="en-US" b="1" dirty="0" smtClean="0"/>
              <a:t>'Main_Test_Mode.cpp' </a:t>
            </a:r>
            <a:r>
              <a:rPr lang="en-US" dirty="0" smtClean="0"/>
              <a:t>from 2 to </a:t>
            </a:r>
            <a:r>
              <a:rPr lang="en-US" dirty="0"/>
              <a:t>the required value.</a:t>
            </a:r>
          </a:p>
          <a:p>
            <a:endParaRPr lang="en-US" dirty="0"/>
          </a:p>
          <a:p>
            <a:pPr marL="342900" indent="-342900">
              <a:buFont typeface="Wingdings" panose="05000000000000000000" pitchFamily="2" charset="2"/>
              <a:buChar char="Ø"/>
            </a:pPr>
            <a:r>
              <a:rPr lang="en-US" dirty="0"/>
              <a:t>Currently, the architecture  uses 4 past and future values to apply Linear Convolution. But we can also increase this capacity. Suppose instead of 4, 7 past and future elements needs to be taken into consideration for filtering. For that, we have to do </a:t>
            </a:r>
            <a:r>
              <a:rPr lang="en-US" dirty="0" smtClean="0"/>
              <a:t>the following modifications:</a:t>
            </a:r>
            <a:endParaRPr lang="en-US" dirty="0"/>
          </a:p>
          <a:p>
            <a:endParaRPr lang="en-US" dirty="0"/>
          </a:p>
          <a:p>
            <a:pPr marL="1059515" lvl="1" indent="-514350">
              <a:buFont typeface="+mj-lt"/>
              <a:buAutoNum type="romanLcPeriod"/>
            </a:pPr>
            <a:r>
              <a:rPr lang="en-US" dirty="0"/>
              <a:t>In the </a:t>
            </a:r>
            <a:r>
              <a:rPr lang="en-US" b="1" dirty="0"/>
              <a:t>Compute </a:t>
            </a:r>
            <a:r>
              <a:rPr lang="en-US" b="1" dirty="0" smtClean="0"/>
              <a:t>Module </a:t>
            </a:r>
            <a:r>
              <a:rPr lang="en-US" dirty="0" smtClean="0"/>
              <a:t>we have to include the whole new filter window.</a:t>
            </a:r>
          </a:p>
          <a:p>
            <a:pPr marL="1059515" lvl="1" indent="-514350">
              <a:buFont typeface="+mj-lt"/>
              <a:buAutoNum type="romanLcPeriod"/>
            </a:pPr>
            <a:r>
              <a:rPr lang="en-US" dirty="0"/>
              <a:t>I</a:t>
            </a:r>
            <a:r>
              <a:rPr lang="en-US" dirty="0" smtClean="0"/>
              <a:t>n </a:t>
            </a:r>
            <a:r>
              <a:rPr lang="en-US" dirty="0"/>
              <a:t>the </a:t>
            </a:r>
            <a:r>
              <a:rPr lang="en-US" b="1" dirty="0" smtClean="0"/>
              <a:t>'Main_Random_Generator_Mode.cpp' </a:t>
            </a:r>
            <a:r>
              <a:rPr lang="en-US" dirty="0"/>
              <a:t>and </a:t>
            </a:r>
            <a:r>
              <a:rPr lang="en-US" b="1" dirty="0" smtClean="0"/>
              <a:t>'Main_Test_Mode.cpp'</a:t>
            </a:r>
            <a:r>
              <a:rPr lang="en-US" dirty="0" smtClean="0"/>
              <a:t> files change the value of</a:t>
            </a:r>
            <a:r>
              <a:rPr lang="en-US" b="1" dirty="0" smtClean="0"/>
              <a:t> '</a:t>
            </a:r>
            <a:r>
              <a:rPr lang="en-US" b="1" dirty="0" err="1" smtClean="0"/>
              <a:t>int</a:t>
            </a:r>
            <a:r>
              <a:rPr lang="en-US" b="1" dirty="0" smtClean="0"/>
              <a:t> </a:t>
            </a:r>
            <a:r>
              <a:rPr lang="en-US" b="1" dirty="0" err="1" smtClean="0"/>
              <a:t>filter_window</a:t>
            </a:r>
            <a:r>
              <a:rPr lang="en-US" b="1" dirty="0" smtClean="0"/>
              <a:t>' </a:t>
            </a:r>
            <a:r>
              <a:rPr lang="en-US" dirty="0" smtClean="0"/>
              <a:t>from 9 to 15 (7 past + 1 present + 7 future).</a:t>
            </a:r>
          </a:p>
          <a:p>
            <a:endParaRPr lang="en-US" dirty="0" smtClean="0"/>
          </a:p>
          <a:p>
            <a:pPr marL="342900" indent="-342900">
              <a:buFont typeface="Wingdings" panose="05000000000000000000" pitchFamily="2" charset="2"/>
              <a:buChar char="Ø"/>
            </a:pPr>
            <a:r>
              <a:rPr lang="en-US" dirty="0" smtClean="0"/>
              <a:t>Ideally if the Data Generation Block and Filtering &amp; Threshold Block have same iteration time period, then then Buffer would at max have 10 inside it and there won't be Buffer overflow. But if the Data Generation Block has very less iteration time as compared to the Filtering &amp; Threshold Block, then there might be Buffer overflow. To prevent this we can scale up the size of our Buffer whenever required and this won't affect the functioning of rest of the modules.</a:t>
            </a:r>
            <a:endParaRPr lang="en-US" dirty="0"/>
          </a:p>
        </p:txBody>
      </p:sp>
    </p:spTree>
    <p:extLst>
      <p:ext uri="{BB962C8B-B14F-4D97-AF65-F5344CB8AC3E}">
        <p14:creationId xmlns:p14="http://schemas.microsoft.com/office/powerpoint/2010/main" val="6744138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2984" y="899840"/>
            <a:ext cx="2038718" cy="108012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Visible Functional Block</a:t>
            </a:r>
            <a:endParaRPr lang="en-IN" dirty="0"/>
          </a:p>
        </p:txBody>
      </p:sp>
      <p:sp>
        <p:nvSpPr>
          <p:cNvPr id="5" name="Trapezoid 4"/>
          <p:cNvSpPr/>
          <p:nvPr/>
        </p:nvSpPr>
        <p:spPr>
          <a:xfrm>
            <a:off x="310975" y="5134360"/>
            <a:ext cx="2207492" cy="1153344"/>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External Entity</a:t>
            </a:r>
            <a:endParaRPr lang="en-IN" b="1" dirty="0"/>
          </a:p>
        </p:txBody>
      </p:sp>
      <p:sp>
        <p:nvSpPr>
          <p:cNvPr id="17" name="Rectangle 16"/>
          <p:cNvSpPr/>
          <p:nvPr/>
        </p:nvSpPr>
        <p:spPr>
          <a:xfrm>
            <a:off x="382984" y="3695416"/>
            <a:ext cx="2038719" cy="115212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External System</a:t>
            </a:r>
            <a:endParaRPr lang="en-IN" dirty="0"/>
          </a:p>
        </p:txBody>
      </p:sp>
      <p:sp>
        <p:nvSpPr>
          <p:cNvPr id="18" name="Rectangle 17"/>
          <p:cNvSpPr/>
          <p:nvPr/>
        </p:nvSpPr>
        <p:spPr>
          <a:xfrm>
            <a:off x="382983" y="6600416"/>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19" name="Straight Connector 18"/>
          <p:cNvCxnSpPr/>
          <p:nvPr/>
        </p:nvCxnSpPr>
        <p:spPr>
          <a:xfrm flipV="1">
            <a:off x="723221" y="6592423"/>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382983" y="6588472"/>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382983" y="7961367"/>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386168" y="6600416"/>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81567" y="7066212"/>
            <a:ext cx="1727903" cy="433264"/>
          </a:xfrm>
          <a:prstGeom prst="rect">
            <a:avLst/>
          </a:prstGeom>
        </p:spPr>
        <p:txBody>
          <a:bodyPr wrap="square" lIns="109033" tIns="54517" rIns="109033" bIns="54517">
            <a:spAutoFit/>
          </a:bodyPr>
          <a:lstStyle/>
          <a:p>
            <a:pPr algn="ctr"/>
            <a:r>
              <a:rPr lang="en-IN" b="1" dirty="0" smtClean="0">
                <a:solidFill>
                  <a:schemeClr val="bg1"/>
                </a:solidFill>
              </a:rPr>
              <a:t>Database</a:t>
            </a:r>
            <a:endParaRPr lang="en-IN" dirty="0">
              <a:solidFill>
                <a:schemeClr val="bg1"/>
              </a:solidFill>
            </a:endParaRPr>
          </a:p>
        </p:txBody>
      </p:sp>
      <p:sp>
        <p:nvSpPr>
          <p:cNvPr id="24" name="Rectangle 23"/>
          <p:cNvSpPr/>
          <p:nvPr/>
        </p:nvSpPr>
        <p:spPr>
          <a:xfrm>
            <a:off x="382984" y="2251936"/>
            <a:ext cx="2038718" cy="1227456"/>
          </a:xfrm>
          <a:prstGeom prst="rect">
            <a:avLst/>
          </a:prstGeom>
          <a:solidFill>
            <a:srgbClr val="FB37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a:t>Hidden Functional Block</a:t>
            </a:r>
            <a:endParaRPr lang="en-IN" dirty="0"/>
          </a:p>
        </p:txBody>
      </p:sp>
      <p:sp>
        <p:nvSpPr>
          <p:cNvPr id="25" name="TextBox 24"/>
          <p:cNvSpPr txBox="1"/>
          <p:nvPr/>
        </p:nvSpPr>
        <p:spPr>
          <a:xfrm>
            <a:off x="432123" y="35744"/>
            <a:ext cx="10122075" cy="694874"/>
          </a:xfrm>
          <a:prstGeom prst="rect">
            <a:avLst/>
          </a:prstGeom>
          <a:noFill/>
        </p:spPr>
        <p:txBody>
          <a:bodyPr wrap="square" lIns="109033" tIns="54517" rIns="109033" bIns="54517" rtlCol="0">
            <a:spAutoFit/>
          </a:bodyPr>
          <a:lstStyle/>
          <a:p>
            <a:pPr algn="ctr"/>
            <a:r>
              <a:rPr lang="en-IN" sz="3800" b="1" dirty="0" smtClean="0">
                <a:solidFill>
                  <a:srgbClr val="4C31BF"/>
                </a:solidFill>
              </a:rPr>
              <a:t>Design Notations</a:t>
            </a:r>
            <a:endParaRPr lang="en-IN" b="1" dirty="0" smtClean="0">
              <a:solidFill>
                <a:srgbClr val="4C31BF"/>
              </a:solidFill>
            </a:endParaRPr>
          </a:p>
        </p:txBody>
      </p:sp>
      <p:sp>
        <p:nvSpPr>
          <p:cNvPr id="26" name="TextBox 25"/>
          <p:cNvSpPr txBox="1"/>
          <p:nvPr/>
        </p:nvSpPr>
        <p:spPr>
          <a:xfrm>
            <a:off x="3283187" y="1131784"/>
            <a:ext cx="5416739" cy="415498"/>
          </a:xfrm>
          <a:prstGeom prst="rect">
            <a:avLst/>
          </a:prstGeom>
          <a:noFill/>
        </p:spPr>
        <p:txBody>
          <a:bodyPr wrap="none" rtlCol="0">
            <a:spAutoFit/>
          </a:bodyPr>
          <a:lstStyle/>
          <a:p>
            <a:r>
              <a:rPr lang="en-US" dirty="0" smtClean="0"/>
              <a:t>An internal unit directly visible to the end users.</a:t>
            </a:r>
            <a:endParaRPr lang="en-IN" dirty="0"/>
          </a:p>
        </p:txBody>
      </p:sp>
      <p:sp>
        <p:nvSpPr>
          <p:cNvPr id="36" name="TextBox 35"/>
          <p:cNvSpPr txBox="1"/>
          <p:nvPr/>
        </p:nvSpPr>
        <p:spPr>
          <a:xfrm>
            <a:off x="3283187" y="2528778"/>
            <a:ext cx="7230056" cy="415498"/>
          </a:xfrm>
          <a:prstGeom prst="rect">
            <a:avLst/>
          </a:prstGeom>
          <a:noFill/>
        </p:spPr>
        <p:txBody>
          <a:bodyPr wrap="none" rtlCol="0">
            <a:spAutoFit/>
          </a:bodyPr>
          <a:lstStyle/>
          <a:p>
            <a:r>
              <a:rPr lang="en-US" dirty="0"/>
              <a:t>An </a:t>
            </a:r>
            <a:r>
              <a:rPr lang="en-US" dirty="0" smtClean="0"/>
              <a:t>abstract internal </a:t>
            </a:r>
            <a:r>
              <a:rPr lang="en-US" dirty="0"/>
              <a:t>unit </a:t>
            </a:r>
            <a:r>
              <a:rPr lang="en-US" dirty="0" smtClean="0"/>
              <a:t>that remains hidden from the end users.</a:t>
            </a:r>
            <a:endParaRPr lang="en-IN" dirty="0"/>
          </a:p>
        </p:txBody>
      </p:sp>
      <p:sp>
        <p:nvSpPr>
          <p:cNvPr id="38" name="TextBox 37"/>
          <p:cNvSpPr txBox="1"/>
          <p:nvPr/>
        </p:nvSpPr>
        <p:spPr>
          <a:xfrm>
            <a:off x="3283187" y="3996184"/>
            <a:ext cx="6710363" cy="415498"/>
          </a:xfrm>
          <a:prstGeom prst="rect">
            <a:avLst/>
          </a:prstGeom>
          <a:noFill/>
        </p:spPr>
        <p:txBody>
          <a:bodyPr wrap="none" rtlCol="0">
            <a:spAutoFit/>
          </a:bodyPr>
          <a:lstStyle/>
          <a:p>
            <a:r>
              <a:rPr lang="en-US" dirty="0" smtClean="0"/>
              <a:t>An external unit not directly a part of the proposed system. </a:t>
            </a:r>
            <a:endParaRPr lang="en-IN" dirty="0"/>
          </a:p>
        </p:txBody>
      </p:sp>
      <p:sp>
        <p:nvSpPr>
          <p:cNvPr id="39" name="TextBox 38"/>
          <p:cNvSpPr txBox="1"/>
          <p:nvPr/>
        </p:nvSpPr>
        <p:spPr>
          <a:xfrm>
            <a:off x="3283187" y="5436344"/>
            <a:ext cx="6251455" cy="415498"/>
          </a:xfrm>
          <a:prstGeom prst="rect">
            <a:avLst/>
          </a:prstGeom>
          <a:noFill/>
        </p:spPr>
        <p:txBody>
          <a:bodyPr wrap="none" rtlCol="0">
            <a:spAutoFit/>
          </a:bodyPr>
          <a:lstStyle/>
          <a:p>
            <a:r>
              <a:rPr lang="en-US" dirty="0" smtClean="0"/>
              <a:t>User or Object that interacts with the proposed system.</a:t>
            </a:r>
            <a:endParaRPr lang="en-IN" dirty="0"/>
          </a:p>
        </p:txBody>
      </p:sp>
      <p:sp>
        <p:nvSpPr>
          <p:cNvPr id="40" name="TextBox 39"/>
          <p:cNvSpPr txBox="1"/>
          <p:nvPr/>
        </p:nvSpPr>
        <p:spPr>
          <a:xfrm>
            <a:off x="3283186" y="6913512"/>
            <a:ext cx="7230057" cy="738664"/>
          </a:xfrm>
          <a:prstGeom prst="rect">
            <a:avLst/>
          </a:prstGeom>
          <a:noFill/>
        </p:spPr>
        <p:txBody>
          <a:bodyPr wrap="square" rtlCol="0">
            <a:spAutoFit/>
          </a:bodyPr>
          <a:lstStyle/>
          <a:p>
            <a:r>
              <a:rPr lang="en-US" dirty="0" smtClean="0"/>
              <a:t>A data structure to store end result after data is been processed by some unit.</a:t>
            </a:r>
            <a:endParaRPr lang="en-IN" dirty="0"/>
          </a:p>
        </p:txBody>
      </p:sp>
    </p:spTree>
    <p:extLst>
      <p:ext uri="{BB962C8B-B14F-4D97-AF65-F5344CB8AC3E}">
        <p14:creationId xmlns:p14="http://schemas.microsoft.com/office/powerpoint/2010/main" val="30251945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8107" y="2700040"/>
            <a:ext cx="10122075" cy="1587426"/>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9600" b="1" dirty="0" smtClean="0">
                <a:ln w="11430"/>
                <a:solidFill>
                  <a:srgbClr val="FF0000"/>
                </a:solidFill>
                <a:effectLst>
                  <a:outerShdw blurRad="50800" dist="39000" dir="5460000" algn="tl">
                    <a:srgbClr val="000000">
                      <a:alpha val="38000"/>
                    </a:srgbClr>
                  </a:outerShdw>
                </a:effectLst>
              </a:rPr>
              <a:t>Thank You</a:t>
            </a:r>
            <a:endParaRPr lang="en-IN" sz="6600" b="1" dirty="0" smtClean="0">
              <a:ln w="11430"/>
              <a:solidFill>
                <a:srgbClr val="FF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513238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20155" y="611808"/>
            <a:ext cx="1698482" cy="1584176"/>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US" b="1" dirty="0" smtClean="0"/>
              <a:t>Process</a:t>
            </a:r>
            <a:endParaRPr lang="en-IN" b="1" dirty="0"/>
          </a:p>
        </p:txBody>
      </p:sp>
      <p:cxnSp>
        <p:nvCxnSpPr>
          <p:cNvPr id="3" name="Straight Arrow Connector 2"/>
          <p:cNvCxnSpPr/>
          <p:nvPr/>
        </p:nvCxnSpPr>
        <p:spPr>
          <a:xfrm>
            <a:off x="761495" y="3140363"/>
            <a:ext cx="187130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40196" y="899840"/>
            <a:ext cx="6929031" cy="738664"/>
          </a:xfrm>
          <a:prstGeom prst="rect">
            <a:avLst/>
          </a:prstGeom>
          <a:noFill/>
        </p:spPr>
        <p:txBody>
          <a:bodyPr wrap="square" rtlCol="0">
            <a:spAutoFit/>
          </a:bodyPr>
          <a:lstStyle/>
          <a:p>
            <a:r>
              <a:rPr lang="en-US" dirty="0" smtClean="0"/>
              <a:t>Controls flow of logical data in a systematic way to deliver required result efficiently.</a:t>
            </a:r>
          </a:p>
        </p:txBody>
      </p:sp>
      <p:sp>
        <p:nvSpPr>
          <p:cNvPr id="5" name="TextBox 4"/>
          <p:cNvSpPr txBox="1"/>
          <p:nvPr/>
        </p:nvSpPr>
        <p:spPr>
          <a:xfrm>
            <a:off x="3440196" y="2932614"/>
            <a:ext cx="5704895" cy="415498"/>
          </a:xfrm>
          <a:prstGeom prst="rect">
            <a:avLst/>
          </a:prstGeom>
          <a:noFill/>
        </p:spPr>
        <p:txBody>
          <a:bodyPr wrap="none" rtlCol="0">
            <a:spAutoFit/>
          </a:bodyPr>
          <a:lstStyle/>
          <a:p>
            <a:r>
              <a:rPr lang="en-US" dirty="0" smtClean="0"/>
              <a:t>Represents flow of data from one block to another</a:t>
            </a:r>
            <a:endParaRPr lang="en-IN" dirty="0"/>
          </a:p>
        </p:txBody>
      </p:sp>
    </p:spTree>
    <p:extLst>
      <p:ext uri="{BB962C8B-B14F-4D97-AF65-F5344CB8AC3E}">
        <p14:creationId xmlns:p14="http://schemas.microsoft.com/office/powerpoint/2010/main" val="773230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 y="2772048"/>
            <a:ext cx="10122075" cy="2141424"/>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0 Design</a:t>
            </a:r>
          </a:p>
          <a:p>
            <a:pPr algn="ctr"/>
            <a:r>
              <a:rPr lang="en-IN" sz="6600" b="1" dirty="0">
                <a:solidFill>
                  <a:srgbClr val="4C31BF"/>
                </a:solidFill>
              </a:rPr>
              <a:t>High-Level Overview</a:t>
            </a:r>
            <a:endParaRPr lang="en-IN" sz="6600" b="1" dirty="0" smtClean="0">
              <a:ln w="11430"/>
              <a:solidFill>
                <a:srgbClr val="4C31BF"/>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1171848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2474" y="1980064"/>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4" name="Rectangle 3"/>
          <p:cNvSpPr/>
          <p:nvPr/>
        </p:nvSpPr>
        <p:spPr>
          <a:xfrm>
            <a:off x="8123434" y="1980064"/>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6" name="Oval 5"/>
          <p:cNvSpPr/>
          <p:nvPr/>
        </p:nvSpPr>
        <p:spPr>
          <a:xfrm>
            <a:off x="4525328" y="1900708"/>
            <a:ext cx="1701189" cy="182580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US" b="1" dirty="0" smtClean="0"/>
              <a:t>Process</a:t>
            </a:r>
            <a:endParaRPr lang="en-IN" b="1" dirty="0"/>
          </a:p>
        </p:txBody>
      </p:sp>
      <p:cxnSp>
        <p:nvCxnSpPr>
          <p:cNvPr id="37" name="Straight Arrow Connector 36"/>
          <p:cNvCxnSpPr/>
          <p:nvPr/>
        </p:nvCxnSpPr>
        <p:spPr>
          <a:xfrm>
            <a:off x="6141457" y="2444545"/>
            <a:ext cx="198197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659435" y="2412008"/>
            <a:ext cx="1986913"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375922" y="3729331"/>
            <a:ext cx="0" cy="141898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70149" y="5148313"/>
            <a:ext cx="2211546" cy="1512167"/>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cxnSp>
        <p:nvCxnSpPr>
          <p:cNvPr id="51" name="Straight Arrow Connector 50"/>
          <p:cNvCxnSpPr/>
          <p:nvPr/>
        </p:nvCxnSpPr>
        <p:spPr>
          <a:xfrm flipH="1">
            <a:off x="6180568" y="2948276"/>
            <a:ext cx="19428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708447" y="1619920"/>
            <a:ext cx="186589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3) Scanned </a:t>
            </a:r>
            <a:r>
              <a:rPr lang="en-US" sz="1800" b="1" dirty="0">
                <a:solidFill>
                  <a:srgbClr val="FF0000"/>
                </a:solidFill>
              </a:rPr>
              <a:t>pair of pixels</a:t>
            </a:r>
            <a:endParaRPr lang="en-IN" sz="1800" b="1" dirty="0">
              <a:solidFill>
                <a:srgbClr val="FF0000"/>
              </a:solidFill>
            </a:endParaRPr>
          </a:p>
        </p:txBody>
      </p:sp>
      <p:sp>
        <p:nvSpPr>
          <p:cNvPr id="56" name="TextBox 55"/>
          <p:cNvSpPr txBox="1"/>
          <p:nvPr/>
        </p:nvSpPr>
        <p:spPr>
          <a:xfrm>
            <a:off x="6141457" y="1691928"/>
            <a:ext cx="186589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4) Scanned </a:t>
            </a:r>
            <a:r>
              <a:rPr lang="en-US" sz="1800" b="1" dirty="0">
                <a:solidFill>
                  <a:srgbClr val="FF0000"/>
                </a:solidFill>
              </a:rPr>
              <a:t>pair of pixels</a:t>
            </a:r>
            <a:endParaRPr lang="en-IN" sz="1800" b="1" dirty="0">
              <a:solidFill>
                <a:srgbClr val="FF0000"/>
              </a:solidFill>
            </a:endParaRPr>
          </a:p>
        </p:txBody>
      </p:sp>
      <p:sp>
        <p:nvSpPr>
          <p:cNvPr id="57" name="TextBox 56"/>
          <p:cNvSpPr txBox="1"/>
          <p:nvPr/>
        </p:nvSpPr>
        <p:spPr>
          <a:xfrm>
            <a:off x="6226517" y="2983080"/>
            <a:ext cx="1865893"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5) Filtered </a:t>
            </a:r>
            <a:r>
              <a:rPr lang="en-US" sz="1800" b="1" dirty="0">
                <a:solidFill>
                  <a:srgbClr val="FF0000"/>
                </a:solidFill>
              </a:rPr>
              <a:t>and </a:t>
            </a:r>
            <a:r>
              <a:rPr lang="en-US" sz="1800" b="1" dirty="0" err="1">
                <a:solidFill>
                  <a:srgbClr val="FF0000"/>
                </a:solidFill>
              </a:rPr>
              <a:t>Thresholded</a:t>
            </a:r>
            <a:r>
              <a:rPr lang="en-US" sz="1800" b="1" dirty="0">
                <a:solidFill>
                  <a:srgbClr val="FF0000"/>
                </a:solidFill>
              </a:rPr>
              <a:t> pair of pixels</a:t>
            </a:r>
            <a:endParaRPr lang="en-IN" sz="1800" b="1" dirty="0">
              <a:solidFill>
                <a:srgbClr val="FF0000"/>
              </a:solidFill>
            </a:endParaRPr>
          </a:p>
        </p:txBody>
      </p:sp>
      <p:sp>
        <p:nvSpPr>
          <p:cNvPr id="58" name="TextBox 57"/>
          <p:cNvSpPr txBox="1"/>
          <p:nvPr/>
        </p:nvSpPr>
        <p:spPr>
          <a:xfrm>
            <a:off x="5328667" y="4068192"/>
            <a:ext cx="2458602"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6) Display processed values of pair of pixels</a:t>
            </a:r>
            <a:endParaRPr lang="en-IN" sz="1800" b="1" dirty="0">
              <a:solidFill>
                <a:srgbClr val="FF0000"/>
              </a:solidFill>
            </a:endParaRPr>
          </a:p>
        </p:txBody>
      </p:sp>
      <p:sp>
        <p:nvSpPr>
          <p:cNvPr id="21" name="Trapezoid 20"/>
          <p:cNvSpPr/>
          <p:nvPr/>
        </p:nvSpPr>
        <p:spPr>
          <a:xfrm>
            <a:off x="360115" y="5148312"/>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cxnSp>
        <p:nvCxnSpPr>
          <p:cNvPr id="22" name="Straight Arrow Connector 21"/>
          <p:cNvCxnSpPr/>
          <p:nvPr/>
        </p:nvCxnSpPr>
        <p:spPr>
          <a:xfrm flipV="1">
            <a:off x="1450586" y="3348112"/>
            <a:ext cx="3267770" cy="180020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24411" y="4124175"/>
            <a:ext cx="1741322"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 Share details of object</a:t>
            </a:r>
            <a:endParaRPr lang="en-IN" sz="1800" b="1" dirty="0">
              <a:solidFill>
                <a:srgbClr val="FF0000"/>
              </a:solidFill>
            </a:endParaRPr>
          </a:p>
        </p:txBody>
      </p:sp>
      <p:cxnSp>
        <p:nvCxnSpPr>
          <p:cNvPr id="28" name="Straight Arrow Connector 27"/>
          <p:cNvCxnSpPr/>
          <p:nvPr/>
        </p:nvCxnSpPr>
        <p:spPr>
          <a:xfrm flipH="1">
            <a:off x="2613486" y="2902178"/>
            <a:ext cx="19428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59435" y="2916064"/>
            <a:ext cx="186589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2) Retrieve each Row of pixels</a:t>
            </a:r>
            <a:endParaRPr lang="en-IN" sz="1800" b="1" dirty="0">
              <a:solidFill>
                <a:srgbClr val="FF0000"/>
              </a:solidFill>
            </a:endParaRPr>
          </a:p>
        </p:txBody>
      </p:sp>
    </p:spTree>
    <p:extLst>
      <p:ext uri="{BB962C8B-B14F-4D97-AF65-F5344CB8AC3E}">
        <p14:creationId xmlns:p14="http://schemas.microsoft.com/office/powerpoint/2010/main" val="2971728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9160" y="2988072"/>
            <a:ext cx="10122075" cy="1125761"/>
          </a:xfrm>
          <a:prstGeom prst="rect">
            <a:avLst/>
          </a:prstGeom>
          <a:noFill/>
        </p:spPr>
        <p:txBody>
          <a:bodyPr wrap="square" lIns="109033" tIns="54517" rIns="109033" bIns="54517"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IN" sz="6600" b="1" dirty="0" smtClean="0">
                <a:ln w="11430"/>
                <a:solidFill>
                  <a:srgbClr val="4C31BF"/>
                </a:solidFill>
                <a:effectLst>
                  <a:outerShdw blurRad="50800" dist="39000" dir="5460000" algn="tl">
                    <a:srgbClr val="000000">
                      <a:alpha val="38000"/>
                    </a:srgbClr>
                  </a:outerShdw>
                </a:effectLst>
              </a:rPr>
              <a:t>Level 1 Design</a:t>
            </a:r>
          </a:p>
        </p:txBody>
      </p:sp>
    </p:spTree>
    <p:extLst>
      <p:ext uri="{BB962C8B-B14F-4D97-AF65-F5344CB8AC3E}">
        <p14:creationId xmlns:p14="http://schemas.microsoft.com/office/powerpoint/2010/main" val="3575237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8849" y="6441136"/>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Data Generation Block</a:t>
            </a:r>
            <a:endParaRPr lang="en-IN" dirty="0"/>
          </a:p>
        </p:txBody>
      </p:sp>
      <p:sp>
        <p:nvSpPr>
          <p:cNvPr id="3" name="Rectangle 2"/>
          <p:cNvSpPr/>
          <p:nvPr/>
        </p:nvSpPr>
        <p:spPr>
          <a:xfrm>
            <a:off x="8241290" y="3175515"/>
            <a:ext cx="2211546" cy="1659504"/>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Filter &amp; Threshold Block</a:t>
            </a:r>
            <a:endParaRPr lang="en-IN" dirty="0"/>
          </a:p>
        </p:txBody>
      </p:sp>
      <p:sp>
        <p:nvSpPr>
          <p:cNvPr id="4" name="Oval 3"/>
          <p:cNvSpPr/>
          <p:nvPr/>
        </p:nvSpPr>
        <p:spPr>
          <a:xfrm>
            <a:off x="4643184" y="3137095"/>
            <a:ext cx="1701189" cy="1825803"/>
          </a:xfrm>
          <a:prstGeom prst="ellipse">
            <a:avLst/>
          </a:prstGeom>
          <a:solidFill>
            <a:srgbClr val="4C3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US" b="1" dirty="0" smtClean="0"/>
              <a:t>Process</a:t>
            </a:r>
            <a:endParaRPr lang="en-IN" b="1" dirty="0"/>
          </a:p>
        </p:txBody>
      </p:sp>
      <p:cxnSp>
        <p:nvCxnSpPr>
          <p:cNvPr id="5" name="Straight Arrow Connector 4"/>
          <p:cNvCxnSpPr>
            <a:endCxn id="3" idx="2"/>
          </p:cNvCxnSpPr>
          <p:nvPr/>
        </p:nvCxnSpPr>
        <p:spPr>
          <a:xfrm flipV="1">
            <a:off x="6644331" y="4835019"/>
            <a:ext cx="2702732" cy="23628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 idx="4"/>
          </p:cNvCxnSpPr>
          <p:nvPr/>
        </p:nvCxnSpPr>
        <p:spPr>
          <a:xfrm flipH="1">
            <a:off x="5493778" y="4962898"/>
            <a:ext cx="1" cy="158183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388006" y="196088"/>
            <a:ext cx="2211546" cy="1528306"/>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r>
              <a:rPr lang="en-IN" b="1" dirty="0" smtClean="0"/>
              <a:t>Display Unit</a:t>
            </a:r>
            <a:endParaRPr lang="en-IN" dirty="0"/>
          </a:p>
        </p:txBody>
      </p:sp>
      <p:sp>
        <p:nvSpPr>
          <p:cNvPr id="13" name="TextBox 12"/>
          <p:cNvSpPr txBox="1"/>
          <p:nvPr/>
        </p:nvSpPr>
        <p:spPr>
          <a:xfrm>
            <a:off x="5472683" y="2124279"/>
            <a:ext cx="2468433"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8) Display </a:t>
            </a:r>
            <a:r>
              <a:rPr lang="en-US" sz="1800" b="1" dirty="0">
                <a:solidFill>
                  <a:srgbClr val="FF0000"/>
                </a:solidFill>
              </a:rPr>
              <a:t>processed </a:t>
            </a:r>
            <a:r>
              <a:rPr lang="en-US" sz="1800" b="1" dirty="0" smtClean="0">
                <a:solidFill>
                  <a:srgbClr val="FF0000"/>
                </a:solidFill>
              </a:rPr>
              <a:t>values of pair of </a:t>
            </a:r>
            <a:r>
              <a:rPr lang="en-US" sz="1800" b="1" dirty="0">
                <a:solidFill>
                  <a:srgbClr val="FF0000"/>
                </a:solidFill>
              </a:rPr>
              <a:t>pixels</a:t>
            </a:r>
            <a:endParaRPr lang="en-IN" sz="1800" b="1" dirty="0">
              <a:solidFill>
                <a:srgbClr val="FF0000"/>
              </a:solidFill>
            </a:endParaRPr>
          </a:p>
        </p:txBody>
      </p:sp>
      <p:sp>
        <p:nvSpPr>
          <p:cNvPr id="24" name="Rectangle 23"/>
          <p:cNvSpPr/>
          <p:nvPr/>
        </p:nvSpPr>
        <p:spPr>
          <a:xfrm>
            <a:off x="668849" y="3318819"/>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26" name="Straight Connector 25"/>
          <p:cNvCxnSpPr/>
          <p:nvPr/>
        </p:nvCxnSpPr>
        <p:spPr>
          <a:xfrm flipV="1">
            <a:off x="1009087" y="3310826"/>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68849" y="3306875"/>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668849" y="4679770"/>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672034" y="3318819"/>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1872283" y="4696348"/>
            <a:ext cx="0" cy="176111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8262" y="5148615"/>
            <a:ext cx="1916029" cy="664097"/>
          </a:xfrm>
          <a:prstGeom prst="rect">
            <a:avLst/>
          </a:prstGeom>
          <a:noFill/>
        </p:spPr>
        <p:txBody>
          <a:bodyPr wrap="square" lIns="109033" tIns="54517" rIns="109033" bIns="54517" rtlCol="0">
            <a:spAutoFit/>
          </a:bodyPr>
          <a:lstStyle/>
          <a:p>
            <a:pPr algn="ctr"/>
            <a:r>
              <a:rPr lang="en-US" sz="1800" b="1" dirty="0">
                <a:solidFill>
                  <a:srgbClr val="FF0000"/>
                </a:solidFill>
              </a:rPr>
              <a:t>3</a:t>
            </a:r>
            <a:r>
              <a:rPr lang="en-US" sz="1800" b="1" dirty="0" smtClean="0">
                <a:solidFill>
                  <a:srgbClr val="FF0000"/>
                </a:solidFill>
              </a:rPr>
              <a:t>) Retrieve </a:t>
            </a:r>
            <a:r>
              <a:rPr lang="en-US" sz="1800" b="1" dirty="0">
                <a:solidFill>
                  <a:srgbClr val="FF0000"/>
                </a:solidFill>
              </a:rPr>
              <a:t>each row of pixels</a:t>
            </a:r>
            <a:endParaRPr lang="en-IN" sz="1800" b="1" dirty="0">
              <a:solidFill>
                <a:srgbClr val="FF0000"/>
              </a:solidFill>
            </a:endParaRPr>
          </a:p>
        </p:txBody>
      </p:sp>
      <p:sp>
        <p:nvSpPr>
          <p:cNvPr id="38" name="Rectangle 37"/>
          <p:cNvSpPr/>
          <p:nvPr/>
        </p:nvSpPr>
        <p:spPr>
          <a:xfrm>
            <a:off x="1067433" y="3569807"/>
            <a:ext cx="1727903" cy="780385"/>
          </a:xfrm>
          <a:prstGeom prst="rect">
            <a:avLst/>
          </a:prstGeom>
        </p:spPr>
        <p:txBody>
          <a:bodyPr wrap="square" lIns="109033" tIns="54517" rIns="109033" bIns="54517">
            <a:spAutoFit/>
          </a:bodyPr>
          <a:lstStyle/>
          <a:p>
            <a:pPr algn="ctr"/>
            <a:r>
              <a:rPr lang="en-IN" b="1" dirty="0" smtClean="0">
                <a:solidFill>
                  <a:schemeClr val="bg1"/>
                </a:solidFill>
              </a:rPr>
              <a:t>Testing.csv file</a:t>
            </a:r>
            <a:endParaRPr lang="en-IN" dirty="0">
              <a:solidFill>
                <a:schemeClr val="bg1"/>
              </a:solidFill>
            </a:endParaRPr>
          </a:p>
        </p:txBody>
      </p:sp>
      <p:sp>
        <p:nvSpPr>
          <p:cNvPr id="45" name="Rectangle 44"/>
          <p:cNvSpPr/>
          <p:nvPr/>
        </p:nvSpPr>
        <p:spPr>
          <a:xfrm>
            <a:off x="4432785" y="6544735"/>
            <a:ext cx="2211546" cy="1372895"/>
          </a:xfrm>
          <a:prstGeom prst="rect">
            <a:avLst/>
          </a:prstGeom>
          <a:solidFill>
            <a:srgbClr val="F63C40"/>
          </a:solidFill>
          <a:ln>
            <a:noFill/>
          </a:ln>
        </p:spPr>
        <p:style>
          <a:lnRef idx="2">
            <a:schemeClr val="accent1">
              <a:shade val="50000"/>
            </a:schemeClr>
          </a:lnRef>
          <a:fillRef idx="1">
            <a:schemeClr val="accent1"/>
          </a:fillRef>
          <a:effectRef idx="0">
            <a:schemeClr val="accent1"/>
          </a:effectRef>
          <a:fontRef idx="minor">
            <a:schemeClr val="lt1"/>
          </a:fontRef>
        </p:style>
        <p:txBody>
          <a:bodyPr lIns="109033" tIns="54517" rIns="109033" bIns="54517" rtlCol="0" anchor="ctr"/>
          <a:lstStyle/>
          <a:p>
            <a:pPr algn="ctr"/>
            <a:endParaRPr lang="en-IN" dirty="0"/>
          </a:p>
        </p:txBody>
      </p:sp>
      <p:cxnSp>
        <p:nvCxnSpPr>
          <p:cNvPr id="46" name="Straight Connector 45"/>
          <p:cNvCxnSpPr/>
          <p:nvPr/>
        </p:nvCxnSpPr>
        <p:spPr>
          <a:xfrm flipV="1">
            <a:off x="4773023" y="6536742"/>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4432785" y="6532792"/>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4432785" y="7905686"/>
            <a:ext cx="2211546" cy="1194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V="1">
            <a:off x="4435970" y="6544735"/>
            <a:ext cx="0" cy="1380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469526" y="5164640"/>
            <a:ext cx="1875365" cy="664097"/>
          </a:xfrm>
          <a:prstGeom prst="rect">
            <a:avLst/>
          </a:prstGeom>
          <a:noFill/>
        </p:spPr>
        <p:txBody>
          <a:bodyPr wrap="square" lIns="109033" tIns="54517" rIns="109033" bIns="54517" rtlCol="0">
            <a:spAutoFit/>
          </a:bodyPr>
          <a:lstStyle/>
          <a:p>
            <a:pPr algn="ctr"/>
            <a:r>
              <a:rPr lang="en-US" sz="1800" b="1" dirty="0">
                <a:solidFill>
                  <a:srgbClr val="FF0000"/>
                </a:solidFill>
              </a:rPr>
              <a:t>5</a:t>
            </a:r>
            <a:r>
              <a:rPr lang="en-US" sz="1800" b="1" dirty="0" smtClean="0">
                <a:solidFill>
                  <a:srgbClr val="FF0000"/>
                </a:solidFill>
              </a:rPr>
              <a:t>) Store </a:t>
            </a:r>
            <a:r>
              <a:rPr lang="en-US" sz="1800" b="1" dirty="0">
                <a:solidFill>
                  <a:srgbClr val="FF0000"/>
                </a:solidFill>
              </a:rPr>
              <a:t>scanned pair of pixels</a:t>
            </a:r>
            <a:endParaRPr lang="en-IN" sz="1800" b="1" dirty="0">
              <a:solidFill>
                <a:srgbClr val="FF0000"/>
              </a:solidFill>
            </a:endParaRPr>
          </a:p>
        </p:txBody>
      </p:sp>
      <p:sp>
        <p:nvSpPr>
          <p:cNvPr id="52" name="Rectangle 51"/>
          <p:cNvSpPr/>
          <p:nvPr/>
        </p:nvSpPr>
        <p:spPr>
          <a:xfrm>
            <a:off x="4831369" y="6974891"/>
            <a:ext cx="1727903" cy="445934"/>
          </a:xfrm>
          <a:prstGeom prst="rect">
            <a:avLst/>
          </a:prstGeom>
        </p:spPr>
        <p:txBody>
          <a:bodyPr wrap="square" lIns="109033" tIns="54517" rIns="109033" bIns="54517">
            <a:spAutoFit/>
          </a:bodyPr>
          <a:lstStyle/>
          <a:p>
            <a:pPr algn="ctr"/>
            <a:r>
              <a:rPr lang="en-IN" b="1" dirty="0" smtClean="0">
                <a:solidFill>
                  <a:schemeClr val="bg1"/>
                </a:solidFill>
              </a:rPr>
              <a:t>Buffer</a:t>
            </a:r>
            <a:endParaRPr lang="en-IN" dirty="0">
              <a:solidFill>
                <a:schemeClr val="bg1"/>
              </a:solidFill>
            </a:endParaRPr>
          </a:p>
        </p:txBody>
      </p:sp>
      <p:cxnSp>
        <p:nvCxnSpPr>
          <p:cNvPr id="56" name="Straight Arrow Connector 55"/>
          <p:cNvCxnSpPr>
            <a:stCxn id="4" idx="0"/>
            <a:endCxn id="8" idx="2"/>
          </p:cNvCxnSpPr>
          <p:nvPr/>
        </p:nvCxnSpPr>
        <p:spPr>
          <a:xfrm flipV="1">
            <a:off x="5493779" y="1724394"/>
            <a:ext cx="0" cy="14127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992963" y="5931364"/>
            <a:ext cx="2664296" cy="664097"/>
          </a:xfrm>
          <a:prstGeom prst="rect">
            <a:avLst/>
          </a:prstGeom>
          <a:noFill/>
        </p:spPr>
        <p:txBody>
          <a:bodyPr wrap="square" lIns="109033" tIns="54517" rIns="109033" bIns="54517" rtlCol="0">
            <a:spAutoFit/>
          </a:bodyPr>
          <a:lstStyle/>
          <a:p>
            <a:pPr algn="ctr"/>
            <a:r>
              <a:rPr lang="en-US" sz="1800" b="1" dirty="0">
                <a:solidFill>
                  <a:srgbClr val="FF0000"/>
                </a:solidFill>
              </a:rPr>
              <a:t>6</a:t>
            </a:r>
            <a:r>
              <a:rPr lang="en-US" sz="1800" b="1" dirty="0" smtClean="0">
                <a:solidFill>
                  <a:srgbClr val="FF0000"/>
                </a:solidFill>
              </a:rPr>
              <a:t>) Retrieve </a:t>
            </a:r>
            <a:r>
              <a:rPr lang="en-US" sz="1800" b="1" dirty="0">
                <a:solidFill>
                  <a:srgbClr val="FF0000"/>
                </a:solidFill>
              </a:rPr>
              <a:t>scanned pair of pixels for filtering</a:t>
            </a:r>
            <a:endParaRPr lang="en-IN" sz="1800" b="1" dirty="0">
              <a:solidFill>
                <a:srgbClr val="FF0000"/>
              </a:solidFill>
            </a:endParaRPr>
          </a:p>
        </p:txBody>
      </p:sp>
      <p:sp>
        <p:nvSpPr>
          <p:cNvPr id="32" name="Trapezoid 31"/>
          <p:cNvSpPr/>
          <p:nvPr/>
        </p:nvSpPr>
        <p:spPr>
          <a:xfrm>
            <a:off x="612143" y="251958"/>
            <a:ext cx="2376264" cy="1512168"/>
          </a:xfrm>
          <a:prstGeom prst="trapezoid">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Object</a:t>
            </a:r>
            <a:endParaRPr lang="en-IN" b="1" dirty="0"/>
          </a:p>
        </p:txBody>
      </p:sp>
      <p:cxnSp>
        <p:nvCxnSpPr>
          <p:cNvPr id="33" name="Straight Arrow Connector 32"/>
          <p:cNvCxnSpPr>
            <a:stCxn id="32" idx="2"/>
            <a:endCxn id="4" idx="1"/>
          </p:cNvCxnSpPr>
          <p:nvPr/>
        </p:nvCxnSpPr>
        <p:spPr>
          <a:xfrm>
            <a:off x="1800275" y="1764126"/>
            <a:ext cx="3092042" cy="164035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6286823" y="4272772"/>
            <a:ext cx="1942866"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6343094" y="3264660"/>
            <a:ext cx="1865893" cy="941096"/>
          </a:xfrm>
          <a:prstGeom prst="rect">
            <a:avLst/>
          </a:prstGeom>
          <a:noFill/>
        </p:spPr>
        <p:txBody>
          <a:bodyPr wrap="square" lIns="109033" tIns="54517" rIns="109033" bIns="54517" rtlCol="0">
            <a:spAutoFit/>
          </a:bodyPr>
          <a:lstStyle/>
          <a:p>
            <a:pPr algn="ctr"/>
            <a:r>
              <a:rPr lang="en-US" sz="1800" b="1" dirty="0" smtClean="0">
                <a:solidFill>
                  <a:srgbClr val="FF0000"/>
                </a:solidFill>
              </a:rPr>
              <a:t>7) Filtered </a:t>
            </a:r>
            <a:r>
              <a:rPr lang="en-US" sz="1800" b="1" dirty="0">
                <a:solidFill>
                  <a:srgbClr val="FF0000"/>
                </a:solidFill>
              </a:rPr>
              <a:t>and </a:t>
            </a:r>
            <a:r>
              <a:rPr lang="en-US" sz="1800" b="1" dirty="0" err="1">
                <a:solidFill>
                  <a:srgbClr val="FF0000"/>
                </a:solidFill>
              </a:rPr>
              <a:t>Thresholded</a:t>
            </a:r>
            <a:r>
              <a:rPr lang="en-US" sz="1800" b="1" dirty="0">
                <a:solidFill>
                  <a:srgbClr val="FF0000"/>
                </a:solidFill>
              </a:rPr>
              <a:t> pair of pixels</a:t>
            </a:r>
            <a:endParaRPr lang="en-IN" sz="1800" b="1" dirty="0">
              <a:solidFill>
                <a:srgbClr val="FF0000"/>
              </a:solidFill>
            </a:endParaRPr>
          </a:p>
        </p:txBody>
      </p:sp>
      <p:sp>
        <p:nvSpPr>
          <p:cNvPr id="57" name="TextBox 56"/>
          <p:cNvSpPr txBox="1"/>
          <p:nvPr/>
        </p:nvSpPr>
        <p:spPr>
          <a:xfrm>
            <a:off x="3169792" y="2098694"/>
            <a:ext cx="1722526"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1) Share details of object</a:t>
            </a:r>
            <a:endParaRPr lang="en-IN" sz="1800" b="1" dirty="0">
              <a:solidFill>
                <a:srgbClr val="FF0000"/>
              </a:solidFill>
            </a:endParaRPr>
          </a:p>
        </p:txBody>
      </p:sp>
      <p:cxnSp>
        <p:nvCxnSpPr>
          <p:cNvPr id="59" name="Straight Arrow Connector 58"/>
          <p:cNvCxnSpPr>
            <a:endCxn id="4" idx="3"/>
          </p:cNvCxnSpPr>
          <p:nvPr/>
        </p:nvCxnSpPr>
        <p:spPr>
          <a:xfrm flipV="1">
            <a:off x="2880395" y="4695515"/>
            <a:ext cx="2011922" cy="17652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2830157" y="3959999"/>
            <a:ext cx="1813027" cy="190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953412" y="3276407"/>
            <a:ext cx="1689772" cy="664097"/>
          </a:xfrm>
          <a:prstGeom prst="rect">
            <a:avLst/>
          </a:prstGeom>
          <a:noFill/>
        </p:spPr>
        <p:txBody>
          <a:bodyPr wrap="square" lIns="109033" tIns="54517" rIns="109033" bIns="54517" rtlCol="0">
            <a:spAutoFit/>
          </a:bodyPr>
          <a:lstStyle/>
          <a:p>
            <a:pPr algn="ctr"/>
            <a:r>
              <a:rPr lang="en-US" sz="1800" b="1" dirty="0">
                <a:solidFill>
                  <a:srgbClr val="FF0000"/>
                </a:solidFill>
              </a:rPr>
              <a:t>2</a:t>
            </a:r>
            <a:r>
              <a:rPr lang="en-US" sz="1800" b="1" dirty="0" smtClean="0">
                <a:solidFill>
                  <a:srgbClr val="FF0000"/>
                </a:solidFill>
              </a:rPr>
              <a:t>) Store details of object</a:t>
            </a:r>
            <a:endParaRPr lang="en-IN" sz="1800" b="1" dirty="0">
              <a:solidFill>
                <a:srgbClr val="FF0000"/>
              </a:solidFill>
            </a:endParaRPr>
          </a:p>
        </p:txBody>
      </p:sp>
      <p:sp>
        <p:nvSpPr>
          <p:cNvPr id="64" name="TextBox 63"/>
          <p:cNvSpPr txBox="1"/>
          <p:nvPr/>
        </p:nvSpPr>
        <p:spPr>
          <a:xfrm>
            <a:off x="2373610" y="5004599"/>
            <a:ext cx="1802929" cy="664097"/>
          </a:xfrm>
          <a:prstGeom prst="rect">
            <a:avLst/>
          </a:prstGeom>
          <a:noFill/>
        </p:spPr>
        <p:txBody>
          <a:bodyPr wrap="square" lIns="109033" tIns="54517" rIns="109033" bIns="54517" rtlCol="0">
            <a:spAutoFit/>
          </a:bodyPr>
          <a:lstStyle/>
          <a:p>
            <a:pPr algn="ctr"/>
            <a:r>
              <a:rPr lang="en-US" sz="1800" b="1" dirty="0" smtClean="0">
                <a:solidFill>
                  <a:srgbClr val="FF0000"/>
                </a:solidFill>
              </a:rPr>
              <a:t>4) Send </a:t>
            </a:r>
            <a:r>
              <a:rPr lang="en-US" sz="1800" b="1" dirty="0">
                <a:solidFill>
                  <a:srgbClr val="FF0000"/>
                </a:solidFill>
              </a:rPr>
              <a:t>scanned pair of pixels</a:t>
            </a:r>
            <a:endParaRPr lang="en-IN" sz="1800" b="1" dirty="0">
              <a:solidFill>
                <a:srgbClr val="FF0000"/>
              </a:solidFill>
            </a:endParaRPr>
          </a:p>
        </p:txBody>
      </p:sp>
    </p:spTree>
    <p:extLst>
      <p:ext uri="{BB962C8B-B14F-4D97-AF65-F5344CB8AC3E}">
        <p14:creationId xmlns:p14="http://schemas.microsoft.com/office/powerpoint/2010/main" val="1484719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3908</TotalTime>
  <Words>3354</Words>
  <Application>Microsoft Office PowerPoint</Application>
  <PresentationFormat>Custom</PresentationFormat>
  <Paragraphs>356</Paragraphs>
  <Slides>40</Slides>
  <Notes>2</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Sushant Singh</dc:creator>
  <cp:lastModifiedBy>Sushant Singh</cp:lastModifiedBy>
  <cp:revision>145</cp:revision>
  <dcterms:created xsi:type="dcterms:W3CDTF">2022-10-25T05:39:58Z</dcterms:created>
  <dcterms:modified xsi:type="dcterms:W3CDTF">2023-04-09T15:30:19Z</dcterms:modified>
</cp:coreProperties>
</file>