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72" r:id="rId3"/>
    <p:sldId id="259" r:id="rId4"/>
    <p:sldId id="271" r:id="rId5"/>
    <p:sldId id="273" r:id="rId6"/>
    <p:sldId id="275" r:id="rId7"/>
    <p:sldId id="276" r:id="rId8"/>
    <p:sldId id="270" r:id="rId9"/>
    <p:sldId id="263" r:id="rId10"/>
    <p:sldId id="269"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Roboto Mono" panose="020B060402020202020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1354" y="-4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143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66b632a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5d66b632ad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66b632a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5d66b632ad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66b632a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5d66b632ad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66b632a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5d66b632ad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66b632a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5d66b632ad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66b632a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5d66b632ad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1E29B19-611C-46F8-9B8D-3DDADD88DAC0}" type="slidenum">
              <a:rPr lang="en-IN" smtClean="0"/>
              <a:t>8</a:t>
            </a:fld>
            <a:endParaRPr lang="en-IN"/>
          </a:p>
        </p:txBody>
      </p:sp>
    </p:spTree>
    <p:extLst>
      <p:ext uri="{BB962C8B-B14F-4D97-AF65-F5344CB8AC3E}">
        <p14:creationId xmlns:p14="http://schemas.microsoft.com/office/powerpoint/2010/main" val="2710668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479398" y="2666765"/>
            <a:ext cx="8158578" cy="2153810"/>
          </a:xfrm>
          <a:prstGeom prst="rect">
            <a:avLst/>
          </a:prstGeom>
        </p:spPr>
        <p:txBody>
          <a:bodyPr spcFirstLastPara="1" wrap="square" lIns="91425" tIns="91425" rIns="91425" bIns="91425" anchor="t" anchorCtr="0">
            <a:noAutofit/>
          </a:bodyPr>
          <a:lstStyle/>
          <a:p>
            <a:pPr lvl="0"/>
            <a:r>
              <a:rPr lang="en" sz="2400" b="1" i="1" u="sng" dirty="0">
                <a:solidFill>
                  <a:schemeClr val="lt1"/>
                </a:solidFill>
                <a:latin typeface="+mn-lt"/>
                <a:ea typeface="Roboto"/>
                <a:cs typeface="Roboto"/>
                <a:sym typeface="Roboto"/>
              </a:rPr>
              <a:t>Problem Statement Title</a:t>
            </a:r>
            <a:r>
              <a:rPr lang="en" sz="2400" b="1" i="1" u="sng" dirty="0" smtClean="0">
                <a:solidFill>
                  <a:schemeClr val="lt1"/>
                </a:solidFill>
                <a:latin typeface="+mn-lt"/>
                <a:ea typeface="Roboto"/>
                <a:cs typeface="Roboto"/>
                <a:sym typeface="Roboto"/>
              </a:rPr>
              <a:t>:</a:t>
            </a:r>
            <a:r>
              <a:rPr lang="en" sz="2400" b="1" i="1" dirty="0" smtClean="0">
                <a:solidFill>
                  <a:schemeClr val="lt1"/>
                </a:solidFill>
                <a:latin typeface="+mn-lt"/>
                <a:ea typeface="Roboto"/>
                <a:cs typeface="Roboto"/>
                <a:sym typeface="Roboto"/>
              </a:rPr>
              <a:t> </a:t>
            </a:r>
            <a:r>
              <a:rPr lang="en-US" sz="2400" b="1" i="1" dirty="0">
                <a:solidFill>
                  <a:schemeClr val="bg1"/>
                </a:solidFill>
                <a:latin typeface="+mn-lt"/>
              </a:rPr>
              <a:t>Conversational Fashion Outfit Generator powered by </a:t>
            </a:r>
            <a:r>
              <a:rPr lang="en-US" sz="2400" b="1" i="1" dirty="0" err="1">
                <a:solidFill>
                  <a:schemeClr val="bg1"/>
                </a:solidFill>
                <a:latin typeface="+mn-lt"/>
              </a:rPr>
              <a:t>GenAI</a:t>
            </a:r>
            <a:r>
              <a:rPr lang="en-US" sz="2400" b="1" i="1" dirty="0" smtClean="0">
                <a:solidFill>
                  <a:schemeClr val="bg1"/>
                </a:solidFill>
                <a:latin typeface="+mn-lt"/>
              </a:rPr>
              <a:t>.</a:t>
            </a:r>
            <a:br>
              <a:rPr lang="en-US" sz="2400" b="1" i="1" dirty="0" smtClean="0">
                <a:solidFill>
                  <a:schemeClr val="bg1"/>
                </a:solidFill>
                <a:latin typeface="+mn-lt"/>
              </a:rPr>
            </a:br>
            <a:endParaRPr sz="2400" b="1" i="1" dirty="0">
              <a:solidFill>
                <a:schemeClr val="bg1"/>
              </a:solidFill>
              <a:latin typeface="+mn-lt"/>
              <a:ea typeface="Roboto"/>
              <a:cs typeface="Roboto"/>
              <a:sym typeface="Roboto"/>
            </a:endParaRPr>
          </a:p>
          <a:p>
            <a:pPr marL="0" lvl="0" indent="0" algn="l" rtl="0">
              <a:spcBef>
                <a:spcPts val="0"/>
              </a:spcBef>
              <a:spcAft>
                <a:spcPts val="0"/>
              </a:spcAft>
              <a:buNone/>
            </a:pPr>
            <a:r>
              <a:rPr lang="en" sz="2400" b="1" i="1" u="sng" dirty="0">
                <a:solidFill>
                  <a:schemeClr val="lt1"/>
                </a:solidFill>
                <a:latin typeface="+mn-lt"/>
                <a:ea typeface="Roboto"/>
                <a:cs typeface="Roboto"/>
                <a:sym typeface="Roboto"/>
              </a:rPr>
              <a:t>Team Name:</a:t>
            </a:r>
            <a:r>
              <a:rPr lang="en" sz="2400" b="1" i="1" dirty="0">
                <a:solidFill>
                  <a:schemeClr val="lt1"/>
                </a:solidFill>
                <a:latin typeface="+mn-lt"/>
                <a:ea typeface="Roboto"/>
                <a:cs typeface="Roboto"/>
                <a:sym typeface="Roboto"/>
              </a:rPr>
              <a:t> </a:t>
            </a:r>
            <a:r>
              <a:rPr lang="en" sz="2400" b="1" i="1" dirty="0" smtClean="0">
                <a:solidFill>
                  <a:schemeClr val="lt1"/>
                </a:solidFill>
                <a:latin typeface="+mn-lt"/>
                <a:ea typeface="Roboto"/>
                <a:cs typeface="Roboto"/>
                <a:sym typeface="Roboto"/>
              </a:rPr>
              <a:t>Sigma-002</a:t>
            </a:r>
            <a:endParaRPr sz="2400" b="1" i="1" dirty="0">
              <a:solidFill>
                <a:schemeClr val="lt1"/>
              </a:solidFill>
              <a:latin typeface="+mn-lt"/>
              <a:ea typeface="Roboto"/>
              <a:cs typeface="Roboto"/>
              <a:sym typeface="Roboto"/>
            </a:endParaRPr>
          </a:p>
          <a:p>
            <a:pPr marL="0" lvl="0" indent="0" algn="ctr" rtl="0">
              <a:spcBef>
                <a:spcPts val="0"/>
              </a:spcBef>
              <a:spcAft>
                <a:spcPts val="0"/>
              </a:spcAft>
              <a:buNone/>
            </a:pPr>
            <a:endParaRPr sz="2400" b="1" i="1" dirty="0">
              <a:solidFill>
                <a:schemeClr val="lt1"/>
              </a:solidFill>
              <a:latin typeface="+mn-lt"/>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Rectangle 1"/>
          <p:cNvSpPr/>
          <p:nvPr/>
        </p:nvSpPr>
        <p:spPr>
          <a:xfrm>
            <a:off x="205031" y="104676"/>
            <a:ext cx="8729330" cy="4062651"/>
          </a:xfrm>
          <a:prstGeom prst="rect">
            <a:avLst/>
          </a:prstGeom>
        </p:spPr>
        <p:txBody>
          <a:bodyPr wrap="square">
            <a:spAutoFit/>
          </a:bodyPr>
          <a:lstStyle/>
          <a:p>
            <a:pPr lvl="0" algn="ctr"/>
            <a:r>
              <a:rPr lang="en-IN" sz="2000" b="1" dirty="0" smtClean="0">
                <a:solidFill>
                  <a:srgbClr val="FF0000"/>
                </a:solidFill>
                <a:ea typeface="Roboto Mono"/>
                <a:cs typeface="Roboto Mono"/>
                <a:sym typeface="Roboto Mono"/>
              </a:rPr>
              <a:t>Future Scope</a:t>
            </a:r>
            <a:endParaRPr lang="en-IN" sz="2000" b="1" dirty="0">
              <a:solidFill>
                <a:srgbClr val="FF0000"/>
              </a:solidFill>
              <a:ea typeface="Roboto Mono"/>
              <a:cs typeface="Roboto Mono"/>
              <a:sym typeface="Roboto Mono"/>
            </a:endParaRPr>
          </a:p>
          <a:p>
            <a:endParaRPr lang="en-US" sz="500" dirty="0" smtClean="0"/>
          </a:p>
          <a:p>
            <a:endParaRPr lang="en-US" sz="1200" dirty="0" smtClean="0"/>
          </a:p>
          <a:p>
            <a:endParaRPr lang="en-US" sz="1200" dirty="0"/>
          </a:p>
          <a:p>
            <a:r>
              <a:rPr lang="en-US" sz="1100" dirty="0" smtClean="0"/>
              <a:t>While </a:t>
            </a:r>
            <a:r>
              <a:rPr lang="en-US" sz="1100" dirty="0"/>
              <a:t>the proposed solution aims to revolutionize the fashion outfit discovery experience, it's important to acknowledge its limitations:</a:t>
            </a:r>
            <a:endParaRPr lang="en-US" sz="1100" b="1" dirty="0"/>
          </a:p>
          <a:p>
            <a:endParaRPr lang="en-US" sz="1100" b="1" dirty="0" smtClean="0"/>
          </a:p>
          <a:p>
            <a:endParaRPr lang="en-US" sz="1100" b="1" dirty="0"/>
          </a:p>
          <a:p>
            <a:pPr marL="228600" indent="-228600">
              <a:buClr>
                <a:srgbClr val="0070C0"/>
              </a:buClr>
              <a:buFont typeface="+mj-lt"/>
              <a:buAutoNum type="arabicParenR"/>
            </a:pPr>
            <a:r>
              <a:rPr lang="en-US" sz="1100" b="1" dirty="0">
                <a:solidFill>
                  <a:srgbClr val="0070C0"/>
                </a:solidFill>
              </a:rPr>
              <a:t>Comprehensive Outfit Try-On Experience:</a:t>
            </a:r>
            <a:r>
              <a:rPr lang="en-US" sz="1100" dirty="0">
                <a:solidFill>
                  <a:srgbClr val="0070C0"/>
                </a:solidFill>
              </a:rPr>
              <a:t> </a:t>
            </a:r>
            <a:r>
              <a:rPr lang="en-US" sz="1100" dirty="0"/>
              <a:t>Explore integrating additional AI models designed for virtual try-on to effectively accommodate accessories like ties and watches that are currently beyond the capabilities of the existing model</a:t>
            </a:r>
            <a:r>
              <a:rPr lang="en-US" sz="1100" dirty="0" smtClean="0"/>
              <a:t>.</a:t>
            </a:r>
          </a:p>
          <a:p>
            <a:pPr marL="228600" indent="-228600">
              <a:buFont typeface="+mj-lt"/>
              <a:buAutoNum type="arabicParenR"/>
            </a:pPr>
            <a:endParaRPr lang="en-US" sz="1100" dirty="0"/>
          </a:p>
          <a:p>
            <a:pPr marL="228600" indent="-228600">
              <a:buClr>
                <a:srgbClr val="0070C0"/>
              </a:buClr>
              <a:buFont typeface="+mj-lt"/>
              <a:buAutoNum type="arabicParenR"/>
            </a:pPr>
            <a:r>
              <a:rPr lang="en-US" sz="1100" b="1" dirty="0">
                <a:solidFill>
                  <a:srgbClr val="0070C0"/>
                </a:solidFill>
              </a:rPr>
              <a:t>Enhanced Contextual Understanding:</a:t>
            </a:r>
            <a:r>
              <a:rPr lang="en-US" sz="1100" dirty="0"/>
              <a:t> Investigate the utilization of </a:t>
            </a:r>
            <a:r>
              <a:rPr lang="en-US" sz="1100" b="1" dirty="0" smtClean="0"/>
              <a:t>Embeddings</a:t>
            </a:r>
            <a:r>
              <a:rPr lang="en-US" sz="1100" dirty="0"/>
              <a:t> </a:t>
            </a:r>
            <a:r>
              <a:rPr lang="en-US" sz="1100" dirty="0" smtClean="0"/>
              <a:t>based </a:t>
            </a:r>
            <a:r>
              <a:rPr lang="en-US" sz="1100" dirty="0"/>
              <a:t>search techniques as an alternative to the KNN algorithm, aiming to enhance the accuracy of identifying clothing item similarities</a:t>
            </a:r>
            <a:r>
              <a:rPr lang="en-US" sz="1100" dirty="0" smtClean="0"/>
              <a:t>.</a:t>
            </a:r>
          </a:p>
          <a:p>
            <a:pPr marL="228600" indent="-228600">
              <a:buClr>
                <a:srgbClr val="0070C0"/>
              </a:buClr>
              <a:buFont typeface="+mj-lt"/>
              <a:buAutoNum type="arabicParenR"/>
            </a:pPr>
            <a:endParaRPr lang="en-US" sz="1100" dirty="0"/>
          </a:p>
          <a:p>
            <a:pPr marL="228600" indent="-228600">
              <a:buClr>
                <a:srgbClr val="0070C0"/>
              </a:buClr>
              <a:buFont typeface="+mj-lt"/>
              <a:buAutoNum type="arabicParenR"/>
            </a:pPr>
            <a:r>
              <a:rPr lang="en-US" sz="1100" b="1" dirty="0">
                <a:solidFill>
                  <a:srgbClr val="0070C0"/>
                </a:solidFill>
              </a:rPr>
              <a:t>Advanced Prompt Design for Precise User Information Extraction:</a:t>
            </a:r>
            <a:r>
              <a:rPr lang="en-US" sz="1100" dirty="0"/>
              <a:t> Develop cutting-edge Natural Language Processing (NLP) models to better interpret intricate user dialogues, thereby delivering more precise outfit recommendations that align with user preferences</a:t>
            </a:r>
            <a:r>
              <a:rPr lang="en-US" sz="1100" dirty="0" smtClean="0"/>
              <a:t>.</a:t>
            </a:r>
          </a:p>
          <a:p>
            <a:pPr marL="228600" indent="-228600">
              <a:buClr>
                <a:srgbClr val="0070C0"/>
              </a:buClr>
              <a:buFont typeface="+mj-lt"/>
              <a:buAutoNum type="arabicParenR"/>
            </a:pPr>
            <a:endParaRPr lang="en-US" sz="1100" dirty="0"/>
          </a:p>
          <a:p>
            <a:pPr marL="228600" indent="-228600">
              <a:buClr>
                <a:srgbClr val="0070C0"/>
              </a:buClr>
              <a:buFont typeface="+mj-lt"/>
              <a:buAutoNum type="arabicParenR"/>
            </a:pPr>
            <a:r>
              <a:rPr lang="en-US" sz="1100" b="1" dirty="0">
                <a:solidFill>
                  <a:srgbClr val="0070C0"/>
                </a:solidFill>
              </a:rPr>
              <a:t>Real-Time Tracking of Social Influencer Trends:</a:t>
            </a:r>
            <a:r>
              <a:rPr lang="en-US" sz="1100" dirty="0">
                <a:solidFill>
                  <a:srgbClr val="0070C0"/>
                </a:solidFill>
              </a:rPr>
              <a:t> </a:t>
            </a:r>
            <a:r>
              <a:rPr lang="en-US" sz="1100" dirty="0"/>
              <a:t>Expand the real-time fashion trend analysis by incorporating data from Instagram and other relevant sources, ensuring the incorporation of the latest and most relevant fashion insights</a:t>
            </a:r>
            <a:r>
              <a:rPr lang="en-US" sz="1100" dirty="0" smtClean="0"/>
              <a:t>.</a:t>
            </a:r>
          </a:p>
          <a:p>
            <a:pPr marL="228600" indent="-228600">
              <a:buClr>
                <a:srgbClr val="0070C0"/>
              </a:buClr>
              <a:buFont typeface="+mj-lt"/>
              <a:buAutoNum type="arabicParenR"/>
            </a:pPr>
            <a:endParaRPr lang="en-US" sz="1100" dirty="0"/>
          </a:p>
          <a:p>
            <a:pPr marL="228600" indent="-228600">
              <a:buClr>
                <a:srgbClr val="0070C0"/>
              </a:buClr>
              <a:buFont typeface="+mj-lt"/>
              <a:buAutoNum type="arabicParenR"/>
            </a:pPr>
            <a:r>
              <a:rPr lang="en-US" sz="1100" b="1" dirty="0">
                <a:solidFill>
                  <a:srgbClr val="0070C0"/>
                </a:solidFill>
              </a:rPr>
              <a:t>Integrated Memory Functionality:</a:t>
            </a:r>
            <a:r>
              <a:rPr lang="en-US" sz="1100" dirty="0"/>
              <a:t> Explore the integration of memory mechanisms into the NLP model, allowing it to retain past conversations. This capability enhances the context and continuity of interactions, resulting in more coherent and user-focused recommendations.</a:t>
            </a:r>
          </a:p>
        </p:txBody>
      </p:sp>
    </p:spTree>
    <p:extLst>
      <p:ext uri="{BB962C8B-B14F-4D97-AF65-F5344CB8AC3E}">
        <p14:creationId xmlns:p14="http://schemas.microsoft.com/office/powerpoint/2010/main" val="2966265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 name="Rectangle 1"/>
          <p:cNvSpPr/>
          <p:nvPr/>
        </p:nvSpPr>
        <p:spPr>
          <a:xfrm>
            <a:off x="259080" y="110895"/>
            <a:ext cx="8602980" cy="461665"/>
          </a:xfrm>
          <a:prstGeom prst="rect">
            <a:avLst/>
          </a:prstGeom>
        </p:spPr>
        <p:txBody>
          <a:bodyPr wrap="square">
            <a:spAutoFit/>
          </a:bodyPr>
          <a:lstStyle/>
          <a:p>
            <a:pPr lvl="0" algn="ctr">
              <a:buClr>
                <a:schemeClr val="dk1"/>
              </a:buClr>
              <a:buSzPts val="1100"/>
            </a:pPr>
            <a:r>
              <a:rPr lang="en" sz="2400" b="1" dirty="0" smtClean="0">
                <a:solidFill>
                  <a:srgbClr val="FF0000"/>
                </a:solidFill>
                <a:latin typeface="Roboto Mono"/>
                <a:ea typeface="Roboto Mono"/>
                <a:cs typeface="Roboto Mono"/>
                <a:sym typeface="Roboto Mono"/>
              </a:rPr>
              <a:t>Team Member Details</a:t>
            </a:r>
          </a:p>
        </p:txBody>
      </p:sp>
      <p:graphicFrame>
        <p:nvGraphicFramePr>
          <p:cNvPr id="3" name="Google Shape;63;p15"/>
          <p:cNvGraphicFramePr/>
          <p:nvPr>
            <p:extLst>
              <p:ext uri="{D42A27DB-BD31-4B8C-83A1-F6EECF244321}">
                <p14:modId xmlns:p14="http://schemas.microsoft.com/office/powerpoint/2010/main" val="852021477"/>
              </p:ext>
            </p:extLst>
          </p:nvPr>
        </p:nvGraphicFramePr>
        <p:xfrm>
          <a:off x="195688" y="1144500"/>
          <a:ext cx="8756200" cy="2962800"/>
        </p:xfrm>
        <a:graphic>
          <a:graphicData uri="http://schemas.openxmlformats.org/drawingml/2006/table">
            <a:tbl>
              <a:tblPr>
                <a:noFill/>
                <a:tableStyleId>{DF1ECD47-64DC-4741-B5A2-3AA257FB77C9}</a:tableStyleId>
              </a:tblPr>
              <a:tblGrid>
                <a:gridCol w="2531425"/>
                <a:gridCol w="2074925"/>
                <a:gridCol w="2074925"/>
                <a:gridCol w="2074925"/>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1" u="none" strike="noStrike" cap="none" dirty="0" smtClean="0">
                          <a:solidFill>
                            <a:srgbClr val="0070C0"/>
                          </a:solidFill>
                        </a:rPr>
                        <a:t>Sigma-002</a:t>
                      </a:r>
                    </a:p>
                    <a:p>
                      <a:pPr marL="0" marR="0" lvl="0" indent="0" algn="ctr" rtl="0">
                        <a:lnSpc>
                          <a:spcPct val="100000"/>
                        </a:lnSpc>
                        <a:spcBef>
                          <a:spcPts val="0"/>
                        </a:spcBef>
                        <a:spcAft>
                          <a:spcPts val="0"/>
                        </a:spcAft>
                        <a:buClr>
                          <a:srgbClr val="000000"/>
                        </a:buClr>
                        <a:buSzPts val="1400"/>
                        <a:buFont typeface="Arial"/>
                        <a:buNone/>
                      </a:pPr>
                      <a:endParaRPr sz="1400" b="1" u="none" strike="noStrike" cap="none" dirty="0">
                        <a:solidFill>
                          <a:srgbClr val="0070C0"/>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Name/Names</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1" u="none" strike="noStrike" cap="none" dirty="0" smtClean="0">
                          <a:solidFill>
                            <a:srgbClr val="0070C0"/>
                          </a:solidFill>
                        </a:rPr>
                        <a:t>Punjab Engineering College, Chandigarh</a:t>
                      </a:r>
                    </a:p>
                    <a:p>
                      <a:pPr marL="0" marR="0" lvl="0" indent="0" algn="ctr" rtl="0">
                        <a:lnSpc>
                          <a:spcPct val="100000"/>
                        </a:lnSpc>
                        <a:spcBef>
                          <a:spcPts val="0"/>
                        </a:spcBef>
                        <a:spcAft>
                          <a:spcPts val="0"/>
                        </a:spcAft>
                        <a:buClr>
                          <a:srgbClr val="000000"/>
                        </a:buClr>
                        <a:buSzPts val="1400"/>
                        <a:buFont typeface="Arial"/>
                        <a:buNone/>
                      </a:pPr>
                      <a:endParaRPr sz="1400" b="1" u="none" strike="noStrike" cap="none" dirty="0">
                        <a:solidFill>
                          <a:srgbClr val="0070C0"/>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1 (Leader)</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2</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3</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1" u="none" strike="noStrike" cap="none" dirty="0" smtClean="0">
                          <a:solidFill>
                            <a:srgbClr val="0070C0"/>
                          </a:solidFill>
                        </a:rPr>
                        <a:t>Sushant Singh</a:t>
                      </a:r>
                    </a:p>
                    <a:p>
                      <a:pPr marL="0" marR="0" lvl="0" indent="0" algn="ctr" rtl="0">
                        <a:lnSpc>
                          <a:spcPct val="100000"/>
                        </a:lnSpc>
                        <a:spcBef>
                          <a:spcPts val="0"/>
                        </a:spcBef>
                        <a:spcAft>
                          <a:spcPts val="0"/>
                        </a:spcAft>
                        <a:buClr>
                          <a:srgbClr val="000000"/>
                        </a:buClr>
                        <a:buSzPts val="1400"/>
                        <a:buFont typeface="Arial"/>
                        <a:buNone/>
                      </a:pPr>
                      <a:endParaRPr sz="1400" b="1" u="none" strike="noStrike" cap="none" dirty="0">
                        <a:solidFill>
                          <a:srgbClr val="0070C0"/>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1" u="none" strike="noStrike" cap="none" dirty="0" smtClean="0">
                          <a:solidFill>
                            <a:srgbClr val="0070C0"/>
                          </a:solidFill>
                        </a:rPr>
                        <a:t>-</a:t>
                      </a:r>
                    </a:p>
                    <a:p>
                      <a:pPr marL="0" marR="0" lvl="0" indent="0" algn="ctr" rtl="0">
                        <a:lnSpc>
                          <a:spcPct val="100000"/>
                        </a:lnSpc>
                        <a:spcBef>
                          <a:spcPts val="0"/>
                        </a:spcBef>
                        <a:spcAft>
                          <a:spcPts val="0"/>
                        </a:spcAft>
                        <a:buClr>
                          <a:srgbClr val="000000"/>
                        </a:buClr>
                        <a:buSzPts val="1400"/>
                        <a:buFont typeface="Arial"/>
                        <a:buNone/>
                      </a:pPr>
                      <a:endParaRPr sz="1400" b="1" u="none" strike="noStrike" cap="none" dirty="0">
                        <a:solidFill>
                          <a:srgbClr val="0070C0"/>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1" u="none" strike="noStrike" cap="none" dirty="0" smtClean="0">
                          <a:solidFill>
                            <a:srgbClr val="0070C0"/>
                          </a:solidFill>
                        </a:rPr>
                        <a:t>-</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Batch</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1" u="none" strike="noStrike" cap="none" dirty="0" smtClean="0">
                          <a:solidFill>
                            <a:srgbClr val="0070C0"/>
                          </a:solidFill>
                        </a:rPr>
                        <a:t>2024</a:t>
                      </a: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400" b="1" u="none" strike="noStrike" cap="none" dirty="0" smtClean="0">
                        <a:solidFill>
                          <a:srgbClr val="0070C0"/>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1" u="none" strike="noStrike" cap="none" dirty="0" smtClean="0">
                          <a:solidFill>
                            <a:srgbClr val="0070C0"/>
                          </a:solidFill>
                        </a:rPr>
                        <a:t>-</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1" u="none" strike="noStrike" cap="none" dirty="0" smtClean="0">
                          <a:solidFill>
                            <a:srgbClr val="0070C0"/>
                          </a:solidFill>
                        </a:rPr>
                        <a:t>-</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310541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 name="Rectangle 1"/>
          <p:cNvSpPr/>
          <p:nvPr/>
        </p:nvSpPr>
        <p:spPr>
          <a:xfrm>
            <a:off x="259080" y="110895"/>
            <a:ext cx="8602980" cy="4678204"/>
          </a:xfrm>
          <a:prstGeom prst="rect">
            <a:avLst/>
          </a:prstGeom>
        </p:spPr>
        <p:txBody>
          <a:bodyPr wrap="square">
            <a:spAutoFit/>
          </a:bodyPr>
          <a:lstStyle/>
          <a:p>
            <a:pPr lvl="0" algn="ctr">
              <a:buClr>
                <a:schemeClr val="dk1"/>
              </a:buClr>
              <a:buSzPts val="1100"/>
            </a:pPr>
            <a:r>
              <a:rPr lang="en" sz="2400" b="1" dirty="0" smtClean="0">
                <a:solidFill>
                  <a:srgbClr val="FF0000"/>
                </a:solidFill>
                <a:latin typeface="Roboto Mono"/>
                <a:ea typeface="Roboto Mono"/>
                <a:cs typeface="Roboto Mono"/>
                <a:sym typeface="Roboto Mono"/>
              </a:rPr>
              <a:t>Glossary</a:t>
            </a:r>
          </a:p>
          <a:p>
            <a:pPr marL="228600" lvl="0" indent="-228600">
              <a:buClr>
                <a:schemeClr val="dk1"/>
              </a:buClr>
              <a:buSzPts val="1100"/>
              <a:buFont typeface="+mj-lt"/>
              <a:buAutoNum type="arabicParenR"/>
            </a:pPr>
            <a:endParaRPr lang="en" sz="1100" b="1" dirty="0" smtClean="0">
              <a:latin typeface="Roboto Mono"/>
              <a:ea typeface="Roboto Mono"/>
              <a:cs typeface="Roboto Mono"/>
              <a:sym typeface="Roboto Mono"/>
            </a:endParaRPr>
          </a:p>
          <a:p>
            <a:pPr marL="228600" lvl="0" indent="-228600">
              <a:buClr>
                <a:schemeClr val="dk1"/>
              </a:buClr>
              <a:buSzPts val="1100"/>
              <a:buFont typeface="+mj-lt"/>
              <a:buAutoNum type="arabicParenR"/>
            </a:pPr>
            <a:endParaRPr lang="en" sz="1100" b="1" dirty="0">
              <a:latin typeface="Roboto Mono"/>
              <a:ea typeface="Roboto Mono"/>
              <a:cs typeface="Roboto Mono"/>
              <a:sym typeface="Roboto Mono"/>
            </a:endParaRPr>
          </a:p>
          <a:p>
            <a:pPr marL="228600" lvl="0" indent="-228600">
              <a:buClr>
                <a:srgbClr val="0070C0"/>
              </a:buClr>
              <a:buSzPts val="1100"/>
              <a:buFont typeface="+mj-lt"/>
              <a:buAutoNum type="arabicParenR"/>
            </a:pPr>
            <a:r>
              <a:rPr lang="en" sz="1200" b="1" dirty="0" smtClean="0">
                <a:solidFill>
                  <a:srgbClr val="0070C0"/>
                </a:solidFill>
                <a:latin typeface="Roboto Mono"/>
                <a:ea typeface="Roboto Mono"/>
                <a:cs typeface="Roboto Mono"/>
                <a:sym typeface="Roboto Mono"/>
              </a:rPr>
              <a:t>CBR</a:t>
            </a:r>
            <a:r>
              <a:rPr lang="en" sz="1200" b="1" dirty="0">
                <a:solidFill>
                  <a:srgbClr val="0070C0"/>
                </a:solidFill>
                <a:latin typeface="Roboto Mono"/>
                <a:ea typeface="Roboto Mono"/>
                <a:cs typeface="Roboto Mono"/>
                <a:sym typeface="Roboto Mono"/>
              </a:rPr>
              <a:t>:</a:t>
            </a:r>
            <a:r>
              <a:rPr lang="en" sz="1200" b="1" dirty="0">
                <a:latin typeface="Roboto Mono"/>
                <a:ea typeface="Roboto Mono"/>
                <a:cs typeface="Roboto Mono"/>
                <a:sym typeface="Roboto Mono"/>
              </a:rPr>
              <a:t> </a:t>
            </a:r>
            <a:r>
              <a:rPr lang="en-US" sz="1200" dirty="0"/>
              <a:t>Content-Based Retrieval (CBR) is a retrieval technique used in information retrieval and recommendation systems to find and retrieve items (such as documents, images, or products) that are similar in content to a given query or item. Unlike collaborative filtering, which relies on user interactions and preferences, content-based retrieval focuses on the inherent characteristics and attributes of the items </a:t>
            </a:r>
            <a:r>
              <a:rPr lang="en-US" sz="1200" dirty="0" smtClean="0"/>
              <a:t>themselves.</a:t>
            </a:r>
            <a:br>
              <a:rPr lang="en-US" sz="1200" dirty="0" smtClean="0"/>
            </a:br>
            <a:r>
              <a:rPr lang="en-US" sz="1200" dirty="0" smtClean="0"/>
              <a:t/>
            </a:r>
            <a:br>
              <a:rPr lang="en-US" sz="1200" dirty="0" smtClean="0"/>
            </a:br>
            <a:r>
              <a:rPr lang="en-US" sz="1200" dirty="0" smtClean="0"/>
              <a:t>In </a:t>
            </a:r>
            <a:r>
              <a:rPr lang="en-US" sz="1200" dirty="0"/>
              <a:t>the context of a clothing recommendation system, content-based retrieval might involve considering attributes like color, size, style, material, and brand. If a user is looking for a red dress, the system will retrieve dresses that match the red color attribute, even if they were not explicitly rated or liked by the user before</a:t>
            </a:r>
            <a:r>
              <a:rPr lang="en-US" sz="1200" dirty="0" smtClean="0"/>
              <a:t>.</a:t>
            </a:r>
            <a:endParaRPr lang="en" sz="1200" b="1" dirty="0" smtClean="0">
              <a:latin typeface="Roboto Mono"/>
              <a:ea typeface="Roboto Mono"/>
              <a:cs typeface="Roboto Mono"/>
              <a:sym typeface="Roboto Mono"/>
            </a:endParaRPr>
          </a:p>
          <a:p>
            <a:pPr marL="228600" lvl="0" indent="-228600">
              <a:buClr>
                <a:schemeClr val="dk1"/>
              </a:buClr>
              <a:buSzPts val="1100"/>
              <a:buFont typeface="+mj-lt"/>
              <a:buAutoNum type="arabicParenR"/>
            </a:pPr>
            <a:endParaRPr lang="en" sz="1200" b="1" dirty="0" smtClean="0">
              <a:latin typeface="Roboto Mono"/>
              <a:ea typeface="Roboto Mono"/>
              <a:cs typeface="Roboto Mono"/>
              <a:sym typeface="Roboto Mono"/>
            </a:endParaRPr>
          </a:p>
          <a:p>
            <a:pPr marL="228600" lvl="0" indent="-228600">
              <a:buClr>
                <a:schemeClr val="dk1"/>
              </a:buClr>
              <a:buSzPts val="1100"/>
              <a:buFont typeface="+mj-lt"/>
              <a:buAutoNum type="arabicParenR"/>
            </a:pPr>
            <a:endParaRPr lang="en" sz="1200" b="1" dirty="0">
              <a:latin typeface="Roboto Mono"/>
              <a:ea typeface="Roboto Mono"/>
              <a:cs typeface="Roboto Mono"/>
              <a:sym typeface="Roboto Mono"/>
            </a:endParaRPr>
          </a:p>
          <a:p>
            <a:pPr marL="228600" lvl="0" indent="-228600">
              <a:buClr>
                <a:srgbClr val="0070C0"/>
              </a:buClr>
              <a:buSzPts val="1100"/>
              <a:buFont typeface="+mj-lt"/>
              <a:buAutoNum type="arabicParenR"/>
            </a:pPr>
            <a:r>
              <a:rPr lang="en" sz="1200" b="1" dirty="0">
                <a:solidFill>
                  <a:srgbClr val="0070C0"/>
                </a:solidFill>
                <a:latin typeface="Roboto Mono"/>
                <a:ea typeface="Roboto Mono"/>
                <a:cs typeface="Roboto Mono"/>
                <a:sym typeface="Roboto Mono"/>
              </a:rPr>
              <a:t>KNN: </a:t>
            </a:r>
            <a:r>
              <a:rPr lang="en-US" sz="1200" dirty="0"/>
              <a:t>KNN (K nearest neighbors) is a machine learning algorithm used for classification and regression tasks. In the context of the fashion outfit generator, KNN is used to find the "nearest neighbors" (similar outfits) to a user's preferences and past choices in order to recommend outfits that align with their tastes.</a:t>
            </a:r>
          </a:p>
          <a:p>
            <a:pPr marL="228600" lvl="0" indent="-228600">
              <a:buClr>
                <a:schemeClr val="dk1"/>
              </a:buClr>
              <a:buSzPts val="1100"/>
              <a:buFont typeface="+mj-lt"/>
              <a:buAutoNum type="arabicParenR"/>
            </a:pPr>
            <a:endParaRPr lang="en" sz="1200" b="1" dirty="0" smtClean="0">
              <a:latin typeface="Roboto Mono"/>
              <a:ea typeface="Roboto Mono"/>
              <a:cs typeface="Roboto Mono"/>
              <a:sym typeface="Roboto Mono"/>
            </a:endParaRPr>
          </a:p>
          <a:p>
            <a:pPr marL="228600" lvl="0" indent="-228600">
              <a:buClr>
                <a:schemeClr val="dk1"/>
              </a:buClr>
              <a:buSzPts val="1100"/>
              <a:buFont typeface="+mj-lt"/>
              <a:buAutoNum type="arabicParenR"/>
            </a:pPr>
            <a:endParaRPr lang="en" sz="1200" b="1" dirty="0">
              <a:latin typeface="Roboto Mono"/>
              <a:ea typeface="Roboto Mono"/>
              <a:cs typeface="Roboto Mono"/>
              <a:sym typeface="Roboto Mono"/>
            </a:endParaRPr>
          </a:p>
          <a:p>
            <a:pPr marL="228600" lvl="0" indent="-228600">
              <a:buClr>
                <a:srgbClr val="0070C0"/>
              </a:buClr>
              <a:buSzPts val="1100"/>
              <a:buFont typeface="+mj-lt"/>
              <a:buAutoNum type="arabicParenR"/>
            </a:pPr>
            <a:r>
              <a:rPr lang="en" sz="1200" b="1" dirty="0">
                <a:solidFill>
                  <a:srgbClr val="0070C0"/>
                </a:solidFill>
                <a:latin typeface="Roboto Mono"/>
                <a:ea typeface="Roboto Mono"/>
                <a:cs typeface="Roboto Mono"/>
                <a:sym typeface="Roboto Mono"/>
              </a:rPr>
              <a:t>LLM: </a:t>
            </a:r>
            <a:r>
              <a:rPr lang="en-US" sz="1200" dirty="0"/>
              <a:t>A large language model (LLM) is a type of machine learning model that can perform a variety of natural language processing (NLP) tasks such as generating and classifying text, answering questions in a conversational manner, and translating text from one language to another.</a:t>
            </a:r>
            <a:endParaRPr lang="en" sz="1200" b="1" dirty="0" smtClean="0">
              <a:latin typeface="Roboto Mono"/>
              <a:ea typeface="Roboto Mono"/>
              <a:cs typeface="Roboto Mono"/>
              <a:sym typeface="Roboto Mono"/>
            </a:endParaRPr>
          </a:p>
          <a:p>
            <a:pPr marL="228600" lvl="0" indent="-228600">
              <a:buClr>
                <a:schemeClr val="dk1"/>
              </a:buClr>
              <a:buSzPts val="1100"/>
              <a:buFont typeface="+mj-lt"/>
              <a:buAutoNum type="arabicParenR"/>
            </a:pPr>
            <a:endParaRPr lang="en" sz="1200" b="1" dirty="0" smtClean="0">
              <a:latin typeface="Roboto Mono"/>
              <a:ea typeface="Roboto Mono"/>
              <a:cs typeface="Roboto Mono"/>
              <a:sym typeface="Roboto Mono"/>
            </a:endParaRPr>
          </a:p>
          <a:p>
            <a:pPr marL="228600" lvl="0" indent="-228600">
              <a:buClr>
                <a:schemeClr val="dk1"/>
              </a:buClr>
              <a:buSzPts val="1100"/>
              <a:buFont typeface="+mj-lt"/>
              <a:buAutoNum type="arabicParenR"/>
            </a:pPr>
            <a:endParaRPr lang="en" sz="1200" b="1" dirty="0">
              <a:latin typeface="Roboto Mono"/>
              <a:ea typeface="Roboto Mono"/>
              <a:cs typeface="Roboto Mono"/>
              <a:sym typeface="Roboto Mono"/>
            </a:endParaRPr>
          </a:p>
          <a:p>
            <a:pPr marL="228600" indent="-228600">
              <a:buClr>
                <a:srgbClr val="0070C0"/>
              </a:buClr>
              <a:buSzPts val="1100"/>
              <a:buFont typeface="+mj-lt"/>
              <a:buAutoNum type="arabicParenR"/>
            </a:pPr>
            <a:r>
              <a:rPr lang="en-US" sz="1200" b="1" dirty="0" err="1">
                <a:solidFill>
                  <a:srgbClr val="0070C0"/>
                </a:solidFill>
                <a:ea typeface="Calibri"/>
                <a:cs typeface="Calibri"/>
                <a:sym typeface="Calibri"/>
              </a:rPr>
              <a:t>Pinscrape</a:t>
            </a:r>
            <a:r>
              <a:rPr lang="en-US" sz="1200" b="1" dirty="0">
                <a:solidFill>
                  <a:srgbClr val="0070C0"/>
                </a:solidFill>
                <a:ea typeface="Calibri"/>
                <a:cs typeface="Calibri"/>
                <a:sym typeface="Calibri"/>
              </a:rPr>
              <a:t>: </a:t>
            </a:r>
            <a:r>
              <a:rPr lang="en-US" sz="1200" dirty="0" smtClean="0"/>
              <a:t>It is a python </a:t>
            </a:r>
            <a:r>
              <a:rPr lang="en-US" sz="1200" dirty="0"/>
              <a:t>package </a:t>
            </a:r>
            <a:r>
              <a:rPr lang="en-US" sz="1200" dirty="0" smtClean="0"/>
              <a:t>that can </a:t>
            </a:r>
            <a:r>
              <a:rPr lang="en-US" sz="1200" dirty="0"/>
              <a:t>be use to scrape images from </a:t>
            </a:r>
            <a:r>
              <a:rPr lang="en-US" sz="1200" dirty="0"/>
              <a:t>P</a:t>
            </a:r>
            <a:r>
              <a:rPr lang="en-US" sz="1200" dirty="0" smtClean="0"/>
              <a:t>interest </a:t>
            </a:r>
            <a:r>
              <a:rPr lang="en-US" sz="1200" dirty="0"/>
              <a:t>just by using any search keywords.</a:t>
            </a:r>
            <a:endParaRPr lang="en-US" sz="1200" dirty="0">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 name="Rectangle 1"/>
          <p:cNvSpPr/>
          <p:nvPr/>
        </p:nvSpPr>
        <p:spPr>
          <a:xfrm>
            <a:off x="259080" y="41154"/>
            <a:ext cx="8602980" cy="5147563"/>
          </a:xfrm>
          <a:prstGeom prst="rect">
            <a:avLst/>
          </a:prstGeom>
        </p:spPr>
        <p:txBody>
          <a:bodyPr wrap="square">
            <a:spAutoFit/>
          </a:bodyPr>
          <a:lstStyle/>
          <a:p>
            <a:pPr lvl="0" algn="ctr">
              <a:buClr>
                <a:schemeClr val="dk1"/>
              </a:buClr>
              <a:buSzPts val="1100"/>
            </a:pPr>
            <a:r>
              <a:rPr lang="en" sz="2400" b="1" dirty="0" smtClean="0">
                <a:solidFill>
                  <a:srgbClr val="FF0000"/>
                </a:solidFill>
                <a:latin typeface="Roboto Mono"/>
                <a:ea typeface="Roboto Mono"/>
                <a:cs typeface="Roboto Mono"/>
                <a:sym typeface="Roboto Mono"/>
              </a:rPr>
              <a:t>Use Cases</a:t>
            </a:r>
          </a:p>
          <a:p>
            <a:pPr lvl="0">
              <a:buClr>
                <a:schemeClr val="dk1"/>
              </a:buClr>
              <a:buSzPts val="1100"/>
            </a:pPr>
            <a:endParaRPr lang="en" sz="1200" b="1" dirty="0">
              <a:latin typeface="Roboto Mono"/>
              <a:ea typeface="Roboto Mono"/>
              <a:cs typeface="Roboto Mono"/>
              <a:sym typeface="Roboto Mono"/>
            </a:endParaRPr>
          </a:p>
          <a:p>
            <a:pPr marL="228600" indent="-228600">
              <a:lnSpc>
                <a:spcPts val="1440"/>
              </a:lnSpc>
              <a:buClr>
                <a:srgbClr val="0070C0"/>
              </a:buClr>
              <a:buFont typeface="+mj-lt"/>
              <a:buAutoNum type="arabicParenR"/>
            </a:pPr>
            <a:r>
              <a:rPr lang="en-US" sz="1100" b="1" dirty="0">
                <a:solidFill>
                  <a:srgbClr val="0070C0"/>
                </a:solidFill>
              </a:rPr>
              <a:t>Personalized Outfit Recommendations based on Purchase </a:t>
            </a:r>
            <a:r>
              <a:rPr lang="en-US" sz="1100" b="1" dirty="0" smtClean="0">
                <a:solidFill>
                  <a:srgbClr val="0070C0"/>
                </a:solidFill>
              </a:rPr>
              <a:t>History</a:t>
            </a:r>
            <a:r>
              <a:rPr lang="en-US" sz="1100" dirty="0" smtClean="0"/>
              <a:t/>
            </a:r>
            <a:br>
              <a:rPr lang="en-US" sz="1100" dirty="0" smtClean="0"/>
            </a:br>
            <a:r>
              <a:rPr lang="en-US" sz="1100" b="1" dirty="0" smtClean="0"/>
              <a:t>Priority</a:t>
            </a:r>
            <a:r>
              <a:rPr lang="en-US" sz="1100" b="1" dirty="0"/>
              <a:t>:</a:t>
            </a:r>
            <a:r>
              <a:rPr lang="en-US" sz="1100" dirty="0"/>
              <a:t> </a:t>
            </a:r>
            <a:r>
              <a:rPr lang="en-US" sz="1100" dirty="0" smtClean="0"/>
              <a:t>P0 (High)</a:t>
            </a:r>
            <a:br>
              <a:rPr lang="en-US" sz="1100" dirty="0" smtClean="0"/>
            </a:br>
            <a:r>
              <a:rPr lang="en-US" sz="1100" b="1" dirty="0" smtClean="0"/>
              <a:t>Rationale</a:t>
            </a:r>
            <a:r>
              <a:rPr lang="en-US" sz="1100" b="1" dirty="0"/>
              <a:t>:</a:t>
            </a:r>
            <a:r>
              <a:rPr lang="en-US" sz="1100" dirty="0"/>
              <a:t> Understanding users' historical preferences and purchase behavior is crucial for delivering personalized and relevant outfit recommendations. This builds trust and loyalty by directly catering to individual tastes</a:t>
            </a:r>
            <a:r>
              <a:rPr lang="en-US" sz="1100" dirty="0" smtClean="0"/>
              <a:t>.</a:t>
            </a:r>
          </a:p>
          <a:p>
            <a:pPr lvl="1">
              <a:lnSpc>
                <a:spcPts val="1440"/>
              </a:lnSpc>
            </a:pPr>
            <a:endParaRPr lang="en-US" sz="1100" dirty="0"/>
          </a:p>
          <a:p>
            <a:pPr marL="228600" indent="-228600">
              <a:lnSpc>
                <a:spcPts val="1440"/>
              </a:lnSpc>
              <a:buClr>
                <a:srgbClr val="0070C0"/>
              </a:buClr>
              <a:buFont typeface="+mj-lt"/>
              <a:buAutoNum type="arabicParenR"/>
            </a:pPr>
            <a:r>
              <a:rPr lang="en-US" sz="1100" b="1" dirty="0">
                <a:solidFill>
                  <a:srgbClr val="0070C0"/>
                </a:solidFill>
              </a:rPr>
              <a:t>Real-time Trend Analysis from Social </a:t>
            </a:r>
            <a:r>
              <a:rPr lang="en-US" sz="1100" b="1" dirty="0" smtClean="0">
                <a:solidFill>
                  <a:srgbClr val="0070C0"/>
                </a:solidFill>
              </a:rPr>
              <a:t>Media</a:t>
            </a:r>
            <a:r>
              <a:rPr lang="en-US" sz="1100" dirty="0" smtClean="0"/>
              <a:t/>
            </a:r>
            <a:br>
              <a:rPr lang="en-US" sz="1100" dirty="0" smtClean="0"/>
            </a:br>
            <a:r>
              <a:rPr lang="en-US" sz="1100" b="1" dirty="0" smtClean="0"/>
              <a:t>Priority</a:t>
            </a:r>
            <a:r>
              <a:rPr lang="en-US" sz="1100" b="1" dirty="0"/>
              <a:t>: </a:t>
            </a:r>
            <a:r>
              <a:rPr lang="en-US" sz="1100" dirty="0"/>
              <a:t>P0 (</a:t>
            </a:r>
            <a:r>
              <a:rPr lang="en-US" sz="1100" dirty="0" smtClean="0"/>
              <a:t>High)</a:t>
            </a:r>
            <a:br>
              <a:rPr lang="en-US" sz="1100" dirty="0" smtClean="0"/>
            </a:br>
            <a:r>
              <a:rPr lang="en-US" sz="1100" b="1" dirty="0" smtClean="0"/>
              <a:t>Rationale</a:t>
            </a:r>
            <a:r>
              <a:rPr lang="en-US" sz="1100" b="1" dirty="0"/>
              <a:t>: </a:t>
            </a:r>
            <a:r>
              <a:rPr lang="en-US" sz="1100" dirty="0"/>
              <a:t>Staying updated with the latest fashion trends ensures that our outfit recommendations are in line with what's currently popular. This dynamic approach enhances user engagement and positions Flipkart as a platform that offers trendy options</a:t>
            </a:r>
            <a:r>
              <a:rPr lang="en-US" sz="1100" dirty="0" smtClean="0"/>
              <a:t>.</a:t>
            </a:r>
          </a:p>
          <a:p>
            <a:pPr lvl="1">
              <a:lnSpc>
                <a:spcPts val="1440"/>
              </a:lnSpc>
            </a:pPr>
            <a:endParaRPr lang="en-US" sz="1100" dirty="0"/>
          </a:p>
          <a:p>
            <a:pPr marL="228600" indent="-228600">
              <a:lnSpc>
                <a:spcPts val="1440"/>
              </a:lnSpc>
              <a:buClr>
                <a:srgbClr val="0070C0"/>
              </a:buClr>
              <a:buFont typeface="+mj-lt"/>
              <a:buAutoNum type="arabicParenR"/>
            </a:pPr>
            <a:r>
              <a:rPr lang="en-US" sz="1100" b="1" dirty="0">
                <a:solidFill>
                  <a:srgbClr val="0070C0"/>
                </a:solidFill>
              </a:rPr>
              <a:t>Browsing Data-Informed Outfit </a:t>
            </a:r>
            <a:r>
              <a:rPr lang="en-US" sz="1100" b="1" dirty="0" smtClean="0">
                <a:solidFill>
                  <a:srgbClr val="0070C0"/>
                </a:solidFill>
              </a:rPr>
              <a:t>Suggestions</a:t>
            </a:r>
            <a:r>
              <a:rPr lang="en-US" sz="1100" dirty="0" smtClean="0"/>
              <a:t/>
            </a:r>
            <a:br>
              <a:rPr lang="en-US" sz="1100" dirty="0" smtClean="0"/>
            </a:br>
            <a:r>
              <a:rPr lang="en-US" sz="1100" b="1" dirty="0" smtClean="0"/>
              <a:t>Priority</a:t>
            </a:r>
            <a:r>
              <a:rPr lang="en-US" sz="1100" b="1" dirty="0"/>
              <a:t>:</a:t>
            </a:r>
            <a:r>
              <a:rPr lang="en-US" sz="1100" dirty="0"/>
              <a:t> </a:t>
            </a:r>
            <a:r>
              <a:rPr lang="en-US" sz="1100" dirty="0" smtClean="0"/>
              <a:t>Medium (P1)</a:t>
            </a:r>
            <a:br>
              <a:rPr lang="en-US" sz="1100" dirty="0" smtClean="0"/>
            </a:br>
            <a:r>
              <a:rPr lang="en-US" sz="1100" b="1" dirty="0" smtClean="0"/>
              <a:t>Rationale</a:t>
            </a:r>
            <a:r>
              <a:rPr lang="en-US" sz="1100" b="1" dirty="0"/>
              <a:t>:</a:t>
            </a:r>
            <a:r>
              <a:rPr lang="en-US" sz="1100" dirty="0"/>
              <a:t> Utilizing browsing behavior to suggest outfits bridges the gap between exploration and purchase. While important, it may be slightly less impactful than directly analyzing purchase history</a:t>
            </a:r>
            <a:r>
              <a:rPr lang="en-US" sz="1100" dirty="0" smtClean="0"/>
              <a:t>.</a:t>
            </a:r>
          </a:p>
          <a:p>
            <a:pPr lvl="1">
              <a:lnSpc>
                <a:spcPts val="1440"/>
              </a:lnSpc>
            </a:pPr>
            <a:endParaRPr lang="en-US" sz="1100" dirty="0"/>
          </a:p>
          <a:p>
            <a:pPr marL="228600" indent="-228600">
              <a:lnSpc>
                <a:spcPts val="1440"/>
              </a:lnSpc>
              <a:buClr>
                <a:srgbClr val="0070C0"/>
              </a:buClr>
              <a:buFont typeface="+mj-lt"/>
              <a:buAutoNum type="arabicParenR"/>
            </a:pPr>
            <a:r>
              <a:rPr lang="en-US" sz="1100" b="1" dirty="0">
                <a:solidFill>
                  <a:srgbClr val="0070C0"/>
                </a:solidFill>
              </a:rPr>
              <a:t>User Interaction and Feedback </a:t>
            </a:r>
            <a:r>
              <a:rPr lang="en-US" sz="1100" b="1" dirty="0" smtClean="0">
                <a:solidFill>
                  <a:srgbClr val="0070C0"/>
                </a:solidFill>
              </a:rPr>
              <a:t>Incorporation</a:t>
            </a:r>
            <a:r>
              <a:rPr lang="en-US" sz="1100" dirty="0" smtClean="0"/>
              <a:t/>
            </a:r>
            <a:br>
              <a:rPr lang="en-US" sz="1100" dirty="0" smtClean="0"/>
            </a:br>
            <a:r>
              <a:rPr lang="en-US" sz="1100" b="1" dirty="0" smtClean="0"/>
              <a:t>Priority</a:t>
            </a:r>
            <a:r>
              <a:rPr lang="en-US" sz="1100" b="1" dirty="0"/>
              <a:t>: </a:t>
            </a:r>
            <a:r>
              <a:rPr lang="en-US" sz="1100" dirty="0"/>
              <a:t>Medium (</a:t>
            </a:r>
            <a:r>
              <a:rPr lang="en-US" sz="1100" dirty="0" smtClean="0"/>
              <a:t>P1)</a:t>
            </a:r>
            <a:br>
              <a:rPr lang="en-US" sz="1100" dirty="0" smtClean="0"/>
            </a:br>
            <a:r>
              <a:rPr lang="en-US" sz="1100" b="1" dirty="0" smtClean="0"/>
              <a:t>Rationale</a:t>
            </a:r>
            <a:r>
              <a:rPr lang="en-US" sz="1100" b="1" dirty="0"/>
              <a:t>: </a:t>
            </a:r>
            <a:r>
              <a:rPr lang="en-US" sz="1100" dirty="0"/>
              <a:t>Allowing users to provide feedback and interact with the outfit generator adds an element of personalization. While valuable, this may have a slightly lower priority compared to cases that directly analyze user data</a:t>
            </a:r>
            <a:r>
              <a:rPr lang="en-US" sz="1100" dirty="0" smtClean="0"/>
              <a:t>.</a:t>
            </a:r>
          </a:p>
          <a:p>
            <a:pPr lvl="1">
              <a:lnSpc>
                <a:spcPts val="1440"/>
              </a:lnSpc>
            </a:pPr>
            <a:endParaRPr lang="en-US" sz="1100" dirty="0"/>
          </a:p>
          <a:p>
            <a:pPr marL="228600" indent="-228600">
              <a:lnSpc>
                <a:spcPts val="1440"/>
              </a:lnSpc>
              <a:buClr>
                <a:srgbClr val="0070C0"/>
              </a:buClr>
              <a:buFont typeface="+mj-lt"/>
              <a:buAutoNum type="arabicParenR"/>
            </a:pPr>
            <a:r>
              <a:rPr lang="en-US" sz="1100" b="1" dirty="0">
                <a:solidFill>
                  <a:srgbClr val="0070C0"/>
                </a:solidFill>
              </a:rPr>
              <a:t>Occasion and Regional Preference-Driven </a:t>
            </a:r>
            <a:r>
              <a:rPr lang="en-US" sz="1100" b="1" dirty="0" smtClean="0">
                <a:solidFill>
                  <a:srgbClr val="0070C0"/>
                </a:solidFill>
              </a:rPr>
              <a:t>Outfits</a:t>
            </a:r>
            <a:r>
              <a:rPr lang="en-US" sz="1100" dirty="0" smtClean="0"/>
              <a:t/>
            </a:r>
            <a:br>
              <a:rPr lang="en-US" sz="1100" dirty="0" smtClean="0"/>
            </a:br>
            <a:r>
              <a:rPr lang="en-US" sz="1100" b="1" dirty="0" smtClean="0"/>
              <a:t>Priority</a:t>
            </a:r>
            <a:r>
              <a:rPr lang="en-US" sz="1100" b="1" dirty="0"/>
              <a:t>: </a:t>
            </a:r>
            <a:r>
              <a:rPr lang="en-US" sz="1100" dirty="0" smtClean="0"/>
              <a:t>Low </a:t>
            </a:r>
            <a:r>
              <a:rPr lang="en-US" sz="1100" dirty="0"/>
              <a:t>(</a:t>
            </a:r>
            <a:r>
              <a:rPr lang="en-US" sz="1100" dirty="0" smtClean="0"/>
              <a:t>P2)</a:t>
            </a:r>
            <a:br>
              <a:rPr lang="en-US" sz="1100" dirty="0" smtClean="0"/>
            </a:br>
            <a:r>
              <a:rPr lang="en-US" sz="1100" b="1" dirty="0" smtClean="0"/>
              <a:t>Rationale</a:t>
            </a:r>
            <a:r>
              <a:rPr lang="en-US" sz="1100" b="1" dirty="0"/>
              <a:t>:</a:t>
            </a:r>
            <a:r>
              <a:rPr lang="en-US" sz="1100" dirty="0"/>
              <a:t> While important for catering to specific needs, this use case may be more context-specific and applicable to a subset of users. It has value but may be addressed after addressing more general personalization strategies</a:t>
            </a:r>
            <a:r>
              <a:rPr lang="en-US" sz="1100" dirty="0" smtClean="0"/>
              <a:t>.</a:t>
            </a:r>
            <a:endParaRPr lang="en-US" sz="1100" dirty="0"/>
          </a:p>
          <a:p>
            <a:pPr lvl="0">
              <a:lnSpc>
                <a:spcPts val="1470"/>
              </a:lnSpc>
              <a:buClr>
                <a:schemeClr val="dk1"/>
              </a:buClr>
              <a:buSzPts val="1100"/>
            </a:pPr>
            <a:endParaRPr lang="en-US" sz="1100" dirty="0">
              <a:ea typeface="Calibri"/>
              <a:cs typeface="Calibri"/>
              <a:sym typeface="Calibri"/>
            </a:endParaRPr>
          </a:p>
        </p:txBody>
      </p:sp>
    </p:spTree>
    <p:extLst>
      <p:ext uri="{BB962C8B-B14F-4D97-AF65-F5344CB8AC3E}">
        <p14:creationId xmlns:p14="http://schemas.microsoft.com/office/powerpoint/2010/main" val="8641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 name="Rectangle 1"/>
          <p:cNvSpPr/>
          <p:nvPr/>
        </p:nvSpPr>
        <p:spPr>
          <a:xfrm>
            <a:off x="259080" y="94422"/>
            <a:ext cx="8602980" cy="4532010"/>
          </a:xfrm>
          <a:prstGeom prst="rect">
            <a:avLst/>
          </a:prstGeom>
        </p:spPr>
        <p:txBody>
          <a:bodyPr wrap="square">
            <a:spAutoFit/>
          </a:bodyPr>
          <a:lstStyle/>
          <a:p>
            <a:pPr lvl="0" algn="ctr">
              <a:buClr>
                <a:schemeClr val="dk1"/>
              </a:buClr>
              <a:buSzPts val="1100"/>
            </a:pPr>
            <a:r>
              <a:rPr lang="en" sz="2400" b="1" dirty="0">
                <a:solidFill>
                  <a:srgbClr val="FF0000"/>
                </a:solidFill>
                <a:latin typeface="+mn-lt"/>
                <a:ea typeface="Roboto Mono"/>
                <a:cs typeface="Roboto Mono"/>
                <a:sym typeface="Roboto Mono"/>
              </a:rPr>
              <a:t>Solution </a:t>
            </a:r>
            <a:r>
              <a:rPr lang="en" sz="2400" b="1" dirty="0" smtClean="0">
                <a:solidFill>
                  <a:srgbClr val="FF0000"/>
                </a:solidFill>
                <a:latin typeface="+mn-lt"/>
                <a:ea typeface="Roboto Mono"/>
                <a:cs typeface="Roboto Mono"/>
                <a:sym typeface="Roboto Mono"/>
              </a:rPr>
              <a:t>statement / Proposed Approach</a:t>
            </a:r>
          </a:p>
          <a:p>
            <a:pPr lvl="0" algn="ctr">
              <a:buClr>
                <a:schemeClr val="dk1"/>
              </a:buClr>
              <a:buSzPts val="1100"/>
            </a:pPr>
            <a:endParaRPr lang="en" sz="1200" b="1" dirty="0">
              <a:solidFill>
                <a:srgbClr val="FF0000"/>
              </a:solidFill>
              <a:latin typeface="+mn-lt"/>
              <a:ea typeface="Roboto Mono"/>
              <a:cs typeface="Roboto Mono"/>
              <a:sym typeface="Roboto Mono"/>
            </a:endParaRPr>
          </a:p>
          <a:p>
            <a:pPr lvl="0">
              <a:lnSpc>
                <a:spcPts val="1470"/>
              </a:lnSpc>
              <a:buClr>
                <a:schemeClr val="dk1"/>
              </a:buClr>
              <a:buSzPts val="1100"/>
            </a:pPr>
            <a:endParaRPr lang="en-US" sz="1100" dirty="0" smtClean="0">
              <a:ea typeface="Calibri"/>
              <a:cs typeface="Calibri"/>
              <a:sym typeface="Calibri"/>
            </a:endParaRPr>
          </a:p>
          <a:p>
            <a:r>
              <a:rPr lang="en-US" sz="1200" b="1" dirty="0">
                <a:solidFill>
                  <a:srgbClr val="0070C0"/>
                </a:solidFill>
              </a:rPr>
              <a:t>Overall Problem:</a:t>
            </a:r>
            <a:r>
              <a:rPr lang="en-US" sz="1200" dirty="0"/>
              <a:t> Create a Gen AI-powered fashion outfit generator for Flipkart that offers personalized and trendy outfit recommendations through natural conversational interactions.</a:t>
            </a:r>
          </a:p>
          <a:p>
            <a:endParaRPr lang="en-US" sz="1200" dirty="0" smtClean="0"/>
          </a:p>
          <a:p>
            <a:endParaRPr lang="en-US" sz="1200" dirty="0" smtClean="0"/>
          </a:p>
          <a:p>
            <a:r>
              <a:rPr lang="en-US" sz="1200" b="1" dirty="0" smtClean="0">
                <a:solidFill>
                  <a:srgbClr val="0070C0"/>
                </a:solidFill>
              </a:rPr>
              <a:t>Overall Solution: </a:t>
            </a:r>
            <a:r>
              <a:rPr lang="en-US" sz="1200" dirty="0"/>
              <a:t>The first task is to get the latest trending fashion related data in real-time from social media sites. For this, we can either use Web-Scraping or the API's provided by the sites. After this, we randomly fetch a fashion outfit from the trending fashion outfits and use an Image to Image </a:t>
            </a:r>
            <a:r>
              <a:rPr lang="en-US" sz="1200" b="1" dirty="0"/>
              <a:t>CBR</a:t>
            </a:r>
            <a:r>
              <a:rPr lang="en-US" sz="1200" dirty="0"/>
              <a:t> model that would recommend the similar outfits present in our dataset and resonating the most with the latest trends. </a:t>
            </a:r>
            <a:endParaRPr lang="en-US" sz="1200" dirty="0" smtClean="0"/>
          </a:p>
          <a:p>
            <a:endParaRPr lang="en-US" sz="1200" dirty="0"/>
          </a:p>
          <a:p>
            <a:r>
              <a:rPr lang="en-US" sz="1200" dirty="0" smtClean="0"/>
              <a:t>We </a:t>
            </a:r>
            <a:r>
              <a:rPr lang="en-US" sz="1200" dirty="0"/>
              <a:t>then would use a Latent Diffusion based Gen AI model to try-on the outfits recommended by the CBR model upon the avatar of the user. After that, we will show to the user how his avatar looks like in those outfits. We then will connect </a:t>
            </a:r>
            <a:r>
              <a:rPr lang="en-US" sz="1200" b="1" dirty="0" smtClean="0"/>
              <a:t>gpt-3.5-turbo</a:t>
            </a:r>
            <a:r>
              <a:rPr lang="en-US" sz="1200" dirty="0" smtClean="0"/>
              <a:t> </a:t>
            </a:r>
            <a:r>
              <a:rPr lang="en-US" sz="1200" dirty="0"/>
              <a:t>LLM (ChatGPT) with the User's interface. The user would give his opinion, ideas, likes, dislikes and any modifications he wants in those outfits. The LLM would analyze and extract all the relevant information (attributes of the fashion outfits) from the feedback of the user. </a:t>
            </a:r>
            <a:endParaRPr lang="en-US" sz="1200" dirty="0" smtClean="0"/>
          </a:p>
          <a:p>
            <a:endParaRPr lang="en-US" sz="1200" dirty="0"/>
          </a:p>
          <a:p>
            <a:r>
              <a:rPr lang="en-US" sz="1200" dirty="0" smtClean="0"/>
              <a:t>These </a:t>
            </a:r>
            <a:r>
              <a:rPr lang="en-US" sz="1200" dirty="0"/>
              <a:t>attributes would then be passed to a ML model. The ML model would use </a:t>
            </a:r>
            <a:r>
              <a:rPr lang="en-US" sz="1200" b="1" dirty="0"/>
              <a:t>KNN </a:t>
            </a:r>
            <a:r>
              <a:rPr lang="en-US" sz="1200" dirty="0"/>
              <a:t>algorithm to again fetch the most resonating fashion outfits w.r.t those extracted attributes. Again, the Latent Diffusion model would be used to fit the new outfits and would be shown to the user. </a:t>
            </a:r>
            <a:endParaRPr lang="en-US" sz="1200" dirty="0" smtClean="0"/>
          </a:p>
          <a:p>
            <a:endParaRPr lang="en-US" sz="1200" dirty="0"/>
          </a:p>
          <a:p>
            <a:r>
              <a:rPr lang="en-US" sz="1200" dirty="0" smtClean="0"/>
              <a:t>The </a:t>
            </a:r>
            <a:r>
              <a:rPr lang="en-US" sz="1200" dirty="0"/>
              <a:t>cycle would be repeated till the user is satisfied with the looks of his avatar.</a:t>
            </a:r>
            <a:endParaRPr lang="en-US" sz="1200" dirty="0"/>
          </a:p>
        </p:txBody>
      </p:sp>
    </p:spTree>
    <p:extLst>
      <p:ext uri="{BB962C8B-B14F-4D97-AF65-F5344CB8AC3E}">
        <p14:creationId xmlns:p14="http://schemas.microsoft.com/office/powerpoint/2010/main" val="188173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 name="Rectangle 1"/>
          <p:cNvSpPr/>
          <p:nvPr/>
        </p:nvSpPr>
        <p:spPr>
          <a:xfrm>
            <a:off x="259080" y="94422"/>
            <a:ext cx="8602980" cy="5539978"/>
          </a:xfrm>
          <a:prstGeom prst="rect">
            <a:avLst/>
          </a:prstGeom>
        </p:spPr>
        <p:txBody>
          <a:bodyPr wrap="square">
            <a:spAutoFit/>
          </a:bodyPr>
          <a:lstStyle/>
          <a:p>
            <a:pPr algn="ctr"/>
            <a:r>
              <a:rPr lang="en-US" sz="1800" b="1" dirty="0" smtClean="0">
                <a:solidFill>
                  <a:srgbClr val="0070C0"/>
                </a:solidFill>
              </a:rPr>
              <a:t>Sub-problems and Approaches</a:t>
            </a:r>
          </a:p>
          <a:p>
            <a:endParaRPr lang="en-US" sz="1200" b="1" dirty="0" smtClean="0"/>
          </a:p>
          <a:p>
            <a:endParaRPr lang="en-US" sz="1200" b="1" dirty="0" smtClean="0"/>
          </a:p>
          <a:p>
            <a:r>
              <a:rPr lang="en-US" sz="1200" b="1" dirty="0" smtClean="0"/>
              <a:t>Sub-Problem </a:t>
            </a:r>
            <a:r>
              <a:rPr lang="en-US" sz="1200" b="1" dirty="0"/>
              <a:t>1: Analyzing User's Preferences and Purchase History</a:t>
            </a:r>
            <a:endParaRPr lang="en-US" sz="1200" dirty="0"/>
          </a:p>
          <a:p>
            <a:r>
              <a:rPr lang="en-US" sz="1200" dirty="0"/>
              <a:t>Approach: Utilize historical user data and machine learning techniques </a:t>
            </a:r>
            <a:r>
              <a:rPr lang="en-US" sz="1200" dirty="0" smtClean="0"/>
              <a:t>(KNN, Cosine Similarity, Embeddings) to </a:t>
            </a:r>
            <a:r>
              <a:rPr lang="en-US" sz="1200" dirty="0"/>
              <a:t>extract and model user preferences.</a:t>
            </a:r>
          </a:p>
          <a:p>
            <a:endParaRPr lang="en-US" sz="1200" dirty="0" smtClean="0"/>
          </a:p>
          <a:p>
            <a:endParaRPr lang="en-US" sz="1200" dirty="0"/>
          </a:p>
          <a:p>
            <a:r>
              <a:rPr lang="en-US" sz="1200" b="1" dirty="0"/>
              <a:t>Sub-Problem 2: Generating Personalized Outfit Recommendations</a:t>
            </a:r>
            <a:endParaRPr lang="en-US" sz="1200" dirty="0"/>
          </a:p>
          <a:p>
            <a:r>
              <a:rPr lang="en-US" sz="1200" dirty="0" smtClean="0"/>
              <a:t>Approach</a:t>
            </a:r>
            <a:r>
              <a:rPr lang="en-US" sz="1200" dirty="0"/>
              <a:t>: Combine user preferences with AI-generated outfits while considering style coherence and compatibility</a:t>
            </a:r>
            <a:r>
              <a:rPr lang="en-US" sz="1200" dirty="0" smtClean="0"/>
              <a:t>.</a:t>
            </a:r>
          </a:p>
          <a:p>
            <a:endParaRPr lang="en-US" sz="1200" dirty="0" smtClean="0"/>
          </a:p>
          <a:p>
            <a:endParaRPr lang="en-US" sz="1200" dirty="0"/>
          </a:p>
          <a:p>
            <a:r>
              <a:rPr lang="en-US" sz="1200" b="1" dirty="0"/>
              <a:t>Sub-Problem 3: Incorporating Browsing Behavior for Outfit Suggestions</a:t>
            </a:r>
            <a:endParaRPr lang="en-US" sz="1200" dirty="0"/>
          </a:p>
          <a:p>
            <a:r>
              <a:rPr lang="en-US" sz="1200" dirty="0" smtClean="0"/>
              <a:t>Approach</a:t>
            </a:r>
            <a:r>
              <a:rPr lang="en-US" sz="1200" dirty="0"/>
              <a:t>: Develop algorithms that analyze products viewed, added to cart, and </a:t>
            </a:r>
            <a:r>
              <a:rPr lang="en-US" sz="1200" dirty="0" smtClean="0"/>
              <a:t>wish-listed </a:t>
            </a:r>
            <a:r>
              <a:rPr lang="en-US" sz="1200" dirty="0"/>
              <a:t>to generate outfit recommendations.</a:t>
            </a:r>
          </a:p>
          <a:p>
            <a:endParaRPr lang="en-US" sz="1200" dirty="0" smtClean="0"/>
          </a:p>
          <a:p>
            <a:endParaRPr lang="en-US" sz="1200" dirty="0" smtClean="0"/>
          </a:p>
          <a:p>
            <a:r>
              <a:rPr lang="en-US" sz="1200" b="1" dirty="0"/>
              <a:t>Sub-Problem 4: Integrating Real-time Trend Analysis from Social Media</a:t>
            </a:r>
            <a:endParaRPr lang="en-US" sz="1200" dirty="0"/>
          </a:p>
          <a:p>
            <a:r>
              <a:rPr lang="en-US" sz="1200" dirty="0" smtClean="0"/>
              <a:t>Approach</a:t>
            </a:r>
            <a:r>
              <a:rPr lang="en-US" sz="1200" dirty="0"/>
              <a:t>:  Provide up-to-date fashion recommendations based on current trends and influencers. For this either you can perform web scrapping or utilize API's of social media sites.</a:t>
            </a:r>
          </a:p>
          <a:p>
            <a:endParaRPr lang="en-US" sz="1200" dirty="0" smtClean="0"/>
          </a:p>
          <a:p>
            <a:endParaRPr lang="en-US" sz="1200" dirty="0"/>
          </a:p>
          <a:p>
            <a:r>
              <a:rPr lang="en-US" sz="1200" b="1" dirty="0"/>
              <a:t>Sub-Problem 5: Factoring in Occasion, Regional, and Age Preferences</a:t>
            </a:r>
            <a:endParaRPr lang="en-US" sz="1200" dirty="0"/>
          </a:p>
          <a:p>
            <a:r>
              <a:rPr lang="en-US" sz="1200" dirty="0"/>
              <a:t>Approach: Develop an outfit customization module that takes into account user-provided details for relevant outfit choices</a:t>
            </a:r>
            <a:r>
              <a:rPr lang="en-US" sz="1200" dirty="0" smtClean="0"/>
              <a:t>. Assign weights to each of the factors to account them in according to their level of priority.</a:t>
            </a:r>
            <a:endParaRPr lang="en-US" sz="1200" dirty="0"/>
          </a:p>
          <a:p>
            <a:endParaRPr lang="en-US" sz="1200" dirty="0"/>
          </a:p>
          <a:p>
            <a:endParaRPr lang="en-US" sz="1200" dirty="0"/>
          </a:p>
          <a:p>
            <a:endParaRPr lang="en-US" sz="1200" dirty="0"/>
          </a:p>
          <a:p>
            <a:endParaRPr lang="en-US" sz="1200" b="1" dirty="0"/>
          </a:p>
        </p:txBody>
      </p:sp>
    </p:spTree>
    <p:extLst>
      <p:ext uri="{BB962C8B-B14F-4D97-AF65-F5344CB8AC3E}">
        <p14:creationId xmlns:p14="http://schemas.microsoft.com/office/powerpoint/2010/main" val="332632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 name="Rectangle 1"/>
          <p:cNvSpPr/>
          <p:nvPr/>
        </p:nvSpPr>
        <p:spPr>
          <a:xfrm>
            <a:off x="259080" y="58910"/>
            <a:ext cx="8602980" cy="5078313"/>
          </a:xfrm>
          <a:prstGeom prst="rect">
            <a:avLst/>
          </a:prstGeom>
        </p:spPr>
        <p:txBody>
          <a:bodyPr wrap="square">
            <a:spAutoFit/>
          </a:bodyPr>
          <a:lstStyle/>
          <a:p>
            <a:r>
              <a:rPr lang="en-US" sz="1200" b="1" dirty="0"/>
              <a:t>Sub-Problem 6: Interactive User Feedback and Outfit Customization</a:t>
            </a:r>
            <a:endParaRPr lang="en-US" sz="1200" dirty="0"/>
          </a:p>
          <a:p>
            <a:r>
              <a:rPr lang="en-US" sz="1200" dirty="0"/>
              <a:t>Approach: Implement a conversational interface using NLP models like ChatGPT that enables users to modify individual items within outfits and provide feedback.</a:t>
            </a:r>
          </a:p>
          <a:p>
            <a:endParaRPr lang="en-US" sz="1200" b="1" dirty="0" smtClean="0"/>
          </a:p>
          <a:p>
            <a:endParaRPr lang="en-US" sz="1200" b="1" dirty="0"/>
          </a:p>
          <a:p>
            <a:r>
              <a:rPr lang="en-US" sz="1200" b="1" dirty="0" smtClean="0"/>
              <a:t>Sub-Problem </a:t>
            </a:r>
            <a:r>
              <a:rPr lang="en-US" sz="1200" b="1" dirty="0"/>
              <a:t>7: Complete and Well-coordinated Outfit Generation</a:t>
            </a:r>
            <a:endParaRPr lang="en-US" sz="1200" dirty="0"/>
          </a:p>
          <a:p>
            <a:r>
              <a:rPr lang="en-US" sz="1200" dirty="0"/>
              <a:t>Approach: Use some Gen AI powered models and train them over the dataset consisting of the original looks of the avatar and the expected looks after wearing the outfit</a:t>
            </a:r>
            <a:r>
              <a:rPr lang="en-US" sz="1200" dirty="0" smtClean="0"/>
              <a:t>.</a:t>
            </a:r>
            <a:endParaRPr lang="en-US" sz="1200" b="1" dirty="0" smtClean="0"/>
          </a:p>
          <a:p>
            <a:endParaRPr lang="en-US" sz="1200" b="1" dirty="0" smtClean="0"/>
          </a:p>
          <a:p>
            <a:endParaRPr lang="en-US" sz="1200" b="1" dirty="0"/>
          </a:p>
          <a:p>
            <a:r>
              <a:rPr lang="en-US" sz="1200" b="1" dirty="0" smtClean="0"/>
              <a:t>Sub-Problem 8: </a:t>
            </a:r>
            <a:r>
              <a:rPr lang="en-US" sz="1200" b="1" dirty="0"/>
              <a:t>Natural Conversational Interaction</a:t>
            </a:r>
            <a:endParaRPr lang="en-US" sz="1200" dirty="0"/>
          </a:p>
          <a:p>
            <a:r>
              <a:rPr lang="en-US" sz="1200" dirty="0" smtClean="0"/>
              <a:t>Approach</a:t>
            </a:r>
            <a:r>
              <a:rPr lang="en-US" sz="1200" dirty="0"/>
              <a:t>: Develop a </a:t>
            </a:r>
            <a:r>
              <a:rPr lang="en-US" sz="1200" dirty="0" err="1"/>
              <a:t>chatbot</a:t>
            </a:r>
            <a:r>
              <a:rPr lang="en-US" sz="1200" dirty="0"/>
              <a:t> </a:t>
            </a:r>
            <a:r>
              <a:rPr lang="en-US" sz="1200" dirty="0" smtClean="0"/>
              <a:t>that </a:t>
            </a:r>
            <a:r>
              <a:rPr lang="en-US" sz="1200" dirty="0"/>
              <a:t>enables users to communicate their preferences and receive outfit recommendations</a:t>
            </a:r>
            <a:r>
              <a:rPr lang="en-US" sz="1200" dirty="0" smtClean="0"/>
              <a:t>.</a:t>
            </a:r>
          </a:p>
          <a:p>
            <a:endParaRPr lang="en-US" sz="1200" dirty="0" smtClean="0"/>
          </a:p>
          <a:p>
            <a:endParaRPr lang="en-US" sz="1200" dirty="0"/>
          </a:p>
          <a:p>
            <a:r>
              <a:rPr lang="en-US" sz="1200" b="1" dirty="0"/>
              <a:t>Sub-Problem 9</a:t>
            </a:r>
            <a:r>
              <a:rPr lang="en-US" sz="1200" b="1" dirty="0" smtClean="0"/>
              <a:t>: </a:t>
            </a:r>
            <a:r>
              <a:rPr lang="en-US" sz="1200" b="1" dirty="0"/>
              <a:t>Seamless Integration with </a:t>
            </a:r>
            <a:r>
              <a:rPr lang="en-US" sz="1200" b="1" dirty="0" smtClean="0"/>
              <a:t>Platform</a:t>
            </a:r>
            <a:endParaRPr lang="en-US" sz="1200" dirty="0"/>
          </a:p>
          <a:p>
            <a:r>
              <a:rPr lang="en-US" sz="1200" dirty="0" smtClean="0"/>
              <a:t>Approach</a:t>
            </a:r>
            <a:r>
              <a:rPr lang="en-US" sz="1200" dirty="0"/>
              <a:t>: Design APIs or backend systems to fetch user data, deliver recommendations, and support interactive features.</a:t>
            </a:r>
          </a:p>
          <a:p>
            <a:endParaRPr lang="en-US" sz="1200" b="1" dirty="0" smtClean="0"/>
          </a:p>
          <a:p>
            <a:endParaRPr lang="en-US" sz="1200" b="1" dirty="0" smtClean="0"/>
          </a:p>
          <a:p>
            <a:r>
              <a:rPr lang="en-US" sz="1200" b="1" dirty="0" smtClean="0"/>
              <a:t>Sub-Problem 10: </a:t>
            </a:r>
            <a:r>
              <a:rPr lang="en-US" sz="1200" b="1" dirty="0"/>
              <a:t>Testing, User Feedback, and Iteration</a:t>
            </a:r>
            <a:endParaRPr lang="en-US" sz="1200" dirty="0"/>
          </a:p>
          <a:p>
            <a:r>
              <a:rPr lang="en-US" sz="1200" dirty="0" smtClean="0"/>
              <a:t>Approach</a:t>
            </a:r>
            <a:r>
              <a:rPr lang="en-US" sz="1200" dirty="0"/>
              <a:t>: Conduct user testing, collect feedback, and refine algorithms based on user preferences and suggestions</a:t>
            </a:r>
            <a:r>
              <a:rPr lang="en-US" sz="1200" dirty="0" smtClean="0"/>
              <a:t>.</a:t>
            </a:r>
          </a:p>
          <a:p>
            <a:endParaRPr lang="en-US" sz="1200" dirty="0" smtClean="0"/>
          </a:p>
          <a:p>
            <a:endParaRPr lang="en-US" sz="1200" dirty="0"/>
          </a:p>
          <a:p>
            <a:r>
              <a:rPr lang="en-US" sz="1200" b="1" dirty="0"/>
              <a:t>Sub-Problem </a:t>
            </a:r>
            <a:r>
              <a:rPr lang="en-US" sz="1200" b="1" dirty="0" smtClean="0"/>
              <a:t>11: </a:t>
            </a:r>
            <a:r>
              <a:rPr lang="en-US" sz="1200" b="1" dirty="0"/>
              <a:t>Deployment and User Engagement</a:t>
            </a:r>
            <a:endParaRPr lang="en-US" sz="1200" dirty="0"/>
          </a:p>
          <a:p>
            <a:r>
              <a:rPr lang="en-US" sz="1200" dirty="0" smtClean="0"/>
              <a:t>Approach</a:t>
            </a:r>
            <a:r>
              <a:rPr lang="en-US" sz="1200" dirty="0"/>
              <a:t>: Roll out the feature to users, promote its availability, and encourage users to try and interact with the generator.</a:t>
            </a:r>
          </a:p>
          <a:p>
            <a:r>
              <a:rPr lang="en-US" sz="1200" dirty="0"/>
              <a:t>By addressing these sub-problems and implementing the corresponding solutions, the Gen AI-powered fashion outfit generator can achieve its goal of enhancing the user's shopping experience on Flipkart through personalized, trendy, and cohesive outfit recommendations.</a:t>
            </a:r>
            <a:endParaRPr lang="en-US" sz="1200" dirty="0"/>
          </a:p>
        </p:txBody>
      </p:sp>
    </p:spTree>
    <p:extLst>
      <p:ext uri="{BB962C8B-B14F-4D97-AF65-F5344CB8AC3E}">
        <p14:creationId xmlns:p14="http://schemas.microsoft.com/office/powerpoint/2010/main" val="332084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Google Shape;271;p14"/>
          <p:cNvSpPr/>
          <p:nvPr/>
        </p:nvSpPr>
        <p:spPr>
          <a:xfrm>
            <a:off x="446713" y="1742077"/>
            <a:ext cx="1357825" cy="848975"/>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91428" tIns="45704" rIns="91428" bIns="45704" anchor="ctr" anchorCtr="0">
            <a:noAutofit/>
          </a:bodyPr>
          <a:lstStyle/>
          <a:p>
            <a:pPr algn="ctr"/>
            <a:r>
              <a:rPr lang="en-US" b="1" dirty="0" smtClean="0">
                <a:solidFill>
                  <a:schemeClr val="lt1"/>
                </a:solidFill>
                <a:ea typeface="Calibri"/>
                <a:cs typeface="Calibri"/>
                <a:sym typeface="Calibri"/>
              </a:rPr>
              <a:t>CBR Engine</a:t>
            </a:r>
            <a:endParaRPr lang="en-US" dirty="0">
              <a:solidFill>
                <a:schemeClr val="lt1"/>
              </a:solidFill>
              <a:ea typeface="Calibri"/>
              <a:cs typeface="Calibri"/>
              <a:sym typeface="Calibri"/>
            </a:endParaRPr>
          </a:p>
        </p:txBody>
      </p:sp>
      <p:sp>
        <p:nvSpPr>
          <p:cNvPr id="34" name="Google Shape;274;p14"/>
          <p:cNvSpPr/>
          <p:nvPr/>
        </p:nvSpPr>
        <p:spPr>
          <a:xfrm>
            <a:off x="3805034" y="3691548"/>
            <a:ext cx="1357825" cy="836993"/>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91428" tIns="45704" rIns="91428" bIns="45704" anchor="ctr" anchorCtr="0">
            <a:noAutofit/>
          </a:bodyPr>
          <a:lstStyle/>
          <a:p>
            <a:pPr algn="ctr"/>
            <a:r>
              <a:rPr lang="en-US" b="1" dirty="0" smtClean="0">
                <a:solidFill>
                  <a:schemeClr val="lt1"/>
                </a:solidFill>
                <a:latin typeface="Calibri"/>
                <a:ea typeface="Calibri"/>
                <a:cs typeface="Calibri"/>
                <a:sym typeface="Calibri"/>
              </a:rPr>
              <a:t>ChatGPT</a:t>
            </a:r>
            <a:endParaRPr dirty="0">
              <a:solidFill>
                <a:schemeClr val="lt1"/>
              </a:solidFill>
              <a:latin typeface="Calibri"/>
              <a:ea typeface="Calibri"/>
              <a:cs typeface="Calibri"/>
              <a:sym typeface="Calibri"/>
            </a:endParaRPr>
          </a:p>
        </p:txBody>
      </p:sp>
      <p:sp>
        <p:nvSpPr>
          <p:cNvPr id="41" name="Google Shape;276;p14"/>
          <p:cNvSpPr/>
          <p:nvPr/>
        </p:nvSpPr>
        <p:spPr>
          <a:xfrm>
            <a:off x="444017" y="108722"/>
            <a:ext cx="1355917" cy="852795"/>
          </a:xfrm>
          <a:prstGeom prst="rect">
            <a:avLst/>
          </a:prstGeom>
          <a:solidFill>
            <a:srgbClr val="F63C40"/>
          </a:solidFill>
          <a:ln w="19050">
            <a:solidFill>
              <a:schemeClr val="tx1"/>
            </a:solidFill>
          </a:ln>
        </p:spPr>
        <p:txBody>
          <a:bodyPr spcFirstLastPara="1" wrap="square" lIns="91428" tIns="45704" rIns="91428" bIns="45704" anchor="ctr" anchorCtr="0">
            <a:noAutofit/>
          </a:bodyPr>
          <a:lstStyle/>
          <a:p>
            <a:pPr algn="ctr"/>
            <a:endParaRPr>
              <a:solidFill>
                <a:schemeClr val="lt1"/>
              </a:solidFill>
              <a:latin typeface="Calibri"/>
              <a:ea typeface="Calibri"/>
              <a:cs typeface="Calibri"/>
              <a:sym typeface="Calibri"/>
            </a:endParaRPr>
          </a:p>
        </p:txBody>
      </p:sp>
      <p:cxnSp>
        <p:nvCxnSpPr>
          <p:cNvPr id="42" name="Google Shape;277;p14"/>
          <p:cNvCxnSpPr/>
          <p:nvPr/>
        </p:nvCxnSpPr>
        <p:spPr>
          <a:xfrm rot="10800000">
            <a:off x="732049" y="99876"/>
            <a:ext cx="0" cy="857760"/>
          </a:xfrm>
          <a:prstGeom prst="straightConnector1">
            <a:avLst/>
          </a:prstGeom>
          <a:noFill/>
          <a:ln w="19050" cap="flat" cmpd="sng">
            <a:solidFill>
              <a:schemeClr val="dk1"/>
            </a:solidFill>
            <a:prstDash val="solid"/>
            <a:round/>
            <a:headEnd type="none" w="sm" len="sm"/>
            <a:tailEnd type="none" w="sm" len="sm"/>
          </a:ln>
        </p:spPr>
      </p:cxnSp>
      <p:cxnSp>
        <p:nvCxnSpPr>
          <p:cNvPr id="43" name="Google Shape;278;p14"/>
          <p:cNvCxnSpPr/>
          <p:nvPr/>
        </p:nvCxnSpPr>
        <p:spPr>
          <a:xfrm>
            <a:off x="444017" y="104842"/>
            <a:ext cx="1355917" cy="3880"/>
          </a:xfrm>
          <a:prstGeom prst="straightConnector1">
            <a:avLst/>
          </a:prstGeom>
          <a:noFill/>
          <a:ln w="19050" cap="flat" cmpd="sng">
            <a:solidFill>
              <a:schemeClr val="dk1"/>
            </a:solidFill>
            <a:prstDash val="solid"/>
            <a:round/>
            <a:headEnd type="none" w="sm" len="sm"/>
            <a:tailEnd type="none" w="sm" len="sm"/>
          </a:ln>
        </p:spPr>
      </p:cxnSp>
      <p:cxnSp>
        <p:nvCxnSpPr>
          <p:cNvPr id="44" name="Google Shape;279;p14"/>
          <p:cNvCxnSpPr/>
          <p:nvPr/>
        </p:nvCxnSpPr>
        <p:spPr>
          <a:xfrm flipV="1">
            <a:off x="444017" y="955518"/>
            <a:ext cx="1355917" cy="7421"/>
          </a:xfrm>
          <a:prstGeom prst="straightConnector1">
            <a:avLst/>
          </a:prstGeom>
          <a:noFill/>
          <a:ln w="19050" cap="flat" cmpd="sng">
            <a:solidFill>
              <a:schemeClr val="dk1"/>
            </a:solidFill>
            <a:prstDash val="solid"/>
            <a:round/>
            <a:headEnd type="none" w="sm" len="sm"/>
            <a:tailEnd type="none" w="sm" len="sm"/>
          </a:ln>
        </p:spPr>
      </p:cxnSp>
      <p:cxnSp>
        <p:nvCxnSpPr>
          <p:cNvPr id="45" name="Google Shape;280;p14"/>
          <p:cNvCxnSpPr/>
          <p:nvPr/>
        </p:nvCxnSpPr>
        <p:spPr>
          <a:xfrm flipH="1" flipV="1">
            <a:off x="442109" y="137240"/>
            <a:ext cx="4604" cy="825361"/>
          </a:xfrm>
          <a:prstGeom prst="straightConnector1">
            <a:avLst/>
          </a:prstGeom>
          <a:noFill/>
          <a:ln w="19050" cap="flat" cmpd="sng">
            <a:solidFill>
              <a:schemeClr val="dk1"/>
            </a:solidFill>
            <a:prstDash val="solid"/>
            <a:round/>
            <a:headEnd type="none" w="sm" len="sm"/>
            <a:tailEnd type="none" w="sm" len="sm"/>
          </a:ln>
        </p:spPr>
      </p:cxnSp>
      <p:sp>
        <p:nvSpPr>
          <p:cNvPr id="70" name="Google Shape;229;p12"/>
          <p:cNvSpPr/>
          <p:nvPr/>
        </p:nvSpPr>
        <p:spPr>
          <a:xfrm>
            <a:off x="687749" y="282117"/>
            <a:ext cx="1079527" cy="523188"/>
          </a:xfrm>
          <a:prstGeom prst="rect">
            <a:avLst/>
          </a:prstGeom>
          <a:noFill/>
          <a:ln w="19050">
            <a:noFill/>
          </a:ln>
        </p:spPr>
        <p:txBody>
          <a:bodyPr spcFirstLastPara="1" wrap="square" lIns="91428" tIns="45704" rIns="91428" bIns="45704" anchor="t" anchorCtr="0">
            <a:spAutoFit/>
          </a:bodyPr>
          <a:lstStyle/>
          <a:p>
            <a:pPr algn="ctr"/>
            <a:r>
              <a:rPr lang="en-US" b="1" dirty="0">
                <a:solidFill>
                  <a:schemeClr val="lt1"/>
                </a:solidFill>
                <a:ea typeface="Calibri"/>
                <a:cs typeface="Calibri"/>
                <a:sym typeface="Calibri"/>
              </a:rPr>
              <a:t>T</a:t>
            </a:r>
            <a:r>
              <a:rPr lang="en-US" b="1" dirty="0" smtClean="0">
                <a:solidFill>
                  <a:schemeClr val="lt1"/>
                </a:solidFill>
                <a:ea typeface="Calibri"/>
                <a:cs typeface="Calibri"/>
                <a:sym typeface="Calibri"/>
              </a:rPr>
              <a:t>rending </a:t>
            </a:r>
            <a:r>
              <a:rPr lang="en-US" b="1" dirty="0" smtClean="0">
                <a:solidFill>
                  <a:schemeClr val="lt1"/>
                </a:solidFill>
                <a:ea typeface="Calibri"/>
                <a:cs typeface="Calibri"/>
                <a:sym typeface="Calibri"/>
              </a:rPr>
              <a:t>outfits</a:t>
            </a:r>
            <a:endParaRPr lang="en-US" dirty="0">
              <a:solidFill>
                <a:schemeClr val="lt1"/>
              </a:solidFill>
              <a:ea typeface="Calibri"/>
              <a:cs typeface="Calibri"/>
              <a:sym typeface="Calibri"/>
            </a:endParaRPr>
          </a:p>
        </p:txBody>
      </p:sp>
      <p:sp>
        <p:nvSpPr>
          <p:cNvPr id="92" name="Google Shape;271;p14"/>
          <p:cNvSpPr/>
          <p:nvPr/>
        </p:nvSpPr>
        <p:spPr>
          <a:xfrm>
            <a:off x="7439512" y="1698450"/>
            <a:ext cx="1348949" cy="839492"/>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91428" tIns="45704" rIns="91428" bIns="45704" anchor="ctr" anchorCtr="0">
            <a:noAutofit/>
          </a:bodyPr>
          <a:lstStyle/>
          <a:p>
            <a:pPr algn="ctr"/>
            <a:r>
              <a:rPr lang="en-US" b="1" dirty="0" smtClean="0">
                <a:solidFill>
                  <a:schemeClr val="lt1"/>
                </a:solidFill>
                <a:ea typeface="Calibri"/>
                <a:cs typeface="Calibri"/>
                <a:sym typeface="Calibri"/>
              </a:rPr>
              <a:t>KNN</a:t>
            </a:r>
            <a:endParaRPr lang="en-US" dirty="0">
              <a:solidFill>
                <a:schemeClr val="lt1"/>
              </a:solidFill>
              <a:ea typeface="Calibri"/>
              <a:cs typeface="Calibri"/>
              <a:sym typeface="Calibri"/>
            </a:endParaRPr>
          </a:p>
        </p:txBody>
      </p:sp>
      <p:cxnSp>
        <p:nvCxnSpPr>
          <p:cNvPr id="95" name="Google Shape;282;p14"/>
          <p:cNvCxnSpPr>
            <a:stCxn id="98" idx="1"/>
          </p:cNvCxnSpPr>
          <p:nvPr/>
        </p:nvCxnSpPr>
        <p:spPr>
          <a:xfrm flipH="1" flipV="1">
            <a:off x="1804538" y="525278"/>
            <a:ext cx="2000496" cy="1"/>
          </a:xfrm>
          <a:prstGeom prst="straightConnector1">
            <a:avLst/>
          </a:prstGeom>
          <a:noFill/>
          <a:ln w="19050" cap="flat" cmpd="sng">
            <a:solidFill>
              <a:schemeClr val="dk1"/>
            </a:solidFill>
            <a:prstDash val="solid"/>
            <a:round/>
            <a:headEnd type="none" w="sm" len="sm"/>
            <a:tailEnd type="stealth" w="med" len="med"/>
          </a:ln>
        </p:spPr>
      </p:cxnSp>
      <p:sp>
        <p:nvSpPr>
          <p:cNvPr id="96" name="Google Shape;271;p14"/>
          <p:cNvSpPr/>
          <p:nvPr/>
        </p:nvSpPr>
        <p:spPr>
          <a:xfrm>
            <a:off x="3805033" y="1706069"/>
            <a:ext cx="1357825" cy="839493"/>
          </a:xfrm>
          <a:prstGeom prst="rect">
            <a:avLst/>
          </a:prstGeom>
          <a:solidFill>
            <a:srgbClr val="00B050"/>
          </a:solidFill>
          <a:ln w="25400" cap="flat" cmpd="sng">
            <a:solidFill>
              <a:schemeClr val="dk1"/>
            </a:solidFill>
            <a:prstDash val="solid"/>
            <a:round/>
            <a:headEnd type="none" w="sm" len="sm"/>
            <a:tailEnd type="none" w="sm" len="sm"/>
          </a:ln>
        </p:spPr>
        <p:txBody>
          <a:bodyPr spcFirstLastPara="1" wrap="square" lIns="91428" tIns="45704" rIns="91428" bIns="45704" anchor="ctr" anchorCtr="0">
            <a:noAutofit/>
          </a:bodyPr>
          <a:lstStyle/>
          <a:p>
            <a:pPr algn="ctr"/>
            <a:r>
              <a:rPr lang="en-US" b="1" dirty="0" smtClean="0">
                <a:solidFill>
                  <a:schemeClr val="lt1"/>
                </a:solidFill>
                <a:ea typeface="Calibri"/>
                <a:cs typeface="Calibri"/>
                <a:sym typeface="Calibri"/>
              </a:rPr>
              <a:t>Diffusion model</a:t>
            </a:r>
            <a:endParaRPr lang="en-US" dirty="0">
              <a:solidFill>
                <a:schemeClr val="lt1"/>
              </a:solidFill>
              <a:ea typeface="Calibri"/>
              <a:cs typeface="Calibri"/>
              <a:sym typeface="Calibri"/>
            </a:endParaRPr>
          </a:p>
        </p:txBody>
      </p:sp>
      <p:sp>
        <p:nvSpPr>
          <p:cNvPr id="98" name="Google Shape;271;p14"/>
          <p:cNvSpPr/>
          <p:nvPr/>
        </p:nvSpPr>
        <p:spPr>
          <a:xfrm>
            <a:off x="3805034" y="106782"/>
            <a:ext cx="1357825" cy="836993"/>
          </a:xfrm>
          <a:prstGeom prst="rect">
            <a:avLst/>
          </a:prstGeom>
          <a:solidFill>
            <a:schemeClr val="accent1">
              <a:lumMod val="75000"/>
            </a:schemeClr>
          </a:solidFill>
          <a:ln w="25400" cap="flat" cmpd="sng">
            <a:solidFill>
              <a:schemeClr val="dk1"/>
            </a:solidFill>
            <a:prstDash val="solid"/>
            <a:round/>
            <a:headEnd type="none" w="sm" len="sm"/>
            <a:tailEnd type="none" w="sm" len="sm"/>
          </a:ln>
        </p:spPr>
        <p:txBody>
          <a:bodyPr spcFirstLastPara="1" wrap="square" lIns="91428" tIns="45704" rIns="91428" bIns="45704" anchor="ctr" anchorCtr="0">
            <a:noAutofit/>
          </a:bodyPr>
          <a:lstStyle/>
          <a:p>
            <a:pPr algn="ctr"/>
            <a:r>
              <a:rPr lang="en-US" b="1" dirty="0" err="1" smtClean="0">
                <a:solidFill>
                  <a:schemeClr val="lt1"/>
                </a:solidFill>
                <a:ea typeface="Calibri"/>
                <a:cs typeface="Calibri"/>
                <a:sym typeface="Calibri"/>
              </a:rPr>
              <a:t>Pinscrape</a:t>
            </a:r>
            <a:endParaRPr lang="en-US" dirty="0">
              <a:solidFill>
                <a:schemeClr val="lt1"/>
              </a:solidFill>
              <a:ea typeface="Calibri"/>
              <a:cs typeface="Calibri"/>
              <a:sym typeface="Calibri"/>
            </a:endParaRPr>
          </a:p>
        </p:txBody>
      </p:sp>
      <p:sp>
        <p:nvSpPr>
          <p:cNvPr id="28" name="Google Shape;287;p14"/>
          <p:cNvSpPr txBox="1"/>
          <p:nvPr/>
        </p:nvSpPr>
        <p:spPr>
          <a:xfrm>
            <a:off x="2040589" y="45534"/>
            <a:ext cx="1602576" cy="461633"/>
          </a:xfrm>
          <a:prstGeom prst="rect">
            <a:avLst/>
          </a:prstGeom>
          <a:noFill/>
          <a:ln>
            <a:noFill/>
          </a:ln>
        </p:spPr>
        <p:txBody>
          <a:bodyPr spcFirstLastPara="1" wrap="square" lIns="91428" tIns="45704" rIns="91428" bIns="45704" anchor="t" anchorCtr="0">
            <a:spAutoFit/>
          </a:bodyPr>
          <a:lstStyle/>
          <a:p>
            <a:pPr algn="ctr"/>
            <a:r>
              <a:rPr lang="en-US" sz="1200" b="1" dirty="0">
                <a:solidFill>
                  <a:schemeClr val="tx1"/>
                </a:solidFill>
                <a:latin typeface="+mn-lt"/>
                <a:ea typeface="Calibri"/>
                <a:cs typeface="Calibri"/>
                <a:sym typeface="Calibri"/>
              </a:rPr>
              <a:t>1</a:t>
            </a:r>
            <a:r>
              <a:rPr lang="en-US" sz="1200" b="1" dirty="0" smtClean="0">
                <a:solidFill>
                  <a:schemeClr val="tx1"/>
                </a:solidFill>
                <a:latin typeface="+mn-lt"/>
                <a:ea typeface="Calibri"/>
                <a:cs typeface="Calibri"/>
                <a:sym typeface="Calibri"/>
              </a:rPr>
              <a:t>) </a:t>
            </a:r>
            <a:r>
              <a:rPr lang="en-US" sz="1200" b="1" dirty="0" err="1">
                <a:solidFill>
                  <a:schemeClr val="tx1"/>
                </a:solidFill>
                <a:latin typeface="+mn-lt"/>
                <a:ea typeface="Calibri"/>
                <a:cs typeface="Calibri"/>
                <a:sym typeface="Calibri"/>
              </a:rPr>
              <a:t>Realtime</a:t>
            </a:r>
            <a:r>
              <a:rPr lang="en-US" sz="1200" b="1" dirty="0">
                <a:solidFill>
                  <a:schemeClr val="tx1"/>
                </a:solidFill>
                <a:latin typeface="+mn-lt"/>
                <a:ea typeface="Calibri"/>
                <a:cs typeface="Calibri"/>
                <a:sym typeface="Calibri"/>
              </a:rPr>
              <a:t> Data </a:t>
            </a:r>
            <a:r>
              <a:rPr lang="en-US" sz="1200" b="1" dirty="0" smtClean="0">
                <a:solidFill>
                  <a:schemeClr val="tx1"/>
                </a:solidFill>
                <a:latin typeface="+mn-lt"/>
                <a:ea typeface="Calibri"/>
                <a:cs typeface="Calibri"/>
                <a:sym typeface="Calibri"/>
              </a:rPr>
              <a:t>collection</a:t>
            </a:r>
            <a:endParaRPr lang="en-US" sz="1200" b="1" dirty="0">
              <a:solidFill>
                <a:schemeClr val="tx1"/>
              </a:solidFill>
              <a:latin typeface="+mn-lt"/>
              <a:ea typeface="Calibri"/>
              <a:cs typeface="Calibri"/>
              <a:sym typeface="Calibri"/>
            </a:endParaRPr>
          </a:p>
        </p:txBody>
      </p:sp>
      <p:sp>
        <p:nvSpPr>
          <p:cNvPr id="31" name="Google Shape;287;p14"/>
          <p:cNvSpPr txBox="1"/>
          <p:nvPr/>
        </p:nvSpPr>
        <p:spPr>
          <a:xfrm>
            <a:off x="2141982" y="4778247"/>
            <a:ext cx="4675575" cy="369300"/>
          </a:xfrm>
          <a:prstGeom prst="rect">
            <a:avLst/>
          </a:prstGeom>
          <a:noFill/>
          <a:ln>
            <a:noFill/>
          </a:ln>
        </p:spPr>
        <p:txBody>
          <a:bodyPr spcFirstLastPara="1" wrap="square" lIns="91428" tIns="45704" rIns="91428" bIns="45704" anchor="t" anchorCtr="0">
            <a:spAutoFit/>
          </a:bodyPr>
          <a:lstStyle/>
          <a:p>
            <a:pPr algn="ctr"/>
            <a:r>
              <a:rPr lang="en-US" sz="1800" b="1" u="sng" dirty="0" smtClean="0">
                <a:solidFill>
                  <a:srgbClr val="FF0000"/>
                </a:solidFill>
                <a:latin typeface="Calibri"/>
                <a:ea typeface="Calibri"/>
                <a:cs typeface="Calibri"/>
                <a:sym typeface="Calibri"/>
              </a:rPr>
              <a:t>BLOCK DIAGRAM</a:t>
            </a:r>
            <a:endParaRPr lang="en-US" sz="1800" b="1" u="sng" dirty="0">
              <a:solidFill>
                <a:srgbClr val="FF0000"/>
              </a:solidFill>
              <a:latin typeface="Calibri"/>
              <a:ea typeface="Calibri"/>
              <a:cs typeface="Calibri"/>
              <a:sym typeface="Calibri"/>
            </a:endParaRPr>
          </a:p>
        </p:txBody>
      </p:sp>
      <p:sp>
        <p:nvSpPr>
          <p:cNvPr id="10" name="Oval 9"/>
          <p:cNvSpPr/>
          <p:nvPr/>
        </p:nvSpPr>
        <p:spPr>
          <a:xfrm>
            <a:off x="442109" y="3691548"/>
            <a:ext cx="1348949" cy="8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IN" dirty="0"/>
          </a:p>
        </p:txBody>
      </p:sp>
      <p:sp>
        <p:nvSpPr>
          <p:cNvPr id="36" name="Google Shape;276;p14"/>
          <p:cNvSpPr/>
          <p:nvPr/>
        </p:nvSpPr>
        <p:spPr>
          <a:xfrm>
            <a:off x="7428051" y="3654581"/>
            <a:ext cx="1355917" cy="852795"/>
          </a:xfrm>
          <a:prstGeom prst="rect">
            <a:avLst/>
          </a:prstGeom>
          <a:solidFill>
            <a:srgbClr val="F63C40"/>
          </a:solidFill>
          <a:ln w="19050">
            <a:solidFill>
              <a:schemeClr val="tx1"/>
            </a:solidFill>
          </a:ln>
        </p:spPr>
        <p:txBody>
          <a:bodyPr spcFirstLastPara="1" wrap="square" lIns="91428" tIns="45704" rIns="91428" bIns="45704" anchor="ctr" anchorCtr="0">
            <a:noAutofit/>
          </a:bodyPr>
          <a:lstStyle/>
          <a:p>
            <a:pPr algn="ctr"/>
            <a:endParaRPr>
              <a:solidFill>
                <a:schemeClr val="lt1"/>
              </a:solidFill>
              <a:latin typeface="Calibri"/>
              <a:ea typeface="Calibri"/>
              <a:cs typeface="Calibri"/>
              <a:sym typeface="Calibri"/>
            </a:endParaRPr>
          </a:p>
        </p:txBody>
      </p:sp>
      <p:cxnSp>
        <p:nvCxnSpPr>
          <p:cNvPr id="37" name="Google Shape;277;p14"/>
          <p:cNvCxnSpPr/>
          <p:nvPr/>
        </p:nvCxnSpPr>
        <p:spPr>
          <a:xfrm rot="10800000">
            <a:off x="7716083" y="3645735"/>
            <a:ext cx="0" cy="857760"/>
          </a:xfrm>
          <a:prstGeom prst="straightConnector1">
            <a:avLst/>
          </a:prstGeom>
          <a:noFill/>
          <a:ln w="19050" cap="flat" cmpd="sng">
            <a:solidFill>
              <a:schemeClr val="dk1"/>
            </a:solidFill>
            <a:prstDash val="solid"/>
            <a:round/>
            <a:headEnd type="none" w="sm" len="sm"/>
            <a:tailEnd type="none" w="sm" len="sm"/>
          </a:ln>
        </p:spPr>
      </p:cxnSp>
      <p:cxnSp>
        <p:nvCxnSpPr>
          <p:cNvPr id="38" name="Google Shape;278;p14"/>
          <p:cNvCxnSpPr/>
          <p:nvPr/>
        </p:nvCxnSpPr>
        <p:spPr>
          <a:xfrm>
            <a:off x="7428051" y="3650701"/>
            <a:ext cx="1355917" cy="3880"/>
          </a:xfrm>
          <a:prstGeom prst="straightConnector1">
            <a:avLst/>
          </a:prstGeom>
          <a:noFill/>
          <a:ln w="19050" cap="flat" cmpd="sng">
            <a:solidFill>
              <a:schemeClr val="dk1"/>
            </a:solidFill>
            <a:prstDash val="solid"/>
            <a:round/>
            <a:headEnd type="none" w="sm" len="sm"/>
            <a:tailEnd type="none" w="sm" len="sm"/>
          </a:ln>
        </p:spPr>
      </p:cxnSp>
      <p:cxnSp>
        <p:nvCxnSpPr>
          <p:cNvPr id="39" name="Google Shape;279;p14"/>
          <p:cNvCxnSpPr/>
          <p:nvPr/>
        </p:nvCxnSpPr>
        <p:spPr>
          <a:xfrm flipV="1">
            <a:off x="7428051" y="4501377"/>
            <a:ext cx="1355917" cy="7421"/>
          </a:xfrm>
          <a:prstGeom prst="straightConnector1">
            <a:avLst/>
          </a:prstGeom>
          <a:noFill/>
          <a:ln w="19050" cap="flat" cmpd="sng">
            <a:solidFill>
              <a:schemeClr val="dk1"/>
            </a:solidFill>
            <a:prstDash val="solid"/>
            <a:round/>
            <a:headEnd type="none" w="sm" len="sm"/>
            <a:tailEnd type="none" w="sm" len="sm"/>
          </a:ln>
        </p:spPr>
      </p:cxnSp>
      <p:cxnSp>
        <p:nvCxnSpPr>
          <p:cNvPr id="40" name="Google Shape;280;p14"/>
          <p:cNvCxnSpPr/>
          <p:nvPr/>
        </p:nvCxnSpPr>
        <p:spPr>
          <a:xfrm flipH="1" flipV="1">
            <a:off x="7426143" y="3683099"/>
            <a:ext cx="4604" cy="825361"/>
          </a:xfrm>
          <a:prstGeom prst="straightConnector1">
            <a:avLst/>
          </a:prstGeom>
          <a:noFill/>
          <a:ln w="19050" cap="flat" cmpd="sng">
            <a:solidFill>
              <a:schemeClr val="dk1"/>
            </a:solidFill>
            <a:prstDash val="solid"/>
            <a:round/>
            <a:headEnd type="none" w="sm" len="sm"/>
            <a:tailEnd type="none" w="sm" len="sm"/>
          </a:ln>
        </p:spPr>
      </p:cxnSp>
      <p:sp>
        <p:nvSpPr>
          <p:cNvPr id="46" name="Google Shape;229;p12"/>
          <p:cNvSpPr/>
          <p:nvPr/>
        </p:nvSpPr>
        <p:spPr>
          <a:xfrm>
            <a:off x="7671783" y="3827976"/>
            <a:ext cx="1079527" cy="523188"/>
          </a:xfrm>
          <a:prstGeom prst="rect">
            <a:avLst/>
          </a:prstGeom>
          <a:noFill/>
          <a:ln w="19050">
            <a:noFill/>
          </a:ln>
        </p:spPr>
        <p:txBody>
          <a:bodyPr spcFirstLastPara="1" wrap="square" lIns="91428" tIns="45704" rIns="91428" bIns="45704" anchor="t" anchorCtr="0">
            <a:spAutoFit/>
          </a:bodyPr>
          <a:lstStyle/>
          <a:p>
            <a:pPr algn="ctr"/>
            <a:r>
              <a:rPr lang="en-US" b="1" dirty="0" smtClean="0">
                <a:solidFill>
                  <a:schemeClr val="lt1"/>
                </a:solidFill>
                <a:ea typeface="Calibri"/>
                <a:cs typeface="Calibri"/>
                <a:sym typeface="Calibri"/>
              </a:rPr>
              <a:t>Fashion Dataset</a:t>
            </a:r>
            <a:endParaRPr lang="en-US" dirty="0">
              <a:solidFill>
                <a:schemeClr val="lt1"/>
              </a:solidFill>
              <a:ea typeface="Calibri"/>
              <a:cs typeface="Calibri"/>
              <a:sym typeface="Calibri"/>
            </a:endParaRPr>
          </a:p>
        </p:txBody>
      </p:sp>
      <p:cxnSp>
        <p:nvCxnSpPr>
          <p:cNvPr id="49" name="Google Shape;282;p14"/>
          <p:cNvCxnSpPr/>
          <p:nvPr/>
        </p:nvCxnSpPr>
        <p:spPr>
          <a:xfrm>
            <a:off x="1125625" y="965678"/>
            <a:ext cx="0" cy="765795"/>
          </a:xfrm>
          <a:prstGeom prst="straightConnector1">
            <a:avLst/>
          </a:prstGeom>
          <a:noFill/>
          <a:ln w="19050" cap="flat" cmpd="sng">
            <a:solidFill>
              <a:schemeClr val="dk1"/>
            </a:solidFill>
            <a:prstDash val="solid"/>
            <a:round/>
            <a:headEnd type="none" w="sm" len="sm"/>
            <a:tailEnd type="stealth" w="med" len="med"/>
          </a:ln>
        </p:spPr>
      </p:cxnSp>
      <p:cxnSp>
        <p:nvCxnSpPr>
          <p:cNvPr id="52" name="Google Shape;282;p14"/>
          <p:cNvCxnSpPr/>
          <p:nvPr/>
        </p:nvCxnSpPr>
        <p:spPr>
          <a:xfrm>
            <a:off x="1814063" y="2139340"/>
            <a:ext cx="1974982" cy="0"/>
          </a:xfrm>
          <a:prstGeom prst="straightConnector1">
            <a:avLst/>
          </a:prstGeom>
          <a:noFill/>
          <a:ln w="19050" cap="flat" cmpd="sng">
            <a:solidFill>
              <a:schemeClr val="dk1"/>
            </a:solidFill>
            <a:prstDash val="solid"/>
            <a:round/>
            <a:headEnd type="none" w="sm" len="sm"/>
            <a:tailEnd type="stealth" w="med" len="med"/>
          </a:ln>
        </p:spPr>
      </p:cxnSp>
      <p:cxnSp>
        <p:nvCxnSpPr>
          <p:cNvPr id="59" name="Google Shape;282;p14"/>
          <p:cNvCxnSpPr>
            <a:endCxn id="10" idx="0"/>
          </p:cNvCxnSpPr>
          <p:nvPr/>
        </p:nvCxnSpPr>
        <p:spPr>
          <a:xfrm flipH="1">
            <a:off x="1116584" y="2537942"/>
            <a:ext cx="2672461" cy="1153606"/>
          </a:xfrm>
          <a:prstGeom prst="straightConnector1">
            <a:avLst/>
          </a:prstGeom>
          <a:noFill/>
          <a:ln w="19050" cap="flat" cmpd="sng">
            <a:solidFill>
              <a:srgbClr val="FF0000"/>
            </a:solidFill>
            <a:prstDash val="solid"/>
            <a:round/>
            <a:headEnd type="none" w="sm" len="sm"/>
            <a:tailEnd type="stealth" w="med" len="med"/>
          </a:ln>
        </p:spPr>
      </p:cxnSp>
      <p:cxnSp>
        <p:nvCxnSpPr>
          <p:cNvPr id="63" name="Google Shape;282;p14"/>
          <p:cNvCxnSpPr/>
          <p:nvPr/>
        </p:nvCxnSpPr>
        <p:spPr>
          <a:xfrm>
            <a:off x="1817295" y="4086670"/>
            <a:ext cx="1974982" cy="0"/>
          </a:xfrm>
          <a:prstGeom prst="straightConnector1">
            <a:avLst/>
          </a:prstGeom>
          <a:noFill/>
          <a:ln w="19050" cap="flat" cmpd="sng">
            <a:solidFill>
              <a:srgbClr val="FF0000"/>
            </a:solidFill>
            <a:prstDash val="solid"/>
            <a:round/>
            <a:headEnd type="none" w="sm" len="sm"/>
            <a:tailEnd type="stealth" w="med" len="med"/>
          </a:ln>
        </p:spPr>
      </p:cxnSp>
      <p:cxnSp>
        <p:nvCxnSpPr>
          <p:cNvPr id="77" name="Google Shape;282;p14"/>
          <p:cNvCxnSpPr>
            <a:endCxn id="36" idx="1"/>
          </p:cNvCxnSpPr>
          <p:nvPr/>
        </p:nvCxnSpPr>
        <p:spPr>
          <a:xfrm>
            <a:off x="5162859" y="4074615"/>
            <a:ext cx="2265192" cy="6364"/>
          </a:xfrm>
          <a:prstGeom prst="straightConnector1">
            <a:avLst/>
          </a:prstGeom>
          <a:noFill/>
          <a:ln w="19050" cap="flat" cmpd="sng">
            <a:solidFill>
              <a:srgbClr val="FF0000"/>
            </a:solidFill>
            <a:prstDash val="solid"/>
            <a:round/>
            <a:headEnd type="none" w="sm" len="sm"/>
            <a:tailEnd type="stealth" w="med" len="med"/>
          </a:ln>
        </p:spPr>
      </p:cxnSp>
      <p:cxnSp>
        <p:nvCxnSpPr>
          <p:cNvPr id="81" name="Google Shape;282;p14"/>
          <p:cNvCxnSpPr/>
          <p:nvPr/>
        </p:nvCxnSpPr>
        <p:spPr>
          <a:xfrm flipV="1">
            <a:off x="8101521" y="2530051"/>
            <a:ext cx="0" cy="1120650"/>
          </a:xfrm>
          <a:prstGeom prst="straightConnector1">
            <a:avLst/>
          </a:prstGeom>
          <a:noFill/>
          <a:ln w="19050" cap="flat" cmpd="sng">
            <a:solidFill>
              <a:srgbClr val="FF0000"/>
            </a:solidFill>
            <a:prstDash val="solid"/>
            <a:round/>
            <a:headEnd type="none" w="sm" len="sm"/>
            <a:tailEnd type="stealth" w="med" len="med"/>
          </a:ln>
        </p:spPr>
      </p:cxnSp>
      <p:cxnSp>
        <p:nvCxnSpPr>
          <p:cNvPr id="88" name="Google Shape;282;p14"/>
          <p:cNvCxnSpPr/>
          <p:nvPr/>
        </p:nvCxnSpPr>
        <p:spPr>
          <a:xfrm flipH="1">
            <a:off x="5173491" y="2092761"/>
            <a:ext cx="2254184" cy="0"/>
          </a:xfrm>
          <a:prstGeom prst="straightConnector1">
            <a:avLst/>
          </a:prstGeom>
          <a:noFill/>
          <a:ln w="19050" cap="flat" cmpd="sng">
            <a:solidFill>
              <a:srgbClr val="FF0000"/>
            </a:solidFill>
            <a:prstDash val="solid"/>
            <a:round/>
            <a:headEnd type="none" w="sm" len="sm"/>
            <a:tailEnd type="stealth" w="med" len="med"/>
          </a:ln>
        </p:spPr>
      </p:cxnSp>
      <p:sp>
        <p:nvSpPr>
          <p:cNvPr id="91" name="Google Shape;287;p14"/>
          <p:cNvSpPr txBox="1"/>
          <p:nvPr/>
        </p:nvSpPr>
        <p:spPr>
          <a:xfrm>
            <a:off x="999621" y="1117758"/>
            <a:ext cx="1602576" cy="461633"/>
          </a:xfrm>
          <a:prstGeom prst="rect">
            <a:avLst/>
          </a:prstGeom>
          <a:noFill/>
          <a:ln>
            <a:noFill/>
          </a:ln>
        </p:spPr>
        <p:txBody>
          <a:bodyPr spcFirstLastPara="1" wrap="square" lIns="91428" tIns="45704" rIns="91428" bIns="45704" anchor="t" anchorCtr="0">
            <a:spAutoFit/>
          </a:bodyPr>
          <a:lstStyle/>
          <a:p>
            <a:pPr algn="ctr"/>
            <a:r>
              <a:rPr lang="en-US" sz="1200" b="1" dirty="0">
                <a:solidFill>
                  <a:schemeClr val="tx1"/>
                </a:solidFill>
                <a:latin typeface="+mn-lt"/>
                <a:ea typeface="Calibri"/>
                <a:cs typeface="Calibri"/>
                <a:sym typeface="Calibri"/>
              </a:rPr>
              <a:t>2</a:t>
            </a:r>
            <a:r>
              <a:rPr lang="en-US" sz="1200" b="1" dirty="0" smtClean="0">
                <a:solidFill>
                  <a:schemeClr val="tx1"/>
                </a:solidFill>
                <a:latin typeface="+mn-lt"/>
                <a:ea typeface="Calibri"/>
                <a:cs typeface="Calibri"/>
                <a:sym typeface="Calibri"/>
              </a:rPr>
              <a:t>) </a:t>
            </a:r>
            <a:r>
              <a:rPr lang="en-US" sz="1200" b="1" dirty="0" smtClean="0">
                <a:solidFill>
                  <a:schemeClr val="tx1"/>
                </a:solidFill>
                <a:latin typeface="+mn-lt"/>
                <a:ea typeface="Calibri"/>
                <a:cs typeface="Calibri"/>
                <a:sym typeface="Calibri"/>
              </a:rPr>
              <a:t>Retrieve a random image</a:t>
            </a:r>
            <a:endParaRPr lang="en-US" sz="1200" b="1" dirty="0">
              <a:solidFill>
                <a:schemeClr val="tx1"/>
              </a:solidFill>
              <a:latin typeface="+mn-lt"/>
              <a:ea typeface="Calibri"/>
              <a:cs typeface="Calibri"/>
              <a:sym typeface="Calibri"/>
            </a:endParaRPr>
          </a:p>
        </p:txBody>
      </p:sp>
      <p:sp>
        <p:nvSpPr>
          <p:cNvPr id="99" name="Google Shape;287;p14"/>
          <p:cNvSpPr txBox="1"/>
          <p:nvPr/>
        </p:nvSpPr>
        <p:spPr>
          <a:xfrm>
            <a:off x="1857612" y="1677707"/>
            <a:ext cx="1835736" cy="461633"/>
          </a:xfrm>
          <a:prstGeom prst="rect">
            <a:avLst/>
          </a:prstGeom>
          <a:noFill/>
          <a:ln>
            <a:noFill/>
          </a:ln>
        </p:spPr>
        <p:txBody>
          <a:bodyPr spcFirstLastPara="1" wrap="square" lIns="91428" tIns="45704" rIns="91428" bIns="45704" anchor="t" anchorCtr="0">
            <a:spAutoFit/>
          </a:bodyPr>
          <a:lstStyle/>
          <a:p>
            <a:pPr algn="ctr"/>
            <a:r>
              <a:rPr lang="en-US" sz="1200" b="1" dirty="0">
                <a:solidFill>
                  <a:schemeClr val="tx1"/>
                </a:solidFill>
                <a:latin typeface="+mn-lt"/>
                <a:ea typeface="Calibri"/>
                <a:cs typeface="Calibri"/>
                <a:sym typeface="Calibri"/>
              </a:rPr>
              <a:t>3</a:t>
            </a:r>
            <a:r>
              <a:rPr lang="en-US" sz="1200" b="1" dirty="0" smtClean="0">
                <a:solidFill>
                  <a:schemeClr val="tx1"/>
                </a:solidFill>
                <a:latin typeface="+mn-lt"/>
                <a:ea typeface="Calibri"/>
                <a:cs typeface="Calibri"/>
                <a:sym typeface="Calibri"/>
              </a:rPr>
              <a:t>) Fit the outfit upon user's profile image</a:t>
            </a:r>
            <a:endParaRPr lang="en-US" sz="1200" b="1" dirty="0">
              <a:solidFill>
                <a:schemeClr val="tx1"/>
              </a:solidFill>
              <a:latin typeface="+mn-lt"/>
              <a:ea typeface="Calibri"/>
              <a:cs typeface="Calibri"/>
              <a:sym typeface="Calibri"/>
            </a:endParaRPr>
          </a:p>
        </p:txBody>
      </p:sp>
      <p:sp>
        <p:nvSpPr>
          <p:cNvPr id="100" name="Google Shape;287;p14"/>
          <p:cNvSpPr txBox="1"/>
          <p:nvPr/>
        </p:nvSpPr>
        <p:spPr>
          <a:xfrm rot="20162630">
            <a:off x="1045718" y="2725450"/>
            <a:ext cx="2327582" cy="461633"/>
          </a:xfrm>
          <a:prstGeom prst="rect">
            <a:avLst/>
          </a:prstGeom>
          <a:noFill/>
          <a:ln>
            <a:noFill/>
          </a:ln>
        </p:spPr>
        <p:txBody>
          <a:bodyPr spcFirstLastPara="1" wrap="square" lIns="91428" tIns="45704" rIns="91428" bIns="45704" anchor="t" anchorCtr="0">
            <a:spAutoFit/>
          </a:bodyPr>
          <a:lstStyle/>
          <a:p>
            <a:pPr algn="ctr"/>
            <a:r>
              <a:rPr lang="en-US" sz="1200" b="1" dirty="0">
                <a:solidFill>
                  <a:schemeClr val="tx1"/>
                </a:solidFill>
                <a:latin typeface="+mn-lt"/>
                <a:ea typeface="Calibri"/>
                <a:cs typeface="Calibri"/>
                <a:sym typeface="Calibri"/>
              </a:rPr>
              <a:t>4</a:t>
            </a:r>
            <a:r>
              <a:rPr lang="en-US" sz="1200" b="1" dirty="0" smtClean="0">
                <a:solidFill>
                  <a:schemeClr val="tx1"/>
                </a:solidFill>
                <a:latin typeface="+mn-lt"/>
                <a:ea typeface="Calibri"/>
                <a:cs typeface="Calibri"/>
                <a:sym typeface="Calibri"/>
              </a:rPr>
              <a:t>) Display the generated outfit to the user</a:t>
            </a:r>
            <a:endParaRPr lang="en-US" sz="1200" b="1" dirty="0">
              <a:solidFill>
                <a:schemeClr val="tx1"/>
              </a:solidFill>
              <a:latin typeface="+mn-lt"/>
              <a:ea typeface="Calibri"/>
              <a:cs typeface="Calibri"/>
              <a:sym typeface="Calibri"/>
            </a:endParaRPr>
          </a:p>
        </p:txBody>
      </p:sp>
      <p:sp>
        <p:nvSpPr>
          <p:cNvPr id="101" name="Google Shape;287;p14"/>
          <p:cNvSpPr txBox="1"/>
          <p:nvPr/>
        </p:nvSpPr>
        <p:spPr>
          <a:xfrm>
            <a:off x="1851787" y="3601510"/>
            <a:ext cx="1835736" cy="461633"/>
          </a:xfrm>
          <a:prstGeom prst="rect">
            <a:avLst/>
          </a:prstGeom>
          <a:noFill/>
          <a:ln>
            <a:noFill/>
          </a:ln>
        </p:spPr>
        <p:txBody>
          <a:bodyPr spcFirstLastPara="1" wrap="square" lIns="91428" tIns="45704" rIns="91428" bIns="45704" anchor="t" anchorCtr="0">
            <a:spAutoFit/>
          </a:bodyPr>
          <a:lstStyle/>
          <a:p>
            <a:pPr algn="ctr"/>
            <a:r>
              <a:rPr lang="en-US" sz="1200" b="1" dirty="0">
                <a:solidFill>
                  <a:schemeClr val="tx1"/>
                </a:solidFill>
                <a:latin typeface="+mn-lt"/>
                <a:ea typeface="Calibri"/>
                <a:cs typeface="Calibri"/>
                <a:sym typeface="Calibri"/>
              </a:rPr>
              <a:t>5</a:t>
            </a:r>
            <a:r>
              <a:rPr lang="en-US" sz="1200" b="1" dirty="0" smtClean="0">
                <a:solidFill>
                  <a:schemeClr val="tx1"/>
                </a:solidFill>
                <a:latin typeface="+mn-lt"/>
                <a:ea typeface="Calibri"/>
                <a:cs typeface="Calibri"/>
                <a:sym typeface="Calibri"/>
              </a:rPr>
              <a:t>) Gather user's feedback</a:t>
            </a:r>
            <a:endParaRPr lang="en-US" sz="1200" b="1" dirty="0">
              <a:solidFill>
                <a:schemeClr val="tx1"/>
              </a:solidFill>
              <a:latin typeface="+mn-lt"/>
              <a:ea typeface="Calibri"/>
              <a:cs typeface="Calibri"/>
              <a:sym typeface="Calibri"/>
            </a:endParaRPr>
          </a:p>
        </p:txBody>
      </p:sp>
      <p:sp>
        <p:nvSpPr>
          <p:cNvPr id="102" name="Google Shape;287;p14"/>
          <p:cNvSpPr txBox="1"/>
          <p:nvPr/>
        </p:nvSpPr>
        <p:spPr>
          <a:xfrm>
            <a:off x="5173491" y="3665497"/>
            <a:ext cx="2252652" cy="830964"/>
          </a:xfrm>
          <a:prstGeom prst="rect">
            <a:avLst/>
          </a:prstGeom>
          <a:noFill/>
          <a:ln>
            <a:noFill/>
          </a:ln>
        </p:spPr>
        <p:txBody>
          <a:bodyPr spcFirstLastPara="1" wrap="square" lIns="91428" tIns="45704" rIns="91428" bIns="45704" anchor="t" anchorCtr="0">
            <a:spAutoFit/>
          </a:bodyPr>
          <a:lstStyle/>
          <a:p>
            <a:pPr algn="ctr"/>
            <a:r>
              <a:rPr lang="en-US" sz="1200" b="1" dirty="0">
                <a:solidFill>
                  <a:schemeClr val="tx1"/>
                </a:solidFill>
                <a:latin typeface="+mn-lt"/>
                <a:ea typeface="Calibri"/>
                <a:cs typeface="Calibri"/>
                <a:sym typeface="Calibri"/>
              </a:rPr>
              <a:t>6</a:t>
            </a:r>
            <a:r>
              <a:rPr lang="en-US" sz="1200" b="1" dirty="0" smtClean="0">
                <a:solidFill>
                  <a:schemeClr val="tx1"/>
                </a:solidFill>
                <a:latin typeface="+mn-lt"/>
                <a:ea typeface="Calibri"/>
                <a:cs typeface="Calibri"/>
                <a:sym typeface="Calibri"/>
              </a:rPr>
              <a:t>) Analyze user's requirements and extract the required attributes from the user's context</a:t>
            </a:r>
            <a:endParaRPr lang="en-US" sz="1200" b="1" dirty="0">
              <a:solidFill>
                <a:schemeClr val="tx1"/>
              </a:solidFill>
              <a:latin typeface="+mn-lt"/>
              <a:ea typeface="Calibri"/>
              <a:cs typeface="Calibri"/>
              <a:sym typeface="Calibri"/>
            </a:endParaRPr>
          </a:p>
        </p:txBody>
      </p:sp>
      <p:sp>
        <p:nvSpPr>
          <p:cNvPr id="103" name="Google Shape;287;p14"/>
          <p:cNvSpPr txBox="1"/>
          <p:nvPr/>
        </p:nvSpPr>
        <p:spPr>
          <a:xfrm>
            <a:off x="6337987" y="2685268"/>
            <a:ext cx="1824292" cy="830964"/>
          </a:xfrm>
          <a:prstGeom prst="rect">
            <a:avLst/>
          </a:prstGeom>
          <a:noFill/>
          <a:ln>
            <a:noFill/>
          </a:ln>
        </p:spPr>
        <p:txBody>
          <a:bodyPr spcFirstLastPara="1" wrap="square" lIns="91428" tIns="45704" rIns="91428" bIns="45704" anchor="t" anchorCtr="0">
            <a:spAutoFit/>
          </a:bodyPr>
          <a:lstStyle/>
          <a:p>
            <a:pPr algn="ctr"/>
            <a:r>
              <a:rPr lang="en-US" sz="1200" b="1" dirty="0">
                <a:solidFill>
                  <a:schemeClr val="tx1"/>
                </a:solidFill>
                <a:latin typeface="+mn-lt"/>
                <a:ea typeface="Calibri"/>
                <a:cs typeface="Calibri"/>
                <a:sym typeface="Calibri"/>
              </a:rPr>
              <a:t>7</a:t>
            </a:r>
            <a:r>
              <a:rPr lang="en-US" sz="1200" b="1" dirty="0" smtClean="0">
                <a:solidFill>
                  <a:schemeClr val="tx1"/>
                </a:solidFill>
                <a:latin typeface="+mn-lt"/>
                <a:ea typeface="Calibri"/>
                <a:cs typeface="Calibri"/>
                <a:sym typeface="Calibri"/>
              </a:rPr>
              <a:t>) Use KNN </a:t>
            </a:r>
            <a:r>
              <a:rPr lang="en-US" sz="1200" b="1" dirty="0" err="1" smtClean="0">
                <a:solidFill>
                  <a:schemeClr val="tx1"/>
                </a:solidFill>
                <a:latin typeface="+mn-lt"/>
                <a:ea typeface="Calibri"/>
                <a:cs typeface="Calibri"/>
                <a:sym typeface="Calibri"/>
              </a:rPr>
              <a:t>algo</a:t>
            </a:r>
            <a:r>
              <a:rPr lang="en-US" sz="1200" b="1" dirty="0" smtClean="0">
                <a:solidFill>
                  <a:schemeClr val="tx1"/>
                </a:solidFill>
                <a:latin typeface="+mn-lt"/>
                <a:ea typeface="Calibri"/>
                <a:cs typeface="Calibri"/>
                <a:sym typeface="Calibri"/>
              </a:rPr>
              <a:t> for similarity search around the extracted attributes </a:t>
            </a:r>
            <a:endParaRPr lang="en-US" sz="1200" b="1" dirty="0">
              <a:solidFill>
                <a:schemeClr val="tx1"/>
              </a:solidFill>
              <a:latin typeface="+mn-lt"/>
              <a:ea typeface="Calibri"/>
              <a:cs typeface="Calibri"/>
              <a:sym typeface="Calibri"/>
            </a:endParaRPr>
          </a:p>
        </p:txBody>
      </p:sp>
      <p:sp>
        <p:nvSpPr>
          <p:cNvPr id="104" name="Google Shape;287;p14"/>
          <p:cNvSpPr txBox="1"/>
          <p:nvPr/>
        </p:nvSpPr>
        <p:spPr>
          <a:xfrm>
            <a:off x="5176227" y="1627224"/>
            <a:ext cx="2252652" cy="461633"/>
          </a:xfrm>
          <a:prstGeom prst="rect">
            <a:avLst/>
          </a:prstGeom>
          <a:noFill/>
          <a:ln>
            <a:noFill/>
          </a:ln>
        </p:spPr>
        <p:txBody>
          <a:bodyPr spcFirstLastPara="1" wrap="square" lIns="91428" tIns="45704" rIns="91428" bIns="45704" anchor="t" anchorCtr="0">
            <a:spAutoFit/>
          </a:bodyPr>
          <a:lstStyle/>
          <a:p>
            <a:pPr algn="ctr"/>
            <a:r>
              <a:rPr lang="en-US" sz="1200" b="1" dirty="0">
                <a:solidFill>
                  <a:schemeClr val="tx1"/>
                </a:solidFill>
                <a:latin typeface="+mn-lt"/>
                <a:ea typeface="Calibri"/>
                <a:cs typeface="Calibri"/>
                <a:sym typeface="Calibri"/>
              </a:rPr>
              <a:t>8</a:t>
            </a:r>
            <a:r>
              <a:rPr lang="en-US" sz="1200" b="1" dirty="0" smtClean="0">
                <a:solidFill>
                  <a:schemeClr val="tx1"/>
                </a:solidFill>
                <a:latin typeface="+mn-lt"/>
                <a:ea typeface="Calibri"/>
                <a:cs typeface="Calibri"/>
                <a:sym typeface="Calibri"/>
              </a:rPr>
              <a:t>) </a:t>
            </a:r>
            <a:r>
              <a:rPr lang="en-US" sz="1200" b="1" dirty="0">
                <a:solidFill>
                  <a:schemeClr val="tx1"/>
                </a:solidFill>
                <a:ea typeface="Calibri"/>
                <a:cs typeface="Calibri"/>
                <a:sym typeface="Calibri"/>
              </a:rPr>
              <a:t>Fit the </a:t>
            </a:r>
            <a:r>
              <a:rPr lang="en-US" sz="1200" b="1" dirty="0" smtClean="0">
                <a:solidFill>
                  <a:schemeClr val="tx1"/>
                </a:solidFill>
                <a:ea typeface="Calibri"/>
                <a:cs typeface="Calibri"/>
                <a:sym typeface="Calibri"/>
              </a:rPr>
              <a:t>outfit </a:t>
            </a:r>
            <a:r>
              <a:rPr lang="en-US" sz="1200" b="1" dirty="0">
                <a:solidFill>
                  <a:schemeClr val="tx1"/>
                </a:solidFill>
                <a:ea typeface="Calibri"/>
                <a:cs typeface="Calibri"/>
                <a:sym typeface="Calibri"/>
              </a:rPr>
              <a:t>upon user's profile image</a:t>
            </a:r>
          </a:p>
        </p:txBody>
      </p:sp>
      <p:sp>
        <p:nvSpPr>
          <p:cNvPr id="80" name="Arc 79"/>
          <p:cNvSpPr/>
          <p:nvPr/>
        </p:nvSpPr>
        <p:spPr>
          <a:xfrm>
            <a:off x="4268273" y="2758257"/>
            <a:ext cx="686500" cy="712976"/>
          </a:xfrm>
          <a:prstGeom prst="arc">
            <a:avLst>
              <a:gd name="adj1" fmla="val 3927736"/>
              <a:gd name="adj2" fmla="val 0"/>
            </a:avLst>
          </a:prstGeom>
          <a:ln w="28575">
            <a:solidFill>
              <a:srgbClr val="FF00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269130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Rectangle 1"/>
          <p:cNvSpPr/>
          <p:nvPr/>
        </p:nvSpPr>
        <p:spPr>
          <a:xfrm>
            <a:off x="212651" y="28476"/>
            <a:ext cx="8729330" cy="5170646"/>
          </a:xfrm>
          <a:prstGeom prst="rect">
            <a:avLst/>
          </a:prstGeom>
        </p:spPr>
        <p:txBody>
          <a:bodyPr wrap="square">
            <a:spAutoFit/>
          </a:bodyPr>
          <a:lstStyle/>
          <a:p>
            <a:pPr lvl="0" algn="ctr"/>
            <a:r>
              <a:rPr lang="en-IN" sz="2000" b="1" dirty="0">
                <a:solidFill>
                  <a:srgbClr val="FF0000"/>
                </a:solidFill>
                <a:ea typeface="Roboto Mono"/>
                <a:cs typeface="Roboto Mono"/>
                <a:sym typeface="Roboto Mono"/>
              </a:rPr>
              <a:t>Limitations</a:t>
            </a:r>
          </a:p>
          <a:p>
            <a:endParaRPr lang="en-US" sz="500" dirty="0" smtClean="0"/>
          </a:p>
          <a:p>
            <a:endParaRPr lang="en-US" sz="1200" dirty="0"/>
          </a:p>
          <a:p>
            <a:r>
              <a:rPr lang="en-US" sz="1100" dirty="0" smtClean="0"/>
              <a:t>While </a:t>
            </a:r>
            <a:r>
              <a:rPr lang="en-US" sz="1100" dirty="0"/>
              <a:t>the proposed solution aims to revolutionize the fashion outfit discovery experience, it's important to acknowledge its limitations:</a:t>
            </a:r>
            <a:endParaRPr lang="en-US" sz="1100" b="1" dirty="0"/>
          </a:p>
          <a:p>
            <a:endParaRPr lang="en-US" sz="1100" b="1" dirty="0"/>
          </a:p>
          <a:p>
            <a:pPr marL="228600" indent="-228600">
              <a:buFont typeface="+mj-lt"/>
              <a:buAutoNum type="arabicParenR"/>
            </a:pPr>
            <a:r>
              <a:rPr lang="en-US" sz="1100" b="1" dirty="0"/>
              <a:t>Limited Contextual </a:t>
            </a:r>
            <a:r>
              <a:rPr lang="en-US" sz="1100" b="1" dirty="0" smtClean="0"/>
              <a:t>Understanding:</a:t>
            </a:r>
            <a:r>
              <a:rPr lang="en-US" sz="1100" dirty="0" smtClean="0"/>
              <a:t> The </a:t>
            </a:r>
            <a:r>
              <a:rPr lang="en-US" sz="1100" dirty="0"/>
              <a:t>conversational AI might struggle to fully understand the nuanced context of user preferences and feedback, leading to occasional misinterpretations</a:t>
            </a:r>
            <a:r>
              <a:rPr lang="en-US" sz="1100" dirty="0" smtClean="0"/>
              <a:t>. </a:t>
            </a:r>
            <a:r>
              <a:rPr lang="en-US" sz="1100" dirty="0" err="1" smtClean="0"/>
              <a:t>e.g</a:t>
            </a:r>
            <a:r>
              <a:rPr lang="en-US" sz="1100" dirty="0" smtClean="0"/>
              <a:t>: If a user asks the LLM to recommend outfits for a function then there are multiple possibilities- the function might be a marriage or it might be a festive occasion or some ceremony. In all the scenarios, different clothing style is required.</a:t>
            </a:r>
          </a:p>
          <a:p>
            <a:pPr marL="228600" indent="-228600">
              <a:buFont typeface="+mj-lt"/>
              <a:buAutoNum type="arabicParenR"/>
            </a:pPr>
            <a:endParaRPr lang="en-US" sz="1100" dirty="0"/>
          </a:p>
          <a:p>
            <a:pPr marL="228600" indent="-228600">
              <a:buFont typeface="+mj-lt"/>
              <a:buAutoNum type="arabicParenR"/>
            </a:pPr>
            <a:r>
              <a:rPr lang="en-US" sz="1100" b="1" dirty="0"/>
              <a:t>Limited Semantic </a:t>
            </a:r>
            <a:r>
              <a:rPr lang="en-US" sz="1100" b="1" dirty="0" smtClean="0"/>
              <a:t>Understanding:</a:t>
            </a:r>
            <a:r>
              <a:rPr lang="en-US" sz="1100" dirty="0" smtClean="0"/>
              <a:t> The </a:t>
            </a:r>
            <a:r>
              <a:rPr lang="en-US" sz="1100" dirty="0"/>
              <a:t>AI might struggle to comprehend the semantic meaning behind fashion preferences, leading to recommendations that might not align perfectly with user expectations</a:t>
            </a:r>
            <a:r>
              <a:rPr lang="en-US" sz="1100" dirty="0" smtClean="0"/>
              <a:t>. </a:t>
            </a:r>
            <a:r>
              <a:rPr lang="en-US" sz="1100" dirty="0" err="1" smtClean="0"/>
              <a:t>e.g</a:t>
            </a:r>
            <a:r>
              <a:rPr lang="en-US" sz="1100" dirty="0" smtClean="0"/>
              <a:t>: If the user enters attributes regarding multiple outfits in the same prompt, it would be touch for the LLM to interpret and extract information.</a:t>
            </a:r>
          </a:p>
          <a:p>
            <a:pPr marL="228600" indent="-228600">
              <a:buFont typeface="+mj-lt"/>
              <a:buAutoNum type="arabicParenR"/>
            </a:pPr>
            <a:endParaRPr lang="en-US" sz="1100" dirty="0"/>
          </a:p>
          <a:p>
            <a:pPr marL="228600" indent="-228600">
              <a:buFont typeface="+mj-lt"/>
              <a:buAutoNum type="arabicParenR"/>
            </a:pPr>
            <a:r>
              <a:rPr lang="en-US" sz="1100" b="1" dirty="0"/>
              <a:t>Dependency on Social Media </a:t>
            </a:r>
            <a:r>
              <a:rPr lang="en-US" sz="1100" b="1" dirty="0" smtClean="0"/>
              <a:t>Data:</a:t>
            </a:r>
            <a:r>
              <a:rPr lang="en-US" sz="1100" dirty="0" smtClean="0"/>
              <a:t> Relying on social media trends might lead to recommendations that are heavily influenced by popular influencers, potentially limiting diversity. Moreover, its difficult to fetch data in real-time from social media sites since most of them prohibit Web-scraping and only limited number of sites have API's to fetch data.</a:t>
            </a:r>
          </a:p>
          <a:p>
            <a:pPr marL="228600" indent="-228600">
              <a:buFont typeface="+mj-lt"/>
              <a:buAutoNum type="arabicParenR"/>
            </a:pPr>
            <a:endParaRPr lang="en-US" sz="1100" dirty="0"/>
          </a:p>
          <a:p>
            <a:pPr marL="228600" indent="-228600">
              <a:buFont typeface="+mj-lt"/>
              <a:buAutoNum type="arabicParenR"/>
            </a:pPr>
            <a:r>
              <a:rPr lang="en-US" sz="1100" b="1" dirty="0"/>
              <a:t>Partial Virtual Try-on Functionality:</a:t>
            </a:r>
            <a:r>
              <a:rPr lang="en-US" sz="1100" dirty="0"/>
              <a:t> Although the solution enables users to visualize outfits on their avatars, it may face limitations in accommodating specific customization requests such as ties, watches, and similar accessories</a:t>
            </a:r>
            <a:r>
              <a:rPr lang="en-US" sz="1100" dirty="0" smtClean="0"/>
              <a:t>.</a:t>
            </a:r>
          </a:p>
          <a:p>
            <a:pPr marL="228600" indent="-228600">
              <a:buFont typeface="+mj-lt"/>
              <a:buAutoNum type="arabicParenR"/>
            </a:pPr>
            <a:endParaRPr lang="en-US" sz="1100" dirty="0" smtClean="0"/>
          </a:p>
          <a:p>
            <a:pPr marL="228600" indent="-228600">
              <a:buFont typeface="+mj-lt"/>
              <a:buAutoNum type="arabicParenR"/>
            </a:pPr>
            <a:r>
              <a:rPr lang="en-US" sz="1100" b="1" dirty="0"/>
              <a:t>Data Privacy Concerns:</a:t>
            </a:r>
            <a:r>
              <a:rPr lang="en-US" sz="1100" dirty="0"/>
              <a:t> Collecting and analyzing user data raises privacy concerns, and users might be hesitant to share their personal information for generating outfit recommendations.</a:t>
            </a:r>
          </a:p>
          <a:p>
            <a:pPr marL="228600" indent="-228600">
              <a:buFont typeface="+mj-lt"/>
              <a:buAutoNum type="arabicParenR"/>
            </a:pPr>
            <a:endParaRPr lang="en-US" sz="1100" dirty="0"/>
          </a:p>
          <a:p>
            <a:pPr marL="228600" indent="-228600">
              <a:buFont typeface="+mj-lt"/>
              <a:buAutoNum type="arabicParenR"/>
            </a:pPr>
            <a:r>
              <a:rPr lang="en-US" sz="1100" b="1" dirty="0"/>
              <a:t>Subjectivity and Personalization Challenges:</a:t>
            </a:r>
            <a:r>
              <a:rPr lang="en-US" sz="1100" dirty="0"/>
              <a:t> Fashion preferences are highly subjective, and users might have unique tastes that are challenging to capture accurately using algorithms.</a:t>
            </a:r>
          </a:p>
          <a:p>
            <a:pPr marL="228600" indent="-228600">
              <a:buFont typeface="+mj-lt"/>
              <a:buAutoNum type="arabicParenR"/>
            </a:pPr>
            <a:endParaRPr lang="en-US" sz="1100" dirty="0"/>
          </a:p>
          <a:p>
            <a:pPr marL="228600" indent="-228600">
              <a:buFont typeface="+mj-lt"/>
              <a:buAutoNum type="arabicParenR"/>
            </a:pPr>
            <a:r>
              <a:rPr lang="en-US" sz="1100" b="1" dirty="0"/>
              <a:t>Resource </a:t>
            </a:r>
            <a:r>
              <a:rPr lang="en-US" sz="1100" b="1" dirty="0" smtClean="0"/>
              <a:t>Intensive:</a:t>
            </a:r>
            <a:r>
              <a:rPr lang="en-US" sz="1100" dirty="0"/>
              <a:t> </a:t>
            </a:r>
            <a:r>
              <a:rPr lang="en-US" sz="1100" dirty="0" smtClean="0"/>
              <a:t>Implementing and maintaining the required AI models, data collection, and real-time trend analysis can be resource-intensive.</a:t>
            </a:r>
            <a:endParaRPr lang="en-US" sz="11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1406</Words>
  <Application>Microsoft Office PowerPoint</Application>
  <PresentationFormat>On-screen Show (16:9)</PresentationFormat>
  <Paragraphs>155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Roboto Mono</vt:lpstr>
      <vt:lpstr>Roboto</vt:lpstr>
      <vt:lpstr>Simple Light</vt:lpstr>
      <vt:lpstr>Problem Statement Title: Conversational Fashion Outfit Generator powered by GenAI.  Team Name: Sigma-002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Team Name:  </dc:title>
  <cp:lastModifiedBy>Sushant Singh</cp:lastModifiedBy>
  <cp:revision>14</cp:revision>
  <dcterms:modified xsi:type="dcterms:W3CDTF">2023-08-20T23:53:50Z</dcterms:modified>
</cp:coreProperties>
</file>